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21945600"/>
  <p:notesSz cx="21488400" cy="43434000"/>
  <p:defaultTextStyle>
    <a:defPPr>
      <a:defRPr lang="en-US"/>
    </a:defPPr>
    <a:lvl1pPr algn="l" rtl="0" fontAlgn="base">
      <a:spcBef>
        <a:spcPct val="0"/>
      </a:spcBef>
      <a:spcAft>
        <a:spcPct val="0"/>
      </a:spcAft>
      <a:defRPr sz="7400" kern="1200">
        <a:solidFill>
          <a:schemeClr val="tx1"/>
        </a:solidFill>
        <a:latin typeface="Arial" charset="0"/>
        <a:ea typeface="+mn-ea"/>
        <a:cs typeface="+mn-cs"/>
      </a:defRPr>
    </a:lvl1pPr>
    <a:lvl2pPr marL="457200" algn="l" rtl="0" fontAlgn="base">
      <a:spcBef>
        <a:spcPct val="0"/>
      </a:spcBef>
      <a:spcAft>
        <a:spcPct val="0"/>
      </a:spcAft>
      <a:defRPr sz="7400" kern="1200">
        <a:solidFill>
          <a:schemeClr val="tx1"/>
        </a:solidFill>
        <a:latin typeface="Arial" charset="0"/>
        <a:ea typeface="+mn-ea"/>
        <a:cs typeface="+mn-cs"/>
      </a:defRPr>
    </a:lvl2pPr>
    <a:lvl3pPr marL="914400" algn="l" rtl="0" fontAlgn="base">
      <a:spcBef>
        <a:spcPct val="0"/>
      </a:spcBef>
      <a:spcAft>
        <a:spcPct val="0"/>
      </a:spcAft>
      <a:defRPr sz="7400" kern="1200">
        <a:solidFill>
          <a:schemeClr val="tx1"/>
        </a:solidFill>
        <a:latin typeface="Arial" charset="0"/>
        <a:ea typeface="+mn-ea"/>
        <a:cs typeface="+mn-cs"/>
      </a:defRPr>
    </a:lvl3pPr>
    <a:lvl4pPr marL="1371600" algn="l" rtl="0" fontAlgn="base">
      <a:spcBef>
        <a:spcPct val="0"/>
      </a:spcBef>
      <a:spcAft>
        <a:spcPct val="0"/>
      </a:spcAft>
      <a:defRPr sz="7400" kern="1200">
        <a:solidFill>
          <a:schemeClr val="tx1"/>
        </a:solidFill>
        <a:latin typeface="Arial" charset="0"/>
        <a:ea typeface="+mn-ea"/>
        <a:cs typeface="+mn-cs"/>
      </a:defRPr>
    </a:lvl4pPr>
    <a:lvl5pPr marL="1828800" algn="l" rtl="0" fontAlgn="base">
      <a:spcBef>
        <a:spcPct val="0"/>
      </a:spcBef>
      <a:spcAft>
        <a:spcPct val="0"/>
      </a:spcAft>
      <a:defRPr sz="7400" kern="1200">
        <a:solidFill>
          <a:schemeClr val="tx1"/>
        </a:solidFill>
        <a:latin typeface="Arial" charset="0"/>
        <a:ea typeface="+mn-ea"/>
        <a:cs typeface="+mn-cs"/>
      </a:defRPr>
    </a:lvl5pPr>
    <a:lvl6pPr marL="2286000" algn="l" defTabSz="914400" rtl="0" eaLnBrk="1" latinLnBrk="0" hangingPunct="1">
      <a:defRPr sz="7400" kern="1200">
        <a:solidFill>
          <a:schemeClr val="tx1"/>
        </a:solidFill>
        <a:latin typeface="Arial" charset="0"/>
        <a:ea typeface="+mn-ea"/>
        <a:cs typeface="+mn-cs"/>
      </a:defRPr>
    </a:lvl6pPr>
    <a:lvl7pPr marL="2743200" algn="l" defTabSz="914400" rtl="0" eaLnBrk="1" latinLnBrk="0" hangingPunct="1">
      <a:defRPr sz="7400" kern="1200">
        <a:solidFill>
          <a:schemeClr val="tx1"/>
        </a:solidFill>
        <a:latin typeface="Arial" charset="0"/>
        <a:ea typeface="+mn-ea"/>
        <a:cs typeface="+mn-cs"/>
      </a:defRPr>
    </a:lvl7pPr>
    <a:lvl8pPr marL="3200400" algn="l" defTabSz="914400" rtl="0" eaLnBrk="1" latinLnBrk="0" hangingPunct="1">
      <a:defRPr sz="7400" kern="1200">
        <a:solidFill>
          <a:schemeClr val="tx1"/>
        </a:solidFill>
        <a:latin typeface="Arial" charset="0"/>
        <a:ea typeface="+mn-ea"/>
        <a:cs typeface="+mn-cs"/>
      </a:defRPr>
    </a:lvl8pPr>
    <a:lvl9pPr marL="3657600" algn="l" defTabSz="914400" rtl="0" eaLnBrk="1" latinLnBrk="0" hangingPunct="1">
      <a:defRPr sz="7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6B6"/>
    <a:srgbClr val="053209"/>
    <a:srgbClr val="B4DABA"/>
    <a:srgbClr val="003300"/>
    <a:srgbClr val="99FF99"/>
    <a:srgbClr val="00CC66"/>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803" autoAdjust="0"/>
  </p:normalViewPr>
  <p:slideViewPr>
    <p:cSldViewPr>
      <p:cViewPr varScale="1">
        <p:scale>
          <a:sx n="51" d="100"/>
          <a:sy n="51" d="100"/>
        </p:scale>
        <p:origin x="-462" y="-90"/>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Word"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TTLE%20GUY:AMMONIA%20VS%20NITRI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TURBIDITY</a:t>
            </a:r>
          </a:p>
        </c:rich>
      </c:tx>
      <c:layout/>
      <c:overlay val="0"/>
    </c:title>
    <c:autoTitleDeleted val="0"/>
    <c:plotArea>
      <c:layout/>
      <c:barChart>
        <c:barDir val="col"/>
        <c:grouping val="clustered"/>
        <c:varyColors val="0"/>
        <c:ser>
          <c:idx val="0"/>
          <c:order val="0"/>
          <c:invertIfNegative val="0"/>
          <c:errBars>
            <c:errBarType val="both"/>
            <c:errValType val="cust"/>
            <c:noEndCap val="0"/>
            <c:plus>
              <c:numLit>
                <c:formatCode>General</c:formatCode>
                <c:ptCount val="4"/>
                <c:pt idx="0">
                  <c:v>0.107</c:v>
                </c:pt>
                <c:pt idx="1">
                  <c:v>8.9899999999999994E-2</c:v>
                </c:pt>
                <c:pt idx="2">
                  <c:v>0.2167</c:v>
                </c:pt>
                <c:pt idx="3">
                  <c:v>0.49840000000000001</c:v>
                </c:pt>
              </c:numLit>
            </c:plus>
            <c:minus>
              <c:numLit>
                <c:formatCode>General</c:formatCode>
                <c:ptCount val="4"/>
                <c:pt idx="0">
                  <c:v>0.107</c:v>
                </c:pt>
                <c:pt idx="1">
                  <c:v>8.9899999999999994E-2</c:v>
                </c:pt>
                <c:pt idx="2">
                  <c:v>0.2167</c:v>
                </c:pt>
                <c:pt idx="3">
                  <c:v>0.49840000000000001</c:v>
                </c:pt>
              </c:numLit>
            </c:minus>
          </c:errBars>
          <c:cat>
            <c:strRef>
              <c:f>'[Chart in Microsoft Office Word]Sheet1'!$N$18:$N$21</c:f>
              <c:strCache>
                <c:ptCount val="4"/>
                <c:pt idx="0">
                  <c:v>Control I</c:v>
                </c:pt>
                <c:pt idx="1">
                  <c:v>Control II</c:v>
                </c:pt>
                <c:pt idx="2">
                  <c:v>Agricultural</c:v>
                </c:pt>
                <c:pt idx="3">
                  <c:v>Developmental</c:v>
                </c:pt>
              </c:strCache>
            </c:strRef>
          </c:cat>
          <c:val>
            <c:numRef>
              <c:f>'[Chart in Microsoft Office Word]Sheet1'!$O$18:$O$21</c:f>
              <c:numCache>
                <c:formatCode>General</c:formatCode>
                <c:ptCount val="4"/>
                <c:pt idx="0">
                  <c:v>0.47</c:v>
                </c:pt>
                <c:pt idx="1">
                  <c:v>1.61</c:v>
                </c:pt>
                <c:pt idx="2">
                  <c:v>5.39</c:v>
                </c:pt>
                <c:pt idx="3">
                  <c:v>7.58</c:v>
                </c:pt>
              </c:numCache>
            </c:numRef>
          </c:val>
        </c:ser>
        <c:dLbls>
          <c:showLegendKey val="0"/>
          <c:showVal val="0"/>
          <c:showCatName val="0"/>
          <c:showSerName val="0"/>
          <c:showPercent val="0"/>
          <c:showBubbleSize val="0"/>
        </c:dLbls>
        <c:gapWidth val="150"/>
        <c:axId val="31431680"/>
        <c:axId val="36926592"/>
      </c:barChart>
      <c:catAx>
        <c:axId val="31431680"/>
        <c:scaling>
          <c:orientation val="minMax"/>
        </c:scaling>
        <c:delete val="0"/>
        <c:axPos val="b"/>
        <c:title>
          <c:tx>
            <c:rich>
              <a:bodyPr/>
              <a:lstStyle/>
              <a:p>
                <a:pPr>
                  <a:defRPr/>
                </a:pPr>
                <a:r>
                  <a:rPr lang="en-US"/>
                  <a:t>SAMPLE</a:t>
                </a:r>
                <a:r>
                  <a:rPr lang="en-US" baseline="0"/>
                  <a:t> SITES</a:t>
                </a:r>
                <a:endParaRPr lang="en-US"/>
              </a:p>
            </c:rich>
          </c:tx>
          <c:layout/>
          <c:overlay val="0"/>
        </c:title>
        <c:majorTickMark val="out"/>
        <c:minorTickMark val="none"/>
        <c:tickLblPos val="nextTo"/>
        <c:crossAx val="36926592"/>
        <c:crosses val="autoZero"/>
        <c:auto val="1"/>
        <c:lblAlgn val="ctr"/>
        <c:lblOffset val="100"/>
        <c:noMultiLvlLbl val="0"/>
      </c:catAx>
      <c:valAx>
        <c:axId val="36926592"/>
        <c:scaling>
          <c:orientation val="minMax"/>
        </c:scaling>
        <c:delete val="0"/>
        <c:axPos val="l"/>
        <c:majorGridlines/>
        <c:title>
          <c:tx>
            <c:rich>
              <a:bodyPr rot="0" vert="wordArtVert"/>
              <a:lstStyle/>
              <a:p>
                <a:pPr>
                  <a:defRPr/>
                </a:pPr>
                <a:r>
                  <a:rPr lang="en-US"/>
                  <a:t>TURBIDITY</a:t>
                </a:r>
              </a:p>
            </c:rich>
          </c:tx>
          <c:layout/>
          <c:overlay val="0"/>
        </c:title>
        <c:numFmt formatCode="General" sourceLinked="1"/>
        <c:majorTickMark val="out"/>
        <c:minorTickMark val="none"/>
        <c:tickLblPos val="nextTo"/>
        <c:crossAx val="31431680"/>
        <c:crosses val="autoZero"/>
        <c:crossBetween val="between"/>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AMMONIA</a:t>
            </a:r>
            <a:r>
              <a:rPr lang="en-US" baseline="0"/>
              <a:t> VS. NITRITE CONCENTRATIONS</a:t>
            </a:r>
            <a:endParaRPr lang="en-US"/>
          </a:p>
        </c:rich>
      </c:tx>
      <c:layout/>
      <c:overlay val="0"/>
    </c:title>
    <c:autoTitleDeleted val="0"/>
    <c:plotArea>
      <c:layout>
        <c:manualLayout>
          <c:layoutTarget val="inner"/>
          <c:xMode val="edge"/>
          <c:yMode val="edge"/>
          <c:x val="8.6801363371245194E-2"/>
          <c:y val="0.18881132232346601"/>
          <c:w val="0.87153196996208804"/>
          <c:h val="0.67686480527438997"/>
        </c:manualLayout>
      </c:layout>
      <c:barChart>
        <c:barDir val="col"/>
        <c:grouping val="clustered"/>
        <c:varyColors val="0"/>
        <c:ser>
          <c:idx val="0"/>
          <c:order val="0"/>
          <c:tx>
            <c:v>NH4+</c:v>
          </c:tx>
          <c:spPr>
            <a:solidFill>
              <a:srgbClr val="FFFF00"/>
            </a:solidFill>
            <a:ln>
              <a:solidFill>
                <a:schemeClr val="tx1"/>
              </a:solidFill>
            </a:ln>
          </c:spPr>
          <c:invertIfNegative val="0"/>
          <c:errBars>
            <c:errBarType val="both"/>
            <c:errValType val="cust"/>
            <c:noEndCap val="0"/>
            <c:plus>
              <c:numLit>
                <c:formatCode>General</c:formatCode>
                <c:ptCount val="4"/>
                <c:pt idx="0">
                  <c:v>0</c:v>
                </c:pt>
                <c:pt idx="1">
                  <c:v>5.8000000000000003E-2</c:v>
                </c:pt>
                <c:pt idx="2">
                  <c:v>0</c:v>
                </c:pt>
                <c:pt idx="3">
                  <c:v>0</c:v>
                </c:pt>
              </c:numLit>
            </c:plus>
            <c:minus>
              <c:numLit>
                <c:formatCode>General</c:formatCode>
                <c:ptCount val="4"/>
                <c:pt idx="0">
                  <c:v>0</c:v>
                </c:pt>
                <c:pt idx="1">
                  <c:v>5.8000000000000003E-2</c:v>
                </c:pt>
                <c:pt idx="2">
                  <c:v>0</c:v>
                </c:pt>
                <c:pt idx="3">
                  <c:v>0</c:v>
                </c:pt>
              </c:numLit>
            </c:minus>
          </c:errBars>
          <c:cat>
            <c:strRef>
              <c:f>Sheet1!$A$2:$A$5</c:f>
              <c:strCache>
                <c:ptCount val="4"/>
                <c:pt idx="0">
                  <c:v>Control I</c:v>
                </c:pt>
                <c:pt idx="1">
                  <c:v>Control II</c:v>
                </c:pt>
                <c:pt idx="2">
                  <c:v>Agricultural</c:v>
                </c:pt>
                <c:pt idx="3">
                  <c:v>Development</c:v>
                </c:pt>
              </c:strCache>
            </c:strRef>
          </c:cat>
          <c:val>
            <c:numRef>
              <c:f>Sheet1!$E$2:$E$5</c:f>
              <c:numCache>
                <c:formatCode>General</c:formatCode>
                <c:ptCount val="4"/>
                <c:pt idx="0">
                  <c:v>0.125</c:v>
                </c:pt>
                <c:pt idx="1">
                  <c:v>0.16700000000000001</c:v>
                </c:pt>
                <c:pt idx="2">
                  <c:v>0.5</c:v>
                </c:pt>
                <c:pt idx="3">
                  <c:v>2</c:v>
                </c:pt>
              </c:numCache>
            </c:numRef>
          </c:val>
        </c:ser>
        <c:ser>
          <c:idx val="1"/>
          <c:order val="1"/>
          <c:tx>
            <c:v>NO2-</c:v>
          </c:tx>
          <c:invertIfNegative val="0"/>
          <c:val>
            <c:numRef>
              <c:f>Sheet1!$J$2:$J$5</c:f>
              <c:numCache>
                <c:formatCode>General</c:formatCode>
                <c:ptCount val="4"/>
                <c:pt idx="0">
                  <c:v>0</c:v>
                </c:pt>
                <c:pt idx="1">
                  <c:v>0</c:v>
                </c:pt>
                <c:pt idx="2">
                  <c:v>8.3000000000000004E-2</c:v>
                </c:pt>
                <c:pt idx="3">
                  <c:v>0</c:v>
                </c:pt>
              </c:numCache>
            </c:numRef>
          </c:val>
        </c:ser>
        <c:dLbls>
          <c:showLegendKey val="0"/>
          <c:showVal val="0"/>
          <c:showCatName val="0"/>
          <c:showSerName val="0"/>
          <c:showPercent val="0"/>
          <c:showBubbleSize val="0"/>
        </c:dLbls>
        <c:gapWidth val="0"/>
        <c:axId val="36944512"/>
        <c:axId val="36950784"/>
      </c:barChart>
      <c:catAx>
        <c:axId val="36944512"/>
        <c:scaling>
          <c:orientation val="minMax"/>
        </c:scaling>
        <c:delete val="0"/>
        <c:axPos val="b"/>
        <c:title>
          <c:tx>
            <c:rich>
              <a:bodyPr/>
              <a:lstStyle/>
              <a:p>
                <a:pPr>
                  <a:defRPr/>
                </a:pPr>
                <a:r>
                  <a:rPr lang="en-US"/>
                  <a:t>SAMPLE SITES</a:t>
                </a:r>
              </a:p>
            </c:rich>
          </c:tx>
          <c:layout/>
          <c:overlay val="0"/>
        </c:title>
        <c:majorTickMark val="none"/>
        <c:minorTickMark val="none"/>
        <c:tickLblPos val="nextTo"/>
        <c:crossAx val="36950784"/>
        <c:crosses val="autoZero"/>
        <c:auto val="1"/>
        <c:lblAlgn val="ctr"/>
        <c:lblOffset val="100"/>
        <c:noMultiLvlLbl val="0"/>
      </c:catAx>
      <c:valAx>
        <c:axId val="36950784"/>
        <c:scaling>
          <c:orientation val="minMax"/>
        </c:scaling>
        <c:delete val="0"/>
        <c:axPos val="l"/>
        <c:majorGridlines/>
        <c:title>
          <c:tx>
            <c:rich>
              <a:bodyPr/>
              <a:lstStyle/>
              <a:p>
                <a:pPr>
                  <a:defRPr/>
                </a:pPr>
                <a:r>
                  <a:rPr lang="en-US"/>
                  <a:t>CONCENTRATIONS PPM (MG/L)</a:t>
                </a:r>
              </a:p>
            </c:rich>
          </c:tx>
          <c:layout/>
          <c:overlay val="0"/>
        </c:title>
        <c:numFmt formatCode="General" sourceLinked="1"/>
        <c:majorTickMark val="out"/>
        <c:minorTickMark val="none"/>
        <c:tickLblPos val="nextTo"/>
        <c:crossAx val="36944512"/>
        <c:crosses val="autoZero"/>
        <c:crossBetween val="between"/>
      </c:valAx>
    </c:plotArea>
    <c:legend>
      <c:legendPos val="r"/>
      <c:layout/>
      <c:overlay val="0"/>
    </c:legend>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9312275" cy="2168525"/>
          </a:xfrm>
          <a:prstGeom prst="rect">
            <a:avLst/>
          </a:prstGeom>
          <a:noFill/>
          <a:ln w="9525">
            <a:noFill/>
            <a:miter lim="800000"/>
            <a:headEnd/>
            <a:tailEnd/>
          </a:ln>
          <a:effectLst/>
        </p:spPr>
        <p:txBody>
          <a:bodyPr vert="horz" wrap="square" lIns="302957" tIns="151479" rIns="302957" bIns="151479" numCol="1" anchor="t" anchorCtr="0" compatLnSpc="1">
            <a:prstTxWarp prst="textNoShape">
              <a:avLst/>
            </a:prstTxWarp>
          </a:bodyPr>
          <a:lstStyle>
            <a:lvl1pPr defTabSz="3030538">
              <a:defRPr sz="4100"/>
            </a:lvl1pPr>
          </a:lstStyle>
          <a:p>
            <a:endParaRPr lang="en-US"/>
          </a:p>
        </p:txBody>
      </p:sp>
      <p:sp>
        <p:nvSpPr>
          <p:cNvPr id="3075" name="Rectangle 3"/>
          <p:cNvSpPr>
            <a:spLocks noGrp="1" noChangeArrowheads="1"/>
          </p:cNvSpPr>
          <p:nvPr>
            <p:ph type="dt" idx="1"/>
          </p:nvPr>
        </p:nvSpPr>
        <p:spPr bwMode="auto">
          <a:xfrm>
            <a:off x="12172950" y="0"/>
            <a:ext cx="9312275" cy="2168525"/>
          </a:xfrm>
          <a:prstGeom prst="rect">
            <a:avLst/>
          </a:prstGeom>
          <a:noFill/>
          <a:ln w="9525">
            <a:noFill/>
            <a:miter lim="800000"/>
            <a:headEnd/>
            <a:tailEnd/>
          </a:ln>
          <a:effectLst/>
        </p:spPr>
        <p:txBody>
          <a:bodyPr vert="horz" wrap="square" lIns="302957" tIns="151479" rIns="302957" bIns="151479" numCol="1" anchor="t" anchorCtr="0" compatLnSpc="1">
            <a:prstTxWarp prst="textNoShape">
              <a:avLst/>
            </a:prstTxWarp>
          </a:bodyPr>
          <a:lstStyle>
            <a:lvl1pPr algn="r" defTabSz="3030538">
              <a:defRPr sz="4100"/>
            </a:lvl1pPr>
          </a:lstStyle>
          <a:p>
            <a:endParaRPr lang="en-US"/>
          </a:p>
        </p:txBody>
      </p:sp>
      <p:sp>
        <p:nvSpPr>
          <p:cNvPr id="3076" name="Rectangle 4"/>
          <p:cNvSpPr>
            <a:spLocks noGrp="1" noRot="1" noChangeAspect="1" noChangeArrowheads="1" noTextEdit="1"/>
          </p:cNvSpPr>
          <p:nvPr>
            <p:ph type="sldImg" idx="2"/>
          </p:nvPr>
        </p:nvSpPr>
        <p:spPr bwMode="auto">
          <a:xfrm>
            <a:off x="-5543550" y="3260725"/>
            <a:ext cx="32575500" cy="162877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2149475" y="20632738"/>
            <a:ext cx="17189450" cy="19540537"/>
          </a:xfrm>
          <a:prstGeom prst="rect">
            <a:avLst/>
          </a:prstGeom>
          <a:noFill/>
          <a:ln w="9525">
            <a:noFill/>
            <a:miter lim="800000"/>
            <a:headEnd/>
            <a:tailEnd/>
          </a:ln>
          <a:effectLst/>
        </p:spPr>
        <p:txBody>
          <a:bodyPr vert="horz" wrap="square" lIns="302957" tIns="151479" rIns="302957" bIns="151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41257538"/>
            <a:ext cx="9312275" cy="2168525"/>
          </a:xfrm>
          <a:prstGeom prst="rect">
            <a:avLst/>
          </a:prstGeom>
          <a:noFill/>
          <a:ln w="9525">
            <a:noFill/>
            <a:miter lim="800000"/>
            <a:headEnd/>
            <a:tailEnd/>
          </a:ln>
          <a:effectLst/>
        </p:spPr>
        <p:txBody>
          <a:bodyPr vert="horz" wrap="square" lIns="302957" tIns="151479" rIns="302957" bIns="151479" numCol="1" anchor="b" anchorCtr="0" compatLnSpc="1">
            <a:prstTxWarp prst="textNoShape">
              <a:avLst/>
            </a:prstTxWarp>
          </a:bodyPr>
          <a:lstStyle>
            <a:lvl1pPr defTabSz="3030538">
              <a:defRPr sz="4100"/>
            </a:lvl1pPr>
          </a:lstStyle>
          <a:p>
            <a:endParaRPr lang="en-US"/>
          </a:p>
        </p:txBody>
      </p:sp>
      <p:sp>
        <p:nvSpPr>
          <p:cNvPr id="3079" name="Rectangle 7"/>
          <p:cNvSpPr>
            <a:spLocks noGrp="1" noChangeArrowheads="1"/>
          </p:cNvSpPr>
          <p:nvPr>
            <p:ph type="sldNum" sz="quarter" idx="5"/>
          </p:nvPr>
        </p:nvSpPr>
        <p:spPr bwMode="auto">
          <a:xfrm>
            <a:off x="12172950" y="41257538"/>
            <a:ext cx="9312275" cy="2168525"/>
          </a:xfrm>
          <a:prstGeom prst="rect">
            <a:avLst/>
          </a:prstGeom>
          <a:noFill/>
          <a:ln w="9525">
            <a:noFill/>
            <a:miter lim="800000"/>
            <a:headEnd/>
            <a:tailEnd/>
          </a:ln>
          <a:effectLst/>
        </p:spPr>
        <p:txBody>
          <a:bodyPr vert="horz" wrap="square" lIns="302957" tIns="151479" rIns="302957" bIns="151479" numCol="1" anchor="b" anchorCtr="0" compatLnSpc="1">
            <a:prstTxWarp prst="textNoShape">
              <a:avLst/>
            </a:prstTxWarp>
          </a:bodyPr>
          <a:lstStyle>
            <a:lvl1pPr algn="r" defTabSz="3030538">
              <a:defRPr sz="4100"/>
            </a:lvl1pPr>
          </a:lstStyle>
          <a:p>
            <a:fld id="{38D65EE8-1A4A-4CB2-A461-028C5C275BFF}" type="slidenum">
              <a:rPr lang="en-US"/>
              <a:pPr/>
              <a:t>‹#›</a:t>
            </a:fld>
            <a:endParaRPr lang="en-US"/>
          </a:p>
        </p:txBody>
      </p:sp>
    </p:spTree>
    <p:extLst>
      <p:ext uri="{BB962C8B-B14F-4D97-AF65-F5344CB8AC3E}">
        <p14:creationId xmlns:p14="http://schemas.microsoft.com/office/powerpoint/2010/main" val="5368017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A4CE3-2298-42B1-AC24-669A57234E3F}"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6816725"/>
            <a:ext cx="37306250" cy="47053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2436475"/>
            <a:ext cx="30724475" cy="56070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5121275"/>
            <a:ext cx="39503350" cy="14482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879475"/>
            <a:ext cx="9875837" cy="187245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879475"/>
            <a:ext cx="29475113" cy="18724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3925" y="5121275"/>
            <a:ext cx="39503350" cy="14482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4101763"/>
            <a:ext cx="37307838" cy="43592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9301163"/>
            <a:ext cx="37307838" cy="4800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5121275"/>
            <a:ext cx="19675475"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5121275"/>
            <a:ext cx="19675475"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4911725"/>
            <a:ext cx="19392900"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6959600"/>
            <a:ext cx="19392900"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4911725"/>
            <a:ext cx="19400837"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6959600"/>
            <a:ext cx="19400837"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3125"/>
            <a:ext cx="14439900" cy="3719513"/>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873125"/>
            <a:ext cx="24536400" cy="187309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4592638"/>
            <a:ext cx="14439900" cy="15011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15362238"/>
            <a:ext cx="26335037" cy="181292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1960563"/>
            <a:ext cx="26335037" cy="131683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17175163"/>
            <a:ext cx="26335037" cy="25765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4DABA">
                <a:gamma/>
                <a:tint val="34902"/>
                <a:invGamma/>
              </a:srgbClr>
            </a:gs>
            <a:gs pos="100000">
              <a:srgbClr val="B4DABA"/>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375" rtl="0" fontAlgn="base">
        <a:spcBef>
          <a:spcPct val="0"/>
        </a:spcBef>
        <a:spcAft>
          <a:spcPct val="0"/>
        </a:spcAft>
        <a:defRPr sz="18100">
          <a:solidFill>
            <a:schemeClr val="tx2"/>
          </a:solidFill>
          <a:latin typeface="+mj-lt"/>
          <a:ea typeface="+mj-ea"/>
          <a:cs typeface="+mj-cs"/>
        </a:defRPr>
      </a:lvl1pPr>
      <a:lvl2pPr algn="ctr" defTabSz="3762375" rtl="0" fontAlgn="base">
        <a:spcBef>
          <a:spcPct val="0"/>
        </a:spcBef>
        <a:spcAft>
          <a:spcPct val="0"/>
        </a:spcAft>
        <a:defRPr sz="18100">
          <a:solidFill>
            <a:schemeClr val="tx2"/>
          </a:solidFill>
          <a:latin typeface="Arial" charset="0"/>
        </a:defRPr>
      </a:lvl2pPr>
      <a:lvl3pPr algn="ctr" defTabSz="3762375" rtl="0" fontAlgn="base">
        <a:spcBef>
          <a:spcPct val="0"/>
        </a:spcBef>
        <a:spcAft>
          <a:spcPct val="0"/>
        </a:spcAft>
        <a:defRPr sz="18100">
          <a:solidFill>
            <a:schemeClr val="tx2"/>
          </a:solidFill>
          <a:latin typeface="Arial" charset="0"/>
        </a:defRPr>
      </a:lvl3pPr>
      <a:lvl4pPr algn="ctr" defTabSz="3762375" rtl="0" fontAlgn="base">
        <a:spcBef>
          <a:spcPct val="0"/>
        </a:spcBef>
        <a:spcAft>
          <a:spcPct val="0"/>
        </a:spcAft>
        <a:defRPr sz="18100">
          <a:solidFill>
            <a:schemeClr val="tx2"/>
          </a:solidFill>
          <a:latin typeface="Arial" charset="0"/>
        </a:defRPr>
      </a:lvl4pPr>
      <a:lvl5pPr algn="ctr" defTabSz="3762375" rtl="0" fontAlgn="base">
        <a:spcBef>
          <a:spcPct val="0"/>
        </a:spcBef>
        <a:spcAft>
          <a:spcPct val="0"/>
        </a:spcAft>
        <a:defRPr sz="18100">
          <a:solidFill>
            <a:schemeClr val="tx2"/>
          </a:solidFill>
          <a:latin typeface="Arial" charset="0"/>
        </a:defRPr>
      </a:lvl5pPr>
      <a:lvl6pPr marL="457200" algn="ctr" defTabSz="3762375" rtl="0" fontAlgn="base">
        <a:spcBef>
          <a:spcPct val="0"/>
        </a:spcBef>
        <a:spcAft>
          <a:spcPct val="0"/>
        </a:spcAft>
        <a:defRPr sz="18100">
          <a:solidFill>
            <a:schemeClr val="tx2"/>
          </a:solidFill>
          <a:latin typeface="Arial" charset="0"/>
        </a:defRPr>
      </a:lvl6pPr>
      <a:lvl7pPr marL="914400" algn="ctr" defTabSz="3762375" rtl="0" fontAlgn="base">
        <a:spcBef>
          <a:spcPct val="0"/>
        </a:spcBef>
        <a:spcAft>
          <a:spcPct val="0"/>
        </a:spcAft>
        <a:defRPr sz="18100">
          <a:solidFill>
            <a:schemeClr val="tx2"/>
          </a:solidFill>
          <a:latin typeface="Arial" charset="0"/>
        </a:defRPr>
      </a:lvl7pPr>
      <a:lvl8pPr marL="1371600" algn="ctr" defTabSz="3762375" rtl="0" fontAlgn="base">
        <a:spcBef>
          <a:spcPct val="0"/>
        </a:spcBef>
        <a:spcAft>
          <a:spcPct val="0"/>
        </a:spcAft>
        <a:defRPr sz="18100">
          <a:solidFill>
            <a:schemeClr val="tx2"/>
          </a:solidFill>
          <a:latin typeface="Arial" charset="0"/>
        </a:defRPr>
      </a:lvl8pPr>
      <a:lvl9pPr marL="1828800" algn="ctr" defTabSz="3762375" rtl="0" fontAlgn="base">
        <a:spcBef>
          <a:spcPct val="0"/>
        </a:spcBef>
        <a:spcAft>
          <a:spcPct val="0"/>
        </a:spcAft>
        <a:defRPr sz="18100">
          <a:solidFill>
            <a:schemeClr val="tx2"/>
          </a:solidFill>
          <a:latin typeface="Arial" charset="0"/>
        </a:defRPr>
      </a:lvl9pPr>
    </p:titleStyle>
    <p:bodyStyle>
      <a:lvl1pPr marL="1411288" indent="-1411288" algn="l" defTabSz="3762375" rtl="0" fontAlgn="base">
        <a:spcBef>
          <a:spcPct val="20000"/>
        </a:spcBef>
        <a:spcAft>
          <a:spcPct val="0"/>
        </a:spcAft>
        <a:buChar char="•"/>
        <a:defRPr sz="13200">
          <a:solidFill>
            <a:schemeClr val="tx1"/>
          </a:solidFill>
          <a:latin typeface="+mn-lt"/>
          <a:ea typeface="+mn-ea"/>
          <a:cs typeface="+mn-cs"/>
        </a:defRPr>
      </a:lvl1pPr>
      <a:lvl2pPr marL="3055938" indent="-1174750" algn="l" defTabSz="3762375" rtl="0" fontAlgn="base">
        <a:spcBef>
          <a:spcPct val="20000"/>
        </a:spcBef>
        <a:spcAft>
          <a:spcPct val="0"/>
        </a:spcAft>
        <a:buChar char="–"/>
        <a:defRPr sz="11500">
          <a:solidFill>
            <a:schemeClr val="tx1"/>
          </a:solidFill>
          <a:latin typeface="+mn-lt"/>
        </a:defRPr>
      </a:lvl2pPr>
      <a:lvl3pPr marL="4702175" indent="-939800" algn="l" defTabSz="3762375" rtl="0" fontAlgn="base">
        <a:spcBef>
          <a:spcPct val="20000"/>
        </a:spcBef>
        <a:spcAft>
          <a:spcPct val="0"/>
        </a:spcAft>
        <a:buChar char="•"/>
        <a:defRPr sz="9900">
          <a:solidFill>
            <a:schemeClr val="tx1"/>
          </a:solidFill>
          <a:latin typeface="+mn-lt"/>
        </a:defRPr>
      </a:lvl3pPr>
      <a:lvl4pPr marL="6583363" indent="-939800" algn="l" defTabSz="3762375" rtl="0" fontAlgn="base">
        <a:spcBef>
          <a:spcPct val="20000"/>
        </a:spcBef>
        <a:spcAft>
          <a:spcPct val="0"/>
        </a:spcAft>
        <a:buChar char="–"/>
        <a:defRPr sz="8200">
          <a:solidFill>
            <a:schemeClr val="tx1"/>
          </a:solidFill>
          <a:latin typeface="+mn-lt"/>
        </a:defRPr>
      </a:lvl4pPr>
      <a:lvl5pPr marL="8464550" indent="-939800" algn="l" defTabSz="3762375" rtl="0" fontAlgn="base">
        <a:spcBef>
          <a:spcPct val="20000"/>
        </a:spcBef>
        <a:spcAft>
          <a:spcPct val="0"/>
        </a:spcAft>
        <a:buChar char="»"/>
        <a:defRPr sz="8200">
          <a:solidFill>
            <a:schemeClr val="tx1"/>
          </a:solidFill>
          <a:latin typeface="+mn-lt"/>
        </a:defRPr>
      </a:lvl5pPr>
      <a:lvl6pPr marL="8921750" indent="-939800" algn="l" defTabSz="3762375" rtl="0" fontAlgn="base">
        <a:spcBef>
          <a:spcPct val="20000"/>
        </a:spcBef>
        <a:spcAft>
          <a:spcPct val="0"/>
        </a:spcAft>
        <a:buChar char="»"/>
        <a:defRPr sz="8200">
          <a:solidFill>
            <a:schemeClr val="tx1"/>
          </a:solidFill>
          <a:latin typeface="+mn-lt"/>
        </a:defRPr>
      </a:lvl6pPr>
      <a:lvl7pPr marL="9378950" indent="-939800" algn="l" defTabSz="3762375" rtl="0" fontAlgn="base">
        <a:spcBef>
          <a:spcPct val="20000"/>
        </a:spcBef>
        <a:spcAft>
          <a:spcPct val="0"/>
        </a:spcAft>
        <a:buChar char="»"/>
        <a:defRPr sz="8200">
          <a:solidFill>
            <a:schemeClr val="tx1"/>
          </a:solidFill>
          <a:latin typeface="+mn-lt"/>
        </a:defRPr>
      </a:lvl7pPr>
      <a:lvl8pPr marL="9836150" indent="-939800" algn="l" defTabSz="3762375" rtl="0" fontAlgn="base">
        <a:spcBef>
          <a:spcPct val="20000"/>
        </a:spcBef>
        <a:spcAft>
          <a:spcPct val="0"/>
        </a:spcAft>
        <a:buChar char="»"/>
        <a:defRPr sz="8200">
          <a:solidFill>
            <a:schemeClr val="tx1"/>
          </a:solidFill>
          <a:latin typeface="+mn-lt"/>
        </a:defRPr>
      </a:lvl8pPr>
      <a:lvl9pPr marL="10293350" indent="-939800"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file:///\\localhost\Users\kconyiriuka829\Downloads\NO%20NAME:Testing%20Results.docx!OLE_LINK3" TargetMode="External"/><Relationship Id="rId13" Type="http://schemas.openxmlformats.org/officeDocument/2006/relationships/chart" Target="../charts/chart2.xml"/><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2.emf"/><Relationship Id="rId5" Type="http://schemas.openxmlformats.org/officeDocument/2006/relationships/image" Target="../media/image4.jpeg"/><Relationship Id="rId10" Type="http://schemas.openxmlformats.org/officeDocument/2006/relationships/oleObject" Target="file:///\\localhost\Users\kconyiriuka829\Downloads\NO%20NAME:Water%20Quality%20Index.docx!OLE_LINK4" TargetMode="External"/><Relationship Id="rId4" Type="http://schemas.openxmlformats.org/officeDocument/2006/relationships/image" Target="../media/image3.png"/><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2" name="Rectangle 44"/>
          <p:cNvSpPr>
            <a:spLocks noChangeArrowheads="1"/>
          </p:cNvSpPr>
          <p:nvPr/>
        </p:nvSpPr>
        <p:spPr bwMode="auto">
          <a:xfrm>
            <a:off x="0" y="35444"/>
            <a:ext cx="43891200" cy="3505200"/>
          </a:xfrm>
          <a:prstGeom prst="rect">
            <a:avLst/>
          </a:prstGeom>
          <a:gradFill rotWithShape="1">
            <a:gsLst>
              <a:gs pos="0">
                <a:srgbClr val="D8D6B6">
                  <a:gamma/>
                  <a:tint val="38039"/>
                  <a:invGamma/>
                </a:srgbClr>
              </a:gs>
              <a:gs pos="100000">
                <a:srgbClr val="D8D6B6"/>
              </a:gs>
            </a:gsLst>
            <a:lin ang="5400000" scaled="1"/>
          </a:gradFill>
          <a:ln w="9525">
            <a:noFill/>
            <a:miter lim="800000"/>
            <a:headEnd/>
            <a:tailEnd/>
          </a:ln>
          <a:effectLst/>
        </p:spPr>
        <p:txBody>
          <a:bodyPr wrap="none" anchor="ctr"/>
          <a:lstStyle/>
          <a:p>
            <a:endParaRPr lang="en-US"/>
          </a:p>
        </p:txBody>
      </p:sp>
      <p:sp>
        <p:nvSpPr>
          <p:cNvPr id="2057" name="Rectangle 9"/>
          <p:cNvSpPr>
            <a:spLocks noChangeArrowheads="1"/>
          </p:cNvSpPr>
          <p:nvPr/>
        </p:nvSpPr>
        <p:spPr bwMode="auto">
          <a:xfrm>
            <a:off x="0" y="0"/>
            <a:ext cx="8839200" cy="21945600"/>
          </a:xfrm>
          <a:prstGeom prst="rect">
            <a:avLst/>
          </a:prstGeom>
          <a:solidFill>
            <a:srgbClr val="053209"/>
          </a:solidFill>
          <a:ln w="9525">
            <a:noFill/>
            <a:miter lim="800000"/>
            <a:headEnd/>
            <a:tailEnd/>
          </a:ln>
          <a:effectLst/>
        </p:spPr>
        <p:txBody>
          <a:bodyPr wrap="none" anchor="ctr"/>
          <a:lstStyle/>
          <a:p>
            <a:endParaRPr lang="en-US" dirty="0"/>
          </a:p>
        </p:txBody>
      </p:sp>
      <p:sp>
        <p:nvSpPr>
          <p:cNvPr id="2050" name="Rectangle 2"/>
          <p:cNvSpPr>
            <a:spLocks noGrp="1" noChangeArrowheads="1"/>
          </p:cNvSpPr>
          <p:nvPr>
            <p:ph type="ctrTitle"/>
          </p:nvPr>
        </p:nvSpPr>
        <p:spPr bwMode="auto">
          <a:xfrm>
            <a:off x="8839200" y="0"/>
            <a:ext cx="34442400" cy="2133600"/>
          </a:xfrm>
          <a:noFill/>
          <a:ln>
            <a:miter lim="800000"/>
            <a:headEnd/>
            <a:tailEnd/>
          </a:ln>
        </p:spPr>
        <p:txBody>
          <a:bodyPr vert="horz" wrap="square" lIns="457200" tIns="228600" rIns="91440" bIns="0" numCol="1" anchor="t" anchorCtr="0" compatLnSpc="1">
            <a:prstTxWarp prst="textNoShape">
              <a:avLst/>
            </a:prstTxWarp>
          </a:bodyPr>
          <a:lstStyle/>
          <a:p>
            <a:r>
              <a:rPr lang="en-US" sz="7200" i="1" dirty="0" smtClean="0">
                <a:solidFill>
                  <a:schemeClr val="tx1"/>
                </a:solidFill>
                <a:latin typeface="Apple Chancery"/>
                <a:cs typeface="Apple Chancery"/>
              </a:rPr>
              <a:t>The Watermark Project: Human Actions Impacting the Quality of Water</a:t>
            </a:r>
            <a:endParaRPr lang="en-US" sz="7200" i="1" dirty="0">
              <a:solidFill>
                <a:schemeClr val="tx1"/>
              </a:solidFill>
              <a:latin typeface="Apple Chancery"/>
              <a:cs typeface="Apple Chancery"/>
            </a:endParaRPr>
          </a:p>
        </p:txBody>
      </p:sp>
      <p:sp>
        <p:nvSpPr>
          <p:cNvPr id="2055" name="Text Box 7"/>
          <p:cNvSpPr txBox="1">
            <a:spLocks noChangeArrowheads="1"/>
          </p:cNvSpPr>
          <p:nvPr/>
        </p:nvSpPr>
        <p:spPr bwMode="auto">
          <a:xfrm>
            <a:off x="228600" y="7391400"/>
            <a:ext cx="8382000" cy="10058400"/>
          </a:xfrm>
          <a:prstGeom prst="rect">
            <a:avLst/>
          </a:prstGeom>
          <a:noFill/>
          <a:ln w="9525">
            <a:noFill/>
            <a:miter lim="800000"/>
            <a:headEnd/>
            <a:tailEnd/>
          </a:ln>
          <a:effectLst/>
        </p:spPr>
        <p:txBody>
          <a:bodyPr lIns="0" tIns="0" rIns="0" bIns="0"/>
          <a:lstStyle/>
          <a:p>
            <a:pPr defTabSz="3762375">
              <a:spcBef>
                <a:spcPct val="50000"/>
              </a:spcBef>
            </a:pPr>
            <a:r>
              <a:rPr lang="en-US" sz="2800" b="1" i="1" dirty="0">
                <a:solidFill>
                  <a:schemeClr val="bg1"/>
                </a:solidFill>
                <a:latin typeface="Times New Roman" pitchFamily="1" charset="0"/>
              </a:rPr>
              <a:t>ABSTRACT</a:t>
            </a:r>
            <a:r>
              <a:rPr lang="en-US" sz="1800" b="1" i="1" dirty="0">
                <a:solidFill>
                  <a:schemeClr val="bg1"/>
                </a:solidFill>
                <a:latin typeface="Times New Roman" pitchFamily="1" charset="0"/>
              </a:rPr>
              <a:t> </a:t>
            </a:r>
          </a:p>
          <a:p>
            <a:pPr algn="just"/>
            <a:r>
              <a:rPr lang="en-US" sz="2200" dirty="0" smtClean="0">
                <a:solidFill>
                  <a:schemeClr val="bg1"/>
                </a:solidFill>
              </a:rPr>
              <a:t>We </a:t>
            </a:r>
            <a:r>
              <a:rPr lang="en-US" sz="2200" dirty="0">
                <a:solidFill>
                  <a:schemeClr val="bg1"/>
                </a:solidFill>
              </a:rPr>
              <a:t>investigated local stream water quality to determine the impacts of agriculture and development. We selected four sites two controlled sites, one agricultural site, and one developmental site. We tested the water’s temperature, dissolved oxygen levels, pH, and specific conductivity with a multi-parameter meter. We also collected water samples to analyze the ammonia, nitrite, and the turbidity. Macro invertebrates were also sampled in vegetative and muddy areas at each sample site. </a:t>
            </a:r>
          </a:p>
          <a:p>
            <a:pPr algn="just"/>
            <a:r>
              <a:rPr lang="en-US" sz="2200" dirty="0">
                <a:solidFill>
                  <a:schemeClr val="bg1"/>
                </a:solidFill>
              </a:rPr>
              <a:t>As we expected the control sites had lowest turbidity levels. Ammonia levels were highest in the developed and agricultural areas but we were surprised that the highest levels occurred in the developed area. Dissolved oxygen was moderate in most sites with the control 1 area at the swamp having lower values than other sites. Specific conductivity was high in the developed area and low in the second control site (river tributary) but there was little difference between control 1 and agriculture. Surprisingly pH was the highest in the developed site. This is most likely due to the headwater source for the developed site being ground water. </a:t>
            </a:r>
          </a:p>
          <a:p>
            <a:pPr algn="just"/>
            <a:r>
              <a:rPr lang="en-US" sz="2200" dirty="0">
                <a:solidFill>
                  <a:schemeClr val="bg1"/>
                </a:solidFill>
              </a:rPr>
              <a:t>There were no macro invertebrates at the agricultural site. The second control site had more tolerant macro-invertebrates than other sites. We calculated Water Quality Index (WQI) scores and Macro-invertebrate Index (MI) scores. Our initial results for WQI had the developed site obtaining the highest score (better quality) but removing pH from the index resulted in a more accurate result with controls having the better water quality. This was consistent with the MI results. Reasons for removing pH from WQI are due to the expectation that even pure swamp water would have low pH naturally.  </a:t>
            </a:r>
          </a:p>
        </p:txBody>
      </p:sp>
      <p:sp>
        <p:nvSpPr>
          <p:cNvPr id="2056" name="Text Box 8"/>
          <p:cNvSpPr txBox="1">
            <a:spLocks noChangeArrowheads="1"/>
          </p:cNvSpPr>
          <p:nvPr/>
        </p:nvSpPr>
        <p:spPr bwMode="auto">
          <a:xfrm>
            <a:off x="9296400" y="3810000"/>
            <a:ext cx="7848600" cy="1492716"/>
          </a:xfrm>
          <a:prstGeom prst="rect">
            <a:avLst/>
          </a:prstGeom>
          <a:noFill/>
          <a:ln w="9525">
            <a:noFill/>
            <a:miter lim="800000"/>
            <a:headEnd/>
            <a:tailEnd/>
          </a:ln>
          <a:effectLst/>
        </p:spPr>
        <p:txBody>
          <a:bodyPr wrap="square">
            <a:spAutoFit/>
          </a:bodyPr>
          <a:lstStyle/>
          <a:p>
            <a:pPr defTabSz="3762375">
              <a:spcBef>
                <a:spcPct val="50000"/>
              </a:spcBef>
            </a:pPr>
            <a:r>
              <a:rPr lang="en-US" sz="2800" b="1" i="1" dirty="0" smtClean="0">
                <a:latin typeface="Times New Roman" pitchFamily="1" charset="0"/>
              </a:rPr>
              <a:t>Problem Statement</a:t>
            </a:r>
            <a:r>
              <a:rPr lang="en-US" sz="2800" b="1" dirty="0" smtClean="0"/>
              <a:t> </a:t>
            </a:r>
            <a:endParaRPr lang="en-US" sz="2400" dirty="0"/>
          </a:p>
          <a:p>
            <a:pPr algn="just" defTabSz="3762375">
              <a:spcBef>
                <a:spcPct val="50000"/>
              </a:spcBef>
            </a:pPr>
            <a:r>
              <a:rPr lang="en-US" sz="1800" dirty="0" smtClean="0"/>
              <a:t>Humans impact the quality of water in numerous capacities; farming, foresting, as well as developments, play a major role in decreasing the quality of water.</a:t>
            </a:r>
            <a:endParaRPr lang="en-US" sz="1800" dirty="0"/>
          </a:p>
        </p:txBody>
      </p:sp>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000" y="17911142"/>
            <a:ext cx="6810375" cy="3392140"/>
          </a:xfrm>
          <a:prstGeom prst="rect">
            <a:avLst/>
          </a:prstGeom>
          <a:noFill/>
        </p:spPr>
      </p:pic>
      <p:pic>
        <p:nvPicPr>
          <p:cNvPr id="2064" name="Picture 16" descr="photo1"/>
          <p:cNvPicPr>
            <a:picLocks noChangeAspect="1" noChangeArrowheads="1"/>
          </p:cNvPicPr>
          <p:nvPr/>
        </p:nvPicPr>
        <p:blipFill>
          <a:blip r:embed="rId5" cstate="print"/>
          <a:srcRect/>
          <a:stretch>
            <a:fillRect/>
          </a:stretch>
        </p:blipFill>
        <p:spPr bwMode="auto">
          <a:xfrm>
            <a:off x="152400" y="228600"/>
            <a:ext cx="8382000" cy="6289675"/>
          </a:xfrm>
          <a:prstGeom prst="rect">
            <a:avLst/>
          </a:prstGeom>
          <a:noFill/>
        </p:spPr>
      </p:pic>
      <p:sp>
        <p:nvSpPr>
          <p:cNvPr id="2054" name="Text Box 6"/>
          <p:cNvSpPr txBox="1">
            <a:spLocks noChangeArrowheads="1"/>
          </p:cNvSpPr>
          <p:nvPr/>
        </p:nvSpPr>
        <p:spPr bwMode="auto">
          <a:xfrm>
            <a:off x="20821650" y="2514600"/>
            <a:ext cx="4648200" cy="923924"/>
          </a:xfrm>
          <a:prstGeom prst="rect">
            <a:avLst/>
          </a:prstGeom>
          <a:noFill/>
          <a:ln w="9525">
            <a:noFill/>
            <a:miter lim="800000"/>
            <a:headEnd/>
            <a:tailEnd/>
          </a:ln>
          <a:effectLst/>
        </p:spPr>
        <p:txBody>
          <a:bodyPr wrap="square" lIns="0" tIns="0" rIns="0" bIns="0">
            <a:spAutoFit/>
          </a:bodyPr>
          <a:lstStyle/>
          <a:p>
            <a:pPr defTabSz="3762375"/>
            <a:r>
              <a:rPr lang="en-US" sz="2000" b="1" dirty="0" err="1" smtClean="0"/>
              <a:t>Kelechi</a:t>
            </a:r>
            <a:r>
              <a:rPr lang="en-US" sz="2000" b="1" dirty="0" smtClean="0"/>
              <a:t> </a:t>
            </a:r>
            <a:r>
              <a:rPr lang="en-US" sz="2000" b="1" dirty="0" err="1" smtClean="0"/>
              <a:t>Onyiriuka</a:t>
            </a:r>
            <a:endParaRPr lang="en-US" sz="2000" b="1" dirty="0"/>
          </a:p>
          <a:p>
            <a:pPr defTabSz="3762375"/>
            <a:r>
              <a:rPr lang="en-US" sz="2000" i="1" dirty="0" smtClean="0"/>
              <a:t>Pharmaceutical Science and Biology</a:t>
            </a:r>
            <a:endParaRPr lang="en-US" sz="2000" i="1" dirty="0"/>
          </a:p>
          <a:p>
            <a:pPr defTabSz="3762375"/>
            <a:r>
              <a:rPr lang="en-US" sz="2000" dirty="0" smtClean="0">
                <a:solidFill>
                  <a:srgbClr val="008000"/>
                </a:solidFill>
              </a:rPr>
              <a:t>Elizabeth City State University</a:t>
            </a:r>
            <a:endParaRPr lang="en-US" sz="2000" dirty="0">
              <a:solidFill>
                <a:srgbClr val="008000"/>
              </a:solidFill>
            </a:endParaRPr>
          </a:p>
        </p:txBody>
      </p:sp>
      <p:sp>
        <p:nvSpPr>
          <p:cNvPr id="2067" name="Text Box 19"/>
          <p:cNvSpPr txBox="1">
            <a:spLocks noChangeArrowheads="1"/>
          </p:cNvSpPr>
          <p:nvPr/>
        </p:nvSpPr>
        <p:spPr bwMode="auto">
          <a:xfrm>
            <a:off x="30251400" y="2514600"/>
            <a:ext cx="4114800" cy="923330"/>
          </a:xfrm>
          <a:prstGeom prst="rect">
            <a:avLst/>
          </a:prstGeom>
          <a:noFill/>
          <a:ln w="9525">
            <a:noFill/>
            <a:miter lim="800000"/>
            <a:headEnd/>
            <a:tailEnd/>
          </a:ln>
          <a:effectLst/>
        </p:spPr>
        <p:txBody>
          <a:bodyPr lIns="0" tIns="0" rIns="0" bIns="0">
            <a:spAutoFit/>
          </a:bodyPr>
          <a:lstStyle/>
          <a:p>
            <a:pPr defTabSz="3762375"/>
            <a:r>
              <a:rPr lang="en-US" sz="2000" b="1" dirty="0" smtClean="0"/>
              <a:t>Prof.</a:t>
            </a:r>
            <a:r>
              <a:rPr lang="en-US" sz="2000" b="1" dirty="0"/>
              <a:t> </a:t>
            </a:r>
            <a:r>
              <a:rPr lang="en-US" sz="2000" b="1" dirty="0" smtClean="0"/>
              <a:t>Jeffrey </a:t>
            </a:r>
            <a:r>
              <a:rPr lang="en-US" sz="2000" b="1" dirty="0" err="1" smtClean="0"/>
              <a:t>Schloss</a:t>
            </a:r>
            <a:endParaRPr lang="en-US" sz="2000" b="1" dirty="0"/>
          </a:p>
          <a:p>
            <a:pPr defTabSz="3762375"/>
            <a:r>
              <a:rPr lang="en-US" sz="2000" i="1" dirty="0" smtClean="0"/>
              <a:t>Center for Freshwater Biology</a:t>
            </a:r>
            <a:endParaRPr lang="en-US" sz="2000" i="1" dirty="0"/>
          </a:p>
          <a:p>
            <a:pPr defTabSz="3762375"/>
            <a:r>
              <a:rPr lang="en-US" sz="2000" dirty="0" smtClean="0">
                <a:solidFill>
                  <a:srgbClr val="008000"/>
                </a:solidFill>
              </a:rPr>
              <a:t>University of New Hampshire</a:t>
            </a:r>
            <a:endParaRPr lang="en-US" sz="2000" dirty="0">
              <a:solidFill>
                <a:srgbClr val="008000"/>
              </a:solidFill>
            </a:endParaRPr>
          </a:p>
        </p:txBody>
      </p:sp>
      <p:sp>
        <p:nvSpPr>
          <p:cNvPr id="2070" name="Text Box 22"/>
          <p:cNvSpPr txBox="1">
            <a:spLocks noChangeArrowheads="1"/>
          </p:cNvSpPr>
          <p:nvPr/>
        </p:nvSpPr>
        <p:spPr bwMode="auto">
          <a:xfrm>
            <a:off x="23012400" y="2133600"/>
            <a:ext cx="4724400" cy="430212"/>
          </a:xfrm>
          <a:prstGeom prst="rect">
            <a:avLst/>
          </a:prstGeom>
          <a:noFill/>
          <a:ln w="9525">
            <a:noFill/>
            <a:miter lim="800000"/>
            <a:headEnd/>
            <a:tailEnd/>
          </a:ln>
          <a:effectLst/>
        </p:spPr>
        <p:txBody>
          <a:bodyPr wrap="square" lIns="0" tIns="0" rIns="0" bIns="0">
            <a:spAutoFit/>
          </a:bodyPr>
          <a:lstStyle/>
          <a:p>
            <a:pPr defTabSz="3762375">
              <a:spcBef>
                <a:spcPct val="50000"/>
              </a:spcBef>
            </a:pPr>
            <a:endParaRPr lang="en-US" sz="2800" b="1" i="1" dirty="0"/>
          </a:p>
        </p:txBody>
      </p:sp>
      <p:sp>
        <p:nvSpPr>
          <p:cNvPr id="2074" name="Text Box 26"/>
          <p:cNvSpPr txBox="1">
            <a:spLocks noChangeArrowheads="1"/>
          </p:cNvSpPr>
          <p:nvPr/>
        </p:nvSpPr>
        <p:spPr bwMode="auto">
          <a:xfrm>
            <a:off x="9220200" y="2514600"/>
            <a:ext cx="4114800" cy="914400"/>
          </a:xfrm>
          <a:prstGeom prst="rect">
            <a:avLst/>
          </a:prstGeom>
          <a:noFill/>
          <a:ln w="9525">
            <a:noFill/>
            <a:miter lim="800000"/>
            <a:headEnd/>
            <a:tailEnd/>
          </a:ln>
          <a:effectLst/>
        </p:spPr>
        <p:txBody>
          <a:bodyPr lIns="0" tIns="0" rIns="0" bIns="0">
            <a:spAutoFit/>
          </a:bodyPr>
          <a:lstStyle/>
          <a:p>
            <a:pPr defTabSz="3762375"/>
            <a:r>
              <a:rPr lang="en-US" sz="2000" b="1" dirty="0" smtClean="0"/>
              <a:t>Michael Cobb</a:t>
            </a:r>
            <a:endParaRPr lang="en-US" sz="2000" b="1" dirty="0"/>
          </a:p>
          <a:p>
            <a:pPr defTabSz="3762375"/>
            <a:r>
              <a:rPr lang="en-US" sz="2000" i="1" dirty="0" smtClean="0"/>
              <a:t>Chemistry</a:t>
            </a:r>
            <a:endParaRPr lang="en-US" sz="2000" i="1" dirty="0"/>
          </a:p>
          <a:p>
            <a:pPr defTabSz="3762375"/>
            <a:r>
              <a:rPr lang="en-US" sz="2000" dirty="0" smtClean="0">
                <a:solidFill>
                  <a:srgbClr val="008000"/>
                </a:solidFill>
              </a:rPr>
              <a:t>Elizabeth City State University</a:t>
            </a:r>
            <a:endParaRPr lang="en-US" sz="2000" dirty="0"/>
          </a:p>
        </p:txBody>
      </p:sp>
      <p:sp>
        <p:nvSpPr>
          <p:cNvPr id="2075" name="Text Box 27"/>
          <p:cNvSpPr txBox="1">
            <a:spLocks noChangeArrowheads="1"/>
          </p:cNvSpPr>
          <p:nvPr/>
        </p:nvSpPr>
        <p:spPr bwMode="auto">
          <a:xfrm>
            <a:off x="13087350" y="2514600"/>
            <a:ext cx="4114800" cy="914400"/>
          </a:xfrm>
          <a:prstGeom prst="rect">
            <a:avLst/>
          </a:prstGeom>
          <a:noFill/>
          <a:ln w="9525">
            <a:noFill/>
            <a:miter lim="800000"/>
            <a:headEnd/>
            <a:tailEnd/>
          </a:ln>
          <a:effectLst/>
        </p:spPr>
        <p:txBody>
          <a:bodyPr lIns="0" tIns="0" rIns="0" bIns="0">
            <a:spAutoFit/>
          </a:bodyPr>
          <a:lstStyle/>
          <a:p>
            <a:pPr defTabSz="3762375"/>
            <a:r>
              <a:rPr lang="en-US" sz="2000" b="1" dirty="0" smtClean="0"/>
              <a:t>Dorothy Brice</a:t>
            </a:r>
            <a:endParaRPr lang="en-US" sz="2000" b="1" dirty="0"/>
          </a:p>
          <a:p>
            <a:pPr defTabSz="3762375"/>
            <a:r>
              <a:rPr lang="en-US" sz="2000" i="1" dirty="0" smtClean="0"/>
              <a:t>Mathematics</a:t>
            </a:r>
            <a:endParaRPr lang="en-US" sz="2000" i="1" dirty="0"/>
          </a:p>
          <a:p>
            <a:pPr defTabSz="3762375"/>
            <a:r>
              <a:rPr lang="en-US" sz="2000" dirty="0" smtClean="0">
                <a:solidFill>
                  <a:srgbClr val="008000"/>
                </a:solidFill>
              </a:rPr>
              <a:t>Virginia Union University</a:t>
            </a:r>
            <a:endParaRPr lang="en-US" sz="2000" dirty="0"/>
          </a:p>
        </p:txBody>
      </p:sp>
      <p:sp>
        <p:nvSpPr>
          <p:cNvPr id="2076" name="Text Box 28"/>
          <p:cNvSpPr txBox="1">
            <a:spLocks noChangeArrowheads="1"/>
          </p:cNvSpPr>
          <p:nvPr/>
        </p:nvSpPr>
        <p:spPr bwMode="auto">
          <a:xfrm>
            <a:off x="16954500" y="2514600"/>
            <a:ext cx="4114800" cy="914400"/>
          </a:xfrm>
          <a:prstGeom prst="rect">
            <a:avLst/>
          </a:prstGeom>
          <a:noFill/>
          <a:ln w="9525">
            <a:noFill/>
            <a:miter lim="800000"/>
            <a:headEnd/>
            <a:tailEnd/>
          </a:ln>
          <a:effectLst/>
        </p:spPr>
        <p:txBody>
          <a:bodyPr lIns="0" tIns="0" rIns="0" bIns="0">
            <a:spAutoFit/>
          </a:bodyPr>
          <a:lstStyle/>
          <a:p>
            <a:pPr defTabSz="3762375"/>
            <a:r>
              <a:rPr lang="en-US" sz="2000" b="1" dirty="0" smtClean="0"/>
              <a:t>Robin Brice</a:t>
            </a:r>
            <a:endParaRPr lang="en-US" sz="2000" b="1" dirty="0"/>
          </a:p>
          <a:p>
            <a:pPr defTabSz="3762375"/>
            <a:r>
              <a:rPr lang="en-US" sz="2000" i="1" dirty="0" smtClean="0"/>
              <a:t>Biology</a:t>
            </a:r>
            <a:endParaRPr lang="en-US" sz="2000" i="1" dirty="0"/>
          </a:p>
          <a:p>
            <a:pPr defTabSz="3762375"/>
            <a:r>
              <a:rPr lang="en-US" sz="2000" dirty="0" smtClean="0">
                <a:solidFill>
                  <a:srgbClr val="008000"/>
                </a:solidFill>
              </a:rPr>
              <a:t>Fayetteville State University</a:t>
            </a:r>
            <a:endParaRPr lang="en-US" sz="2000" dirty="0"/>
          </a:p>
        </p:txBody>
      </p:sp>
      <p:sp>
        <p:nvSpPr>
          <p:cNvPr id="2077" name="Text Box 29"/>
          <p:cNvSpPr txBox="1">
            <a:spLocks noChangeArrowheads="1"/>
          </p:cNvSpPr>
          <p:nvPr/>
        </p:nvSpPr>
        <p:spPr bwMode="auto">
          <a:xfrm>
            <a:off x="9220200" y="2087563"/>
            <a:ext cx="5791200" cy="427037"/>
          </a:xfrm>
          <a:prstGeom prst="rect">
            <a:avLst/>
          </a:prstGeom>
          <a:noFill/>
          <a:ln w="9525">
            <a:noFill/>
            <a:miter lim="800000"/>
            <a:headEnd/>
            <a:tailEnd/>
          </a:ln>
          <a:effectLst/>
        </p:spPr>
        <p:txBody>
          <a:bodyPr lIns="0" tIns="0" rIns="0" bIns="0">
            <a:spAutoFit/>
          </a:bodyPr>
          <a:lstStyle/>
          <a:p>
            <a:pPr defTabSz="3762375">
              <a:spcBef>
                <a:spcPct val="50000"/>
              </a:spcBef>
            </a:pPr>
            <a:r>
              <a:rPr lang="en-US" sz="2800" b="1" i="1" dirty="0"/>
              <a:t>Researchers</a:t>
            </a:r>
          </a:p>
        </p:txBody>
      </p:sp>
      <p:sp>
        <p:nvSpPr>
          <p:cNvPr id="2079" name="Rectangle 31"/>
          <p:cNvSpPr>
            <a:spLocks noChangeArrowheads="1"/>
          </p:cNvSpPr>
          <p:nvPr/>
        </p:nvSpPr>
        <p:spPr bwMode="auto">
          <a:xfrm>
            <a:off x="13335000" y="3505200"/>
            <a:ext cx="30556200" cy="152400"/>
          </a:xfrm>
          <a:prstGeom prst="rect">
            <a:avLst/>
          </a:prstGeom>
          <a:gradFill rotWithShape="1">
            <a:gsLst>
              <a:gs pos="0">
                <a:srgbClr val="053209">
                  <a:gamma/>
                  <a:shade val="66667"/>
                  <a:invGamma/>
                  <a:alpha val="0"/>
                </a:srgbClr>
              </a:gs>
              <a:gs pos="100000">
                <a:srgbClr val="053209"/>
              </a:gs>
            </a:gsLst>
            <a:lin ang="0" scaled="1"/>
          </a:gradFill>
          <a:ln w="9525">
            <a:noFill/>
            <a:miter lim="800000"/>
            <a:headEnd/>
            <a:tailEnd/>
          </a:ln>
          <a:effectLst/>
        </p:spPr>
        <p:txBody>
          <a:bodyPr wrap="none" anchor="ctr"/>
          <a:lstStyle/>
          <a:p>
            <a:endParaRPr lang="en-US"/>
          </a:p>
        </p:txBody>
      </p:sp>
      <p:sp>
        <p:nvSpPr>
          <p:cNvPr id="2084" name="Text Box 36"/>
          <p:cNvSpPr txBox="1">
            <a:spLocks noChangeArrowheads="1"/>
          </p:cNvSpPr>
          <p:nvPr/>
        </p:nvSpPr>
        <p:spPr bwMode="auto">
          <a:xfrm>
            <a:off x="32689800" y="2330450"/>
            <a:ext cx="10896600" cy="1098550"/>
          </a:xfrm>
          <a:prstGeom prst="rect">
            <a:avLst/>
          </a:prstGeom>
          <a:noFill/>
          <a:ln w="9525">
            <a:noFill/>
            <a:miter lim="800000"/>
            <a:headEnd/>
            <a:tailEnd/>
          </a:ln>
          <a:effectLst/>
        </p:spPr>
        <p:txBody>
          <a:bodyPr lIns="0" tIns="0" rIns="0" bIns="0">
            <a:spAutoFit/>
          </a:bodyPr>
          <a:lstStyle/>
          <a:p>
            <a:pPr algn="r" defTabSz="3762375"/>
            <a:r>
              <a:rPr lang="en-US" sz="3600" b="1" i="1" dirty="0">
                <a:latin typeface="Times New Roman" pitchFamily="1" charset="0"/>
              </a:rPr>
              <a:t>Watershed Watch </a:t>
            </a:r>
            <a:r>
              <a:rPr lang="en-US" sz="3600" b="1" i="1" dirty="0" smtClean="0">
                <a:latin typeface="Times New Roman" pitchFamily="1" charset="0"/>
              </a:rPr>
              <a:t>2013</a:t>
            </a:r>
            <a:endParaRPr lang="en-US" sz="3600" b="1" i="1" dirty="0">
              <a:latin typeface="Times New Roman" pitchFamily="1" charset="0"/>
            </a:endParaRPr>
          </a:p>
          <a:p>
            <a:pPr algn="r" defTabSz="3762375"/>
            <a:r>
              <a:rPr lang="en-US" sz="3600" b="1" i="1" dirty="0">
                <a:latin typeface="Times New Roman" pitchFamily="1" charset="0"/>
              </a:rPr>
              <a:t>Elizabeth City State University</a:t>
            </a:r>
          </a:p>
        </p:txBody>
      </p:sp>
      <p:sp>
        <p:nvSpPr>
          <p:cNvPr id="2091" name="Text Box 43"/>
          <p:cNvSpPr txBox="1">
            <a:spLocks noChangeArrowheads="1"/>
          </p:cNvSpPr>
          <p:nvPr/>
        </p:nvSpPr>
        <p:spPr bwMode="auto">
          <a:xfrm>
            <a:off x="18211800" y="3733800"/>
            <a:ext cx="13716000" cy="9787293"/>
          </a:xfrm>
          <a:prstGeom prst="rect">
            <a:avLst/>
          </a:prstGeom>
          <a:noFill/>
          <a:ln w="9525">
            <a:noFill/>
            <a:miter lim="800000"/>
            <a:headEnd/>
            <a:tailEnd/>
          </a:ln>
          <a:effectLst/>
        </p:spPr>
        <p:txBody>
          <a:bodyPr wrap="square">
            <a:spAutoFit/>
          </a:bodyPr>
          <a:lstStyle/>
          <a:p>
            <a:r>
              <a:rPr lang="en-US" sz="2200" b="1" dirty="0" smtClean="0"/>
              <a:t>Our project measured:</a:t>
            </a:r>
            <a:endParaRPr lang="en-US" sz="2200" dirty="0" smtClean="0"/>
          </a:p>
          <a:p>
            <a:pPr lvl="0" algn="just"/>
            <a:r>
              <a:rPr lang="en-US" sz="2000" b="1" dirty="0" smtClean="0"/>
              <a:t>Temperature- </a:t>
            </a:r>
            <a:r>
              <a:rPr lang="en-US" sz="2000" dirty="0" smtClean="0"/>
              <a:t>Temperature physical quantity that is a measure of hotness and coldness on a numeric scale and a measure of the thermal energy per particle of matter or radiation. It is measured by a thermometer, which can have various temperature scales, Celsius, Fahrenheit, Kelvin and etc. </a:t>
            </a:r>
          </a:p>
          <a:p>
            <a:pPr lvl="0" algn="just"/>
            <a:r>
              <a:rPr lang="en-US" sz="2000" b="1" dirty="0" smtClean="0"/>
              <a:t>Dissolved Oxygen (D.O.)</a:t>
            </a:r>
            <a:r>
              <a:rPr lang="en-US" sz="2000" dirty="0" smtClean="0"/>
              <a:t>- D.O. is a relative measure of amount of oxygen that is dissolved or carried in a given medium. It can be measured with a dissolved oxygen probe such as an oxygen sensor or an </a:t>
            </a:r>
            <a:r>
              <a:rPr lang="en-US" sz="2000" dirty="0" err="1" smtClean="0"/>
              <a:t>optode</a:t>
            </a:r>
            <a:r>
              <a:rPr lang="en-US" sz="2000" dirty="0" smtClean="0"/>
              <a:t> in liquid media, usually water. The standard unit is milligrams per liter (mg/L) or parts per million (ppm).</a:t>
            </a:r>
          </a:p>
          <a:p>
            <a:pPr lvl="0" algn="just"/>
            <a:r>
              <a:rPr lang="en-US" sz="2000" b="1" dirty="0" smtClean="0"/>
              <a:t>Turbidity- </a:t>
            </a:r>
            <a:r>
              <a:rPr lang="en-US" sz="2000" dirty="0" smtClean="0"/>
              <a:t>Turbidity measures the cloudiness or haziness of a fluid caused by individual particles that are generally invisible to the naked eye.</a:t>
            </a:r>
          </a:p>
          <a:p>
            <a:pPr lvl="0" algn="just"/>
            <a:r>
              <a:rPr lang="en-US" sz="2000" b="1" dirty="0" smtClean="0"/>
              <a:t>pH</a:t>
            </a:r>
            <a:r>
              <a:rPr lang="en-US" sz="2000" dirty="0" smtClean="0"/>
              <a:t>- The a measure of the activity of the hydrogen ion is  known as </a:t>
            </a:r>
            <a:r>
              <a:rPr lang="en-US" sz="2000" dirty="0" err="1" smtClean="0"/>
              <a:t>pH.</a:t>
            </a:r>
            <a:r>
              <a:rPr lang="en-US" sz="2000" dirty="0" smtClean="0"/>
              <a:t> It is measured on a scale 0 to 14, anything closer to 0 being acidic and anything closer to 14 being alkaline. </a:t>
            </a:r>
          </a:p>
          <a:p>
            <a:pPr lvl="0" algn="just"/>
            <a:r>
              <a:rPr lang="en-US" sz="2000" b="1" dirty="0" smtClean="0"/>
              <a:t>Ammonia</a:t>
            </a:r>
            <a:r>
              <a:rPr lang="en-US" sz="2000" b="1" dirty="0"/>
              <a:t>-</a:t>
            </a:r>
            <a:r>
              <a:rPr lang="en-US" sz="2000" dirty="0"/>
              <a:t> Ammonia is a pollutant that can be very toxic, lowering reproduction and growth, and in some cases it can even cause death. The neutral form of ammonia (NH</a:t>
            </a:r>
            <a:r>
              <a:rPr lang="en-US" sz="2000" baseline="-25000" dirty="0"/>
              <a:t>3</a:t>
            </a:r>
            <a:r>
              <a:rPr lang="en-US" sz="2000" dirty="0"/>
              <a:t>) is toxic to fish and other aquatic life.</a:t>
            </a:r>
          </a:p>
          <a:p>
            <a:pPr lvl="0" algn="just"/>
            <a:r>
              <a:rPr lang="en-US" sz="2000" b="1" dirty="0"/>
              <a:t>Nitrate/Nitrite</a:t>
            </a:r>
            <a:r>
              <a:rPr lang="en-US" sz="2000" dirty="0"/>
              <a:t> -High levels of nitrates and nitrites are likely the result of human activities When excessive amounts of these compounds enter our water systems, and foods, they can pose a serious health threat.</a:t>
            </a:r>
          </a:p>
          <a:p>
            <a:pPr lvl="0" algn="just"/>
            <a:r>
              <a:rPr lang="en-US" sz="2000" b="1" dirty="0"/>
              <a:t>Macro invertebrate Index-</a:t>
            </a:r>
            <a:r>
              <a:rPr lang="en-US" sz="2000" dirty="0"/>
              <a:t> a series of numbers used to assess water quality based on the macro invertebrates present in the streams or rivers.</a:t>
            </a:r>
          </a:p>
          <a:p>
            <a:pPr defTabSz="3762375">
              <a:spcBef>
                <a:spcPct val="50000"/>
              </a:spcBef>
            </a:pPr>
            <a:endParaRPr lang="en-US" sz="2800" b="1" dirty="0"/>
          </a:p>
          <a:p>
            <a:pPr defTabSz="3762375">
              <a:spcBef>
                <a:spcPct val="50000"/>
              </a:spcBef>
            </a:pPr>
            <a:endParaRPr lang="en-US" sz="2800" b="1" dirty="0" smtClean="0"/>
          </a:p>
          <a:p>
            <a:pPr defTabSz="3762375">
              <a:spcBef>
                <a:spcPct val="50000"/>
              </a:spcBef>
            </a:pPr>
            <a:endParaRPr lang="en-US" sz="2800" b="1" dirty="0"/>
          </a:p>
          <a:p>
            <a:pPr defTabSz="3762375">
              <a:spcBef>
                <a:spcPct val="50000"/>
              </a:spcBef>
            </a:pPr>
            <a:endParaRPr lang="en-US" sz="2800" b="1" dirty="0" smtClean="0"/>
          </a:p>
          <a:p>
            <a:pPr defTabSz="3762375">
              <a:spcBef>
                <a:spcPct val="50000"/>
              </a:spcBef>
            </a:pPr>
            <a:endParaRPr lang="en-US" sz="2800" b="1" dirty="0"/>
          </a:p>
          <a:p>
            <a:pPr defTabSz="3762375">
              <a:spcBef>
                <a:spcPct val="50000"/>
              </a:spcBef>
            </a:pPr>
            <a:endParaRPr lang="en-US" sz="2800" b="1" dirty="0" smtClean="0"/>
          </a:p>
          <a:p>
            <a:pPr defTabSz="3762375">
              <a:spcBef>
                <a:spcPct val="50000"/>
              </a:spcBef>
            </a:pPr>
            <a:endParaRPr lang="en-US" sz="2400" dirty="0"/>
          </a:p>
        </p:txBody>
      </p:sp>
      <p:sp>
        <p:nvSpPr>
          <p:cNvPr id="23" name="Text Box 6"/>
          <p:cNvSpPr txBox="1">
            <a:spLocks noChangeArrowheads="1"/>
          </p:cNvSpPr>
          <p:nvPr/>
        </p:nvSpPr>
        <p:spPr bwMode="auto">
          <a:xfrm>
            <a:off x="25222200" y="2514600"/>
            <a:ext cx="4648200" cy="923924"/>
          </a:xfrm>
          <a:prstGeom prst="rect">
            <a:avLst/>
          </a:prstGeom>
          <a:noFill/>
          <a:ln w="9525">
            <a:noFill/>
            <a:miter lim="800000"/>
            <a:headEnd/>
            <a:tailEnd/>
          </a:ln>
          <a:effectLst/>
        </p:spPr>
        <p:txBody>
          <a:bodyPr wrap="square" lIns="0" tIns="0" rIns="0" bIns="0">
            <a:spAutoFit/>
          </a:bodyPr>
          <a:lstStyle/>
          <a:p>
            <a:pPr defTabSz="3762375"/>
            <a:r>
              <a:rPr lang="en-US" sz="2000" b="1" dirty="0" smtClean="0"/>
              <a:t>Anthony Lynn</a:t>
            </a:r>
            <a:endParaRPr lang="en-US" sz="2000" b="1" dirty="0"/>
          </a:p>
          <a:p>
            <a:pPr defTabSz="3762375"/>
            <a:r>
              <a:rPr lang="en-US" sz="2000" i="1" dirty="0"/>
              <a:t>C</a:t>
            </a:r>
            <a:r>
              <a:rPr lang="en-US" sz="2000" i="1" dirty="0" smtClean="0"/>
              <a:t>omputer Science</a:t>
            </a:r>
          </a:p>
          <a:p>
            <a:pPr defTabSz="3762375"/>
            <a:r>
              <a:rPr lang="en-US" sz="2000" dirty="0" smtClean="0">
                <a:solidFill>
                  <a:srgbClr val="008000"/>
                </a:solidFill>
              </a:rPr>
              <a:t>Winston-Salem State University</a:t>
            </a:r>
            <a:endParaRPr lang="en-US" sz="2000" dirty="0">
              <a:solidFill>
                <a:srgbClr val="008000"/>
              </a:solidFill>
            </a:endParaRPr>
          </a:p>
        </p:txBody>
      </p:sp>
      <p:sp>
        <p:nvSpPr>
          <p:cNvPr id="24" name="Text Box 29"/>
          <p:cNvSpPr txBox="1">
            <a:spLocks noChangeArrowheads="1"/>
          </p:cNvSpPr>
          <p:nvPr/>
        </p:nvSpPr>
        <p:spPr bwMode="auto">
          <a:xfrm>
            <a:off x="30251400" y="2057400"/>
            <a:ext cx="5791200" cy="427037"/>
          </a:xfrm>
          <a:prstGeom prst="rect">
            <a:avLst/>
          </a:prstGeom>
          <a:noFill/>
          <a:ln w="9525">
            <a:noFill/>
            <a:miter lim="800000"/>
            <a:headEnd/>
            <a:tailEnd/>
          </a:ln>
          <a:effectLst/>
        </p:spPr>
        <p:txBody>
          <a:bodyPr lIns="0" tIns="0" rIns="0" bIns="0">
            <a:spAutoFit/>
          </a:bodyPr>
          <a:lstStyle/>
          <a:p>
            <a:pPr defTabSz="3762375">
              <a:spcBef>
                <a:spcPct val="50000"/>
              </a:spcBef>
            </a:pPr>
            <a:r>
              <a:rPr lang="en-US" sz="2800" b="1" i="1" dirty="0" smtClean="0"/>
              <a:t>Mentor</a:t>
            </a:r>
            <a:endParaRPr lang="en-US" sz="2800" b="1" i="1" dirty="0"/>
          </a:p>
        </p:txBody>
      </p:sp>
      <p:sp>
        <p:nvSpPr>
          <p:cNvPr id="3" name="TextBox 2"/>
          <p:cNvSpPr txBox="1"/>
          <p:nvPr/>
        </p:nvSpPr>
        <p:spPr>
          <a:xfrm>
            <a:off x="9296400" y="5791200"/>
            <a:ext cx="8915400" cy="9694962"/>
          </a:xfrm>
          <a:prstGeom prst="rect">
            <a:avLst/>
          </a:prstGeom>
          <a:noFill/>
        </p:spPr>
        <p:txBody>
          <a:bodyPr wrap="square" rtlCol="0">
            <a:spAutoFit/>
          </a:bodyPr>
          <a:lstStyle/>
          <a:p>
            <a:pPr defTabSz="3762375">
              <a:spcBef>
                <a:spcPct val="50000"/>
              </a:spcBef>
            </a:pPr>
            <a:r>
              <a:rPr lang="en-US" sz="2800" b="1" i="1" dirty="0">
                <a:latin typeface="Times New Roman" pitchFamily="1" charset="0"/>
              </a:rPr>
              <a:t>Introduction and background</a:t>
            </a:r>
            <a:r>
              <a:rPr lang="en-US" sz="2800" b="1" dirty="0"/>
              <a:t> </a:t>
            </a:r>
          </a:p>
          <a:p>
            <a:pPr algn="just"/>
            <a:r>
              <a:rPr lang="en-US" sz="2000" dirty="0"/>
              <a:t>About 70% of the earth’s surface is covered with water. Water is essential to life; it is estimated that the average American uses about 80 gallons of water per day. Most people look at water as something of an indefinite abundance, but in all actuality it is the complete opposite.  On a day-to-day basis, humans impact the quality of water in numerous capacities; farming, foresting, as well as developments, play a major role in decreasing the quality of water. Farming can be responsible for certain water quality depleting factors because of its uses of pesticides, fertilizers, and other farming methods that are unfavorable when it comes to preserving the quality of water. Logging and land clearing can be a catalyst to erosion, which can lead to sediment run-off directly into some bodies of water. The development of cities, buildings, and other structures leads to more toxic materials that also find their way into the water system.</a:t>
            </a:r>
          </a:p>
          <a:p>
            <a:pPr algn="just"/>
            <a:r>
              <a:rPr lang="en-US" sz="2000" dirty="0"/>
              <a:t>A healthy environment is one in which the water quality supports a rich and varied community of organisms and protects public health. Measurements of indicators such as, macro invertebrate index (M.I. index), ammonia concentrations, nitrate and nitrite concentrations, dissolved oxygen, and other factors, can be used to determine, and monitor changes in water quality. These measurements are also important in determining whether certain water is suitable for the health of the natural environment and the uses for which the water is required. If water quality is not maintained, it is not just the environment that will suffer - the commercial and recreational value of our water resources will also diminish.</a:t>
            </a:r>
          </a:p>
          <a:p>
            <a:pPr algn="just"/>
            <a:r>
              <a:rPr lang="en-US" sz="2800" dirty="0"/>
              <a:t> </a:t>
            </a:r>
            <a:r>
              <a:rPr lang="en-US" sz="2000" i="1" dirty="0" smtClean="0"/>
              <a:t>Hypothesis</a:t>
            </a:r>
          </a:p>
          <a:p>
            <a:pPr marL="682625" indent="-682625" algn="just">
              <a:spcAft>
                <a:spcPts val="600"/>
              </a:spcAft>
              <a:buFont typeface="Wingdings" charset="2"/>
              <a:buChar char="u"/>
            </a:pPr>
            <a:r>
              <a:rPr lang="en-US" sz="2000" dirty="0" smtClean="0"/>
              <a:t>Farming is responsible for certain water quality depleting factors because of its uses of pesticides, fertilizers, and other farming methods that are unfavorable to the quality of water</a:t>
            </a:r>
            <a:r>
              <a:rPr lang="en-US" sz="2000" dirty="0" smtClean="0"/>
              <a:t>. </a:t>
            </a:r>
          </a:p>
          <a:p>
            <a:pPr marL="682625" indent="-682625" algn="just">
              <a:buFont typeface="Wingdings" charset="2"/>
              <a:buChar char="u"/>
            </a:pPr>
            <a:r>
              <a:rPr lang="en-US" sz="2000" dirty="0" smtClean="0"/>
              <a:t>The </a:t>
            </a:r>
            <a:r>
              <a:rPr lang="en-US" sz="2000" dirty="0" smtClean="0"/>
              <a:t>development of cities, </a:t>
            </a:r>
            <a:r>
              <a:rPr lang="en-US" sz="2000" dirty="0"/>
              <a:t>buildings, and other structures leads to more toxic materials that also find their way into the water system.</a:t>
            </a:r>
          </a:p>
        </p:txBody>
      </p:sp>
      <p:sp>
        <p:nvSpPr>
          <p:cNvPr id="6" name="TextBox 5"/>
          <p:cNvSpPr txBox="1"/>
          <p:nvPr/>
        </p:nvSpPr>
        <p:spPr>
          <a:xfrm>
            <a:off x="19126200" y="9144000"/>
            <a:ext cx="10972800" cy="12711172"/>
          </a:xfrm>
          <a:prstGeom prst="rect">
            <a:avLst/>
          </a:prstGeom>
          <a:noFill/>
        </p:spPr>
        <p:txBody>
          <a:bodyPr wrap="square" rtlCol="0">
            <a:spAutoFit/>
          </a:bodyPr>
          <a:lstStyle/>
          <a:p>
            <a:r>
              <a:rPr lang="en-US" sz="2000" b="1" dirty="0" smtClean="0"/>
              <a:t>Methodology: Materials and Procedures</a:t>
            </a:r>
          </a:p>
          <a:p>
            <a:r>
              <a:rPr lang="en-US" sz="2000" b="1" i="1" dirty="0"/>
              <a:t>Site </a:t>
            </a:r>
            <a:r>
              <a:rPr lang="en-US" sz="2000" b="1" i="1" dirty="0" smtClean="0"/>
              <a:t>location: </a:t>
            </a:r>
          </a:p>
          <a:p>
            <a:pPr algn="just"/>
            <a:r>
              <a:rPr lang="en-US" sz="2000" dirty="0" smtClean="0"/>
              <a:t>We selected four sites. One control was located in a natural wetland upstream from an agricultural site. The second control site was in a tributary to the Pasquotank River closer to our developed site</a:t>
            </a:r>
          </a:p>
          <a:p>
            <a:pPr algn="just"/>
            <a:r>
              <a:rPr lang="en-US" sz="2000" b="1" i="1" dirty="0" smtClean="0"/>
              <a:t>Field </a:t>
            </a:r>
            <a:r>
              <a:rPr lang="en-US" sz="2000" b="1" i="1" dirty="0"/>
              <a:t>Work </a:t>
            </a:r>
          </a:p>
          <a:p>
            <a:pPr algn="just"/>
            <a:r>
              <a:rPr lang="en-US" sz="2000" dirty="0"/>
              <a:t>We tested the sample water for different water quality components. The YSI Professional plus Multi-Parameter Meter was used to measure the water's temperature in degrees Celsius, the barometric pressure, the dissolved oxygen in percent, the dissolved oxygen concentration (milligrams per liter), the specific conductivity, and the </a:t>
            </a:r>
            <a:r>
              <a:rPr lang="en-US" sz="2000" dirty="0" err="1"/>
              <a:t>pH.</a:t>
            </a:r>
            <a:r>
              <a:rPr lang="en-US" sz="2000" dirty="0"/>
              <a:t> To obtain these measurements we placed the meter in the water deep enough where all probes were submersed and also made sure the meter was not touching the bottom.  We waited for approximately 1 to 5 minutes to insure the readings were stabilized. We repeated this step three different times moving the probes slightly to make sure that our readings of the water were accurate.  Then we collected three water samples from each location for further lab work. We sampled two locations for </a:t>
            </a:r>
            <a:r>
              <a:rPr lang="en-US" sz="2000" dirty="0" smtClean="0"/>
              <a:t>macro invertebrates </a:t>
            </a:r>
            <a:r>
              <a:rPr lang="en-US" sz="2000" dirty="0"/>
              <a:t>one was a vegetative area and the other was a muddy area.  Using a D-Net we gathered samples along the shoreline. Our method for the vegetative area was shaking the D-net in and under the vegetation to collects specimens for five seconds. Our method for the muddy area was dragging the D net along the waters bottom for five seconds. We withdrew the D-net with an upward motion to avoid losing </a:t>
            </a:r>
            <a:r>
              <a:rPr lang="en-US" sz="2000" dirty="0" smtClean="0"/>
              <a:t>macro invertebrates </a:t>
            </a:r>
            <a:r>
              <a:rPr lang="en-US" sz="2000" dirty="0"/>
              <a:t>and emptied it into a secure zip-lock bag.  Then we added a small amount of the location water and stored all samples in a cooler until further testing in the lab. After that we collected three water samples from each location for further lab work. </a:t>
            </a:r>
          </a:p>
          <a:p>
            <a:pPr algn="just"/>
            <a:r>
              <a:rPr lang="en-US" sz="2000" b="1" i="1" dirty="0" smtClean="0"/>
              <a:t>Lab </a:t>
            </a:r>
            <a:r>
              <a:rPr lang="en-US" sz="2000" b="1" i="1" dirty="0"/>
              <a:t>work</a:t>
            </a:r>
          </a:p>
          <a:p>
            <a:pPr algn="just"/>
            <a:r>
              <a:rPr lang="en-US" sz="2000" dirty="0" smtClean="0"/>
              <a:t>Once in the lab we filtered the samples using a sieve in order to collect all of the macro-invertebrates. Then we sorted and identify the samples by using a dissecting microscope and the naked eye. Each macro-invertebrates has a certain amount of pollution that it can tolerate this information can be located on a macro-invertebrates identification key.  We collected water samples form our study sites, and then we used an Ammonia test kit and Nitrite test kit (Aquarium Pharmaceuticals) to determine the levels of Ammonia and Nitrite in our sample. We added a reagent to the water sample to determine the levels of Ammonia and Nitrite in the water sample. We then waited for 5 minutes for the water to change color and finally, we compared the colors form the water samples to the Fresh Nitrite color card and the Freshwater Ammonia color card. We insured accuracy by analyzing the water samples form each sites.</a:t>
            </a:r>
            <a:r>
              <a:rPr lang="en-US" sz="2000" dirty="0"/>
              <a:t> We carefully reviewed our data and begin to calculate water quality, using a Water Quality Index, of dissolved oxygen (percent), specific conductivity (converted to Total Dissolved Solids), pH, turbidity, and ammonia (converted to N-NH4x100) for each site. We calculated a combined WQI using the standard weighting factors. (</a:t>
            </a:r>
            <a:r>
              <a:rPr lang="en-US" sz="2000" dirty="0" err="1"/>
              <a:t>www.water-research.net</a:t>
            </a:r>
            <a:r>
              <a:rPr lang="en-US" sz="2000" dirty="0"/>
              <a:t>/</a:t>
            </a:r>
            <a:r>
              <a:rPr lang="en-US" sz="2000" dirty="0" err="1"/>
              <a:t>waterqualindex</a:t>
            </a:r>
            <a:r>
              <a:rPr lang="en-US" sz="2000" dirty="0"/>
              <a:t>/</a:t>
            </a:r>
            <a:r>
              <a:rPr lang="en-US" sz="2000" dirty="0" err="1"/>
              <a:t>index.htm</a:t>
            </a:r>
            <a:r>
              <a:rPr lang="en-US" sz="2000" dirty="0"/>
              <a:t>) Finally, after individually gathering that information we added the indices together for each location to further calculate the overall water quality index for each locations as a whole. </a:t>
            </a:r>
            <a:r>
              <a:rPr lang="en-US" sz="2000" dirty="0" smtClean="0"/>
              <a:t> </a:t>
            </a:r>
          </a:p>
          <a:p>
            <a:pPr algn="just"/>
            <a:endParaRPr lang="en-US" sz="2000" dirty="0"/>
          </a:p>
        </p:txBody>
      </p:sp>
      <p:sp>
        <p:nvSpPr>
          <p:cNvPr id="7" name="Rectangle 6"/>
          <p:cNvSpPr/>
          <p:nvPr/>
        </p:nvSpPr>
        <p:spPr>
          <a:xfrm>
            <a:off x="10972800" y="-13557000"/>
            <a:ext cx="21945600" cy="4401205"/>
          </a:xfrm>
          <a:prstGeom prst="rect">
            <a:avLst/>
          </a:prstGeom>
        </p:spPr>
        <p:txBody>
          <a:bodyPr>
            <a:spAutoFit/>
          </a:bodyPr>
          <a:lstStyle/>
          <a:p>
            <a:r>
              <a:rPr lang="en-US" sz="2000" dirty="0"/>
              <a:t>Field Work </a:t>
            </a:r>
          </a:p>
          <a:p>
            <a:r>
              <a:rPr lang="en-US" sz="2000" dirty="0"/>
              <a:t>We tested the sample water for different water quality components. The YSI Professional plus Multi-Parameter Meter was used to measure the water's temperature in degrees Celsius, the barometric pressure, the dissolved oxygen in percent, the dissolved oxygen concentration (milligrams per liter), the specific conductivity, and the </a:t>
            </a:r>
            <a:r>
              <a:rPr lang="en-US" sz="2000" dirty="0" err="1"/>
              <a:t>pH.</a:t>
            </a:r>
            <a:r>
              <a:rPr lang="en-US" sz="2000" dirty="0"/>
              <a:t> To obtain these measurements we placed the meter in the water deep enough where all probes were submersed and also made sure the meter was not touching the bottom.  We waited for approximately 1 to 5 minutes to insure the readings were stabilized. We repeated this step three different times moving the probes slightly to make sure that our readings of the water were accurate.  Then we collected three water samples from each location for further lab work. We sampled two locations for </a:t>
            </a:r>
            <a:r>
              <a:rPr lang="en-US" sz="2000" dirty="0" err="1"/>
              <a:t>macroinvertebrates</a:t>
            </a:r>
            <a:r>
              <a:rPr lang="en-US" sz="2000" dirty="0"/>
              <a:t> one was a vegetative area and the other was a muddy area.  Using a D-Net we gathered samples along the shoreline. Our method for the vegetative area was shaking the D-net in and under the vegetation to collects specimens for five seconds. Our method for the muddy area was dragging the D net along the waters bottom for five seconds. We withdrew the D-net with an upward motion to avoid losing </a:t>
            </a:r>
            <a:r>
              <a:rPr lang="en-US" sz="2000" dirty="0" err="1"/>
              <a:t>macroinvertebrates</a:t>
            </a:r>
            <a:r>
              <a:rPr lang="en-US" sz="2000" dirty="0"/>
              <a:t> and emptied it into a secure zip-lock bag.  Then we added a small amount of the location water and stored all samples in a cooler until further testing in the lab. After that we collected three water samples from each location for further lab work. </a:t>
            </a:r>
          </a:p>
          <a:p>
            <a:r>
              <a:rPr lang="en-US" sz="2000" dirty="0"/>
              <a:t> </a:t>
            </a:r>
          </a:p>
          <a:p>
            <a:r>
              <a:rPr lang="en-US" sz="2000" dirty="0"/>
              <a:t>Lab work</a:t>
            </a:r>
          </a:p>
          <a:p>
            <a:r>
              <a:rPr lang="en-US" sz="2000" dirty="0"/>
              <a:t> </a:t>
            </a:r>
          </a:p>
          <a:p>
            <a:r>
              <a:rPr lang="en-US" sz="2000" dirty="0"/>
              <a:t>Once in the lab we filtered the samples using a </a:t>
            </a:r>
            <a:r>
              <a:rPr lang="en-US" sz="2000" dirty="0" err="1"/>
              <a:t>sive</a:t>
            </a:r>
            <a:r>
              <a:rPr lang="en-US" sz="2000" dirty="0"/>
              <a:t> in order to collect all of the </a:t>
            </a:r>
            <a:r>
              <a:rPr lang="en-US" sz="2000" dirty="0" err="1"/>
              <a:t>macroinvertebrates</a:t>
            </a:r>
            <a:r>
              <a:rPr lang="en-US" sz="2000" dirty="0"/>
              <a:t>.   Then we sorted and identify the samples by using a dissecting microscope and the naked eye. Each </a:t>
            </a:r>
            <a:r>
              <a:rPr lang="en-US" sz="2000" dirty="0" err="1"/>
              <a:t>macroinvertebrates</a:t>
            </a:r>
            <a:r>
              <a:rPr lang="en-US" sz="2000" dirty="0"/>
              <a:t> has a certain amount of pollution that it can tolerate this information can be located on a </a:t>
            </a:r>
            <a:r>
              <a:rPr lang="en-US" sz="2000" dirty="0" err="1"/>
              <a:t>macroinvertebrates</a:t>
            </a:r>
            <a:r>
              <a:rPr lang="en-US" sz="2000" dirty="0"/>
              <a:t> identification key. </a:t>
            </a:r>
          </a:p>
        </p:txBody>
      </p:sp>
      <p:pic>
        <p:nvPicPr>
          <p:cNvPr id="32" name="Picture 31"/>
          <p:cNvPicPr/>
          <p:nvPr/>
        </p:nvPicPr>
        <p:blipFill>
          <a:blip r:embed="rId6">
            <a:extLst>
              <a:ext uri="{28A0092B-C50C-407E-A947-70E740481C1C}">
                <a14:useLocalDpi xmlns:a14="http://schemas.microsoft.com/office/drawing/2010/main" val="0"/>
              </a:ext>
            </a:extLst>
          </a:blip>
          <a:stretch>
            <a:fillRect/>
          </a:stretch>
        </p:blipFill>
        <p:spPr bwMode="auto">
          <a:xfrm>
            <a:off x="9296400" y="15698151"/>
            <a:ext cx="9525000" cy="5941698"/>
          </a:xfrm>
          <a:prstGeom prst="rect">
            <a:avLst/>
          </a:prstGeom>
          <a:noFill/>
          <a:ln>
            <a:noFill/>
          </a:ln>
        </p:spPr>
      </p:pic>
      <p:pic>
        <p:nvPicPr>
          <p:cNvPr id="36" name="Picture 35"/>
          <p:cNvPicPr/>
          <p:nvPr/>
        </p:nvPicPr>
        <p:blipFill>
          <a:blip r:embed="rId7">
            <a:extLst>
              <a:ext uri="{28A0092B-C50C-407E-A947-70E740481C1C}">
                <a14:useLocalDpi xmlns:a14="http://schemas.microsoft.com/office/drawing/2010/main" val="0"/>
              </a:ext>
            </a:extLst>
          </a:blip>
          <a:stretch>
            <a:fillRect/>
          </a:stretch>
        </p:blipFill>
        <p:spPr bwMode="auto">
          <a:xfrm>
            <a:off x="1653" y="3886200"/>
            <a:ext cx="2892294" cy="2667000"/>
          </a:xfrm>
          <a:prstGeom prst="rect">
            <a:avLst/>
          </a:prstGeom>
          <a:noFill/>
          <a:ln>
            <a:noFill/>
          </a:ln>
        </p:spPr>
      </p:pic>
      <p:sp>
        <p:nvSpPr>
          <p:cNvPr id="10" name="TextBox 9"/>
          <p:cNvSpPr txBox="1"/>
          <p:nvPr/>
        </p:nvSpPr>
        <p:spPr>
          <a:xfrm>
            <a:off x="-1219200" y="3352800"/>
            <a:ext cx="13411200" cy="1231106"/>
          </a:xfrm>
          <a:prstGeom prst="rect">
            <a:avLst/>
          </a:prstGeom>
          <a:noFill/>
        </p:spPr>
        <p:txBody>
          <a:bodyPr wrap="square" rtlCol="0">
            <a:spAutoFit/>
          </a:bodyPr>
          <a:lstStyle/>
          <a:p>
            <a:endParaRPr lang="en-US" dirty="0"/>
          </a:p>
        </p:txBody>
      </p:sp>
      <p:sp>
        <p:nvSpPr>
          <p:cNvPr id="11" name="TextBox 10"/>
          <p:cNvSpPr txBox="1"/>
          <p:nvPr/>
        </p:nvSpPr>
        <p:spPr>
          <a:xfrm>
            <a:off x="9296401" y="16535400"/>
            <a:ext cx="2209800" cy="457200"/>
          </a:xfrm>
          <a:prstGeom prst="rect">
            <a:avLst/>
          </a:prstGeom>
          <a:noFill/>
        </p:spPr>
        <p:txBody>
          <a:bodyPr wrap="square" rtlCol="0">
            <a:spAutoFit/>
          </a:bodyPr>
          <a:lstStyle/>
          <a:p>
            <a:r>
              <a:rPr lang="en-US" sz="2400" b="1" dirty="0" smtClean="0">
                <a:solidFill>
                  <a:srgbClr val="FFFFFF"/>
                </a:solidFill>
              </a:rPr>
              <a:t>CONTROL 1</a:t>
            </a:r>
            <a:endParaRPr lang="en-US" sz="2400" b="1" dirty="0">
              <a:solidFill>
                <a:srgbClr val="FFFFFF"/>
              </a:solidFill>
            </a:endParaRPr>
          </a:p>
        </p:txBody>
      </p:sp>
      <p:sp>
        <p:nvSpPr>
          <p:cNvPr id="39" name="TextBox 38"/>
          <p:cNvSpPr txBox="1"/>
          <p:nvPr/>
        </p:nvSpPr>
        <p:spPr>
          <a:xfrm>
            <a:off x="11430000" y="15925800"/>
            <a:ext cx="2590800" cy="461665"/>
          </a:xfrm>
          <a:prstGeom prst="rect">
            <a:avLst/>
          </a:prstGeom>
          <a:noFill/>
        </p:spPr>
        <p:txBody>
          <a:bodyPr wrap="square" rtlCol="0">
            <a:spAutoFit/>
          </a:bodyPr>
          <a:lstStyle/>
          <a:p>
            <a:r>
              <a:rPr lang="en-US" sz="2400" b="1" dirty="0" smtClean="0">
                <a:solidFill>
                  <a:srgbClr val="FFFFFF"/>
                </a:solidFill>
              </a:rPr>
              <a:t>AGRICULTURE</a:t>
            </a:r>
            <a:endParaRPr lang="en-US" sz="2400" b="1" dirty="0">
              <a:solidFill>
                <a:srgbClr val="FFFFFF"/>
              </a:solidFill>
            </a:endParaRPr>
          </a:p>
        </p:txBody>
      </p:sp>
      <p:sp>
        <p:nvSpPr>
          <p:cNvPr id="41" name="TextBox 40"/>
          <p:cNvSpPr txBox="1"/>
          <p:nvPr/>
        </p:nvSpPr>
        <p:spPr>
          <a:xfrm>
            <a:off x="14859000" y="18059400"/>
            <a:ext cx="2209800" cy="457200"/>
          </a:xfrm>
          <a:prstGeom prst="rect">
            <a:avLst/>
          </a:prstGeom>
          <a:noFill/>
        </p:spPr>
        <p:txBody>
          <a:bodyPr wrap="square" rtlCol="0">
            <a:spAutoFit/>
          </a:bodyPr>
          <a:lstStyle/>
          <a:p>
            <a:r>
              <a:rPr lang="en-US" sz="2400" b="1" dirty="0" smtClean="0">
                <a:solidFill>
                  <a:srgbClr val="FFFFFF"/>
                </a:solidFill>
              </a:rPr>
              <a:t>CONTROL 2</a:t>
            </a:r>
            <a:endParaRPr lang="en-US" sz="2400" b="1" dirty="0">
              <a:solidFill>
                <a:srgbClr val="FFFFFF"/>
              </a:solidFill>
            </a:endParaRPr>
          </a:p>
        </p:txBody>
      </p:sp>
      <p:sp>
        <p:nvSpPr>
          <p:cNvPr id="42" name="TextBox 41"/>
          <p:cNvSpPr txBox="1"/>
          <p:nvPr/>
        </p:nvSpPr>
        <p:spPr>
          <a:xfrm>
            <a:off x="13716000" y="19278600"/>
            <a:ext cx="2971800" cy="461665"/>
          </a:xfrm>
          <a:prstGeom prst="rect">
            <a:avLst/>
          </a:prstGeom>
          <a:noFill/>
        </p:spPr>
        <p:txBody>
          <a:bodyPr wrap="square" rtlCol="0">
            <a:spAutoFit/>
          </a:bodyPr>
          <a:lstStyle/>
          <a:p>
            <a:r>
              <a:rPr lang="en-US" sz="2400" b="1" dirty="0" smtClean="0">
                <a:solidFill>
                  <a:srgbClr val="FFFFFF"/>
                </a:solidFill>
              </a:rPr>
              <a:t>DEVELOPMENT</a:t>
            </a:r>
            <a:endParaRPr lang="en-US" sz="2400" b="1" dirty="0">
              <a:solidFill>
                <a:srgbClr val="FFFFFF"/>
              </a:solidFill>
            </a:endParaRPr>
          </a:p>
        </p:txBody>
      </p:sp>
      <p:sp>
        <p:nvSpPr>
          <p:cNvPr id="43" name="TextBox 42"/>
          <p:cNvSpPr txBox="1"/>
          <p:nvPr/>
        </p:nvSpPr>
        <p:spPr>
          <a:xfrm>
            <a:off x="13639800" y="18821400"/>
            <a:ext cx="2209800" cy="369332"/>
          </a:xfrm>
          <a:prstGeom prst="rect">
            <a:avLst/>
          </a:prstGeom>
          <a:noFill/>
        </p:spPr>
        <p:txBody>
          <a:bodyPr wrap="square" rtlCol="0">
            <a:spAutoFit/>
          </a:bodyPr>
          <a:lstStyle/>
          <a:p>
            <a:r>
              <a:rPr lang="en-US" sz="1800" b="1" dirty="0" smtClean="0">
                <a:solidFill>
                  <a:srgbClr val="0000FF"/>
                </a:solidFill>
              </a:rPr>
              <a:t>ELIZABETH CITY</a:t>
            </a:r>
            <a:endParaRPr lang="en-US" sz="1800" b="1" dirty="0">
              <a:solidFill>
                <a:srgbClr val="0000FF"/>
              </a:solidFill>
            </a:endParaRPr>
          </a:p>
        </p:txBody>
      </p:sp>
      <p:sp>
        <p:nvSpPr>
          <p:cNvPr id="45" name="Text Box 43"/>
          <p:cNvSpPr txBox="1">
            <a:spLocks noChangeArrowheads="1"/>
          </p:cNvSpPr>
          <p:nvPr/>
        </p:nvSpPr>
        <p:spPr bwMode="auto">
          <a:xfrm>
            <a:off x="32385000" y="3810000"/>
            <a:ext cx="11135029" cy="11941729"/>
          </a:xfrm>
          <a:prstGeom prst="rect">
            <a:avLst/>
          </a:prstGeom>
          <a:noFill/>
          <a:ln w="9525">
            <a:noFill/>
            <a:miter lim="800000"/>
            <a:headEnd/>
            <a:tailEnd/>
          </a:ln>
          <a:effectLst/>
        </p:spPr>
        <p:txBody>
          <a:bodyPr wrap="square">
            <a:spAutoFit/>
          </a:bodyPr>
          <a:lstStyle/>
          <a:p>
            <a:r>
              <a:rPr lang="en-US" sz="2200" b="1" dirty="0" smtClean="0"/>
              <a:t>Results:</a:t>
            </a:r>
            <a:endParaRPr lang="en-US" sz="2200" dirty="0" smtClean="0"/>
          </a:p>
          <a:p>
            <a:pPr algn="just"/>
            <a:r>
              <a:rPr lang="en-US" sz="2000" dirty="0" smtClean="0"/>
              <a:t>Table 1 shows the results of  the water quality test. Graph 1 show the turbidity results with impacted sites having highest turbidities. Graph 2 shows the same for ammonia . We only had one positive result for nitrite at the agricultural site. Table 2 show the comparisons of the Water </a:t>
            </a:r>
            <a:r>
              <a:rPr lang="en-US" sz="2000" dirty="0"/>
              <a:t>Q</a:t>
            </a:r>
            <a:r>
              <a:rPr lang="en-US" sz="2000" dirty="0" smtClean="0"/>
              <a:t>uality </a:t>
            </a:r>
            <a:r>
              <a:rPr lang="en-US" sz="2000" dirty="0"/>
              <a:t>I</a:t>
            </a:r>
            <a:r>
              <a:rPr lang="en-US" sz="2000" dirty="0" smtClean="0"/>
              <a:t>ndexes and the </a:t>
            </a:r>
            <a:r>
              <a:rPr lang="en-US" sz="2000" dirty="0"/>
              <a:t>M</a:t>
            </a:r>
            <a:r>
              <a:rPr lang="en-US" sz="2000" dirty="0" smtClean="0"/>
              <a:t>acro-invertebrate Index. For all indices the higher number is the better water quality condition. </a:t>
            </a:r>
          </a:p>
          <a:p>
            <a:pPr algn="just"/>
            <a:endParaRPr lang="en-US" sz="2000" dirty="0" smtClean="0"/>
          </a:p>
          <a:p>
            <a:pPr marL="342900" indent="-342900" algn="just">
              <a:buFont typeface="Arial"/>
              <a:buChar char="•"/>
            </a:pPr>
            <a:r>
              <a:rPr lang="en-US" sz="2000" dirty="0" smtClean="0"/>
              <a:t>For </a:t>
            </a:r>
            <a:r>
              <a:rPr lang="en-US" sz="2000" dirty="0"/>
              <a:t>turbidity we expected the control sites to have the lowest numbers and that is what occurred</a:t>
            </a:r>
            <a:r>
              <a:rPr lang="en-US" sz="2000" dirty="0" smtClean="0"/>
              <a:t>.</a:t>
            </a:r>
            <a:endParaRPr lang="en-US" sz="2000" dirty="0"/>
          </a:p>
          <a:p>
            <a:pPr marL="342900" indent="-342900" algn="just">
              <a:buFont typeface="Arial"/>
              <a:buChar char="•"/>
            </a:pPr>
            <a:r>
              <a:rPr lang="en-US" sz="2000" dirty="0"/>
              <a:t>Ammonia levels were expected to be low in the controls, than developed, and the highest in agriculture. We were correct about the controls, but the levels in the developed area were the highest </a:t>
            </a:r>
            <a:r>
              <a:rPr lang="en-US" sz="2000" dirty="0" smtClean="0"/>
              <a:t>instead</a:t>
            </a:r>
            <a:endParaRPr lang="en-US" sz="2000" dirty="0"/>
          </a:p>
          <a:p>
            <a:pPr marL="342900" indent="-342900" algn="just">
              <a:buFont typeface="Arial"/>
              <a:buChar char="•"/>
            </a:pPr>
            <a:r>
              <a:rPr lang="en-US" sz="2000" dirty="0"/>
              <a:t>Specific Conductivity was low in control 2, high in developed, and control 1 and agriculture were close</a:t>
            </a:r>
            <a:r>
              <a:rPr lang="en-US" sz="2000" dirty="0" smtClean="0"/>
              <a:t>.</a:t>
            </a:r>
            <a:endParaRPr lang="en-US" sz="2000" dirty="0"/>
          </a:p>
          <a:p>
            <a:pPr marL="342900" indent="-342900" algn="just">
              <a:buFont typeface="Arial"/>
              <a:buChar char="•"/>
            </a:pPr>
            <a:r>
              <a:rPr lang="en-US" sz="2000" dirty="0"/>
              <a:t>Developed pH was the highest and control 2 was the second most favorable.   Starting water from the development stream comes from ground water, which can cause pH to be neural </a:t>
            </a:r>
          </a:p>
          <a:p>
            <a:pPr marL="342900" indent="-342900" algn="just">
              <a:buFont typeface="Arial"/>
              <a:buChar char="•"/>
            </a:pPr>
            <a:r>
              <a:rPr lang="en-US" sz="2000" dirty="0"/>
              <a:t>Dissolved oxygen percentage was high in the development stream do to shallow water and less debris on the stream bottom. Also the wind can contribute to adding </a:t>
            </a:r>
            <a:r>
              <a:rPr lang="en-US" sz="2000" dirty="0" smtClean="0"/>
              <a:t>oxygen</a:t>
            </a:r>
            <a:endParaRPr lang="en-US" sz="2000" dirty="0"/>
          </a:p>
          <a:p>
            <a:pPr marL="342900" indent="-342900" algn="just">
              <a:buFont typeface="Arial"/>
              <a:buChar char="•"/>
            </a:pPr>
            <a:r>
              <a:rPr lang="en-US" sz="2000" dirty="0"/>
              <a:t>Control 1 was a swamp area so the dissolved oxygen percentage was low this can be caused by the decaying debris at the swamp bottom also the dark color pigment makes it hard for sunlight to penetrate the bottom</a:t>
            </a:r>
            <a:r>
              <a:rPr lang="en-US" sz="2000" dirty="0" smtClean="0"/>
              <a:t>.</a:t>
            </a:r>
            <a:endParaRPr lang="en-US" sz="2000" dirty="0"/>
          </a:p>
          <a:p>
            <a:pPr marL="342900" indent="-342900" algn="just">
              <a:buFont typeface="Arial"/>
              <a:buChar char="•"/>
            </a:pPr>
            <a:r>
              <a:rPr lang="en-US" sz="2000" dirty="0"/>
              <a:t>Agriculture had no </a:t>
            </a:r>
            <a:r>
              <a:rPr lang="en-US" sz="2000" dirty="0" smtClean="0"/>
              <a:t>macro-invertebrates </a:t>
            </a:r>
            <a:r>
              <a:rPr lang="en-US" sz="2000" dirty="0"/>
              <a:t>this could be of the local pesticide run off. While collecting samples we noticed that no insects were flying around.</a:t>
            </a:r>
          </a:p>
          <a:p>
            <a:pPr algn="just"/>
            <a:r>
              <a:rPr lang="en-US" sz="2000" dirty="0"/>
              <a:t> </a:t>
            </a:r>
          </a:p>
          <a:p>
            <a:pPr defTabSz="3762375">
              <a:spcBef>
                <a:spcPct val="50000"/>
              </a:spcBef>
            </a:pPr>
            <a:endParaRPr lang="en-US" sz="2800" b="1" dirty="0" smtClean="0"/>
          </a:p>
          <a:p>
            <a:pPr defTabSz="3762375">
              <a:spcBef>
                <a:spcPct val="50000"/>
              </a:spcBef>
            </a:pPr>
            <a:endParaRPr lang="en-US" sz="2800" b="1" dirty="0" smtClean="0"/>
          </a:p>
          <a:p>
            <a:pPr defTabSz="3762375">
              <a:spcBef>
                <a:spcPct val="50000"/>
              </a:spcBef>
            </a:pPr>
            <a:endParaRPr lang="en-US" sz="2800" b="1" dirty="0"/>
          </a:p>
          <a:p>
            <a:pPr defTabSz="3762375">
              <a:spcBef>
                <a:spcPct val="50000"/>
              </a:spcBef>
            </a:pPr>
            <a:endParaRPr lang="en-US" sz="2800" b="1" dirty="0" smtClean="0"/>
          </a:p>
          <a:p>
            <a:pPr defTabSz="3762375">
              <a:spcBef>
                <a:spcPct val="50000"/>
              </a:spcBef>
            </a:pPr>
            <a:endParaRPr lang="en-US" sz="2800" b="1" dirty="0"/>
          </a:p>
          <a:p>
            <a:pPr defTabSz="3762375">
              <a:spcBef>
                <a:spcPct val="50000"/>
              </a:spcBef>
            </a:pPr>
            <a:endParaRPr lang="en-US" sz="2800" b="1" dirty="0" smtClean="0"/>
          </a:p>
          <a:p>
            <a:pPr defTabSz="3762375">
              <a:spcBef>
                <a:spcPct val="50000"/>
              </a:spcBef>
            </a:pPr>
            <a:endParaRPr lang="en-US" sz="2400" dirty="0"/>
          </a:p>
        </p:txBody>
      </p:sp>
      <p:graphicFrame>
        <p:nvGraphicFramePr>
          <p:cNvPr id="13" name="Object 12"/>
          <p:cNvGraphicFramePr>
            <a:graphicFrameLocks noChangeAspect="1"/>
          </p:cNvGraphicFramePr>
          <p:nvPr>
            <p:extLst>
              <p:ext uri="{D42A27DB-BD31-4B8C-83A1-F6EECF244321}">
                <p14:modId xmlns:p14="http://schemas.microsoft.com/office/powerpoint/2010/main" val="4260038358"/>
              </p:ext>
            </p:extLst>
          </p:nvPr>
        </p:nvGraphicFramePr>
        <p:xfrm>
          <a:off x="31462980" y="11353800"/>
          <a:ext cx="8161020" cy="3200400"/>
        </p:xfrm>
        <a:graphic>
          <a:graphicData uri="http://schemas.openxmlformats.org/presentationml/2006/ole">
            <mc:AlternateContent xmlns:mc="http://schemas.openxmlformats.org/markup-compatibility/2006">
              <mc:Choice xmlns:v="urn:schemas-microsoft-com:vml" Requires="v">
                <p:oleObj spid="_x0000_s2122" name="Document" r:id="rId8" imgW="5626100" imgH="1955800" progId="Word.Document.12">
                  <p:link updateAutomatic="1"/>
                </p:oleObj>
              </mc:Choice>
              <mc:Fallback>
                <p:oleObj name="Document" r:id="rId8" imgW="5626100" imgH="1955800" progId="Word.Document.12">
                  <p:link updateAutomatic="1"/>
                  <p:pic>
                    <p:nvPicPr>
                      <p:cNvPr id="0" name=""/>
                      <p:cNvPicPr/>
                      <p:nvPr/>
                    </p:nvPicPr>
                    <p:blipFill>
                      <a:blip r:embed="rId9"/>
                      <a:stretch>
                        <a:fillRect/>
                      </a:stretch>
                    </p:blipFill>
                    <p:spPr>
                      <a:xfrm>
                        <a:off x="31462980" y="11353800"/>
                        <a:ext cx="8161020" cy="32004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36447165"/>
              </p:ext>
            </p:extLst>
          </p:nvPr>
        </p:nvGraphicFramePr>
        <p:xfrm>
          <a:off x="31546800" y="14630400"/>
          <a:ext cx="8339866" cy="3200400"/>
        </p:xfrm>
        <a:graphic>
          <a:graphicData uri="http://schemas.openxmlformats.org/presentationml/2006/ole">
            <mc:AlternateContent xmlns:mc="http://schemas.openxmlformats.org/markup-compatibility/2006">
              <mc:Choice xmlns:v="urn:schemas-microsoft-com:vml" Requires="v">
                <p:oleObj spid="_x0000_s2123" name="Document" r:id="rId10" imgW="5626100" imgH="2159000" progId="Word.Document.12">
                  <p:link updateAutomatic="1"/>
                </p:oleObj>
              </mc:Choice>
              <mc:Fallback>
                <p:oleObj name="Document" r:id="rId10" imgW="5626100" imgH="2159000" progId="Word.Document.12">
                  <p:link updateAutomatic="1"/>
                  <p:pic>
                    <p:nvPicPr>
                      <p:cNvPr id="0" name=""/>
                      <p:cNvPicPr/>
                      <p:nvPr/>
                    </p:nvPicPr>
                    <p:blipFill>
                      <a:blip r:embed="rId11"/>
                      <a:stretch>
                        <a:fillRect/>
                      </a:stretch>
                    </p:blipFill>
                    <p:spPr>
                      <a:xfrm>
                        <a:off x="31546800" y="14630400"/>
                        <a:ext cx="8339866" cy="3200400"/>
                      </a:xfrm>
                      <a:prstGeom prst="rect">
                        <a:avLst/>
                      </a:prstGeom>
                    </p:spPr>
                  </p:pic>
                </p:oleObj>
              </mc:Fallback>
            </mc:AlternateContent>
          </a:graphicData>
        </a:graphic>
      </p:graphicFrame>
      <p:sp>
        <p:nvSpPr>
          <p:cNvPr id="48" name="Text Box 43"/>
          <p:cNvSpPr txBox="1">
            <a:spLocks noChangeArrowheads="1"/>
          </p:cNvSpPr>
          <p:nvPr/>
        </p:nvSpPr>
        <p:spPr bwMode="auto">
          <a:xfrm>
            <a:off x="30708600" y="18059400"/>
            <a:ext cx="12801600" cy="8556187"/>
          </a:xfrm>
          <a:prstGeom prst="rect">
            <a:avLst/>
          </a:prstGeom>
          <a:noFill/>
          <a:ln w="9525">
            <a:noFill/>
            <a:miter lim="800000"/>
            <a:headEnd/>
            <a:tailEnd/>
          </a:ln>
          <a:effectLst/>
        </p:spPr>
        <p:txBody>
          <a:bodyPr wrap="square">
            <a:spAutoFit/>
          </a:bodyPr>
          <a:lstStyle/>
          <a:p>
            <a:pPr algn="just"/>
            <a:r>
              <a:rPr lang="en-US" sz="2200" b="1" dirty="0" smtClean="0"/>
              <a:t>Discussion:</a:t>
            </a:r>
            <a:endParaRPr lang="en-US" sz="2200" dirty="0" smtClean="0"/>
          </a:p>
          <a:p>
            <a:pPr algn="just"/>
            <a:r>
              <a:rPr lang="en-US" sz="2000" dirty="0"/>
              <a:t>Our initial results for WQI had the developed site obtaining the highest score (better quality) but removing pH from the index resulted in a more accurate result with controls having the better water quality. This was consistent with the MI results. Reasons for removing pH from WQI are due to the expectation that even pure swamp water would have low pH naturally</a:t>
            </a:r>
            <a:r>
              <a:rPr lang="en-US" sz="2000" dirty="0" smtClean="0"/>
              <a:t>.</a:t>
            </a:r>
          </a:p>
          <a:p>
            <a:pPr algn="just"/>
            <a:endParaRPr lang="en-US" sz="2000" dirty="0" smtClean="0"/>
          </a:p>
          <a:p>
            <a:r>
              <a:rPr lang="en-US" sz="2000" dirty="0" smtClean="0"/>
              <a:t>Reference</a:t>
            </a:r>
            <a:endParaRPr lang="en-US" sz="2000" dirty="0"/>
          </a:p>
          <a:p>
            <a:r>
              <a:rPr lang="en-US" sz="2000" dirty="0"/>
              <a:t>www.water-research.net/</a:t>
            </a:r>
            <a:r>
              <a:rPr lang="en-US" sz="2000" dirty="0" smtClean="0"/>
              <a:t>waterqualindex.index	</a:t>
            </a:r>
            <a:r>
              <a:rPr lang="en-US" sz="2000" dirty="0"/>
              <a:t> http://go.water.usgs.gov/edu/</a:t>
            </a:r>
            <a:r>
              <a:rPr lang="en-US" sz="2000" dirty="0" smtClean="0"/>
              <a:t>earthhowmuch.html</a:t>
            </a:r>
            <a:endParaRPr lang="en-US" sz="2000" dirty="0"/>
          </a:p>
          <a:p>
            <a:r>
              <a:rPr lang="en-US" sz="2000" dirty="0" smtClean="0"/>
              <a:t>www.ncsu.edu    www.vasos.org   </a:t>
            </a:r>
            <a:r>
              <a:rPr lang="en-US" sz="2000" dirty="0"/>
              <a:t>www.waterboard.ca.gov </a:t>
            </a:r>
          </a:p>
          <a:p>
            <a:r>
              <a:rPr lang="en-US" sz="2000" dirty="0"/>
              <a:t>www.ourlake.org</a:t>
            </a:r>
          </a:p>
          <a:p>
            <a:r>
              <a:rPr lang="en-US" sz="2000" dirty="0"/>
              <a:t>http://bnc.boulder.co.us/basin/data/NEW/info/SC.html</a:t>
            </a:r>
          </a:p>
          <a:p>
            <a:r>
              <a:rPr lang="en-US" sz="2000" dirty="0" smtClean="0"/>
              <a:t>http</a:t>
            </a:r>
            <a:r>
              <a:rPr lang="en-US" sz="2000" dirty="0"/>
              <a:t>://epa.gov</a:t>
            </a:r>
          </a:p>
          <a:p>
            <a:pPr algn="just" defTabSz="3762375">
              <a:spcBef>
                <a:spcPct val="50000"/>
              </a:spcBef>
            </a:pPr>
            <a:endParaRPr lang="en-US" sz="2800" b="1" dirty="0" smtClean="0"/>
          </a:p>
          <a:p>
            <a:pPr defTabSz="3762375">
              <a:spcBef>
                <a:spcPct val="50000"/>
              </a:spcBef>
            </a:pPr>
            <a:endParaRPr lang="en-US" sz="2800" b="1" dirty="0" smtClean="0"/>
          </a:p>
          <a:p>
            <a:pPr defTabSz="3762375">
              <a:spcBef>
                <a:spcPct val="50000"/>
              </a:spcBef>
            </a:pPr>
            <a:endParaRPr lang="en-US" sz="2800" b="1" dirty="0"/>
          </a:p>
          <a:p>
            <a:pPr defTabSz="3762375">
              <a:spcBef>
                <a:spcPct val="50000"/>
              </a:spcBef>
            </a:pPr>
            <a:endParaRPr lang="en-US" sz="2800" b="1" dirty="0" smtClean="0"/>
          </a:p>
          <a:p>
            <a:pPr defTabSz="3762375">
              <a:spcBef>
                <a:spcPct val="50000"/>
              </a:spcBef>
            </a:pPr>
            <a:endParaRPr lang="en-US" sz="2800" b="1" dirty="0"/>
          </a:p>
          <a:p>
            <a:pPr defTabSz="3762375">
              <a:spcBef>
                <a:spcPct val="50000"/>
              </a:spcBef>
            </a:pPr>
            <a:endParaRPr lang="en-US" sz="2800" b="1" dirty="0" smtClean="0"/>
          </a:p>
          <a:p>
            <a:pPr defTabSz="3762375">
              <a:spcBef>
                <a:spcPct val="50000"/>
              </a:spcBef>
            </a:pPr>
            <a:endParaRPr lang="en-US" sz="2400" dirty="0"/>
          </a:p>
        </p:txBody>
      </p:sp>
      <p:sp>
        <p:nvSpPr>
          <p:cNvPr id="15" name="Rectangle 14"/>
          <p:cNvSpPr/>
          <p:nvPr/>
        </p:nvSpPr>
        <p:spPr bwMode="auto">
          <a:xfrm>
            <a:off x="40538400" y="17754600"/>
            <a:ext cx="457200" cy="7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smtClean="0">
              <a:ln>
                <a:noFill/>
              </a:ln>
              <a:solidFill>
                <a:schemeClr val="tx1"/>
              </a:solidFill>
              <a:effectLst/>
              <a:latin typeface="Arial" charset="0"/>
            </a:endParaRPr>
          </a:p>
        </p:txBody>
      </p:sp>
      <p:graphicFrame>
        <p:nvGraphicFramePr>
          <p:cNvPr id="38" name="Chart 37"/>
          <p:cNvGraphicFramePr/>
          <p:nvPr>
            <p:extLst>
              <p:ext uri="{D42A27DB-BD31-4B8C-83A1-F6EECF244321}">
                <p14:modId xmlns:p14="http://schemas.microsoft.com/office/powerpoint/2010/main" val="4254455579"/>
              </p:ext>
            </p:extLst>
          </p:nvPr>
        </p:nvGraphicFramePr>
        <p:xfrm>
          <a:off x="38176200" y="11353800"/>
          <a:ext cx="5524500" cy="32004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0" name="Chart 39"/>
          <p:cNvGraphicFramePr/>
          <p:nvPr>
            <p:extLst>
              <p:ext uri="{D42A27DB-BD31-4B8C-83A1-F6EECF244321}">
                <p14:modId xmlns:p14="http://schemas.microsoft.com/office/powerpoint/2010/main" val="317247814"/>
              </p:ext>
            </p:extLst>
          </p:nvPr>
        </p:nvGraphicFramePr>
        <p:xfrm>
          <a:off x="38176200" y="14706600"/>
          <a:ext cx="5486400" cy="3247390"/>
        </p:xfrm>
        <a:graphic>
          <a:graphicData uri="http://schemas.openxmlformats.org/drawingml/2006/chart">
            <c:chart xmlns:c="http://schemas.openxmlformats.org/drawingml/2006/chart" xmlns:r="http://schemas.openxmlformats.org/officeDocument/2006/relationships" r:id="rId1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2200</Words>
  <Application>Microsoft Office PowerPoint</Application>
  <PresentationFormat>Custom</PresentationFormat>
  <Paragraphs>103</Paragraphs>
  <Slides>1</Slides>
  <Notes>1</Notes>
  <HiddenSlides>1</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1</vt:i4>
      </vt:variant>
    </vt:vector>
  </HeadingPairs>
  <TitlesOfParts>
    <vt:vector size="4" baseType="lpstr">
      <vt:lpstr>Default Design</vt:lpstr>
      <vt:lpstr>\\localhost\Users\kconyiriuka829\Downloads\NO NAME:Testing Results.docx!OLE_LINK3</vt:lpstr>
      <vt:lpstr>\\localhost\Users\kconyiriuka829\Downloads\NO NAME:Water Quality Index.docx!OLE_LINK4</vt:lpstr>
      <vt:lpstr>The Watermark Project: Human Actions Impacting the Quality of Water</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 A. Wood</dc:creator>
  <cp:lastModifiedBy>MMT</cp:lastModifiedBy>
  <cp:revision>71</cp:revision>
  <dcterms:created xsi:type="dcterms:W3CDTF">2007-05-03T14:34:36Z</dcterms:created>
  <dcterms:modified xsi:type="dcterms:W3CDTF">2013-05-30T19:27:52Z</dcterms:modified>
</cp:coreProperties>
</file>