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21945600"/>
  <p:notesSz cx="43221275" cy="21275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6B6"/>
    <a:srgbClr val="053209"/>
    <a:srgbClr val="F2F7FC"/>
    <a:srgbClr val="E4EEF8"/>
    <a:srgbClr val="E4EEF4"/>
    <a:srgbClr val="417A9D"/>
    <a:srgbClr val="3366CC"/>
    <a:srgbClr val="AF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943" autoAdjust="0"/>
    <p:restoredTop sz="99202" autoAdjust="0"/>
  </p:normalViewPr>
  <p:slideViewPr>
    <p:cSldViewPr>
      <p:cViewPr>
        <p:scale>
          <a:sx n="50" d="100"/>
          <a:sy n="50" d="100"/>
        </p:scale>
        <p:origin x="-654" y="-252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3" d="100"/>
          <a:sy n="33" d="100"/>
        </p:scale>
        <p:origin x="-78" y="-1428"/>
      </p:cViewPr>
      <p:guideLst>
        <p:guide orient="horz" pos="6701"/>
        <p:guide pos="136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18729218" cy="1064099"/>
          </a:xfrm>
          <a:prstGeom prst="rect">
            <a:avLst/>
          </a:prstGeom>
        </p:spPr>
        <p:txBody>
          <a:bodyPr vert="horz" lIns="90837" tIns="45418" rIns="90837" bIns="454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4482580" y="2"/>
            <a:ext cx="18729218" cy="1064099"/>
          </a:xfrm>
          <a:prstGeom prst="rect">
            <a:avLst/>
          </a:prstGeom>
        </p:spPr>
        <p:txBody>
          <a:bodyPr vert="horz" lIns="90837" tIns="45418" rIns="90837" bIns="45418" rtlCol="0"/>
          <a:lstStyle>
            <a:lvl1pPr algn="r">
              <a:defRPr sz="1200"/>
            </a:lvl1pPr>
          </a:lstStyle>
          <a:p>
            <a:fld id="{2D9DFC11-6685-4600-A013-09F03F5C0731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20208435"/>
            <a:ext cx="18729218" cy="1064099"/>
          </a:xfrm>
          <a:prstGeom prst="rect">
            <a:avLst/>
          </a:prstGeom>
        </p:spPr>
        <p:txBody>
          <a:bodyPr vert="horz" lIns="90837" tIns="45418" rIns="90837" bIns="454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4482580" y="20208435"/>
            <a:ext cx="18729218" cy="1064099"/>
          </a:xfrm>
          <a:prstGeom prst="rect">
            <a:avLst/>
          </a:prstGeom>
        </p:spPr>
        <p:txBody>
          <a:bodyPr vert="horz" lIns="90837" tIns="45418" rIns="90837" bIns="45418" rtlCol="0" anchor="b"/>
          <a:lstStyle>
            <a:lvl1pPr algn="r">
              <a:defRPr sz="1200"/>
            </a:lvl1pPr>
          </a:lstStyle>
          <a:p>
            <a:fld id="{83A57B68-F65E-4870-8A96-0D1FEC00C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38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18733960" cy="106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2" tIns="184259" rIns="368522" bIns="184259" numCol="1" anchor="t" anchorCtr="0" compatLnSpc="1">
            <a:prstTxWarp prst="textNoShape">
              <a:avLst/>
            </a:prstTxWarp>
          </a:bodyPr>
          <a:lstStyle>
            <a:lvl1pPr defTabSz="3687056">
              <a:defRPr sz="47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480998" y="2"/>
            <a:ext cx="18733956" cy="106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2" tIns="184259" rIns="368522" bIns="184259" numCol="1" anchor="t" anchorCtr="0" compatLnSpc="1">
            <a:prstTxWarp prst="textNoShape">
              <a:avLst/>
            </a:prstTxWarp>
          </a:bodyPr>
          <a:lstStyle>
            <a:lvl1pPr algn="r" defTabSz="3687056">
              <a:defRPr sz="47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631863" y="1593850"/>
            <a:ext cx="15957550" cy="7978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323709" y="10106577"/>
            <a:ext cx="34573862" cy="957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2" tIns="184259" rIns="368522" bIns="184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20208435"/>
            <a:ext cx="18733960" cy="106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2" tIns="184259" rIns="368522" bIns="184259" numCol="1" anchor="b" anchorCtr="0" compatLnSpc="1">
            <a:prstTxWarp prst="textNoShape">
              <a:avLst/>
            </a:prstTxWarp>
          </a:bodyPr>
          <a:lstStyle>
            <a:lvl1pPr defTabSz="3687056">
              <a:defRPr sz="47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480998" y="20208435"/>
            <a:ext cx="18733956" cy="106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2" tIns="184259" rIns="368522" bIns="184259" numCol="1" anchor="b" anchorCtr="0" compatLnSpc="1">
            <a:prstTxWarp prst="textNoShape">
              <a:avLst/>
            </a:prstTxWarp>
          </a:bodyPr>
          <a:lstStyle>
            <a:lvl1pPr algn="r" defTabSz="3687056">
              <a:defRPr sz="4700"/>
            </a:lvl1pPr>
          </a:lstStyle>
          <a:p>
            <a:fld id="{4EC266B2-6D65-496B-BAF8-C863173C2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3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F1C32-E7B2-4440-B96E-66592003683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6816725"/>
            <a:ext cx="37306250" cy="4705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2436475"/>
            <a:ext cx="30724475" cy="560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9475"/>
            <a:ext cx="39503350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5121275"/>
            <a:ext cx="39503350" cy="1448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879475"/>
            <a:ext cx="9875837" cy="18724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879475"/>
            <a:ext cx="29475113" cy="1872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9475"/>
            <a:ext cx="39503350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25" y="5121275"/>
            <a:ext cx="39503350" cy="14482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4101763"/>
            <a:ext cx="37307838" cy="43592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9301163"/>
            <a:ext cx="37307838" cy="480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9475"/>
            <a:ext cx="39503350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5121275"/>
            <a:ext cx="19675475" cy="1448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5121275"/>
            <a:ext cx="19675475" cy="1448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9475"/>
            <a:ext cx="39503350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4911725"/>
            <a:ext cx="19392900" cy="204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6959600"/>
            <a:ext cx="19392900" cy="12644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4911725"/>
            <a:ext cx="19400837" cy="204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6959600"/>
            <a:ext cx="19400837" cy="12644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9475"/>
            <a:ext cx="39503350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3125"/>
            <a:ext cx="14439900" cy="37195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873125"/>
            <a:ext cx="24536400" cy="187309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4592638"/>
            <a:ext cx="14439900" cy="150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15362238"/>
            <a:ext cx="26335037" cy="18129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1960563"/>
            <a:ext cx="26335037" cy="131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17175163"/>
            <a:ext cx="26335037" cy="2576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9241066" y="5474412"/>
            <a:ext cx="14630400" cy="16459200"/>
          </a:xfrm>
          <a:prstGeom prst="rect">
            <a:avLst/>
          </a:prstGeom>
          <a:gradFill rotWithShape="1">
            <a:gsLst>
              <a:gs pos="0">
                <a:srgbClr val="AFCDDF">
                  <a:gamma/>
                  <a:tint val="44314"/>
                  <a:invGamma/>
                </a:srgbClr>
              </a:gs>
              <a:gs pos="100000">
                <a:srgbClr val="AFCDD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Screen Shot 2013-05-30 at 10.28.01 AM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6" r="619" b="6671"/>
          <a:stretch/>
        </p:blipFill>
        <p:spPr>
          <a:xfrm>
            <a:off x="0" y="1"/>
            <a:ext cx="29184600" cy="548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2pPr>
      <a:lvl3pPr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3pPr>
      <a:lvl4pPr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4pPr>
      <a:lvl5pPr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9pPr>
    </p:titleStyle>
    <p:bodyStyle>
      <a:lvl1pPr marL="1411288" indent="-1411288" algn="l" defTabSz="3762375" rtl="0" fontAlgn="base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5938" indent="-1174750" algn="l" defTabSz="3762375" rtl="0" fontAlgn="base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fontAlgn="base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fontAlgn="base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4550" indent="-939800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1750" indent="-939800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78950" indent="-939800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6150" indent="-939800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3350" indent="-939800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29260800" y="21031200"/>
            <a:ext cx="14630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3762375"/>
            <a:r>
              <a:rPr lang="en-US" sz="2800" b="1" i="1" dirty="0"/>
              <a:t>Watershed </a:t>
            </a:r>
            <a:r>
              <a:rPr lang="en-US" sz="2800" b="1" i="1"/>
              <a:t>Watch </a:t>
            </a:r>
            <a:r>
              <a:rPr lang="en-US" sz="2800" b="1" i="1" smtClean="0"/>
              <a:t>2013 </a:t>
            </a:r>
            <a:r>
              <a:rPr lang="en-US" sz="2800" b="1" i="1" dirty="0"/>
              <a:t>:: Elizabeth City State University</a:t>
            </a: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30327600" y="20802600"/>
            <a:ext cx="12344400" cy="152400"/>
          </a:xfrm>
          <a:prstGeom prst="rect">
            <a:avLst/>
          </a:prstGeom>
          <a:gradFill rotWithShape="1">
            <a:gsLst>
              <a:gs pos="0">
                <a:srgbClr val="417A9D">
                  <a:gamma/>
                  <a:tint val="69804"/>
                  <a:invGamma/>
                  <a:alpha val="0"/>
                </a:srgbClr>
              </a:gs>
              <a:gs pos="50000">
                <a:srgbClr val="417A9D"/>
              </a:gs>
              <a:gs pos="100000">
                <a:srgbClr val="417A9D">
                  <a:gamma/>
                  <a:tint val="69804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29032200" y="-228600"/>
            <a:ext cx="1470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tIns="228600" bIns="0"/>
          <a:lstStyle/>
          <a:p>
            <a:pPr algn="ctr" defTabSz="3762375"/>
            <a:r>
              <a:rPr lang="en-US" sz="5400" dirty="0" smtClean="0">
                <a:solidFill>
                  <a:schemeClr val="tx2"/>
                </a:solidFill>
              </a:rPr>
              <a:t>Determination </a:t>
            </a:r>
            <a:r>
              <a:rPr lang="en-US" sz="5400" dirty="0">
                <a:solidFill>
                  <a:schemeClr val="tx2"/>
                </a:solidFill>
              </a:rPr>
              <a:t>of an Empirical Model Relating </a:t>
            </a:r>
            <a:r>
              <a:rPr lang="en-US" sz="5400" dirty="0" smtClean="0">
                <a:solidFill>
                  <a:schemeClr val="tx2"/>
                </a:solidFill>
              </a:rPr>
              <a:t> </a:t>
            </a:r>
            <a:r>
              <a:rPr lang="en-US" sz="5400" dirty="0">
                <a:solidFill>
                  <a:schemeClr val="tx2"/>
                </a:solidFill>
              </a:rPr>
              <a:t>Canopy Cover to NDVI Values in the Pasquotank Watershed, </a:t>
            </a:r>
            <a:r>
              <a:rPr lang="en-US" sz="5400" dirty="0" smtClean="0">
                <a:solidFill>
                  <a:schemeClr val="tx2"/>
                </a:solidFill>
              </a:rPr>
              <a:t>NC</a:t>
            </a:r>
            <a:endParaRPr lang="en-US" sz="5400" dirty="0">
              <a:solidFill>
                <a:schemeClr val="tx2"/>
              </a:solidFill>
            </a:endParaRPr>
          </a:p>
        </p:txBody>
      </p:sp>
      <p:grpSp>
        <p:nvGrpSpPr>
          <p:cNvPr id="2119" name="Group 71"/>
          <p:cNvGrpSpPr>
            <a:grpSpLocks/>
          </p:cNvGrpSpPr>
          <p:nvPr/>
        </p:nvGrpSpPr>
        <p:grpSpPr bwMode="auto">
          <a:xfrm>
            <a:off x="34213800" y="3200400"/>
            <a:ext cx="9296400" cy="2057401"/>
            <a:chOff x="21072" y="2035"/>
            <a:chExt cx="5856" cy="1296"/>
          </a:xfrm>
        </p:grpSpPr>
        <p:sp>
          <p:nvSpPr>
            <p:cNvPr id="2120" name="Text Box 72"/>
            <p:cNvSpPr txBox="1">
              <a:spLocks noChangeArrowheads="1"/>
            </p:cNvSpPr>
            <p:nvPr/>
          </p:nvSpPr>
          <p:spPr bwMode="auto">
            <a:xfrm>
              <a:off x="24336" y="2755"/>
              <a:ext cx="25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3762375"/>
              <a:r>
                <a:rPr lang="en-US" sz="2000" b="1" dirty="0"/>
                <a:t>Dr. </a:t>
              </a:r>
              <a:r>
                <a:rPr lang="en-US" sz="2000" b="1" dirty="0" smtClean="0"/>
                <a:t>Stephen Hale</a:t>
              </a:r>
              <a:endParaRPr lang="en-US" sz="2000" b="1" dirty="0"/>
            </a:p>
            <a:p>
              <a:pPr algn="ctr" defTabSz="3762375"/>
              <a:r>
                <a:rPr lang="en-US" sz="2000" i="1" dirty="0" smtClean="0"/>
                <a:t>Joan and James </a:t>
              </a:r>
              <a:r>
                <a:rPr lang="en-US" sz="2000" i="1" dirty="0" err="1" smtClean="0"/>
                <a:t>Leitzel</a:t>
              </a:r>
              <a:r>
                <a:rPr lang="en-US" sz="2000" i="1" dirty="0" smtClean="0"/>
                <a:t> Center</a:t>
              </a:r>
              <a:endParaRPr lang="en-US" sz="2000" i="1" dirty="0"/>
            </a:p>
            <a:p>
              <a:pPr algn="ctr" defTabSz="3762375"/>
              <a:r>
                <a:rPr lang="en-US" sz="2000" dirty="0">
                  <a:solidFill>
                    <a:srgbClr val="3366CC"/>
                  </a:solidFill>
                </a:rPr>
                <a:t>University of New Hampshire</a:t>
              </a:r>
            </a:p>
          </p:txBody>
        </p:sp>
        <p:sp>
          <p:nvSpPr>
            <p:cNvPr id="2121" name="Text Box 73"/>
            <p:cNvSpPr txBox="1">
              <a:spLocks noChangeArrowheads="1"/>
            </p:cNvSpPr>
            <p:nvPr/>
          </p:nvSpPr>
          <p:spPr bwMode="auto">
            <a:xfrm>
              <a:off x="21072" y="2035"/>
              <a:ext cx="25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3762375"/>
              <a:r>
                <a:rPr lang="en-US" sz="2000" b="1" i="1" dirty="0" smtClean="0"/>
                <a:t>Jimil Perkins</a:t>
              </a:r>
            </a:p>
            <a:p>
              <a:pPr algn="ctr" defTabSz="3762375"/>
              <a:r>
                <a:rPr lang="en-US" sz="2000" i="1" dirty="0" smtClean="0"/>
                <a:t>Computer Science</a:t>
              </a:r>
            </a:p>
            <a:p>
              <a:pPr algn="ctr" defTabSz="3762375"/>
              <a:r>
                <a:rPr lang="en-US" sz="2000" dirty="0" smtClean="0">
                  <a:solidFill>
                    <a:srgbClr val="3366CC"/>
                  </a:solidFill>
                </a:rPr>
                <a:t>Norfolk State University</a:t>
              </a:r>
              <a:endParaRPr lang="en-US" sz="2000" dirty="0">
                <a:solidFill>
                  <a:srgbClr val="3366CC"/>
                </a:solidFill>
              </a:endParaRPr>
            </a:p>
          </p:txBody>
        </p:sp>
      </p:grpSp>
      <p:grpSp>
        <p:nvGrpSpPr>
          <p:cNvPr id="2122" name="Group 74"/>
          <p:cNvGrpSpPr>
            <a:grpSpLocks/>
          </p:cNvGrpSpPr>
          <p:nvPr/>
        </p:nvGrpSpPr>
        <p:grpSpPr bwMode="auto">
          <a:xfrm>
            <a:off x="29489400" y="3200401"/>
            <a:ext cx="12725400" cy="1036638"/>
            <a:chOff x="17712" y="2448"/>
            <a:chExt cx="8016" cy="653"/>
          </a:xfrm>
        </p:grpSpPr>
        <p:sp>
          <p:nvSpPr>
            <p:cNvPr id="2123" name="Text Box 75"/>
            <p:cNvSpPr txBox="1">
              <a:spLocks noChangeArrowheads="1"/>
            </p:cNvSpPr>
            <p:nvPr/>
          </p:nvSpPr>
          <p:spPr bwMode="auto">
            <a:xfrm>
              <a:off x="24816" y="2832"/>
              <a:ext cx="9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defTabSz="3762375">
                <a:spcBef>
                  <a:spcPct val="50000"/>
                </a:spcBef>
              </a:pPr>
              <a:r>
                <a:rPr lang="en-US" sz="2800" b="1" i="1" dirty="0" smtClean="0"/>
                <a:t>Mentor</a:t>
              </a:r>
              <a:endParaRPr lang="en-US" sz="2800" b="1" i="1" dirty="0"/>
            </a:p>
          </p:txBody>
        </p:sp>
        <p:sp>
          <p:nvSpPr>
            <p:cNvPr id="2124" name="Text Box 76"/>
            <p:cNvSpPr txBox="1">
              <a:spLocks noChangeArrowheads="1"/>
            </p:cNvSpPr>
            <p:nvPr/>
          </p:nvSpPr>
          <p:spPr bwMode="auto">
            <a:xfrm>
              <a:off x="17712" y="2448"/>
              <a:ext cx="25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3762375"/>
              <a:r>
                <a:rPr lang="en-US" sz="2000" b="1" i="1" dirty="0" smtClean="0"/>
                <a:t>Michael Chamberlain</a:t>
              </a:r>
            </a:p>
            <a:p>
              <a:pPr algn="ctr" defTabSz="3762375"/>
              <a:r>
                <a:rPr lang="en-US" sz="2000" i="1" dirty="0" smtClean="0"/>
                <a:t>Geophysics</a:t>
              </a:r>
              <a:endParaRPr lang="en-US" sz="2000" i="1" dirty="0"/>
            </a:p>
            <a:p>
              <a:pPr algn="ctr" defTabSz="3762375"/>
              <a:r>
                <a:rPr lang="en-US" sz="2000" dirty="0" smtClean="0">
                  <a:solidFill>
                    <a:srgbClr val="3366CC"/>
                  </a:solidFill>
                </a:rPr>
                <a:t>University of California, Berkeley</a:t>
              </a:r>
              <a:endParaRPr lang="en-US" sz="2000" dirty="0">
                <a:solidFill>
                  <a:srgbClr val="3366CC"/>
                </a:solidFill>
              </a:endParaRPr>
            </a:p>
          </p:txBody>
        </p:sp>
      </p:grp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29565600" y="44196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3762375"/>
            <a:r>
              <a:rPr lang="en-US" sz="2000" b="1" i="1" dirty="0" smtClean="0"/>
              <a:t>Emma Reeves</a:t>
            </a:r>
            <a:endParaRPr lang="en-US" sz="2000" b="1" i="1" dirty="0"/>
          </a:p>
          <a:p>
            <a:pPr algn="ctr" defTabSz="3762375"/>
            <a:r>
              <a:rPr lang="en-US" sz="2000" i="1" dirty="0" smtClean="0"/>
              <a:t>Geology and Physics</a:t>
            </a:r>
            <a:endParaRPr lang="en-US" sz="2000" i="1" dirty="0"/>
          </a:p>
          <a:p>
            <a:pPr algn="ctr" defTabSz="3762375"/>
            <a:r>
              <a:rPr lang="en-US" sz="2000" dirty="0" smtClean="0">
                <a:solidFill>
                  <a:srgbClr val="3366CC"/>
                </a:solidFill>
              </a:rPr>
              <a:t>Hamline University</a:t>
            </a:r>
            <a:endParaRPr lang="en-US" sz="2000" dirty="0">
              <a:solidFill>
                <a:srgbClr val="3366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78600"/>
            <a:ext cx="4972050" cy="2476500"/>
          </a:xfrm>
          <a:prstGeom prst="rect">
            <a:avLst/>
          </a:prstGeom>
        </p:spPr>
      </p:pic>
      <p:pic>
        <p:nvPicPr>
          <p:cNvPr id="9" name="Picture 8" descr="Masked Canopy Pic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00" y="9728537"/>
            <a:ext cx="4267200" cy="3205410"/>
          </a:xfrm>
          <a:prstGeom prst="rect">
            <a:avLst/>
          </a:prstGeom>
        </p:spPr>
      </p:pic>
      <p:pic>
        <p:nvPicPr>
          <p:cNvPr id="10" name="Picture 9" descr="Unmasked Canopy Pictu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0" y="9728537"/>
            <a:ext cx="4276109" cy="3200400"/>
          </a:xfrm>
          <a:prstGeom prst="rect">
            <a:avLst/>
          </a:prstGeom>
        </p:spPr>
      </p:pic>
      <p:pic>
        <p:nvPicPr>
          <p:cNvPr id="11" name="Picture 10" descr="photo 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90586" y="10041014"/>
            <a:ext cx="3475603" cy="2595975"/>
          </a:xfrm>
          <a:prstGeom prst="rect">
            <a:avLst/>
          </a:prstGeom>
        </p:spPr>
      </p:pic>
      <p:pic>
        <p:nvPicPr>
          <p:cNvPr id="12" name="Picture 11" descr="Pixellati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568" y="16840200"/>
            <a:ext cx="2102832" cy="18533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973800" y="13005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Left: </a:t>
            </a:r>
            <a:r>
              <a:rPr lang="en-US" sz="2000" dirty="0" smtClean="0"/>
              <a:t>A photo of canopy cover taken with a Samsung Galaxy S2 phone camera. </a:t>
            </a:r>
            <a:r>
              <a:rPr lang="en-US" sz="2000" i="1" dirty="0" smtClean="0"/>
              <a:t>Right: </a:t>
            </a:r>
            <a:r>
              <a:rPr lang="en-US" sz="2000" dirty="0" smtClean="0"/>
              <a:t>The same image with a mask created in </a:t>
            </a:r>
            <a:r>
              <a:rPr lang="en-US" sz="2000" dirty="0" err="1" smtClean="0"/>
              <a:t>ADINative</a:t>
            </a:r>
            <a:r>
              <a:rPr lang="en-US" sz="2000" dirty="0" smtClean="0"/>
              <a:t>. Canopy cover is shown in black and open sky in white. 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7907000" y="17245783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higher magnification, distinct pixels are visible in a LANDSAT 7 image of the sampling area. The band intensity can be obtained for each pixel. 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3944600" y="13182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Researchers use a leveling tripod and Samsung Galaxy S2 phone camera to image canopy cover.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14020800" y="5791974"/>
            <a:ext cx="14935200" cy="455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METHODS</a:t>
            </a:r>
          </a:p>
          <a:p>
            <a:pPr marL="285750" indent="-285750" algn="just">
              <a:buFont typeface="Wingdings" charset="2"/>
              <a:buChar char="u"/>
            </a:pPr>
            <a:endParaRPr lang="en-US" sz="1800" b="1" dirty="0" smtClean="0"/>
          </a:p>
          <a:p>
            <a:pPr algn="just"/>
            <a:r>
              <a:rPr lang="en-US" sz="2400" b="1" dirty="0" smtClean="0"/>
              <a:t>CANOPY COVER</a:t>
            </a:r>
          </a:p>
          <a:p>
            <a:pPr algn="just"/>
            <a:endParaRPr lang="en-US" sz="1800" dirty="0"/>
          </a:p>
          <a:p>
            <a:pPr marL="285750" lvl="0" indent="-285750" algn="just">
              <a:buFont typeface="Wingdings" charset="2"/>
              <a:buChar char="u"/>
            </a:pPr>
            <a:r>
              <a:rPr lang="en-US" sz="2400" dirty="0" smtClean="0"/>
              <a:t> 5 digital (8MP; Samsung Galaxy S2) canopy </a:t>
            </a:r>
            <a:r>
              <a:rPr lang="en-US" sz="2400" dirty="0"/>
              <a:t>images </a:t>
            </a:r>
            <a:r>
              <a:rPr lang="en-US" sz="2400" dirty="0" smtClean="0"/>
              <a:t>taken in a cluster (site) within </a:t>
            </a:r>
            <a:r>
              <a:rPr lang="en-US" sz="2400" dirty="0"/>
              <a:t>a </a:t>
            </a:r>
            <a:r>
              <a:rPr lang="en-US" sz="2400" dirty="0" smtClean="0"/>
              <a:t>30mX30m pixel.</a:t>
            </a:r>
          </a:p>
          <a:p>
            <a:pPr marL="285750" lvl="0" indent="-285750" algn="just">
              <a:buFont typeface="Wingdings" charset="2"/>
              <a:buChar char="u"/>
            </a:pPr>
            <a:r>
              <a:rPr lang="en-US" sz="2400" dirty="0" smtClean="0"/>
              <a:t> The </a:t>
            </a:r>
            <a:r>
              <a:rPr lang="en-US" sz="2400" dirty="0"/>
              <a:t>GPS coordinates of </a:t>
            </a:r>
            <a:r>
              <a:rPr lang="en-US" sz="2400" dirty="0" smtClean="0"/>
              <a:t>each </a:t>
            </a:r>
            <a:r>
              <a:rPr lang="en-US" sz="2400" dirty="0"/>
              <a:t>sampling site were recorded using </a:t>
            </a:r>
            <a:r>
              <a:rPr lang="en-US" sz="2400" dirty="0" smtClean="0"/>
              <a:t>Google </a:t>
            </a:r>
            <a:r>
              <a:rPr lang="en-US" sz="2400" dirty="0"/>
              <a:t>Earth cell phone </a:t>
            </a:r>
            <a:r>
              <a:rPr lang="en-US" sz="2400" dirty="0" smtClean="0"/>
              <a:t>app</a:t>
            </a:r>
          </a:p>
          <a:p>
            <a:pPr marL="285750" lvl="0" indent="-285750" algn="just">
              <a:buFont typeface="Wingdings" charset="2"/>
              <a:buChar char="u"/>
            </a:pPr>
            <a:r>
              <a:rPr lang="en-US" sz="2400" dirty="0" smtClean="0"/>
              <a:t> A </a:t>
            </a:r>
            <a:r>
              <a:rPr lang="en-US" sz="2400" dirty="0"/>
              <a:t>leveling tripod </a:t>
            </a:r>
            <a:r>
              <a:rPr lang="en-US" sz="2400" dirty="0" smtClean="0"/>
              <a:t>used to get </a:t>
            </a:r>
            <a:r>
              <a:rPr lang="en-US" sz="2400" dirty="0" err="1" smtClean="0"/>
              <a:t>ortho</a:t>
            </a:r>
            <a:r>
              <a:rPr lang="en-US" sz="2400" dirty="0" smtClean="0"/>
              <a:t>-images</a:t>
            </a:r>
          </a:p>
          <a:p>
            <a:pPr marL="285750" lvl="0" indent="-285750" algn="just">
              <a:buFont typeface="Wingdings" charset="2"/>
              <a:buChar char="u"/>
            </a:pPr>
            <a:r>
              <a:rPr lang="en-US" sz="2400" dirty="0" smtClean="0"/>
              <a:t> Digital </a:t>
            </a:r>
            <a:r>
              <a:rPr lang="en-US" sz="2400" dirty="0"/>
              <a:t>Earth Watch’s </a:t>
            </a:r>
            <a:r>
              <a:rPr lang="en-US" sz="2400" dirty="0" err="1"/>
              <a:t>ADINative</a:t>
            </a:r>
            <a:r>
              <a:rPr lang="en-US" sz="2400" dirty="0"/>
              <a:t> </a:t>
            </a:r>
            <a:r>
              <a:rPr lang="en-US" sz="2400" dirty="0" smtClean="0"/>
              <a:t>software converted images to percent canopy </a:t>
            </a:r>
            <a:r>
              <a:rPr lang="en-US" sz="2400" dirty="0"/>
              <a:t>cover </a:t>
            </a:r>
            <a:r>
              <a:rPr lang="en-US" sz="2400" dirty="0" smtClean="0"/>
              <a:t>estimates</a:t>
            </a:r>
          </a:p>
          <a:p>
            <a:pPr marL="285750" indent="-285750" algn="just">
              <a:buFont typeface="Wingdings" charset="2"/>
              <a:buChar char="u"/>
            </a:pPr>
            <a:r>
              <a:rPr lang="en-US" sz="2400" dirty="0" smtClean="0"/>
              <a:t> Three samples </a:t>
            </a:r>
            <a:r>
              <a:rPr lang="en-US" sz="2400" dirty="0"/>
              <a:t>sites from ECSU campus were processed to provide low-end Canopy </a:t>
            </a:r>
            <a:r>
              <a:rPr lang="en-US" sz="2400" dirty="0" smtClean="0"/>
              <a:t>Cover values </a:t>
            </a:r>
            <a:endParaRPr lang="en-US" sz="2400" dirty="0"/>
          </a:p>
          <a:p>
            <a:pPr marL="285750" lvl="0" indent="-285750" algn="just">
              <a:buFont typeface="Wingdings" charset="2"/>
              <a:buChar char="u"/>
            </a:pPr>
            <a:endParaRPr lang="en-US" sz="2400" dirty="0"/>
          </a:p>
          <a:p>
            <a:pPr marL="285750" lvl="0" indent="-285750" algn="just">
              <a:buFont typeface="Wingdings" charset="2"/>
              <a:buChar char="u"/>
            </a:pPr>
            <a:endParaRPr lang="en-US" sz="1800" dirty="0" smtClean="0"/>
          </a:p>
          <a:p>
            <a:pPr lvl="0" algn="just"/>
            <a:endParaRPr lang="en-US" sz="1800" dirty="0"/>
          </a:p>
          <a:p>
            <a:pPr lvl="0" algn="just"/>
            <a:endParaRPr lang="en-US" sz="1800" dirty="0" smtClean="0"/>
          </a:p>
        </p:txBody>
      </p:sp>
      <p:sp>
        <p:nvSpPr>
          <p:cNvPr id="26" name="Text Box 79"/>
          <p:cNvSpPr txBox="1">
            <a:spLocks noChangeArrowheads="1"/>
          </p:cNvSpPr>
          <p:nvPr/>
        </p:nvSpPr>
        <p:spPr bwMode="auto">
          <a:xfrm>
            <a:off x="34213800" y="4419600"/>
            <a:ext cx="411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3762375"/>
            <a:r>
              <a:rPr lang="en-US" sz="2000" b="1" i="1" dirty="0" smtClean="0"/>
              <a:t>Rashad Williamson</a:t>
            </a:r>
            <a:endParaRPr lang="en-US" sz="2000" b="1" i="1" dirty="0"/>
          </a:p>
          <a:p>
            <a:pPr algn="ctr" defTabSz="3762375"/>
            <a:r>
              <a:rPr lang="en-US" sz="2000" i="1" dirty="0" smtClean="0"/>
              <a:t>Mathematics</a:t>
            </a:r>
          </a:p>
          <a:p>
            <a:pPr algn="ctr" defTabSz="3762375"/>
            <a:r>
              <a:rPr lang="en-US" sz="2000" dirty="0" smtClean="0">
                <a:solidFill>
                  <a:srgbClr val="3366CC"/>
                </a:solidFill>
              </a:rPr>
              <a:t>Mississippi Valley State University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9090600" y="3048000"/>
            <a:ext cx="0" cy="2438400"/>
          </a:xfrm>
          <a:prstGeom prst="line">
            <a:avLst/>
          </a:prstGeom>
          <a:ln w="88900" cmpd="sng">
            <a:prstDash val="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29718000" y="2667000"/>
            <a:ext cx="13944600" cy="0"/>
          </a:xfrm>
          <a:prstGeom prst="line">
            <a:avLst/>
          </a:prstGeom>
          <a:ln w="88900" cmpd="sng">
            <a:prstDash val="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3400" y="10820400"/>
            <a:ext cx="11963400" cy="821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BACKGROUND AND DEFINITIONS</a:t>
            </a:r>
          </a:p>
          <a:p>
            <a:pPr algn="just"/>
            <a:endParaRPr lang="en-US" sz="2800" b="1" dirty="0"/>
          </a:p>
          <a:p>
            <a:pPr lvl="0" algn="just"/>
            <a:r>
              <a:rPr lang="en-US" sz="2800" b="1" dirty="0"/>
              <a:t>Location</a:t>
            </a:r>
          </a:p>
          <a:p>
            <a:pPr marL="342900" lvl="0" indent="-342900" algn="just">
              <a:buFont typeface="Wingdings" charset="2"/>
              <a:buChar char="u"/>
            </a:pPr>
            <a:r>
              <a:rPr lang="en-US" sz="2400" i="1" dirty="0"/>
              <a:t>Elizabeth City, Water Treatment Plant</a:t>
            </a:r>
          </a:p>
          <a:p>
            <a:pPr lvl="0" algn="just"/>
            <a:r>
              <a:rPr lang="en-US" sz="2400" dirty="0" smtClean="0"/>
              <a:t>	Latitude</a:t>
            </a:r>
            <a:r>
              <a:rPr lang="en-US" sz="2400" dirty="0"/>
              <a:t>-36.32 N Longitude-76.21 </a:t>
            </a:r>
            <a:r>
              <a:rPr lang="en-US" sz="2400" dirty="0" smtClean="0"/>
              <a:t>W</a:t>
            </a:r>
          </a:p>
          <a:p>
            <a:pPr marL="342900" lvl="0" indent="-342900" algn="just">
              <a:buFont typeface="Wingdings" charset="2"/>
              <a:buChar char="u"/>
            </a:pPr>
            <a:r>
              <a:rPr lang="en-US" sz="2400" i="1" dirty="0" smtClean="0"/>
              <a:t>Elizabeth </a:t>
            </a:r>
            <a:r>
              <a:rPr lang="en-US" sz="2400" i="1" dirty="0"/>
              <a:t>City, College of the Albemarle</a:t>
            </a:r>
          </a:p>
          <a:p>
            <a:pPr lvl="0" algn="just"/>
            <a:r>
              <a:rPr lang="en-US" sz="2400" dirty="0" smtClean="0"/>
              <a:t>	Latitude</a:t>
            </a:r>
            <a:r>
              <a:rPr lang="en-US" sz="2400" dirty="0"/>
              <a:t>-36.33 N Longitude-76.22W</a:t>
            </a:r>
          </a:p>
          <a:p>
            <a:pPr marL="342900" lvl="0" indent="-342900" algn="just">
              <a:buFont typeface="Wingdings" charset="2"/>
              <a:buChar char="u"/>
            </a:pPr>
            <a:r>
              <a:rPr lang="en-US" sz="2400" i="1" dirty="0"/>
              <a:t>Elizabeth City, Elizabeth City State University</a:t>
            </a:r>
          </a:p>
          <a:p>
            <a:pPr lvl="0" algn="just"/>
            <a:r>
              <a:rPr lang="en-US" sz="2400" dirty="0" smtClean="0"/>
              <a:t>	Latitude</a:t>
            </a:r>
            <a:r>
              <a:rPr lang="en-US" sz="2400" dirty="0"/>
              <a:t>-36.28 N Longitude-76.21 </a:t>
            </a:r>
            <a:r>
              <a:rPr lang="en-US" sz="2400" dirty="0" smtClean="0"/>
              <a:t>W</a:t>
            </a:r>
          </a:p>
          <a:p>
            <a:pPr lvl="0" algn="just"/>
            <a:endParaRPr lang="en-US" sz="2400" dirty="0" smtClean="0"/>
          </a:p>
          <a:p>
            <a:pPr lvl="0" algn="just"/>
            <a:endParaRPr lang="en-US" sz="2400" dirty="0"/>
          </a:p>
          <a:p>
            <a:pPr lvl="0" algn="just"/>
            <a:endParaRPr lang="en-US" sz="2400" dirty="0"/>
          </a:p>
          <a:p>
            <a:pPr lvl="0" algn="just"/>
            <a:r>
              <a:rPr lang="en-US" sz="2800" b="1" dirty="0"/>
              <a:t>Definitions</a:t>
            </a:r>
          </a:p>
          <a:p>
            <a:pPr marL="342900" lvl="0" indent="-342900" algn="just">
              <a:buFont typeface="Wingdings" charset="2"/>
              <a:buChar char="u"/>
            </a:pPr>
            <a:r>
              <a:rPr lang="en-US" sz="2400" i="1" u="sng" dirty="0"/>
              <a:t>Canopy Cover </a:t>
            </a:r>
            <a:r>
              <a:rPr lang="en-US" sz="2400" dirty="0"/>
              <a:t>– </a:t>
            </a:r>
            <a:r>
              <a:rPr lang="en-US" sz="2400" dirty="0" smtClean="0"/>
              <a:t>Percentage </a:t>
            </a:r>
            <a:r>
              <a:rPr lang="en-US" sz="2400" dirty="0"/>
              <a:t>of </a:t>
            </a:r>
            <a:r>
              <a:rPr lang="en-US" sz="2400" dirty="0" smtClean="0"/>
              <a:t>viewable forest </a:t>
            </a:r>
            <a:r>
              <a:rPr lang="en-US" sz="2400" dirty="0" err="1" smtClean="0"/>
              <a:t>overstory</a:t>
            </a:r>
            <a:r>
              <a:rPr lang="en-US" sz="2400" dirty="0" smtClean="0"/>
              <a:t> foliage</a:t>
            </a:r>
            <a:endParaRPr lang="en-US" sz="2400" dirty="0"/>
          </a:p>
          <a:p>
            <a:pPr marL="342900" lvl="0" indent="-342900" algn="just">
              <a:buFont typeface="Wingdings" charset="2"/>
              <a:buChar char="u"/>
            </a:pPr>
            <a:r>
              <a:rPr lang="en-US" sz="2400" i="1" u="sng" dirty="0" smtClean="0"/>
              <a:t>Normalized </a:t>
            </a:r>
            <a:r>
              <a:rPr lang="en-US" sz="2400" i="1" u="sng" dirty="0"/>
              <a:t>Difference Vegetation Index (</a:t>
            </a:r>
            <a:r>
              <a:rPr lang="en-US" sz="2400" i="1" u="sng" dirty="0" smtClean="0"/>
              <a:t>NDVI)</a:t>
            </a:r>
            <a:r>
              <a:rPr lang="en-US" sz="2400" u="sng" dirty="0" smtClean="0"/>
              <a:t> </a:t>
            </a:r>
            <a:r>
              <a:rPr lang="en-US" sz="2400" dirty="0"/>
              <a:t>– numerical indicator </a:t>
            </a:r>
            <a:r>
              <a:rPr lang="en-US" sz="2400" dirty="0" smtClean="0"/>
              <a:t>of green biomass from remote </a:t>
            </a:r>
            <a:r>
              <a:rPr lang="en-US" sz="2400" dirty="0"/>
              <a:t>sensing </a:t>
            </a:r>
            <a:r>
              <a:rPr lang="en-US" sz="2400" dirty="0" smtClean="0"/>
              <a:t>data (NIR-Red) / (</a:t>
            </a:r>
            <a:r>
              <a:rPr lang="en-US" sz="2400" dirty="0" err="1" smtClean="0"/>
              <a:t>NIR+Red</a:t>
            </a:r>
            <a:r>
              <a:rPr lang="en-US" sz="2400" dirty="0" smtClean="0"/>
              <a:t>) (Jansen 2000)</a:t>
            </a:r>
            <a:endParaRPr lang="en-US" sz="2400" dirty="0"/>
          </a:p>
          <a:p>
            <a:pPr lvl="0" algn="just"/>
            <a:endParaRPr lang="en-US" sz="2400" b="1" dirty="0"/>
          </a:p>
          <a:p>
            <a:pPr lvl="0" algn="just"/>
            <a:r>
              <a:rPr lang="en-US" sz="2800" b="1" dirty="0" smtClean="0"/>
              <a:t>Hypothesis</a:t>
            </a:r>
            <a:endParaRPr lang="en-US" sz="2800" b="1" dirty="0"/>
          </a:p>
          <a:p>
            <a:pPr lvl="1" algn="just"/>
            <a:r>
              <a:rPr lang="en-US" sz="2400" dirty="0"/>
              <a:t>The percent canopy cover will be proportional to the </a:t>
            </a:r>
            <a:r>
              <a:rPr lang="en-US" sz="2400" dirty="0" smtClean="0"/>
              <a:t>Landsat NDVI.  That is, the null hypothesis that the slope of the linear regression line (m) of percent canopy cover vs. NDVI = 0 was tested.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582255" y="6178233"/>
            <a:ext cx="18466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565600" y="12877800"/>
            <a:ext cx="1463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D</a:t>
            </a:r>
            <a:r>
              <a:rPr lang="it-IT" sz="3200" b="1" dirty="0" smtClean="0"/>
              <a:t>ISCUSSION</a:t>
            </a:r>
            <a:endParaRPr lang="it-IT" sz="3200" b="1" dirty="0"/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/>
              <a:t>Locations recorded in Google Earth may not be accurate on the order of meters</a:t>
            </a:r>
            <a:endParaRPr lang="en-US" sz="2400" dirty="0"/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/>
              <a:t>Average measured canopy cover assumed to be characteristic of entire sampling site</a:t>
            </a:r>
            <a:endParaRPr lang="en-US" sz="2400" dirty="0"/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/>
              <a:t>Variation in NDVI values only measured as a function of canopy cover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/>
              <a:t>For future research, this study could be expanded to include other vegetation properties (height, biomass, plant type, etc.)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1089600" y="11525072"/>
            <a:ext cx="10363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Tested H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: Regression slope (m) = 0 using t-</a:t>
            </a:r>
            <a:r>
              <a:rPr lang="en-US" sz="2400" dirty="0"/>
              <a:t>test </a:t>
            </a:r>
            <a:r>
              <a:rPr lang="en-US" sz="2400" dirty="0" smtClean="0"/>
              <a:t>(http://</a:t>
            </a:r>
            <a:r>
              <a:rPr lang="en-US" sz="2400" dirty="0" err="1" smtClean="0"/>
              <a:t>stattrek.com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Single Pixel: t = 15.73 (P&lt;0.0001); 9-Pixel: t = </a:t>
            </a:r>
            <a:r>
              <a:rPr lang="en-US" sz="2400" dirty="0"/>
              <a:t> </a:t>
            </a:r>
            <a:r>
              <a:rPr lang="en-US" sz="2400" dirty="0" smtClean="0"/>
              <a:t>19.02 (P&lt;0.0001)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200" y="10534472"/>
            <a:ext cx="1280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Shown is linear regression </a:t>
            </a:r>
            <a:r>
              <a:rPr lang="en-US" sz="1800" dirty="0" smtClean="0"/>
              <a:t>fit for </a:t>
            </a:r>
            <a:r>
              <a:rPr lang="en-US" sz="1800" dirty="0"/>
              <a:t>pixel intensities </a:t>
            </a:r>
            <a:r>
              <a:rPr lang="en-US" sz="1800" dirty="0" smtClean="0"/>
              <a:t>(on the x</a:t>
            </a:r>
            <a:r>
              <a:rPr lang="en-US" sz="1800" dirty="0"/>
              <a:t>-axis) </a:t>
            </a:r>
            <a:r>
              <a:rPr lang="en-US" sz="1800" dirty="0" smtClean="0"/>
              <a:t>plotted against </a:t>
            </a:r>
            <a:r>
              <a:rPr lang="en-US" sz="1800" dirty="0"/>
              <a:t>percent canopy cover </a:t>
            </a:r>
            <a:r>
              <a:rPr lang="en-US" sz="1800" dirty="0" smtClean="0"/>
              <a:t>( on the y</a:t>
            </a:r>
            <a:r>
              <a:rPr lang="en-US" sz="1800" dirty="0"/>
              <a:t>-axis</a:t>
            </a:r>
            <a:r>
              <a:rPr lang="en-US" sz="1800" dirty="0" smtClean="0"/>
              <a:t>). </a:t>
            </a:r>
            <a:r>
              <a:rPr lang="en-US" sz="1800" i="1" dirty="0" smtClean="0"/>
              <a:t>Left: </a:t>
            </a:r>
            <a:r>
              <a:rPr lang="en-US" sz="1800" dirty="0" smtClean="0"/>
              <a:t>Pixel intensity obtained from a single target pixel. </a:t>
            </a:r>
            <a:r>
              <a:rPr lang="en-US" sz="1800" i="1" dirty="0" smtClean="0"/>
              <a:t>Right</a:t>
            </a:r>
            <a:r>
              <a:rPr lang="en-US" sz="1800" dirty="0" smtClean="0"/>
              <a:t>: Average intensity of a 9-pixel block.  </a:t>
            </a:r>
            <a:endParaRPr lang="en-US" sz="1800" dirty="0"/>
          </a:p>
          <a:p>
            <a:r>
              <a:rPr lang="en-US" sz="1800" dirty="0"/>
              <a:t>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89400" y="5791200"/>
            <a:ext cx="358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RESULTS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533400" y="5791200"/>
            <a:ext cx="11963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ABSTRACT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Pasquotank watershed of North Carolina is a large region with many areas of robust vegetation and wildlife. Remotely sensed data gathered by Landsat 7 provides </a:t>
            </a:r>
            <a:r>
              <a:rPr lang="en-US" sz="2400" dirty="0" smtClean="0"/>
              <a:t> </a:t>
            </a:r>
            <a:r>
              <a:rPr lang="en-US" sz="2400" dirty="0"/>
              <a:t>spectral data that can tell us about </a:t>
            </a:r>
            <a:r>
              <a:rPr lang="en-US" sz="2400" dirty="0" smtClean="0"/>
              <a:t>type </a:t>
            </a:r>
            <a:r>
              <a:rPr lang="en-US" sz="2400" dirty="0"/>
              <a:t>and relative density of vegetation in an area. In this study we attempt to quantify the relationship between deciduous canopy cover and NDVI values gathered </a:t>
            </a:r>
            <a:r>
              <a:rPr lang="en-US" sz="2400" dirty="0" smtClean="0"/>
              <a:t>in </a:t>
            </a:r>
            <a:r>
              <a:rPr lang="en-US" sz="2400" dirty="0"/>
              <a:t>Landsat. This proposed relationship could be a valuable tool in helping track forest density changes year to year along with providing researchers and other interested parties in the region with a way to quantify tree coverage of a local region using only remotely sensed spectral intensity values. By gathering and analyzing canopy cover data and </a:t>
            </a:r>
            <a:r>
              <a:rPr lang="en-US" sz="2400" dirty="0" smtClean="0"/>
              <a:t>regressing </a:t>
            </a:r>
            <a:r>
              <a:rPr lang="en-US" sz="2400" dirty="0"/>
              <a:t>these numbers with NDVI values, we </a:t>
            </a:r>
            <a:r>
              <a:rPr lang="en-US" sz="2400" dirty="0" smtClean="0"/>
              <a:t>were able to account for 84% of the variation in Canopy Cover using NDVI (P&lt;0.0001).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9641800" y="16078200"/>
            <a:ext cx="1310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ACKNOWLEDGEMENTS</a:t>
            </a:r>
          </a:p>
          <a:p>
            <a:r>
              <a:rPr lang="en-US" sz="2400" dirty="0" smtClean="0"/>
              <a:t>We would like to thank NSF for funding this research, our mentor Dr. Steve Hale, Ricky Dickson, Jessica Hathaway, Dr. Annette </a:t>
            </a:r>
            <a:r>
              <a:rPr lang="en-US" sz="2400" dirty="0" err="1" smtClean="0"/>
              <a:t>Schloss</a:t>
            </a:r>
            <a:r>
              <a:rPr lang="en-US" sz="2400" dirty="0" smtClean="0"/>
              <a:t>, and Dr. Barry Rock.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41800" y="17830800"/>
            <a:ext cx="1325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3200" b="1" dirty="0" smtClean="0"/>
              <a:t>WORKS CITED</a:t>
            </a:r>
            <a:endParaRPr lang="en-US" sz="3200" b="1" dirty="0"/>
          </a:p>
          <a:p>
            <a:pPr indent="-457200"/>
            <a:r>
              <a:rPr lang="en-US" sz="2400" dirty="0"/>
              <a:t>"Digital Earth Watch." </a:t>
            </a:r>
            <a:r>
              <a:rPr lang="en-US" sz="2400" i="1" dirty="0"/>
              <a:t>Digital Earth Watch</a:t>
            </a:r>
            <a:r>
              <a:rPr lang="en-US" sz="2400" dirty="0"/>
              <a:t>. The Lawrence Hall of Science, University of California </a:t>
            </a:r>
            <a:r>
              <a:rPr lang="en-US" sz="2400" dirty="0" smtClean="0"/>
              <a:t>	Berkeley</a:t>
            </a:r>
            <a:r>
              <a:rPr lang="en-US" sz="2400" dirty="0"/>
              <a:t>, </a:t>
            </a:r>
            <a:r>
              <a:rPr lang="en-US" sz="2400" dirty="0" err="1"/>
              <a:t>n.d.</a:t>
            </a:r>
            <a:r>
              <a:rPr lang="en-US" sz="2400" dirty="0"/>
              <a:t> Web. 29 May 2013.</a:t>
            </a:r>
          </a:p>
          <a:p>
            <a:pPr indent="-457200"/>
            <a:r>
              <a:rPr lang="en-US" sz="2400" dirty="0"/>
              <a:t>"Hypothesis Test for Regression Slope." </a:t>
            </a:r>
            <a:r>
              <a:rPr lang="en-US" sz="2400" i="1" dirty="0"/>
              <a:t>Regression Slope Test</a:t>
            </a:r>
            <a:r>
              <a:rPr lang="en-US" sz="2400" dirty="0"/>
              <a:t>. Stat Trek, 2013. Web. 30 </a:t>
            </a:r>
            <a:r>
              <a:rPr lang="en-US" sz="2400" dirty="0" smtClean="0"/>
              <a:t>May	 	2013</a:t>
            </a:r>
            <a:r>
              <a:rPr lang="en-US" sz="2400" dirty="0"/>
              <a:t>.</a:t>
            </a:r>
          </a:p>
          <a:p>
            <a:pPr indent="-457200"/>
            <a:r>
              <a:rPr lang="en-US" sz="2400" dirty="0"/>
              <a:t>Jensen, John R. </a:t>
            </a:r>
            <a:r>
              <a:rPr lang="en-US" sz="2400" i="1" dirty="0"/>
              <a:t>Remote Sensing of the Environment: An Earth Resource Perspective</a:t>
            </a:r>
            <a:r>
              <a:rPr lang="en-US" sz="2400" dirty="0"/>
              <a:t>. Upper </a:t>
            </a:r>
            <a:r>
              <a:rPr lang="en-US" sz="2400" dirty="0" smtClean="0"/>
              <a:t>	Saddle </a:t>
            </a:r>
            <a:r>
              <a:rPr lang="en-US" sz="2400" dirty="0"/>
              <a:t>River: Prentice Hall, 2000. Print.</a:t>
            </a:r>
          </a:p>
          <a:p>
            <a:pPr indent="-457200"/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14097000" y="14325600"/>
            <a:ext cx="14935200" cy="646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1800" dirty="0"/>
          </a:p>
          <a:p>
            <a:pPr algn="just"/>
            <a:r>
              <a:rPr lang="en-US" sz="2400" b="1" dirty="0" smtClean="0"/>
              <a:t>NDVI ANALYSIS</a:t>
            </a:r>
          </a:p>
          <a:p>
            <a:pPr algn="just"/>
            <a:endParaRPr lang="en-US" sz="2400" dirty="0"/>
          </a:p>
          <a:p>
            <a:pPr marL="285750" lvl="0" indent="-285750" algn="just">
              <a:buFont typeface="Wingdings" charset="2"/>
              <a:buChar char="u"/>
            </a:pPr>
            <a:r>
              <a:rPr lang="en-US" sz="2400" dirty="0" smtClean="0"/>
              <a:t> 05/15/2007 Landsat </a:t>
            </a:r>
            <a:r>
              <a:rPr lang="en-US" sz="2400" dirty="0"/>
              <a:t>7 image of </a:t>
            </a:r>
            <a:r>
              <a:rPr lang="en-US" sz="2400" dirty="0" smtClean="0"/>
              <a:t>Pasquotank </a:t>
            </a:r>
            <a:r>
              <a:rPr lang="en-US" sz="2400" dirty="0"/>
              <a:t>Watershed, Elizabeth City, NC </a:t>
            </a:r>
          </a:p>
          <a:p>
            <a:pPr marL="285750" lvl="0" indent="-285750" algn="just">
              <a:buFont typeface="Wingdings" charset="2"/>
              <a:buChar char="u"/>
            </a:pPr>
            <a:r>
              <a:rPr lang="en-US" sz="2400" dirty="0" smtClean="0"/>
              <a:t> Dark Pixel Subtraction used to remove atmospheric noise</a:t>
            </a:r>
          </a:p>
          <a:p>
            <a:pPr marL="285750" lvl="0" indent="-285750" algn="just">
              <a:buFont typeface="Wingdings" charset="2"/>
              <a:buChar char="u"/>
            </a:pPr>
            <a:r>
              <a:rPr lang="en-US" sz="2400" dirty="0" smtClean="0"/>
              <a:t> Extracted band 4 and 3 data to calculate NDVI in a single pixel and nine pixel window</a:t>
            </a:r>
            <a:endParaRPr lang="en-US" sz="2400" dirty="0"/>
          </a:p>
          <a:p>
            <a:pPr marL="285750" lvl="0" indent="-285750" algn="just">
              <a:buFont typeface="Wingdings" charset="2"/>
              <a:buChar char="u"/>
            </a:pPr>
            <a:endParaRPr lang="en-US" sz="1800" dirty="0" smtClean="0"/>
          </a:p>
          <a:p>
            <a:pPr marL="285750" lvl="0" indent="-285750" algn="just">
              <a:buFont typeface="Wingdings" charset="2"/>
              <a:buChar char="u"/>
            </a:pPr>
            <a:endParaRPr lang="en-US" sz="1800" dirty="0"/>
          </a:p>
          <a:p>
            <a:pPr marL="285750" lvl="0" indent="-285750" algn="just">
              <a:buFont typeface="Wingdings" charset="2"/>
              <a:buChar char="u"/>
            </a:pPr>
            <a:endParaRPr lang="en-US" sz="2400" dirty="0" smtClean="0"/>
          </a:p>
          <a:p>
            <a:pPr marL="285750" lvl="0" indent="-285750" algn="just">
              <a:buFont typeface="Wingdings" charset="2"/>
              <a:buChar char="u"/>
            </a:pPr>
            <a:endParaRPr lang="en-US" sz="2400" dirty="0" smtClean="0"/>
          </a:p>
          <a:p>
            <a:pPr marL="285750" lvl="0" indent="-285750" algn="just">
              <a:buFont typeface="Wingdings" charset="2"/>
              <a:buChar char="u"/>
            </a:pPr>
            <a:endParaRPr lang="en-US" sz="2400" dirty="0"/>
          </a:p>
          <a:p>
            <a:pPr lvl="0" algn="just"/>
            <a:endParaRPr lang="en-US" sz="2400" dirty="0" smtClean="0"/>
          </a:p>
          <a:p>
            <a:pPr marL="285750" lvl="0" indent="-285750" algn="just">
              <a:buFont typeface="Wingdings" charset="2"/>
              <a:buChar char="u"/>
            </a:pPr>
            <a:endParaRPr lang="en-US" sz="2400" dirty="0" smtClean="0"/>
          </a:p>
          <a:p>
            <a:pPr marL="285750" lvl="0" indent="-285750" algn="just">
              <a:buFont typeface="Wingdings" charset="2"/>
              <a:buChar char="u"/>
            </a:pPr>
            <a:endParaRPr lang="en-US" sz="2400" dirty="0" smtClean="0"/>
          </a:p>
          <a:p>
            <a:pPr algn="just"/>
            <a:r>
              <a:rPr lang="en-US" sz="2400" b="1" dirty="0" smtClean="0"/>
              <a:t>DATA SET COMPARISON</a:t>
            </a:r>
          </a:p>
          <a:p>
            <a:pPr algn="just"/>
            <a:endParaRPr lang="en-US" sz="2400" dirty="0"/>
          </a:p>
          <a:p>
            <a:pPr marL="285750" lvl="0" indent="-285750" algn="just">
              <a:buFont typeface="Wingdings" charset="2"/>
              <a:buChar char="u"/>
            </a:pPr>
            <a:r>
              <a:rPr lang="en-US" sz="2400" dirty="0" smtClean="0"/>
              <a:t> Corrected </a:t>
            </a:r>
            <a:r>
              <a:rPr lang="en-US" sz="2400" dirty="0"/>
              <a:t>NDVI values were plotted against canopy cover at nine sample sites</a:t>
            </a:r>
          </a:p>
          <a:p>
            <a:pPr marL="285750" lvl="0" indent="-285750" algn="just">
              <a:buFont typeface="Wingdings" charset="2"/>
              <a:buChar char="u"/>
            </a:pPr>
            <a:r>
              <a:rPr lang="en-US" sz="2400" dirty="0" smtClean="0"/>
              <a:t> In MS-Excel</a:t>
            </a:r>
            <a:r>
              <a:rPr lang="en-US" sz="2400" dirty="0"/>
              <a:t>, a linear regression </a:t>
            </a:r>
            <a:r>
              <a:rPr lang="en-US" sz="2400" dirty="0" smtClean="0"/>
              <a:t>model was fit to the 9 data points</a:t>
            </a:r>
            <a:endParaRPr lang="en-US" sz="2400" dirty="0"/>
          </a:p>
        </p:txBody>
      </p:sp>
      <p:pic>
        <p:nvPicPr>
          <p:cNvPr id="27" name="Picture 26" descr="Screen Shot 2013-05-30 at 2.07.4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0" y="6477000"/>
            <a:ext cx="6629400" cy="3984740"/>
          </a:xfrm>
          <a:prstGeom prst="rect">
            <a:avLst/>
          </a:prstGeom>
        </p:spPr>
      </p:pic>
      <p:pic>
        <p:nvPicPr>
          <p:cNvPr id="28" name="Picture 27" descr="Screen Shot 2013-05-30 at 2.08.4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664" y="6477000"/>
            <a:ext cx="6595136" cy="3962400"/>
          </a:xfrm>
          <a:prstGeom prst="rect">
            <a:avLst/>
          </a:prstGeom>
        </p:spPr>
      </p:pic>
      <p:sp>
        <p:nvSpPr>
          <p:cNvPr id="51" name="Text Box 2"/>
          <p:cNvSpPr txBox="1"/>
          <p:nvPr/>
        </p:nvSpPr>
        <p:spPr>
          <a:xfrm>
            <a:off x="38348053" y="12140362"/>
            <a:ext cx="4457700" cy="217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9" name="Picture 28" descr="Screen Shot 2013-05-30 at 2.15.3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1049000"/>
            <a:ext cx="3478924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654</Words>
  <Application>Microsoft Office PowerPoint</Application>
  <PresentationFormat>Custom</PresentationFormat>
  <Paragraphs>90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Elizabeth City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 A. Wood</dc:creator>
  <cp:lastModifiedBy>MMT</cp:lastModifiedBy>
  <cp:revision>194</cp:revision>
  <cp:lastPrinted>2013-05-30T19:12:53Z</cp:lastPrinted>
  <dcterms:created xsi:type="dcterms:W3CDTF">2007-05-03T14:34:36Z</dcterms:created>
  <dcterms:modified xsi:type="dcterms:W3CDTF">2013-05-30T19:12:55Z</dcterms:modified>
</cp:coreProperties>
</file>