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43891200" cy="21945600"/>
  <p:notesSz cx="43221275" cy="21275675"/>
  <p:defaultTextStyle>
    <a:defPPr>
      <a:defRPr lang="en-US"/>
    </a:defPPr>
    <a:lvl1pPr algn="l" rtl="0" fontAlgn="base">
      <a:spcBef>
        <a:spcPct val="0"/>
      </a:spcBef>
      <a:spcAft>
        <a:spcPct val="0"/>
      </a:spcAft>
      <a:defRPr sz="7400" kern="1200">
        <a:solidFill>
          <a:schemeClr val="tx1"/>
        </a:solidFill>
        <a:latin typeface="Arial" charset="0"/>
        <a:ea typeface="+mn-ea"/>
        <a:cs typeface="+mn-cs"/>
      </a:defRPr>
    </a:lvl1pPr>
    <a:lvl2pPr marL="457200" algn="l" rtl="0" fontAlgn="base">
      <a:spcBef>
        <a:spcPct val="0"/>
      </a:spcBef>
      <a:spcAft>
        <a:spcPct val="0"/>
      </a:spcAft>
      <a:defRPr sz="7400" kern="1200">
        <a:solidFill>
          <a:schemeClr val="tx1"/>
        </a:solidFill>
        <a:latin typeface="Arial" charset="0"/>
        <a:ea typeface="+mn-ea"/>
        <a:cs typeface="+mn-cs"/>
      </a:defRPr>
    </a:lvl2pPr>
    <a:lvl3pPr marL="914400" algn="l" rtl="0" fontAlgn="base">
      <a:spcBef>
        <a:spcPct val="0"/>
      </a:spcBef>
      <a:spcAft>
        <a:spcPct val="0"/>
      </a:spcAft>
      <a:defRPr sz="7400" kern="1200">
        <a:solidFill>
          <a:schemeClr val="tx1"/>
        </a:solidFill>
        <a:latin typeface="Arial" charset="0"/>
        <a:ea typeface="+mn-ea"/>
        <a:cs typeface="+mn-cs"/>
      </a:defRPr>
    </a:lvl3pPr>
    <a:lvl4pPr marL="1371600" algn="l" rtl="0" fontAlgn="base">
      <a:spcBef>
        <a:spcPct val="0"/>
      </a:spcBef>
      <a:spcAft>
        <a:spcPct val="0"/>
      </a:spcAft>
      <a:defRPr sz="7400" kern="1200">
        <a:solidFill>
          <a:schemeClr val="tx1"/>
        </a:solidFill>
        <a:latin typeface="Arial" charset="0"/>
        <a:ea typeface="+mn-ea"/>
        <a:cs typeface="+mn-cs"/>
      </a:defRPr>
    </a:lvl4pPr>
    <a:lvl5pPr marL="1828800" algn="l" rtl="0" fontAlgn="base">
      <a:spcBef>
        <a:spcPct val="0"/>
      </a:spcBef>
      <a:spcAft>
        <a:spcPct val="0"/>
      </a:spcAft>
      <a:defRPr sz="7400" kern="1200">
        <a:solidFill>
          <a:schemeClr val="tx1"/>
        </a:solidFill>
        <a:latin typeface="Arial" charset="0"/>
        <a:ea typeface="+mn-ea"/>
        <a:cs typeface="+mn-cs"/>
      </a:defRPr>
    </a:lvl5pPr>
    <a:lvl6pPr marL="2286000" algn="l" defTabSz="914400" rtl="0" eaLnBrk="1" latinLnBrk="0" hangingPunct="1">
      <a:defRPr sz="7400" kern="1200">
        <a:solidFill>
          <a:schemeClr val="tx1"/>
        </a:solidFill>
        <a:latin typeface="Arial" charset="0"/>
        <a:ea typeface="+mn-ea"/>
        <a:cs typeface="+mn-cs"/>
      </a:defRPr>
    </a:lvl6pPr>
    <a:lvl7pPr marL="2743200" algn="l" defTabSz="914400" rtl="0" eaLnBrk="1" latinLnBrk="0" hangingPunct="1">
      <a:defRPr sz="7400" kern="1200">
        <a:solidFill>
          <a:schemeClr val="tx1"/>
        </a:solidFill>
        <a:latin typeface="Arial" charset="0"/>
        <a:ea typeface="+mn-ea"/>
        <a:cs typeface="+mn-cs"/>
      </a:defRPr>
    </a:lvl7pPr>
    <a:lvl8pPr marL="3200400" algn="l" defTabSz="914400" rtl="0" eaLnBrk="1" latinLnBrk="0" hangingPunct="1">
      <a:defRPr sz="7400" kern="1200">
        <a:solidFill>
          <a:schemeClr val="tx1"/>
        </a:solidFill>
        <a:latin typeface="Arial" charset="0"/>
        <a:ea typeface="+mn-ea"/>
        <a:cs typeface="+mn-cs"/>
      </a:defRPr>
    </a:lvl8pPr>
    <a:lvl9pPr marL="3657600" algn="l" defTabSz="914400" rtl="0" eaLnBrk="1" latinLnBrk="0" hangingPunct="1">
      <a:defRPr sz="7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6B6"/>
    <a:srgbClr val="053209"/>
    <a:srgbClr val="F2F7FC"/>
    <a:srgbClr val="E4EEF8"/>
    <a:srgbClr val="E4EEF4"/>
    <a:srgbClr val="417A9D"/>
    <a:srgbClr val="3366CC"/>
    <a:srgbClr val="AFCD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943" autoAdjust="0"/>
    <p:restoredTop sz="94660"/>
  </p:normalViewPr>
  <p:slideViewPr>
    <p:cSldViewPr>
      <p:cViewPr>
        <p:scale>
          <a:sx n="33" d="100"/>
          <a:sy n="33" d="100"/>
        </p:scale>
        <p:origin x="-1410" y="-444"/>
      </p:cViewPr>
      <p:guideLst>
        <p:guide orient="horz" pos="6912"/>
        <p:guide pos="13824"/>
      </p:guideLst>
    </p:cSldViewPr>
  </p:slideViewPr>
  <p:notesTextViewPr>
    <p:cViewPr>
      <p:scale>
        <a:sx n="100" d="100"/>
        <a:sy n="100" d="100"/>
      </p:scale>
      <p:origin x="0" y="0"/>
    </p:cViewPr>
  </p:notesTextViewPr>
  <p:notesViewPr>
    <p:cSldViewPr>
      <p:cViewPr varScale="1">
        <p:scale>
          <a:sx n="33" d="100"/>
          <a:sy n="33" d="100"/>
        </p:scale>
        <p:origin x="-78" y="-1428"/>
      </p:cViewPr>
      <p:guideLst>
        <p:guide orient="horz" pos="6701"/>
        <p:guide pos="136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8729219" cy="1064099"/>
          </a:xfrm>
          <a:prstGeom prst="rect">
            <a:avLst/>
          </a:prstGeom>
        </p:spPr>
        <p:txBody>
          <a:bodyPr vert="horz" lIns="90836" tIns="45418" rIns="90836" bIns="45418" rtlCol="0"/>
          <a:lstStyle>
            <a:lvl1pPr algn="l">
              <a:defRPr sz="1200"/>
            </a:lvl1pPr>
          </a:lstStyle>
          <a:p>
            <a:endParaRPr lang="en-US" dirty="0"/>
          </a:p>
        </p:txBody>
      </p:sp>
      <p:sp>
        <p:nvSpPr>
          <p:cNvPr id="3" name="Date Placeholder 2"/>
          <p:cNvSpPr>
            <a:spLocks noGrp="1"/>
          </p:cNvSpPr>
          <p:nvPr>
            <p:ph type="dt" sz="quarter" idx="1"/>
          </p:nvPr>
        </p:nvSpPr>
        <p:spPr>
          <a:xfrm>
            <a:off x="24482578" y="0"/>
            <a:ext cx="18729219" cy="1064099"/>
          </a:xfrm>
          <a:prstGeom prst="rect">
            <a:avLst/>
          </a:prstGeom>
        </p:spPr>
        <p:txBody>
          <a:bodyPr vert="horz" lIns="90836" tIns="45418" rIns="90836" bIns="45418" rtlCol="0"/>
          <a:lstStyle>
            <a:lvl1pPr algn="r">
              <a:defRPr sz="1200"/>
            </a:lvl1pPr>
          </a:lstStyle>
          <a:p>
            <a:fld id="{2D9DFC11-6685-4600-A013-09F03F5C0731}" type="datetimeFigureOut">
              <a:rPr lang="en-US" smtClean="0"/>
              <a:t>5/30/2013</a:t>
            </a:fld>
            <a:endParaRPr lang="en-US" dirty="0"/>
          </a:p>
        </p:txBody>
      </p:sp>
      <p:sp>
        <p:nvSpPr>
          <p:cNvPr id="4" name="Footer Placeholder 3"/>
          <p:cNvSpPr>
            <a:spLocks noGrp="1"/>
          </p:cNvSpPr>
          <p:nvPr>
            <p:ph type="ftr" sz="quarter" idx="2"/>
          </p:nvPr>
        </p:nvSpPr>
        <p:spPr>
          <a:xfrm>
            <a:off x="0" y="20208434"/>
            <a:ext cx="18729219" cy="1064098"/>
          </a:xfrm>
          <a:prstGeom prst="rect">
            <a:avLst/>
          </a:prstGeom>
        </p:spPr>
        <p:txBody>
          <a:bodyPr vert="horz" lIns="90836" tIns="45418" rIns="90836" bIns="454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24482578" y="20208434"/>
            <a:ext cx="18729219" cy="1064098"/>
          </a:xfrm>
          <a:prstGeom prst="rect">
            <a:avLst/>
          </a:prstGeom>
        </p:spPr>
        <p:txBody>
          <a:bodyPr vert="horz" lIns="90836" tIns="45418" rIns="90836" bIns="45418" rtlCol="0" anchor="b"/>
          <a:lstStyle>
            <a:lvl1pPr algn="r">
              <a:defRPr sz="1200"/>
            </a:lvl1pPr>
          </a:lstStyle>
          <a:p>
            <a:fld id="{83A57B68-F65E-4870-8A96-0D1FEC00CC0B}" type="slidenum">
              <a:rPr lang="en-US" smtClean="0"/>
              <a:t>‹#›</a:t>
            </a:fld>
            <a:endParaRPr lang="en-US" dirty="0"/>
          </a:p>
        </p:txBody>
      </p:sp>
    </p:spTree>
    <p:extLst>
      <p:ext uri="{BB962C8B-B14F-4D97-AF65-F5344CB8AC3E}">
        <p14:creationId xmlns:p14="http://schemas.microsoft.com/office/powerpoint/2010/main" val="1340338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18733959" cy="1064099"/>
          </a:xfrm>
          <a:prstGeom prst="rect">
            <a:avLst/>
          </a:prstGeom>
          <a:noFill/>
          <a:ln w="9525">
            <a:noFill/>
            <a:miter lim="800000"/>
            <a:headEnd/>
            <a:tailEnd/>
          </a:ln>
          <a:effectLst/>
        </p:spPr>
        <p:txBody>
          <a:bodyPr vert="horz" wrap="square" lIns="368523" tIns="184261" rIns="368523" bIns="184261" numCol="1" anchor="t" anchorCtr="0" compatLnSpc="1">
            <a:prstTxWarp prst="textNoShape">
              <a:avLst/>
            </a:prstTxWarp>
          </a:bodyPr>
          <a:lstStyle>
            <a:lvl1pPr defTabSz="3687079">
              <a:defRPr sz="4900"/>
            </a:lvl1pPr>
          </a:lstStyle>
          <a:p>
            <a:endParaRPr lang="en-US" dirty="0"/>
          </a:p>
        </p:txBody>
      </p:sp>
      <p:sp>
        <p:nvSpPr>
          <p:cNvPr id="3075" name="Rectangle 3"/>
          <p:cNvSpPr>
            <a:spLocks noGrp="1" noChangeArrowheads="1"/>
          </p:cNvSpPr>
          <p:nvPr>
            <p:ph type="dt" idx="1"/>
          </p:nvPr>
        </p:nvSpPr>
        <p:spPr bwMode="auto">
          <a:xfrm>
            <a:off x="24480998" y="0"/>
            <a:ext cx="18733958" cy="1064099"/>
          </a:xfrm>
          <a:prstGeom prst="rect">
            <a:avLst/>
          </a:prstGeom>
          <a:noFill/>
          <a:ln w="9525">
            <a:noFill/>
            <a:miter lim="800000"/>
            <a:headEnd/>
            <a:tailEnd/>
          </a:ln>
          <a:effectLst/>
        </p:spPr>
        <p:txBody>
          <a:bodyPr vert="horz" wrap="square" lIns="368523" tIns="184261" rIns="368523" bIns="184261" numCol="1" anchor="t" anchorCtr="0" compatLnSpc="1">
            <a:prstTxWarp prst="textNoShape">
              <a:avLst/>
            </a:prstTxWarp>
          </a:bodyPr>
          <a:lstStyle>
            <a:lvl1pPr algn="r" defTabSz="3687079">
              <a:defRPr sz="4900"/>
            </a:lvl1pPr>
          </a:lstStyle>
          <a:p>
            <a:endParaRPr lang="en-US" dirty="0"/>
          </a:p>
        </p:txBody>
      </p:sp>
      <p:sp>
        <p:nvSpPr>
          <p:cNvPr id="3076" name="Rectangle 4"/>
          <p:cNvSpPr>
            <a:spLocks noGrp="1" noRot="1" noChangeAspect="1" noChangeArrowheads="1" noTextEdit="1"/>
          </p:cNvSpPr>
          <p:nvPr>
            <p:ph type="sldImg" idx="2"/>
          </p:nvPr>
        </p:nvSpPr>
        <p:spPr bwMode="auto">
          <a:xfrm>
            <a:off x="13631863" y="1595438"/>
            <a:ext cx="15957550" cy="7978775"/>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4323708" y="10106575"/>
            <a:ext cx="34573861" cy="9573740"/>
          </a:xfrm>
          <a:prstGeom prst="rect">
            <a:avLst/>
          </a:prstGeom>
          <a:noFill/>
          <a:ln w="9525">
            <a:noFill/>
            <a:miter lim="800000"/>
            <a:headEnd/>
            <a:tailEnd/>
          </a:ln>
          <a:effectLst/>
        </p:spPr>
        <p:txBody>
          <a:bodyPr vert="horz" wrap="square" lIns="368523" tIns="184261" rIns="368523" bIns="18426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20208434"/>
            <a:ext cx="18733959" cy="1064098"/>
          </a:xfrm>
          <a:prstGeom prst="rect">
            <a:avLst/>
          </a:prstGeom>
          <a:noFill/>
          <a:ln w="9525">
            <a:noFill/>
            <a:miter lim="800000"/>
            <a:headEnd/>
            <a:tailEnd/>
          </a:ln>
          <a:effectLst/>
        </p:spPr>
        <p:txBody>
          <a:bodyPr vert="horz" wrap="square" lIns="368523" tIns="184261" rIns="368523" bIns="184261" numCol="1" anchor="b" anchorCtr="0" compatLnSpc="1">
            <a:prstTxWarp prst="textNoShape">
              <a:avLst/>
            </a:prstTxWarp>
          </a:bodyPr>
          <a:lstStyle>
            <a:lvl1pPr defTabSz="3687079">
              <a:defRPr sz="4900"/>
            </a:lvl1pPr>
          </a:lstStyle>
          <a:p>
            <a:endParaRPr lang="en-US" dirty="0"/>
          </a:p>
        </p:txBody>
      </p:sp>
      <p:sp>
        <p:nvSpPr>
          <p:cNvPr id="3079" name="Rectangle 7"/>
          <p:cNvSpPr>
            <a:spLocks noGrp="1" noChangeArrowheads="1"/>
          </p:cNvSpPr>
          <p:nvPr>
            <p:ph type="sldNum" sz="quarter" idx="5"/>
          </p:nvPr>
        </p:nvSpPr>
        <p:spPr bwMode="auto">
          <a:xfrm>
            <a:off x="24480998" y="20208434"/>
            <a:ext cx="18733958" cy="1064098"/>
          </a:xfrm>
          <a:prstGeom prst="rect">
            <a:avLst/>
          </a:prstGeom>
          <a:noFill/>
          <a:ln w="9525">
            <a:noFill/>
            <a:miter lim="800000"/>
            <a:headEnd/>
            <a:tailEnd/>
          </a:ln>
          <a:effectLst/>
        </p:spPr>
        <p:txBody>
          <a:bodyPr vert="horz" wrap="square" lIns="368523" tIns="184261" rIns="368523" bIns="184261" numCol="1" anchor="b" anchorCtr="0" compatLnSpc="1">
            <a:prstTxWarp prst="textNoShape">
              <a:avLst/>
            </a:prstTxWarp>
          </a:bodyPr>
          <a:lstStyle>
            <a:lvl1pPr algn="r" defTabSz="3687079">
              <a:defRPr sz="4900"/>
            </a:lvl1pPr>
          </a:lstStyle>
          <a:p>
            <a:fld id="{4EC266B2-6D65-496B-BAF8-C863173C2C7B}" type="slidenum">
              <a:rPr lang="en-US"/>
              <a:pPr/>
              <a:t>‹#›</a:t>
            </a:fld>
            <a:endParaRPr lang="en-US" dirty="0"/>
          </a:p>
        </p:txBody>
      </p:sp>
    </p:spTree>
    <p:extLst>
      <p:ext uri="{BB962C8B-B14F-4D97-AF65-F5344CB8AC3E}">
        <p14:creationId xmlns:p14="http://schemas.microsoft.com/office/powerpoint/2010/main" val="26099030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9F1C32-E7B2-4440-B96E-665920036835}" type="slidenum">
              <a:rPr lang="en-US"/>
              <a:pPr/>
              <a:t>1</a:t>
            </a:fld>
            <a:endParaRPr lang="en-US" dirty="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6816725"/>
            <a:ext cx="37306250" cy="4705350"/>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2436475"/>
            <a:ext cx="30724475" cy="56070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3925" y="879475"/>
            <a:ext cx="39503350" cy="3657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5121275"/>
            <a:ext cx="39503350" cy="14482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879475"/>
            <a:ext cx="9875837" cy="187245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879475"/>
            <a:ext cx="29475113" cy="18724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3925" y="879475"/>
            <a:ext cx="39503350" cy="3657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2193925" y="5121275"/>
            <a:ext cx="39503350" cy="144827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14101763"/>
            <a:ext cx="37307838" cy="43592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9301163"/>
            <a:ext cx="37307838" cy="4800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3925" y="879475"/>
            <a:ext cx="39503350" cy="3657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925" y="5121275"/>
            <a:ext cx="19675475" cy="144827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5121275"/>
            <a:ext cx="19675475" cy="144827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879475"/>
            <a:ext cx="39503350" cy="3657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4911725"/>
            <a:ext cx="19392900" cy="20478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6959600"/>
            <a:ext cx="19392900" cy="126444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4911725"/>
            <a:ext cx="19400837" cy="20478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6959600"/>
            <a:ext cx="19400837" cy="126444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3925" y="879475"/>
            <a:ext cx="39503350" cy="36576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873125"/>
            <a:ext cx="14439900" cy="3719513"/>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873125"/>
            <a:ext cx="24536400" cy="187309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4592638"/>
            <a:ext cx="14439900" cy="15011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15362238"/>
            <a:ext cx="26335037" cy="1812925"/>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1960563"/>
            <a:ext cx="26335037" cy="131683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602663" y="17175163"/>
            <a:ext cx="26335037" cy="25765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4"/>
          <p:cNvSpPr>
            <a:spLocks noChangeArrowheads="1"/>
          </p:cNvSpPr>
          <p:nvPr userDrawn="1"/>
        </p:nvSpPr>
        <p:spPr bwMode="auto">
          <a:xfrm>
            <a:off x="29108400" y="0"/>
            <a:ext cx="14782800" cy="21919557"/>
          </a:xfrm>
          <a:prstGeom prst="rect">
            <a:avLst/>
          </a:prstGeom>
          <a:gradFill rotWithShape="1">
            <a:gsLst>
              <a:gs pos="0">
                <a:srgbClr val="AFCDDF">
                  <a:gamma/>
                  <a:tint val="44314"/>
                  <a:invGamma/>
                </a:srgbClr>
              </a:gs>
              <a:gs pos="100000">
                <a:srgbClr val="AFCDDF"/>
              </a:gs>
            </a:gsLst>
            <a:lin ang="5400000" scaled="1"/>
          </a:gradFill>
          <a:ln w="9525">
            <a:noFill/>
            <a:miter lim="800000"/>
            <a:headEnd/>
            <a:tailEnd/>
          </a:ln>
          <a:effectLst/>
        </p:spPr>
        <p:txBody>
          <a:bodyPr wrap="none" anchor="ct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62375" rtl="0" fontAlgn="base">
        <a:spcBef>
          <a:spcPct val="0"/>
        </a:spcBef>
        <a:spcAft>
          <a:spcPct val="0"/>
        </a:spcAft>
        <a:defRPr sz="18100">
          <a:solidFill>
            <a:schemeClr val="tx2"/>
          </a:solidFill>
          <a:latin typeface="+mj-lt"/>
          <a:ea typeface="+mj-ea"/>
          <a:cs typeface="+mj-cs"/>
        </a:defRPr>
      </a:lvl1pPr>
      <a:lvl2pPr algn="ctr" defTabSz="3762375" rtl="0" fontAlgn="base">
        <a:spcBef>
          <a:spcPct val="0"/>
        </a:spcBef>
        <a:spcAft>
          <a:spcPct val="0"/>
        </a:spcAft>
        <a:defRPr sz="18100">
          <a:solidFill>
            <a:schemeClr val="tx2"/>
          </a:solidFill>
          <a:latin typeface="Arial" charset="0"/>
        </a:defRPr>
      </a:lvl2pPr>
      <a:lvl3pPr algn="ctr" defTabSz="3762375" rtl="0" fontAlgn="base">
        <a:spcBef>
          <a:spcPct val="0"/>
        </a:spcBef>
        <a:spcAft>
          <a:spcPct val="0"/>
        </a:spcAft>
        <a:defRPr sz="18100">
          <a:solidFill>
            <a:schemeClr val="tx2"/>
          </a:solidFill>
          <a:latin typeface="Arial" charset="0"/>
        </a:defRPr>
      </a:lvl3pPr>
      <a:lvl4pPr algn="ctr" defTabSz="3762375" rtl="0" fontAlgn="base">
        <a:spcBef>
          <a:spcPct val="0"/>
        </a:spcBef>
        <a:spcAft>
          <a:spcPct val="0"/>
        </a:spcAft>
        <a:defRPr sz="18100">
          <a:solidFill>
            <a:schemeClr val="tx2"/>
          </a:solidFill>
          <a:latin typeface="Arial" charset="0"/>
        </a:defRPr>
      </a:lvl4pPr>
      <a:lvl5pPr algn="ctr" defTabSz="3762375" rtl="0" fontAlgn="base">
        <a:spcBef>
          <a:spcPct val="0"/>
        </a:spcBef>
        <a:spcAft>
          <a:spcPct val="0"/>
        </a:spcAft>
        <a:defRPr sz="18100">
          <a:solidFill>
            <a:schemeClr val="tx2"/>
          </a:solidFill>
          <a:latin typeface="Arial" charset="0"/>
        </a:defRPr>
      </a:lvl5pPr>
      <a:lvl6pPr marL="457200" algn="ctr" defTabSz="3762375" rtl="0" fontAlgn="base">
        <a:spcBef>
          <a:spcPct val="0"/>
        </a:spcBef>
        <a:spcAft>
          <a:spcPct val="0"/>
        </a:spcAft>
        <a:defRPr sz="18100">
          <a:solidFill>
            <a:schemeClr val="tx2"/>
          </a:solidFill>
          <a:latin typeface="Arial" charset="0"/>
        </a:defRPr>
      </a:lvl6pPr>
      <a:lvl7pPr marL="914400" algn="ctr" defTabSz="3762375" rtl="0" fontAlgn="base">
        <a:spcBef>
          <a:spcPct val="0"/>
        </a:spcBef>
        <a:spcAft>
          <a:spcPct val="0"/>
        </a:spcAft>
        <a:defRPr sz="18100">
          <a:solidFill>
            <a:schemeClr val="tx2"/>
          </a:solidFill>
          <a:latin typeface="Arial" charset="0"/>
        </a:defRPr>
      </a:lvl7pPr>
      <a:lvl8pPr marL="1371600" algn="ctr" defTabSz="3762375" rtl="0" fontAlgn="base">
        <a:spcBef>
          <a:spcPct val="0"/>
        </a:spcBef>
        <a:spcAft>
          <a:spcPct val="0"/>
        </a:spcAft>
        <a:defRPr sz="18100">
          <a:solidFill>
            <a:schemeClr val="tx2"/>
          </a:solidFill>
          <a:latin typeface="Arial" charset="0"/>
        </a:defRPr>
      </a:lvl8pPr>
      <a:lvl9pPr marL="1828800" algn="ctr" defTabSz="3762375" rtl="0" fontAlgn="base">
        <a:spcBef>
          <a:spcPct val="0"/>
        </a:spcBef>
        <a:spcAft>
          <a:spcPct val="0"/>
        </a:spcAft>
        <a:defRPr sz="18100">
          <a:solidFill>
            <a:schemeClr val="tx2"/>
          </a:solidFill>
          <a:latin typeface="Arial" charset="0"/>
        </a:defRPr>
      </a:lvl9pPr>
    </p:titleStyle>
    <p:bodyStyle>
      <a:lvl1pPr marL="1411288" indent="-1411288" algn="l" defTabSz="3762375" rtl="0" fontAlgn="base">
        <a:spcBef>
          <a:spcPct val="20000"/>
        </a:spcBef>
        <a:spcAft>
          <a:spcPct val="0"/>
        </a:spcAft>
        <a:buChar char="•"/>
        <a:defRPr sz="13200">
          <a:solidFill>
            <a:schemeClr val="tx1"/>
          </a:solidFill>
          <a:latin typeface="+mn-lt"/>
          <a:ea typeface="+mn-ea"/>
          <a:cs typeface="+mn-cs"/>
        </a:defRPr>
      </a:lvl1pPr>
      <a:lvl2pPr marL="3055938" indent="-1174750" algn="l" defTabSz="3762375" rtl="0" fontAlgn="base">
        <a:spcBef>
          <a:spcPct val="20000"/>
        </a:spcBef>
        <a:spcAft>
          <a:spcPct val="0"/>
        </a:spcAft>
        <a:buChar char="–"/>
        <a:defRPr sz="11500">
          <a:solidFill>
            <a:schemeClr val="tx1"/>
          </a:solidFill>
          <a:latin typeface="+mn-lt"/>
        </a:defRPr>
      </a:lvl2pPr>
      <a:lvl3pPr marL="4702175" indent="-939800" algn="l" defTabSz="3762375" rtl="0" fontAlgn="base">
        <a:spcBef>
          <a:spcPct val="20000"/>
        </a:spcBef>
        <a:spcAft>
          <a:spcPct val="0"/>
        </a:spcAft>
        <a:buChar char="•"/>
        <a:defRPr sz="9900">
          <a:solidFill>
            <a:schemeClr val="tx1"/>
          </a:solidFill>
          <a:latin typeface="+mn-lt"/>
        </a:defRPr>
      </a:lvl3pPr>
      <a:lvl4pPr marL="6583363" indent="-939800" algn="l" defTabSz="3762375" rtl="0" fontAlgn="base">
        <a:spcBef>
          <a:spcPct val="20000"/>
        </a:spcBef>
        <a:spcAft>
          <a:spcPct val="0"/>
        </a:spcAft>
        <a:buChar char="–"/>
        <a:defRPr sz="8200">
          <a:solidFill>
            <a:schemeClr val="tx1"/>
          </a:solidFill>
          <a:latin typeface="+mn-lt"/>
        </a:defRPr>
      </a:lvl4pPr>
      <a:lvl5pPr marL="8464550" indent="-939800" algn="l" defTabSz="3762375" rtl="0" fontAlgn="base">
        <a:spcBef>
          <a:spcPct val="20000"/>
        </a:spcBef>
        <a:spcAft>
          <a:spcPct val="0"/>
        </a:spcAft>
        <a:buChar char="»"/>
        <a:defRPr sz="8200">
          <a:solidFill>
            <a:schemeClr val="tx1"/>
          </a:solidFill>
          <a:latin typeface="+mn-lt"/>
        </a:defRPr>
      </a:lvl5pPr>
      <a:lvl6pPr marL="8921750" indent="-939800" algn="l" defTabSz="3762375" rtl="0" fontAlgn="base">
        <a:spcBef>
          <a:spcPct val="20000"/>
        </a:spcBef>
        <a:spcAft>
          <a:spcPct val="0"/>
        </a:spcAft>
        <a:buChar char="»"/>
        <a:defRPr sz="8200">
          <a:solidFill>
            <a:schemeClr val="tx1"/>
          </a:solidFill>
          <a:latin typeface="+mn-lt"/>
        </a:defRPr>
      </a:lvl6pPr>
      <a:lvl7pPr marL="9378950" indent="-939800" algn="l" defTabSz="3762375" rtl="0" fontAlgn="base">
        <a:spcBef>
          <a:spcPct val="20000"/>
        </a:spcBef>
        <a:spcAft>
          <a:spcPct val="0"/>
        </a:spcAft>
        <a:buChar char="»"/>
        <a:defRPr sz="8200">
          <a:solidFill>
            <a:schemeClr val="tx1"/>
          </a:solidFill>
          <a:latin typeface="+mn-lt"/>
        </a:defRPr>
      </a:lvl7pPr>
      <a:lvl8pPr marL="9836150" indent="-939800" algn="l" defTabSz="3762375" rtl="0" fontAlgn="base">
        <a:spcBef>
          <a:spcPct val="20000"/>
        </a:spcBef>
        <a:spcAft>
          <a:spcPct val="0"/>
        </a:spcAft>
        <a:buChar char="»"/>
        <a:defRPr sz="8200">
          <a:solidFill>
            <a:schemeClr val="tx1"/>
          </a:solidFill>
          <a:latin typeface="+mn-lt"/>
        </a:defRPr>
      </a:lvl8pPr>
      <a:lvl9pPr marL="10293350" indent="-939800" algn="l" defTabSz="3762375" rtl="0" fontAlgn="base">
        <a:spcBef>
          <a:spcPct val="20000"/>
        </a:spcBef>
        <a:spcAft>
          <a:spcPct val="0"/>
        </a:spcAft>
        <a:buChar char="»"/>
        <a:defRPr sz="8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8.jpeg"/><Relationship Id="rId18" Type="http://schemas.openxmlformats.org/officeDocument/2006/relationships/image" Target="../media/image12.png"/><Relationship Id="rId3" Type="http://schemas.openxmlformats.org/officeDocument/2006/relationships/image" Target="../media/image1.png"/><Relationship Id="rId21" Type="http://schemas.openxmlformats.org/officeDocument/2006/relationships/image" Target="../media/image15.png"/><Relationship Id="rId7" Type="http://schemas.openxmlformats.org/officeDocument/2006/relationships/image" Target="../media/image5.jpg"/><Relationship Id="rId12" Type="http://schemas.openxmlformats.org/officeDocument/2006/relationships/image" Target="../media/image7.png"/><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0.jpg"/><Relationship Id="rId20"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hyperlink" Target="http://ltrr.arizona.edu/" TargetMode="External"/><Relationship Id="rId5" Type="http://schemas.openxmlformats.org/officeDocument/2006/relationships/image" Target="../media/image3.jpg"/><Relationship Id="rId15" Type="http://schemas.openxmlformats.org/officeDocument/2006/relationships/image" Target="../media/image9.jpg"/><Relationship Id="rId10" Type="http://schemas.openxmlformats.org/officeDocument/2006/relationships/hyperlink" Target="http://dew.globalsystemsscience.org" TargetMode="External"/><Relationship Id="rId19" Type="http://schemas.openxmlformats.org/officeDocument/2006/relationships/image" Target="../media/image13.png"/><Relationship Id="rId4" Type="http://schemas.openxmlformats.org/officeDocument/2006/relationships/image" Target="../media/image2.jpg"/><Relationship Id="rId9" Type="http://schemas.openxmlformats.org/officeDocument/2006/relationships/hyperlink" Target="http://picturepost.unh.edu/" TargetMode="External"/><Relationship Id="rId1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4" name="Text Box 36"/>
          <p:cNvSpPr txBox="1">
            <a:spLocks noChangeArrowheads="1"/>
          </p:cNvSpPr>
          <p:nvPr/>
        </p:nvSpPr>
        <p:spPr bwMode="auto">
          <a:xfrm>
            <a:off x="29260800" y="21031200"/>
            <a:ext cx="14630400" cy="427038"/>
          </a:xfrm>
          <a:prstGeom prst="rect">
            <a:avLst/>
          </a:prstGeom>
          <a:noFill/>
          <a:ln w="9525">
            <a:noFill/>
            <a:miter lim="800000"/>
            <a:headEnd/>
            <a:tailEnd/>
          </a:ln>
          <a:effectLst/>
        </p:spPr>
        <p:txBody>
          <a:bodyPr lIns="0" tIns="0" rIns="0" bIns="0">
            <a:spAutoFit/>
          </a:bodyPr>
          <a:lstStyle/>
          <a:p>
            <a:pPr algn="ctr" defTabSz="3762375"/>
            <a:r>
              <a:rPr lang="en-US" sz="2800" b="1" i="1" dirty="0"/>
              <a:t>Watershed Watch </a:t>
            </a:r>
            <a:r>
              <a:rPr lang="en-US" sz="2800" b="1" i="1" dirty="0" smtClean="0"/>
              <a:t>2013 </a:t>
            </a:r>
            <a:r>
              <a:rPr lang="en-US" sz="2800" b="1" i="1" dirty="0"/>
              <a:t>:: Elizabeth City State University</a:t>
            </a:r>
          </a:p>
        </p:txBody>
      </p:sp>
      <p:sp>
        <p:nvSpPr>
          <p:cNvPr id="2108" name="Rectangle 60"/>
          <p:cNvSpPr>
            <a:spLocks noChangeArrowheads="1"/>
          </p:cNvSpPr>
          <p:nvPr/>
        </p:nvSpPr>
        <p:spPr bwMode="auto">
          <a:xfrm>
            <a:off x="30327600" y="20802600"/>
            <a:ext cx="12344400" cy="152400"/>
          </a:xfrm>
          <a:prstGeom prst="rect">
            <a:avLst/>
          </a:prstGeom>
          <a:gradFill rotWithShape="1">
            <a:gsLst>
              <a:gs pos="0">
                <a:srgbClr val="417A9D">
                  <a:gamma/>
                  <a:tint val="69804"/>
                  <a:invGamma/>
                  <a:alpha val="0"/>
                </a:srgbClr>
              </a:gs>
              <a:gs pos="50000">
                <a:srgbClr val="417A9D"/>
              </a:gs>
              <a:gs pos="100000">
                <a:srgbClr val="417A9D">
                  <a:gamma/>
                  <a:tint val="69804"/>
                  <a:invGamma/>
                  <a:alpha val="0"/>
                </a:srgbClr>
              </a:gs>
            </a:gsLst>
            <a:lin ang="0" scaled="1"/>
          </a:gradFill>
          <a:ln w="9525">
            <a:noFill/>
            <a:miter lim="800000"/>
            <a:headEnd/>
            <a:tailEnd/>
          </a:ln>
          <a:effectLst/>
        </p:spPr>
        <p:txBody>
          <a:bodyPr wrap="none" anchor="ctr"/>
          <a:lstStyle/>
          <a:p>
            <a:endParaRPr lang="en-US" dirty="0"/>
          </a:p>
        </p:txBody>
      </p:sp>
      <p:sp>
        <p:nvSpPr>
          <p:cNvPr id="2115" name="Text Box 67"/>
          <p:cNvSpPr txBox="1">
            <a:spLocks noChangeArrowheads="1"/>
          </p:cNvSpPr>
          <p:nvPr/>
        </p:nvSpPr>
        <p:spPr bwMode="auto">
          <a:xfrm>
            <a:off x="304800" y="3276600"/>
            <a:ext cx="8077200" cy="3048000"/>
          </a:xfrm>
          <a:prstGeom prst="rect">
            <a:avLst/>
          </a:prstGeom>
          <a:noFill/>
          <a:ln w="9525">
            <a:noFill/>
            <a:miter lim="800000"/>
            <a:headEnd/>
            <a:tailEnd/>
          </a:ln>
          <a:effectLst/>
        </p:spPr>
        <p:txBody>
          <a:bodyPr lIns="0" tIns="0" rIns="0" bIns="0"/>
          <a:lstStyle/>
          <a:p>
            <a:pPr algn="just" defTabSz="3762375">
              <a:spcBef>
                <a:spcPct val="50000"/>
              </a:spcBef>
            </a:pPr>
            <a:r>
              <a:rPr lang="en-US" sz="2800" b="1" i="1" dirty="0" smtClean="0">
                <a:latin typeface="Times New Roman"/>
                <a:cs typeface="Times New Roman"/>
              </a:rPr>
              <a:t>ABSTRACT </a:t>
            </a:r>
          </a:p>
          <a:p>
            <a:pPr algn="just" defTabSz="3762375">
              <a:spcBef>
                <a:spcPct val="50000"/>
              </a:spcBef>
            </a:pPr>
            <a:r>
              <a:rPr lang="en-US" sz="1800" dirty="0">
                <a:latin typeface="Times New Roman"/>
                <a:cs typeface="Times New Roman"/>
              </a:rPr>
              <a:t>Canopy cover is the percent of a fixed area covered by layers of branches and foliage at the top of a forest's trees. It is an indicator to how healthy the trees are in an area.  We hypothesize that using canopy cover would be effective to compare forested areas on campus in undeveloped areas (such as the Outdoor Classroom) and areas surrounded by roads and parking lots. </a:t>
            </a:r>
            <a:r>
              <a:rPr lang="en-US" sz="1800" dirty="0" smtClean="0">
                <a:latin typeface="Times New Roman"/>
                <a:cs typeface="Times New Roman"/>
              </a:rPr>
              <a:t>We also wanted to test different methods of measuring canopy cover. </a:t>
            </a:r>
            <a:r>
              <a:rPr lang="en-US" sz="1800" dirty="0">
                <a:latin typeface="Times New Roman"/>
                <a:cs typeface="Times New Roman"/>
              </a:rPr>
              <a:t>Trees are important in developed and urban areas as sources of shade, and other factors. Based on earlier research we knew that trees needed room to grow and could be deprived of oxygen and water due to competition from other trees.  Also we understand that the tree’s roots need a source above the ground to collect </a:t>
            </a:r>
            <a:r>
              <a:rPr lang="en-US" sz="1800" dirty="0" smtClean="0">
                <a:latin typeface="Times New Roman"/>
                <a:cs typeface="Times New Roman"/>
              </a:rPr>
              <a:t>water </a:t>
            </a:r>
            <a:endParaRPr lang="en-US" sz="1800" dirty="0">
              <a:latin typeface="Times New Roman"/>
              <a:cs typeface="Times New Roman"/>
            </a:endParaRPr>
          </a:p>
        </p:txBody>
      </p:sp>
      <p:sp>
        <p:nvSpPr>
          <p:cNvPr id="2117" name="Text Box 69"/>
          <p:cNvSpPr txBox="1">
            <a:spLocks noChangeArrowheads="1"/>
          </p:cNvSpPr>
          <p:nvPr/>
        </p:nvSpPr>
        <p:spPr bwMode="auto">
          <a:xfrm>
            <a:off x="9677400" y="10058400"/>
            <a:ext cx="8763000" cy="4955203"/>
          </a:xfrm>
          <a:prstGeom prst="rect">
            <a:avLst/>
          </a:prstGeom>
          <a:noFill/>
          <a:ln w="9525">
            <a:noFill/>
            <a:miter lim="800000"/>
            <a:headEnd/>
            <a:tailEnd/>
          </a:ln>
          <a:effectLst/>
        </p:spPr>
        <p:txBody>
          <a:bodyPr wrap="square">
            <a:spAutoFit/>
          </a:bodyPr>
          <a:lstStyle/>
          <a:p>
            <a:pPr algn="just" defTabSz="3762375">
              <a:spcBef>
                <a:spcPct val="50000"/>
              </a:spcBef>
            </a:pPr>
            <a:r>
              <a:rPr lang="en-US" sz="2800" b="1" i="1" dirty="0" smtClean="0">
                <a:latin typeface="Times New Roman"/>
                <a:cs typeface="Times New Roman"/>
              </a:rPr>
              <a:t>Methods</a:t>
            </a:r>
            <a:endParaRPr lang="en-US" sz="2400" dirty="0">
              <a:latin typeface="Times New Roman"/>
              <a:cs typeface="Times New Roman"/>
            </a:endParaRPr>
          </a:p>
          <a:p>
            <a:pPr algn="just"/>
            <a:r>
              <a:rPr lang="en-US" sz="1800" dirty="0" smtClean="0">
                <a:latin typeface="Times New Roman"/>
                <a:cs typeface="Times New Roman"/>
              </a:rPr>
              <a:t>We </a:t>
            </a:r>
            <a:r>
              <a:rPr lang="en-US" sz="1800" dirty="0">
                <a:latin typeface="Times New Roman"/>
                <a:cs typeface="Times New Roman"/>
              </a:rPr>
              <a:t>laid out the 30m by 30m plots with 42m diagonals using Foresters tape, with the corners facing N, S, E, and W. A GPS reading was taken at the center of each plot. Observations of canopy cover were made at the center of the plot and halfway down each diagonal, for a total of 5 observations per plot. Observations were made with a digital camera and a professional densitometer. Additional observations were taken along the diagonals using a handmade densitometer. A set of 9 pictures was taken using the Picture Post [1] at the center of each plot to create a panorama of the plot.  For all pictures and densitometer readings, a tripod was set up at a height of 1.35m to match diameter at breast height (DBH).</a:t>
            </a:r>
          </a:p>
          <a:p>
            <a:pPr algn="just"/>
            <a:r>
              <a:rPr lang="en-US" sz="1800" dirty="0">
                <a:latin typeface="Times New Roman"/>
                <a:cs typeface="Times New Roman"/>
              </a:rPr>
              <a:t> </a:t>
            </a:r>
          </a:p>
          <a:p>
            <a:pPr algn="just"/>
            <a:r>
              <a:rPr lang="en-US" sz="1800" dirty="0">
                <a:latin typeface="Times New Roman"/>
                <a:cs typeface="Times New Roman"/>
              </a:rPr>
              <a:t>Densiometer readings were taken using the procedure described in Pleus &amp; Schuett-Hames, 1998 [2]. Handmade densitometer readings were taken along each diagonal using the Forest Watch method [3]. Analyzing Digital Images software [4] was used to estimate canopy cover from the digital pictures. A mask was created to separate the canopy from the sky. Data were compared with that taken with the densitometers.</a:t>
            </a:r>
          </a:p>
          <a:p>
            <a:pPr algn="just"/>
            <a:r>
              <a:rPr lang="en-US" sz="1800" dirty="0">
                <a:latin typeface="Times New Roman"/>
                <a:cs typeface="Times New Roman"/>
              </a:rPr>
              <a:t>Percent canopy in the digital picture was determined as:</a:t>
            </a:r>
          </a:p>
          <a:p>
            <a:pPr algn="just"/>
            <a:r>
              <a:rPr lang="en-US" sz="1800" dirty="0">
                <a:latin typeface="Times New Roman"/>
                <a:cs typeface="Times New Roman"/>
              </a:rPr>
              <a:t>% Canopy cover = canopy pixels / total pixels * </a:t>
            </a:r>
            <a:r>
              <a:rPr lang="en-US" sz="1800" dirty="0" smtClean="0">
                <a:latin typeface="Times New Roman"/>
                <a:cs typeface="Times New Roman"/>
              </a:rPr>
              <a:t>100</a:t>
            </a:r>
            <a:endParaRPr lang="en-US" sz="1800" dirty="0">
              <a:latin typeface="Times New Roman"/>
              <a:cs typeface="Times New Roman"/>
            </a:endParaRPr>
          </a:p>
        </p:txBody>
      </p:sp>
      <p:grpSp>
        <p:nvGrpSpPr>
          <p:cNvPr id="2119" name="Group 71"/>
          <p:cNvGrpSpPr>
            <a:grpSpLocks/>
          </p:cNvGrpSpPr>
          <p:nvPr/>
        </p:nvGrpSpPr>
        <p:grpSpPr bwMode="auto">
          <a:xfrm>
            <a:off x="30175200" y="3733800"/>
            <a:ext cx="4114800" cy="2362200"/>
            <a:chOff x="19008" y="1776"/>
            <a:chExt cx="2592" cy="1488"/>
          </a:xfrm>
        </p:grpSpPr>
        <p:sp>
          <p:nvSpPr>
            <p:cNvPr id="2120" name="Text Box 72"/>
            <p:cNvSpPr txBox="1">
              <a:spLocks noChangeArrowheads="1"/>
            </p:cNvSpPr>
            <p:nvPr/>
          </p:nvSpPr>
          <p:spPr bwMode="auto">
            <a:xfrm>
              <a:off x="19008" y="2688"/>
              <a:ext cx="2592" cy="576"/>
            </a:xfrm>
            <a:prstGeom prst="rect">
              <a:avLst/>
            </a:prstGeom>
            <a:noFill/>
            <a:ln w="9525">
              <a:noFill/>
              <a:miter lim="800000"/>
              <a:headEnd/>
              <a:tailEnd/>
            </a:ln>
            <a:effectLst/>
          </p:spPr>
          <p:txBody>
            <a:bodyPr lIns="0" tIns="0" rIns="0" bIns="0">
              <a:spAutoFit/>
            </a:bodyPr>
            <a:lstStyle/>
            <a:p>
              <a:pPr algn="ctr" defTabSz="3762375"/>
              <a:r>
                <a:rPr lang="en-US" sz="2000" b="1" dirty="0">
                  <a:latin typeface="Times New Roman"/>
                  <a:cs typeface="Times New Roman"/>
                </a:rPr>
                <a:t>Dr. </a:t>
              </a:r>
              <a:r>
                <a:rPr lang="en-US" sz="2000" b="1" dirty="0" smtClean="0">
                  <a:latin typeface="Times New Roman"/>
                  <a:cs typeface="Times New Roman"/>
                </a:rPr>
                <a:t>Annette Schloss</a:t>
              </a:r>
              <a:endParaRPr lang="en-US" sz="2000" b="1" dirty="0">
                <a:latin typeface="Times New Roman"/>
                <a:cs typeface="Times New Roman"/>
              </a:endParaRPr>
            </a:p>
            <a:p>
              <a:pPr algn="ctr" defTabSz="3762375"/>
              <a:r>
                <a:rPr lang="en-US" sz="2000" i="1" dirty="0" smtClean="0">
                  <a:latin typeface="Times New Roman"/>
                  <a:cs typeface="Times New Roman"/>
                </a:rPr>
                <a:t>Earth Systems Research Center</a:t>
              </a:r>
              <a:endParaRPr lang="en-US" sz="2000" i="1" dirty="0">
                <a:latin typeface="Times New Roman"/>
                <a:cs typeface="Times New Roman"/>
              </a:endParaRPr>
            </a:p>
            <a:p>
              <a:pPr algn="ctr" defTabSz="3762375"/>
              <a:r>
                <a:rPr lang="en-US" sz="2000" dirty="0">
                  <a:solidFill>
                    <a:srgbClr val="3366CC"/>
                  </a:solidFill>
                  <a:latin typeface="Times New Roman"/>
                  <a:cs typeface="Times New Roman"/>
                </a:rPr>
                <a:t>University of New Hampshire</a:t>
              </a:r>
            </a:p>
          </p:txBody>
        </p:sp>
        <p:sp>
          <p:nvSpPr>
            <p:cNvPr id="2121" name="Text Box 73"/>
            <p:cNvSpPr txBox="1">
              <a:spLocks noChangeArrowheads="1"/>
            </p:cNvSpPr>
            <p:nvPr/>
          </p:nvSpPr>
          <p:spPr bwMode="auto">
            <a:xfrm>
              <a:off x="19008" y="1776"/>
              <a:ext cx="2592" cy="576"/>
            </a:xfrm>
            <a:prstGeom prst="rect">
              <a:avLst/>
            </a:prstGeom>
            <a:noFill/>
            <a:ln w="9525">
              <a:noFill/>
              <a:miter lim="800000"/>
              <a:headEnd/>
              <a:tailEnd/>
            </a:ln>
            <a:effectLst/>
          </p:spPr>
          <p:txBody>
            <a:bodyPr lIns="0" tIns="0" rIns="0" bIns="0">
              <a:spAutoFit/>
            </a:bodyPr>
            <a:lstStyle/>
            <a:p>
              <a:pPr algn="ctr" defTabSz="3762375"/>
              <a:r>
                <a:rPr lang="en-US" sz="2000" b="1" dirty="0" smtClean="0">
                  <a:latin typeface="Times New Roman"/>
                  <a:cs typeface="Times New Roman"/>
                </a:rPr>
                <a:t>Ricky Dixon</a:t>
              </a:r>
              <a:endParaRPr lang="en-US" sz="2000" b="1" dirty="0">
                <a:latin typeface="Times New Roman"/>
                <a:cs typeface="Times New Roman"/>
              </a:endParaRPr>
            </a:p>
            <a:p>
              <a:pPr algn="ctr" defTabSz="3762375"/>
              <a:r>
                <a:rPr lang="en-US" sz="2000" i="1" dirty="0" smtClean="0">
                  <a:latin typeface="Times New Roman"/>
                  <a:cs typeface="Times New Roman"/>
                </a:rPr>
                <a:t>Mathematics Education</a:t>
              </a:r>
              <a:endParaRPr lang="en-US" sz="2000" i="1" dirty="0">
                <a:latin typeface="Times New Roman"/>
                <a:cs typeface="Times New Roman"/>
              </a:endParaRPr>
            </a:p>
            <a:p>
              <a:pPr algn="ctr" defTabSz="3762375"/>
              <a:r>
                <a:rPr lang="en-US" sz="2000" dirty="0" smtClean="0">
                  <a:solidFill>
                    <a:srgbClr val="3366CC"/>
                  </a:solidFill>
                  <a:latin typeface="Times New Roman"/>
                  <a:cs typeface="Times New Roman"/>
                </a:rPr>
                <a:t>Mississippi Valley State University</a:t>
              </a:r>
              <a:endParaRPr lang="en-US" sz="2000" dirty="0">
                <a:solidFill>
                  <a:srgbClr val="3366CC"/>
                </a:solidFill>
                <a:latin typeface="Times New Roman"/>
                <a:cs typeface="Times New Roman"/>
              </a:endParaRPr>
            </a:p>
          </p:txBody>
        </p:sp>
      </p:grpSp>
      <p:grpSp>
        <p:nvGrpSpPr>
          <p:cNvPr id="2122" name="Group 74"/>
          <p:cNvGrpSpPr>
            <a:grpSpLocks/>
          </p:cNvGrpSpPr>
          <p:nvPr/>
        </p:nvGrpSpPr>
        <p:grpSpPr bwMode="auto">
          <a:xfrm>
            <a:off x="34671000" y="2819400"/>
            <a:ext cx="4114800" cy="2332038"/>
            <a:chOff x="21840" y="1776"/>
            <a:chExt cx="2592" cy="1469"/>
          </a:xfrm>
        </p:grpSpPr>
        <p:sp>
          <p:nvSpPr>
            <p:cNvPr id="2123" name="Text Box 75"/>
            <p:cNvSpPr txBox="1">
              <a:spLocks noChangeArrowheads="1"/>
            </p:cNvSpPr>
            <p:nvPr/>
          </p:nvSpPr>
          <p:spPr bwMode="auto">
            <a:xfrm>
              <a:off x="21984" y="2976"/>
              <a:ext cx="2208" cy="269"/>
            </a:xfrm>
            <a:prstGeom prst="rect">
              <a:avLst/>
            </a:prstGeom>
            <a:noFill/>
            <a:ln w="9525">
              <a:noFill/>
              <a:miter lim="800000"/>
              <a:headEnd/>
              <a:tailEnd/>
            </a:ln>
            <a:effectLst/>
          </p:spPr>
          <p:txBody>
            <a:bodyPr lIns="0" tIns="0" rIns="0" bIns="0">
              <a:spAutoFit/>
            </a:bodyPr>
            <a:lstStyle/>
            <a:p>
              <a:pPr algn="ctr" defTabSz="3762375">
                <a:spcBef>
                  <a:spcPct val="50000"/>
                </a:spcBef>
              </a:pPr>
              <a:r>
                <a:rPr lang="en-US" sz="2800" b="1" i="1" dirty="0" smtClean="0"/>
                <a:t>Mentors</a:t>
              </a:r>
              <a:endParaRPr lang="en-US" sz="2800" b="1" i="1" dirty="0"/>
            </a:p>
          </p:txBody>
        </p:sp>
        <p:sp>
          <p:nvSpPr>
            <p:cNvPr id="2124" name="Text Box 76"/>
            <p:cNvSpPr txBox="1">
              <a:spLocks noChangeArrowheads="1"/>
            </p:cNvSpPr>
            <p:nvPr/>
          </p:nvSpPr>
          <p:spPr bwMode="auto">
            <a:xfrm>
              <a:off x="21840" y="1776"/>
              <a:ext cx="2592" cy="194"/>
            </a:xfrm>
            <a:prstGeom prst="rect">
              <a:avLst/>
            </a:prstGeom>
            <a:noFill/>
            <a:ln w="9525">
              <a:noFill/>
              <a:miter lim="800000"/>
              <a:headEnd/>
              <a:tailEnd/>
            </a:ln>
            <a:effectLst/>
          </p:spPr>
          <p:txBody>
            <a:bodyPr lIns="0" tIns="0" rIns="0" bIns="0">
              <a:spAutoFit/>
            </a:bodyPr>
            <a:lstStyle/>
            <a:p>
              <a:pPr algn="ctr" defTabSz="3762375"/>
              <a:endParaRPr lang="en-US" sz="2000" dirty="0">
                <a:solidFill>
                  <a:srgbClr val="3366CC"/>
                </a:solidFill>
              </a:endParaRPr>
            </a:p>
          </p:txBody>
        </p:sp>
      </p:grpSp>
      <p:grpSp>
        <p:nvGrpSpPr>
          <p:cNvPr id="2125" name="Group 77"/>
          <p:cNvGrpSpPr>
            <a:grpSpLocks/>
          </p:cNvGrpSpPr>
          <p:nvPr/>
        </p:nvGrpSpPr>
        <p:grpSpPr bwMode="auto">
          <a:xfrm>
            <a:off x="39319200" y="3733800"/>
            <a:ext cx="4114800" cy="2362200"/>
            <a:chOff x="24672" y="1776"/>
            <a:chExt cx="2592" cy="1488"/>
          </a:xfrm>
        </p:grpSpPr>
        <p:sp>
          <p:nvSpPr>
            <p:cNvPr id="2126" name="Text Box 78"/>
            <p:cNvSpPr txBox="1">
              <a:spLocks noChangeArrowheads="1"/>
            </p:cNvSpPr>
            <p:nvPr/>
          </p:nvSpPr>
          <p:spPr bwMode="auto">
            <a:xfrm>
              <a:off x="24672" y="2688"/>
              <a:ext cx="2592" cy="576"/>
            </a:xfrm>
            <a:prstGeom prst="rect">
              <a:avLst/>
            </a:prstGeom>
            <a:noFill/>
            <a:ln w="9525">
              <a:noFill/>
              <a:miter lim="800000"/>
              <a:headEnd/>
              <a:tailEnd/>
            </a:ln>
            <a:effectLst/>
          </p:spPr>
          <p:txBody>
            <a:bodyPr lIns="0" tIns="0" rIns="0" bIns="0">
              <a:spAutoFit/>
            </a:bodyPr>
            <a:lstStyle/>
            <a:p>
              <a:pPr algn="ctr" defTabSz="3762375"/>
              <a:r>
                <a:rPr lang="en-US" sz="2000" b="1" dirty="0">
                  <a:latin typeface="Times New Roman"/>
                  <a:cs typeface="Times New Roman"/>
                </a:rPr>
                <a:t>Dr. </a:t>
              </a:r>
              <a:r>
                <a:rPr lang="en-US" sz="2000" b="1" dirty="0" smtClean="0">
                  <a:latin typeface="Times New Roman"/>
                  <a:cs typeface="Times New Roman"/>
                </a:rPr>
                <a:t>Barry Rock</a:t>
              </a:r>
              <a:endParaRPr lang="en-US" sz="2000" b="1" dirty="0">
                <a:latin typeface="Times New Roman"/>
                <a:cs typeface="Times New Roman"/>
              </a:endParaRPr>
            </a:p>
            <a:p>
              <a:pPr algn="ctr" defTabSz="3762375"/>
              <a:r>
                <a:rPr lang="en-US" sz="2000" i="1" dirty="0" smtClean="0">
                  <a:latin typeface="Times New Roman"/>
                  <a:cs typeface="Times New Roman"/>
                </a:rPr>
                <a:t>Earth Systems Research Center</a:t>
              </a:r>
              <a:endParaRPr lang="en-US" sz="2000" i="1" dirty="0">
                <a:latin typeface="Times New Roman"/>
                <a:cs typeface="Times New Roman"/>
              </a:endParaRPr>
            </a:p>
            <a:p>
              <a:pPr algn="ctr" defTabSz="3762375"/>
              <a:r>
                <a:rPr lang="en-US" sz="2000" dirty="0" smtClean="0">
                  <a:solidFill>
                    <a:srgbClr val="3366CC"/>
                  </a:solidFill>
                  <a:latin typeface="Times New Roman"/>
                  <a:cs typeface="Times New Roman"/>
                </a:rPr>
                <a:t>University of New Hampshire</a:t>
              </a:r>
              <a:endParaRPr lang="en-US" sz="2000" dirty="0">
                <a:solidFill>
                  <a:srgbClr val="3366CC"/>
                </a:solidFill>
                <a:latin typeface="Times New Roman"/>
                <a:cs typeface="Times New Roman"/>
              </a:endParaRPr>
            </a:p>
          </p:txBody>
        </p:sp>
        <p:sp>
          <p:nvSpPr>
            <p:cNvPr id="2127" name="Text Box 79"/>
            <p:cNvSpPr txBox="1">
              <a:spLocks noChangeArrowheads="1"/>
            </p:cNvSpPr>
            <p:nvPr/>
          </p:nvSpPr>
          <p:spPr bwMode="auto">
            <a:xfrm>
              <a:off x="24672" y="1776"/>
              <a:ext cx="2592" cy="576"/>
            </a:xfrm>
            <a:prstGeom prst="rect">
              <a:avLst/>
            </a:prstGeom>
            <a:noFill/>
            <a:ln w="9525">
              <a:noFill/>
              <a:miter lim="800000"/>
              <a:headEnd/>
              <a:tailEnd/>
            </a:ln>
            <a:effectLst/>
          </p:spPr>
          <p:txBody>
            <a:bodyPr lIns="0" tIns="0" rIns="0" bIns="0">
              <a:spAutoFit/>
            </a:bodyPr>
            <a:lstStyle/>
            <a:p>
              <a:pPr algn="ctr" defTabSz="3762375"/>
              <a:r>
                <a:rPr lang="en-US" sz="2000" b="1" dirty="0" smtClean="0">
                  <a:latin typeface="Times New Roman"/>
                  <a:cs typeface="Times New Roman"/>
                </a:rPr>
                <a:t>Jessica Hathaway</a:t>
              </a:r>
              <a:endParaRPr lang="en-US" sz="2000" b="1" dirty="0">
                <a:latin typeface="Times New Roman"/>
                <a:cs typeface="Times New Roman"/>
              </a:endParaRPr>
            </a:p>
            <a:p>
              <a:pPr algn="ctr" defTabSz="3762375"/>
              <a:r>
                <a:rPr lang="en-US" sz="2000" i="1" dirty="0" smtClean="0">
                  <a:latin typeface="Times New Roman"/>
                  <a:cs typeface="Times New Roman"/>
                </a:rPr>
                <a:t>Mathematics Education</a:t>
              </a:r>
              <a:endParaRPr lang="en-US" sz="2000" i="1" dirty="0">
                <a:latin typeface="Times New Roman"/>
                <a:cs typeface="Times New Roman"/>
              </a:endParaRPr>
            </a:p>
            <a:p>
              <a:pPr algn="ctr" defTabSz="3762375"/>
              <a:r>
                <a:rPr lang="en-US" sz="2000" dirty="0">
                  <a:solidFill>
                    <a:srgbClr val="3366CC"/>
                  </a:solidFill>
                  <a:latin typeface="Times New Roman"/>
                  <a:cs typeface="Times New Roman"/>
                </a:rPr>
                <a:t>Elizabeth City State University</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8954699"/>
            <a:ext cx="4972050" cy="247650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 y="0"/>
            <a:ext cx="43876876" cy="3075571"/>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3016" y="4267200"/>
            <a:ext cx="3249168" cy="2438400"/>
          </a:xfrm>
          <a:prstGeom prst="rect">
            <a:avLst/>
          </a:prstGeom>
          <a:ln w="38100" cap="sq">
            <a:noFill/>
            <a:prstDash val="solid"/>
            <a:miter lim="800000"/>
          </a:ln>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917400" y="4193248"/>
            <a:ext cx="3287905" cy="2433903"/>
          </a:xfrm>
          <a:prstGeom prst="rect">
            <a:avLst/>
          </a:prstGeom>
          <a:ln w="38100" cap="sq">
            <a:noFill/>
            <a:prstDash val="solid"/>
            <a:miter lim="800000"/>
          </a:ln>
          <a:effectLst/>
        </p:spPr>
      </p:pic>
      <p:sp>
        <p:nvSpPr>
          <p:cNvPr id="35" name="Text Box 42"/>
          <p:cNvSpPr txBox="1">
            <a:spLocks noChangeArrowheads="1"/>
          </p:cNvSpPr>
          <p:nvPr/>
        </p:nvSpPr>
        <p:spPr bwMode="auto">
          <a:xfrm>
            <a:off x="19278600" y="3429000"/>
            <a:ext cx="9220200" cy="46166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lgn="ctr" defTabSz="3762375">
              <a:spcBef>
                <a:spcPct val="50000"/>
              </a:spcBef>
            </a:pPr>
            <a:r>
              <a:rPr lang="en-US" sz="2400" dirty="0" smtClean="0">
                <a:latin typeface="Times New Roman"/>
                <a:cs typeface="Times New Roman"/>
              </a:rPr>
              <a:t>Plot 3 : Behind Dixon Original and Masked Canopy Cover</a:t>
            </a:r>
            <a:endParaRPr lang="en-US" sz="2400" dirty="0">
              <a:latin typeface="Times New Roman"/>
              <a:cs typeface="Times New Roman"/>
            </a:endParaRPr>
          </a:p>
        </p:txBody>
      </p:sp>
      <p:sp>
        <p:nvSpPr>
          <p:cNvPr id="36" name="Text Box 67"/>
          <p:cNvSpPr txBox="1">
            <a:spLocks noChangeArrowheads="1"/>
          </p:cNvSpPr>
          <p:nvPr/>
        </p:nvSpPr>
        <p:spPr bwMode="auto">
          <a:xfrm>
            <a:off x="29794200" y="13792200"/>
            <a:ext cx="13792200" cy="3962400"/>
          </a:xfrm>
          <a:prstGeom prst="rect">
            <a:avLst/>
          </a:prstGeom>
          <a:noFill/>
          <a:ln w="9525">
            <a:noFill/>
            <a:miter lim="800000"/>
            <a:headEnd/>
            <a:tailEnd/>
          </a:ln>
          <a:effectLst/>
        </p:spPr>
        <p:txBody>
          <a:bodyPr lIns="0" tIns="0" rIns="0" bIns="0"/>
          <a:lstStyle/>
          <a:p>
            <a:pPr defTabSz="3762375">
              <a:spcBef>
                <a:spcPct val="50000"/>
              </a:spcBef>
            </a:pPr>
            <a:r>
              <a:rPr lang="en-US" sz="2800" b="1" i="1" dirty="0" smtClean="0">
                <a:latin typeface="Times New Roman"/>
                <a:cs typeface="Times New Roman"/>
              </a:rPr>
              <a:t>Additional Information and Discussion </a:t>
            </a:r>
            <a:endParaRPr lang="en-US" sz="2800" dirty="0">
              <a:latin typeface="Times New Roman"/>
              <a:cs typeface="Times New Roman"/>
            </a:endParaRPr>
          </a:p>
          <a:p>
            <a:pPr algn="just" defTabSz="3762375">
              <a:spcBef>
                <a:spcPct val="50000"/>
              </a:spcBef>
            </a:pPr>
            <a:r>
              <a:rPr lang="en-US" sz="2000" dirty="0" smtClean="0">
                <a:latin typeface="Times New Roman"/>
                <a:cs typeface="Times New Roman"/>
              </a:rPr>
              <a:t>To </a:t>
            </a:r>
            <a:r>
              <a:rPr lang="en-US" sz="2000" dirty="0">
                <a:latin typeface="Times New Roman"/>
                <a:cs typeface="Times New Roman"/>
              </a:rPr>
              <a:t>further support our hypothesis we took cores of trees in different areas. The two trees that we chose were in Plots 2 and 3, behind the police station and Dixon hall. While observing the two cores we noticed distinct differences. Tree #1 was skinnier and was very close to a sidewalk that separated Plots 2 and 3 and was also in close proximity of three other trees.  Tree #2 was wider and was closer to the center of Plot 3.  While retrieving the cores we noticed that it was much easier to core tree #1 than tree #2.  Initially we thought that this came from the sheer size difference of the trees but once we analyzed the cores we saw that that wasn’t the case.  While looking at the core of tree #1 we noticed that the growth rings were significantly lighter than that of tree #2.  After seeking the help of Dr. Rock, we learned that the darker the growth rings, the stronger the tree would be.  We also noticed that at some point later in it’s life tree #1 had practically no growth whereas tree #2 had continuous growth throughout its life.  These results indicate that along with the competition of other trees, the laying of the sidewalk on the path of the roots of tree #1 may have caused a decline in growth.  The pressure of the weight of the cement could have possibly constricted the roots giving them less room to grow.  Also with the sidewalk on top of the path of the roots, it could have taken away from the water that could get to the roots. </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964400" y="8003286"/>
            <a:ext cx="3200400" cy="2395728"/>
          </a:xfrm>
          <a:prstGeom prst="rect">
            <a:avLst/>
          </a:prstGeom>
          <a:ln w="38100" cap="sq">
            <a:noFill/>
            <a:prstDash val="solid"/>
            <a:miter lim="800000"/>
          </a:ln>
          <a:effectLst/>
        </p:spPr>
      </p:pic>
      <p:sp>
        <p:nvSpPr>
          <p:cNvPr id="28" name="Text Box 62"/>
          <p:cNvSpPr txBox="1">
            <a:spLocks noChangeArrowheads="1"/>
          </p:cNvSpPr>
          <p:nvPr/>
        </p:nvSpPr>
        <p:spPr bwMode="auto">
          <a:xfrm>
            <a:off x="19507200" y="7086600"/>
            <a:ext cx="9220200" cy="461665"/>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defTabSz="3762375">
              <a:spcBef>
                <a:spcPct val="50000"/>
              </a:spcBef>
            </a:pPr>
            <a:r>
              <a:rPr lang="en-US" sz="2400" dirty="0" smtClean="0">
                <a:latin typeface="Times New Roman"/>
                <a:cs typeface="Times New Roman"/>
              </a:rPr>
              <a:t>Plot 2: Behind Dixon Original and Masked Canopy Cover </a:t>
            </a:r>
            <a:endParaRPr lang="en-US" sz="2400" dirty="0">
              <a:latin typeface="Times New Roman"/>
              <a:cs typeface="Times New Roman"/>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993600" y="8001223"/>
            <a:ext cx="3279047" cy="2437953"/>
          </a:xfrm>
          <a:prstGeom prst="rect">
            <a:avLst/>
          </a:prstGeom>
          <a:ln w="38100" cap="sq">
            <a:noFill/>
            <a:prstDash val="solid"/>
            <a:miter lim="800000"/>
          </a:ln>
          <a:effectLst/>
        </p:spPr>
      </p:pic>
      <p:sp>
        <p:nvSpPr>
          <p:cNvPr id="30" name="Text Box 68"/>
          <p:cNvSpPr txBox="1">
            <a:spLocks noChangeArrowheads="1"/>
          </p:cNvSpPr>
          <p:nvPr/>
        </p:nvSpPr>
        <p:spPr bwMode="auto">
          <a:xfrm>
            <a:off x="304800" y="6705600"/>
            <a:ext cx="8077200" cy="1631216"/>
          </a:xfrm>
          <a:prstGeom prst="rect">
            <a:avLst/>
          </a:prstGeom>
          <a:noFill/>
          <a:ln w="9525">
            <a:noFill/>
            <a:miter lim="800000"/>
            <a:headEnd/>
            <a:tailEnd/>
          </a:ln>
          <a:effectLst/>
        </p:spPr>
        <p:txBody>
          <a:bodyPr wrap="square">
            <a:spAutoFit/>
          </a:bodyPr>
          <a:lstStyle/>
          <a:p>
            <a:pPr algn="just" defTabSz="3762375">
              <a:spcBef>
                <a:spcPct val="50000"/>
              </a:spcBef>
            </a:pPr>
            <a:r>
              <a:rPr lang="en-US" sz="2800" b="1" i="1" dirty="0" smtClean="0">
                <a:latin typeface="Times New Roman"/>
                <a:cs typeface="Times New Roman"/>
              </a:rPr>
              <a:t>Hypotheses </a:t>
            </a:r>
            <a:r>
              <a:rPr lang="en-US" sz="2800" b="1" dirty="0" smtClean="0">
                <a:latin typeface="Times New Roman"/>
                <a:cs typeface="Times New Roman"/>
              </a:rPr>
              <a:t> </a:t>
            </a:r>
            <a:endParaRPr lang="en-US" sz="1800" dirty="0">
              <a:latin typeface="Times New Roman"/>
              <a:cs typeface="Times New Roman"/>
            </a:endParaRPr>
          </a:p>
          <a:p>
            <a:pPr algn="just"/>
            <a:r>
              <a:rPr lang="en-US" sz="1800" dirty="0">
                <a:latin typeface="Times New Roman"/>
                <a:cs typeface="Times New Roman"/>
              </a:rPr>
              <a:t>We hypothesized that the trees closer to developed sites on campus will have less canopy cover than those undisturbed.  The creation of new roads and buildings can also take away from ground nutrients, water, and oxygen in the soil. We also wanted to determine if digital pictures could be used to accurately measure canopy </a:t>
            </a:r>
            <a:r>
              <a:rPr lang="en-US" sz="1800" dirty="0" smtClean="0">
                <a:latin typeface="Times New Roman"/>
                <a:cs typeface="Times New Roman"/>
              </a:rPr>
              <a:t>cover.</a:t>
            </a:r>
            <a:endParaRPr lang="en-US" sz="1800" dirty="0">
              <a:latin typeface="Times New Roman"/>
              <a:cs typeface="Times New Roman"/>
            </a:endParaRPr>
          </a:p>
        </p:txBody>
      </p:sp>
      <p:sp>
        <p:nvSpPr>
          <p:cNvPr id="31" name="Text Box 68"/>
          <p:cNvSpPr txBox="1">
            <a:spLocks noChangeArrowheads="1"/>
          </p:cNvSpPr>
          <p:nvPr/>
        </p:nvSpPr>
        <p:spPr bwMode="auto">
          <a:xfrm>
            <a:off x="304800" y="8686800"/>
            <a:ext cx="6553200" cy="2185214"/>
          </a:xfrm>
          <a:prstGeom prst="rect">
            <a:avLst/>
          </a:prstGeom>
          <a:noFill/>
          <a:ln w="9525">
            <a:noFill/>
            <a:miter lim="800000"/>
            <a:headEnd/>
            <a:tailEnd/>
          </a:ln>
          <a:effectLst/>
        </p:spPr>
        <p:txBody>
          <a:bodyPr wrap="square">
            <a:spAutoFit/>
          </a:bodyPr>
          <a:lstStyle/>
          <a:p>
            <a:pPr defTabSz="3762375">
              <a:spcBef>
                <a:spcPct val="50000"/>
              </a:spcBef>
            </a:pPr>
            <a:r>
              <a:rPr lang="en-US" sz="2800" b="1" i="1" dirty="0" smtClean="0">
                <a:latin typeface="Times New Roman"/>
                <a:cs typeface="Times New Roman"/>
              </a:rPr>
              <a:t>Location of Plots</a:t>
            </a:r>
            <a:r>
              <a:rPr lang="en-US" sz="2800" b="1" dirty="0" smtClean="0">
                <a:latin typeface="Times New Roman"/>
                <a:cs typeface="Times New Roman"/>
              </a:rPr>
              <a:t> </a:t>
            </a:r>
          </a:p>
          <a:p>
            <a:pPr marL="342900" indent="-342900" defTabSz="3762375">
              <a:spcBef>
                <a:spcPct val="50000"/>
              </a:spcBef>
              <a:buFont typeface="+mj-lt"/>
              <a:buAutoNum type="arabicPeriod"/>
            </a:pPr>
            <a:r>
              <a:rPr lang="en-US" sz="1800" dirty="0" smtClean="0">
                <a:latin typeface="Times New Roman"/>
                <a:cs typeface="Times New Roman"/>
              </a:rPr>
              <a:t>Outdoor Classroom-Built October 17, 1974</a:t>
            </a:r>
          </a:p>
          <a:p>
            <a:pPr marL="342900" indent="-342900" defTabSz="3762375">
              <a:spcBef>
                <a:spcPct val="50000"/>
              </a:spcBef>
              <a:buFont typeface="+mj-lt"/>
              <a:buAutoNum type="arabicPeriod"/>
            </a:pPr>
            <a:r>
              <a:rPr lang="en-US" sz="1800" dirty="0" smtClean="0">
                <a:latin typeface="Times New Roman"/>
                <a:cs typeface="Times New Roman"/>
              </a:rPr>
              <a:t>Behind Dixon Hall-Built February 1978</a:t>
            </a:r>
          </a:p>
          <a:p>
            <a:pPr marL="342900" indent="-342900" defTabSz="3762375">
              <a:spcBef>
                <a:spcPct val="50000"/>
              </a:spcBef>
              <a:buFont typeface="+mj-lt"/>
              <a:buAutoNum type="arabicPeriod"/>
            </a:pPr>
            <a:r>
              <a:rPr lang="en-US" sz="1800" dirty="0" smtClean="0">
                <a:latin typeface="Times New Roman"/>
                <a:cs typeface="Times New Roman"/>
              </a:rPr>
              <a:t>Behind Police Station-Built October 1977</a:t>
            </a:r>
          </a:p>
          <a:p>
            <a:pPr marL="742950" lvl="1" indent="-285750" defTabSz="3762375">
              <a:spcBef>
                <a:spcPct val="50000"/>
              </a:spcBef>
              <a:buFont typeface="Wingdings" charset="2"/>
              <a:buChar char="Ø"/>
            </a:pPr>
            <a:r>
              <a:rPr lang="en-US" sz="1800" dirty="0" smtClean="0">
                <a:latin typeface="Times New Roman"/>
                <a:cs typeface="Times New Roman"/>
              </a:rPr>
              <a:t>Location of plots found using Google Earth.</a:t>
            </a:r>
            <a:endParaRPr lang="en-US" sz="1800" dirty="0">
              <a:latin typeface="Times New Roman"/>
              <a:cs typeface="Times New Roman"/>
            </a:endParaRPr>
          </a:p>
        </p:txBody>
      </p:sp>
      <p:sp>
        <p:nvSpPr>
          <p:cNvPr id="2118" name="Rectangle 70"/>
          <p:cNvSpPr>
            <a:spLocks noChangeArrowheads="1"/>
          </p:cNvSpPr>
          <p:nvPr/>
        </p:nvSpPr>
        <p:spPr bwMode="auto">
          <a:xfrm>
            <a:off x="4419600" y="533400"/>
            <a:ext cx="34290000" cy="1752600"/>
          </a:xfrm>
          <a:prstGeom prst="rect">
            <a:avLst/>
          </a:prstGeom>
          <a:solidFill>
            <a:schemeClr val="dk1">
              <a:alpha val="55000"/>
            </a:schemeClr>
          </a:solidFill>
          <a:ln>
            <a:headEnd/>
            <a:tailEnd/>
          </a:ln>
        </p:spPr>
        <p:style>
          <a:lnRef idx="2">
            <a:schemeClr val="dk1">
              <a:shade val="50000"/>
            </a:schemeClr>
          </a:lnRef>
          <a:fillRef idx="1">
            <a:schemeClr val="dk1"/>
          </a:fillRef>
          <a:effectRef idx="0">
            <a:schemeClr val="dk1"/>
          </a:effectRef>
          <a:fontRef idx="minor">
            <a:schemeClr val="lt1"/>
          </a:fontRef>
        </p:style>
        <p:txBody>
          <a:bodyPr lIns="457200" tIns="228600" bIns="0"/>
          <a:lstStyle/>
          <a:p>
            <a:pPr algn="ctr" defTabSz="3762375"/>
            <a:r>
              <a:rPr lang="en-US" sz="8800" dirty="0" smtClean="0">
                <a:solidFill>
                  <a:schemeClr val="bg1"/>
                </a:solidFill>
              </a:rPr>
              <a:t>How Campus Development Affects Forest Growth</a:t>
            </a:r>
            <a:endParaRPr lang="en-US" sz="8800" dirty="0">
              <a:solidFill>
                <a:schemeClr val="bg1"/>
              </a:solidFill>
            </a:endParaRPr>
          </a:p>
        </p:txBody>
      </p:sp>
      <p:sp>
        <p:nvSpPr>
          <p:cNvPr id="46" name="Text Box 68"/>
          <p:cNvSpPr txBox="1">
            <a:spLocks noChangeArrowheads="1"/>
          </p:cNvSpPr>
          <p:nvPr/>
        </p:nvSpPr>
        <p:spPr bwMode="auto">
          <a:xfrm>
            <a:off x="19354800" y="10591800"/>
            <a:ext cx="9525000" cy="5755422"/>
          </a:xfrm>
          <a:prstGeom prst="rect">
            <a:avLst/>
          </a:prstGeom>
          <a:noFill/>
          <a:ln w="9525">
            <a:noFill/>
            <a:miter lim="800000"/>
            <a:headEnd/>
            <a:tailEnd/>
          </a:ln>
          <a:effectLst/>
        </p:spPr>
        <p:txBody>
          <a:bodyPr wrap="square">
            <a:spAutoFit/>
          </a:bodyPr>
          <a:lstStyle/>
          <a:p>
            <a:pPr algn="just" defTabSz="3762375">
              <a:spcBef>
                <a:spcPct val="50000"/>
              </a:spcBef>
            </a:pPr>
            <a:r>
              <a:rPr lang="en-US" sz="2800" b="1" i="1" dirty="0" smtClean="0">
                <a:latin typeface="Times New Roman"/>
                <a:cs typeface="Times New Roman"/>
              </a:rPr>
              <a:t>Results</a:t>
            </a:r>
            <a:endParaRPr lang="en-US" sz="2400" dirty="0">
              <a:latin typeface="Times New Roman"/>
              <a:cs typeface="Times New Roman"/>
            </a:endParaRPr>
          </a:p>
          <a:p>
            <a:pPr algn="just" defTabSz="3762375">
              <a:spcBef>
                <a:spcPct val="50000"/>
              </a:spcBef>
            </a:pPr>
            <a:r>
              <a:rPr lang="en-US" sz="2000" dirty="0">
                <a:latin typeface="Times New Roman"/>
                <a:cs typeface="Times New Roman"/>
              </a:rPr>
              <a:t>Effects of development on tree growth and canopy cover: Based on the research that we conducted, both of our hypotheses were supported.  After calculating the canopy cover of the three plots we saw that the trees closer to the construction areas had less canopy cover. We compared the photographic data from all three plots using Analysis of Variance (ANOVA, Table 1). The test told us that there was a significant difference in canopy cover among the three plots (p &lt; 0.001).  We also studied tree cores from two trees in each developed plot, to look for signs of damage from roads, parking lots, and sidewalks. Trees near the developed areas showed an extended amount of time where there was little to no growth and they were significantly weaker than those that were near the center of our plots. </a:t>
            </a:r>
          </a:p>
          <a:p>
            <a:pPr algn="just" defTabSz="3762375">
              <a:spcBef>
                <a:spcPct val="50000"/>
              </a:spcBef>
            </a:pPr>
            <a:r>
              <a:rPr lang="en-US" sz="2000" dirty="0">
                <a:latin typeface="Times New Roman"/>
                <a:cs typeface="Times New Roman"/>
              </a:rPr>
              <a:t>Comparison of methods of measuring canopy cover: We compared digital pictures and professional densitometer readings using a paired t-test (Table 2).  Canopy cover by the digital photographs was always lower than that taken by the densitometer (p &lt; 0.003). The differences were between 66% and 71% lower, which shows that the digital photograph is more sensitive to small patches of sky between leaves and branches and that the differences were consistent. In contrast, the handmade densitometer did not give consistent readings with the other methods (Table 3).</a:t>
            </a:r>
          </a:p>
        </p:txBody>
      </p:sp>
      <p:sp>
        <p:nvSpPr>
          <p:cNvPr id="50" name="Rectangle 49"/>
          <p:cNvSpPr/>
          <p:nvPr/>
        </p:nvSpPr>
        <p:spPr>
          <a:xfrm>
            <a:off x="8458200" y="19888200"/>
            <a:ext cx="11201400" cy="2031325"/>
          </a:xfrm>
          <a:prstGeom prst="rect">
            <a:avLst/>
          </a:prstGeom>
        </p:spPr>
        <p:txBody>
          <a:bodyPr wrap="square">
            <a:spAutoFit/>
          </a:bodyPr>
          <a:lstStyle/>
          <a:p>
            <a:r>
              <a:rPr lang="en-US" sz="1800" b="1" dirty="0" smtClean="0">
                <a:latin typeface="Times New Roman"/>
                <a:cs typeface="Times New Roman"/>
              </a:rPr>
              <a:t>REFERENCES AND RESOURCES</a:t>
            </a:r>
            <a:endParaRPr lang="en-US" sz="1800" dirty="0" smtClean="0">
              <a:latin typeface="Times New Roman"/>
              <a:cs typeface="Times New Roman"/>
            </a:endParaRPr>
          </a:p>
          <a:p>
            <a:pPr marL="342900" indent="-342900">
              <a:buFont typeface="+mj-lt"/>
              <a:buAutoNum type="arabicPeriod"/>
            </a:pPr>
            <a:r>
              <a:rPr lang="it-IT" sz="1800" dirty="0">
                <a:latin typeface="Times New Roman"/>
                <a:cs typeface="Times New Roman"/>
              </a:rPr>
              <a:t>Picture Post </a:t>
            </a:r>
            <a:r>
              <a:rPr lang="it-IT" sz="1800" dirty="0">
                <a:latin typeface="Times New Roman"/>
                <a:cs typeface="Times New Roman"/>
                <a:hlinkClick r:id="rId9"/>
              </a:rPr>
              <a:t>http://picturepost.unh.edu</a:t>
            </a:r>
            <a:r>
              <a:rPr lang="it-IT" sz="1800" dirty="0" smtClean="0">
                <a:latin typeface="Times New Roman"/>
                <a:cs typeface="Times New Roman"/>
                <a:hlinkClick r:id="rId9"/>
              </a:rPr>
              <a:t>/</a:t>
            </a:r>
            <a:endParaRPr lang="it-IT" sz="1800" dirty="0" smtClean="0">
              <a:latin typeface="Times New Roman"/>
              <a:cs typeface="Times New Roman"/>
            </a:endParaRPr>
          </a:p>
          <a:p>
            <a:pPr marL="342900" indent="-342900">
              <a:buFont typeface="+mj-lt"/>
              <a:buAutoNum type="arabicPeriod"/>
            </a:pPr>
            <a:r>
              <a:rPr lang="it-IT" sz="1800" dirty="0">
                <a:latin typeface="Times New Roman"/>
                <a:cs typeface="Times New Roman"/>
              </a:rPr>
              <a:t>Pleus, A &amp; D Schuett-Hames, Method Manual for the Reference Point Survey, TFW-AM9-98-002, 1998.</a:t>
            </a:r>
            <a:endParaRPr lang="en-US" sz="1800" dirty="0">
              <a:latin typeface="Times New Roman"/>
              <a:cs typeface="Times New Roman"/>
            </a:endParaRPr>
          </a:p>
          <a:p>
            <a:pPr marL="342900" indent="-342900">
              <a:buFont typeface="+mj-lt"/>
              <a:buAutoNum type="arabicPeriod"/>
            </a:pPr>
            <a:r>
              <a:rPr lang="it-IT" sz="1800" dirty="0" smtClean="0">
                <a:latin typeface="Times New Roman"/>
                <a:cs typeface="Times New Roman"/>
              </a:rPr>
              <a:t>Measruing Protocols, Forest Watch, http://forestwatch.sr.unh.edu</a:t>
            </a:r>
          </a:p>
          <a:p>
            <a:pPr marL="342900" indent="-342900">
              <a:buFont typeface="+mj-lt"/>
              <a:buAutoNum type="arabicPeriod"/>
            </a:pPr>
            <a:r>
              <a:rPr lang="it-IT" sz="1800" dirty="0">
                <a:latin typeface="Times New Roman"/>
                <a:cs typeface="Times New Roman"/>
              </a:rPr>
              <a:t>Analyzing Digital Images software, Digital Earth Watch (DEW), </a:t>
            </a:r>
            <a:r>
              <a:rPr lang="it-IT" sz="1800" dirty="0">
                <a:latin typeface="Times New Roman"/>
                <a:cs typeface="Times New Roman"/>
                <a:hlinkClick r:id="rId10"/>
              </a:rPr>
              <a:t>http://</a:t>
            </a:r>
            <a:r>
              <a:rPr lang="it-IT" sz="1800" dirty="0" smtClean="0">
                <a:latin typeface="Times New Roman"/>
                <a:cs typeface="Times New Roman"/>
                <a:hlinkClick r:id="rId10"/>
              </a:rPr>
              <a:t>dew.globalsystemsscience.org</a:t>
            </a:r>
            <a:endParaRPr lang="it-IT" sz="1800" dirty="0" smtClean="0">
              <a:latin typeface="Times New Roman"/>
              <a:cs typeface="Times New Roman"/>
            </a:endParaRPr>
          </a:p>
          <a:p>
            <a:pPr marL="342900" indent="-342900">
              <a:buFont typeface="+mj-lt"/>
              <a:buAutoNum type="arabicPeriod"/>
            </a:pPr>
            <a:r>
              <a:rPr lang="en-US" sz="1800" dirty="0" smtClean="0">
                <a:latin typeface="Times New Roman"/>
                <a:cs typeface="Times New Roman"/>
              </a:rPr>
              <a:t>Kocher, Susan D., and Richard Harris. "Tree Growth and Competition." University of California, 2007. </a:t>
            </a:r>
          </a:p>
          <a:p>
            <a:pPr marL="342900" indent="-342900">
              <a:buFont typeface="+mj-lt"/>
              <a:buAutoNum type="arabicPeriod"/>
            </a:pPr>
            <a:r>
              <a:rPr lang="en-US" sz="1800" dirty="0" smtClean="0">
                <a:latin typeface="Times New Roman"/>
                <a:cs typeface="Times New Roman"/>
              </a:rPr>
              <a:t>"LTRR </a:t>
            </a:r>
            <a:r>
              <a:rPr lang="en-US" sz="1800" dirty="0">
                <a:latin typeface="Times New Roman"/>
                <a:cs typeface="Times New Roman"/>
              </a:rPr>
              <a:t>| Laboratory of Tree-Ring Research." </a:t>
            </a:r>
            <a:r>
              <a:rPr lang="en-US" sz="1800" i="1" dirty="0">
                <a:latin typeface="Times New Roman"/>
                <a:cs typeface="Times New Roman"/>
              </a:rPr>
              <a:t>LTRR | Laboratory of Tree-Ring Research</a:t>
            </a:r>
            <a:r>
              <a:rPr lang="en-US" sz="1800" dirty="0">
                <a:latin typeface="Times New Roman"/>
                <a:cs typeface="Times New Roman"/>
              </a:rPr>
              <a:t>. </a:t>
            </a:r>
            <a:r>
              <a:rPr lang="en-US" sz="1800" dirty="0" smtClean="0">
                <a:latin typeface="Times New Roman"/>
                <a:cs typeface="Times New Roman"/>
              </a:rPr>
              <a:t> </a:t>
            </a:r>
            <a:r>
              <a:rPr lang="it-IT" sz="1800" dirty="0" smtClean="0">
                <a:latin typeface="Times New Roman"/>
                <a:cs typeface="Times New Roman"/>
                <a:hlinkClick r:id="rId11"/>
              </a:rPr>
              <a:t>http</a:t>
            </a:r>
            <a:r>
              <a:rPr lang="it-IT" sz="1800" dirty="0">
                <a:latin typeface="Times New Roman"/>
                <a:cs typeface="Times New Roman"/>
                <a:hlinkClick r:id="rId11"/>
              </a:rPr>
              <a:t>://ltrr.arizona.edu</a:t>
            </a:r>
            <a:r>
              <a:rPr lang="it-IT" sz="1800" dirty="0" smtClean="0">
                <a:latin typeface="Times New Roman"/>
                <a:cs typeface="Times New Roman"/>
                <a:hlinkClick r:id="rId11"/>
              </a:rPr>
              <a:t>/</a:t>
            </a:r>
            <a:endParaRPr lang="it-IT" sz="1800" dirty="0" smtClean="0">
              <a:latin typeface="Times New Roman"/>
              <a:cs typeface="Times New Roman"/>
            </a:endParaRPr>
          </a:p>
        </p:txBody>
      </p:sp>
      <p:grpSp>
        <p:nvGrpSpPr>
          <p:cNvPr id="49" name="Group 48"/>
          <p:cNvGrpSpPr/>
          <p:nvPr/>
        </p:nvGrpSpPr>
        <p:grpSpPr>
          <a:xfrm>
            <a:off x="304800" y="11201400"/>
            <a:ext cx="8305800" cy="6629399"/>
            <a:chOff x="304800" y="11201400"/>
            <a:chExt cx="8305800" cy="6629399"/>
          </a:xfrm>
        </p:grpSpPr>
        <p:pic>
          <p:nvPicPr>
            <p:cNvPr id="6" name="Picture 5" descr="2009.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4800" y="11201400"/>
              <a:ext cx="8305800" cy="6629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48" name="Group 47"/>
            <p:cNvGrpSpPr/>
            <p:nvPr/>
          </p:nvGrpSpPr>
          <p:grpSpPr>
            <a:xfrm>
              <a:off x="3429000" y="12420600"/>
              <a:ext cx="2033103" cy="3942080"/>
              <a:chOff x="3429000" y="12420600"/>
              <a:chExt cx="2033103" cy="3942080"/>
            </a:xfrm>
          </p:grpSpPr>
          <p:cxnSp>
            <p:nvCxnSpPr>
              <p:cNvPr id="33" name="Straight Connector 32"/>
              <p:cNvCxnSpPr/>
              <p:nvPr/>
            </p:nvCxnSpPr>
            <p:spPr bwMode="auto">
              <a:xfrm>
                <a:off x="3934013" y="15974291"/>
                <a:ext cx="432959" cy="388389"/>
              </a:xfrm>
              <a:prstGeom prst="line">
                <a:avLst/>
              </a:prstGeom>
              <a:ln>
                <a:solidFill>
                  <a:srgbClr val="FF0000"/>
                </a:solidFill>
                <a:headEnd type="none" w="med" len="med"/>
                <a:tailEnd type="triangle" w="lg"/>
              </a:ln>
            </p:spPr>
            <p:style>
              <a:lnRef idx="3">
                <a:schemeClr val="accent4"/>
              </a:lnRef>
              <a:fillRef idx="0">
                <a:schemeClr val="accent4"/>
              </a:fillRef>
              <a:effectRef idx="2">
                <a:schemeClr val="accent4"/>
              </a:effectRef>
              <a:fontRef idx="minor">
                <a:schemeClr val="tx1"/>
              </a:fontRef>
            </p:style>
          </p:cxnSp>
          <p:cxnSp>
            <p:nvCxnSpPr>
              <p:cNvPr id="8" name="Straight Arrow Connector 7"/>
              <p:cNvCxnSpPr/>
              <p:nvPr/>
            </p:nvCxnSpPr>
            <p:spPr bwMode="auto">
              <a:xfrm>
                <a:off x="4061353" y="15170727"/>
                <a:ext cx="509363" cy="468745"/>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8" name="Straight Arrow Connector 17"/>
              <p:cNvCxnSpPr/>
              <p:nvPr/>
            </p:nvCxnSpPr>
            <p:spPr bwMode="auto">
              <a:xfrm>
                <a:off x="5207421" y="12893964"/>
                <a:ext cx="254682" cy="401782"/>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27" name="Rectangle 26"/>
              <p:cNvSpPr/>
              <p:nvPr/>
            </p:nvSpPr>
            <p:spPr>
              <a:xfrm>
                <a:off x="4876800" y="12420600"/>
                <a:ext cx="466794" cy="769441"/>
              </a:xfrm>
              <a:prstGeom prst="rect">
                <a:avLst/>
              </a:prstGeom>
            </p:spPr>
            <p:txBody>
              <a:bodyPr wrap="none">
                <a:spAutoFit/>
              </a:bodyPr>
              <a:lstStyle/>
              <a:p>
                <a:pPr lvl="0"/>
                <a:r>
                  <a:rPr lang="en-US" sz="4400" dirty="0">
                    <a:solidFill>
                      <a:srgbClr val="FF0000"/>
                    </a:solidFill>
                    <a:latin typeface="Times New Roman"/>
                    <a:cs typeface="Times New Roman"/>
                  </a:rPr>
                  <a:t>1</a:t>
                </a:r>
              </a:p>
            </p:txBody>
          </p:sp>
          <p:sp>
            <p:nvSpPr>
              <p:cNvPr id="53" name="Rectangle 52"/>
              <p:cNvSpPr/>
              <p:nvPr/>
            </p:nvSpPr>
            <p:spPr>
              <a:xfrm>
                <a:off x="3429000" y="15468600"/>
                <a:ext cx="466794" cy="769441"/>
              </a:xfrm>
              <a:prstGeom prst="rect">
                <a:avLst/>
              </a:prstGeom>
            </p:spPr>
            <p:txBody>
              <a:bodyPr wrap="none">
                <a:spAutoFit/>
              </a:bodyPr>
              <a:lstStyle/>
              <a:p>
                <a:pPr lvl="0"/>
                <a:r>
                  <a:rPr lang="en-US" sz="4400" dirty="0" smtClean="0">
                    <a:solidFill>
                      <a:srgbClr val="FF0000"/>
                    </a:solidFill>
                    <a:latin typeface="Times New Roman"/>
                    <a:cs typeface="Times New Roman"/>
                  </a:rPr>
                  <a:t>2</a:t>
                </a:r>
                <a:endParaRPr lang="en-US" sz="4400" dirty="0">
                  <a:solidFill>
                    <a:srgbClr val="FF0000"/>
                  </a:solidFill>
                  <a:latin typeface="Times New Roman"/>
                  <a:cs typeface="Times New Roman"/>
                </a:endParaRPr>
              </a:p>
            </p:txBody>
          </p:sp>
          <p:sp>
            <p:nvSpPr>
              <p:cNvPr id="54" name="Rectangle 53"/>
              <p:cNvSpPr/>
              <p:nvPr/>
            </p:nvSpPr>
            <p:spPr>
              <a:xfrm>
                <a:off x="3581400" y="14554200"/>
                <a:ext cx="466794" cy="769441"/>
              </a:xfrm>
              <a:prstGeom prst="rect">
                <a:avLst/>
              </a:prstGeom>
            </p:spPr>
            <p:txBody>
              <a:bodyPr wrap="none">
                <a:spAutoFit/>
              </a:bodyPr>
              <a:lstStyle/>
              <a:p>
                <a:pPr lvl="0"/>
                <a:r>
                  <a:rPr lang="en-US" sz="4400" dirty="0" smtClean="0">
                    <a:solidFill>
                      <a:srgbClr val="FF0000"/>
                    </a:solidFill>
                    <a:latin typeface="Times New Roman"/>
                    <a:cs typeface="Times New Roman"/>
                  </a:rPr>
                  <a:t>3</a:t>
                </a:r>
                <a:endParaRPr lang="en-US" sz="4400" dirty="0">
                  <a:solidFill>
                    <a:srgbClr val="FF0000"/>
                  </a:solidFill>
                  <a:latin typeface="Times New Roman"/>
                  <a:cs typeface="Times New Roman"/>
                </a:endParaRPr>
              </a:p>
            </p:txBody>
          </p:sp>
        </p:grpSp>
      </p:grpSp>
      <p:pic>
        <p:nvPicPr>
          <p:cNvPr id="32" name="Picture 31" descr="Table 1.png"/>
          <p:cNvPicPr>
            <a:picLocks noChangeAspect="1"/>
          </p:cNvPicPr>
          <p:nvPr/>
        </p:nvPicPr>
        <p:blipFill>
          <a:blip r:embed="rId13">
            <a:extLst>
              <a:ext uri="{BEBA8EAE-BF5A-486C-A8C5-ECC9F3942E4B}">
                <a14:imgProps xmlns:a14="http://schemas.microsoft.com/office/drawing/2010/main">
                  <a14:imgLayer r:embed="rId14">
                    <a14:imgEffect>
                      <a14:sharpenSoften amount="50000"/>
                    </a14:imgEffect>
                  </a14:imgLayer>
                </a14:imgProps>
              </a:ext>
              <a:ext uri="{28A0092B-C50C-407E-A947-70E740481C1C}">
                <a14:useLocalDpi xmlns:a14="http://schemas.microsoft.com/office/drawing/2010/main" val="0"/>
              </a:ext>
            </a:extLst>
          </a:blip>
          <a:stretch>
            <a:fillRect/>
          </a:stretch>
        </p:blipFill>
        <p:spPr>
          <a:xfrm>
            <a:off x="22021800" y="16459200"/>
            <a:ext cx="4648200" cy="14041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4" name="Picture 33"/>
          <p:cNvPicPr>
            <a:picLocks/>
          </p:cNvPicPr>
          <p:nvPr/>
        </p:nvPicPr>
        <p:blipFill>
          <a:blip r:embed="rId15">
            <a:extLst>
              <a:ext uri="{28A0092B-C50C-407E-A947-70E740481C1C}">
                <a14:useLocalDpi xmlns:a14="http://schemas.microsoft.com/office/drawing/2010/main" val="0"/>
              </a:ext>
            </a:extLst>
          </a:blip>
          <a:stretch>
            <a:fillRect/>
          </a:stretch>
        </p:blipFill>
        <p:spPr>
          <a:xfrm>
            <a:off x="14554200" y="15773400"/>
            <a:ext cx="4572000" cy="3352799"/>
          </a:xfrm>
          <a:prstGeom prst="rect">
            <a:avLst/>
          </a:prstGeom>
          <a:ln w="38100" cap="sq">
            <a:noFill/>
            <a:prstDash val="solid"/>
            <a:miter lim="800000"/>
          </a:ln>
          <a:effectLst/>
        </p:spPr>
      </p:pic>
      <p:pic>
        <p:nvPicPr>
          <p:cNvPr id="38" name="Picture 37"/>
          <p:cNvPicPr>
            <a:picLocks/>
          </p:cNvPicPr>
          <p:nvPr/>
        </p:nvPicPr>
        <p:blipFill>
          <a:blip r:embed="rId16">
            <a:extLst>
              <a:ext uri="{28A0092B-C50C-407E-A947-70E740481C1C}">
                <a14:useLocalDpi xmlns:a14="http://schemas.microsoft.com/office/drawing/2010/main" val="0"/>
              </a:ext>
            </a:extLst>
          </a:blip>
          <a:stretch>
            <a:fillRect/>
          </a:stretch>
        </p:blipFill>
        <p:spPr>
          <a:xfrm>
            <a:off x="9678416" y="15773400"/>
            <a:ext cx="4493767" cy="3371850"/>
          </a:xfrm>
          <a:prstGeom prst="rect">
            <a:avLst/>
          </a:prstGeom>
          <a:ln w="38100" cap="sq">
            <a:noFill/>
            <a:prstDash val="solid"/>
            <a:miter lim="800000"/>
          </a:ln>
          <a:effectLst/>
        </p:spPr>
      </p:pic>
      <p:pic>
        <p:nvPicPr>
          <p:cNvPr id="39" name="Picture 38" descr="core2.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1165799" y="10515600"/>
            <a:ext cx="4074421"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 name="Picture 40" descr="core 1.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7642800" y="10515600"/>
            <a:ext cx="3935170"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47" name="Group 46"/>
          <p:cNvGrpSpPr/>
          <p:nvPr/>
        </p:nvGrpSpPr>
        <p:grpSpPr>
          <a:xfrm>
            <a:off x="9753600" y="3505200"/>
            <a:ext cx="8418357" cy="6400800"/>
            <a:chOff x="9753600" y="3505200"/>
            <a:chExt cx="8418357" cy="6400800"/>
          </a:xfrm>
        </p:grpSpPr>
        <p:pic>
          <p:nvPicPr>
            <p:cNvPr id="42" name="Picture 41" descr="1993.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753600" y="3505200"/>
              <a:ext cx="8418357" cy="640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71" name="Straight Arrow Connector 70"/>
            <p:cNvCxnSpPr/>
            <p:nvPr/>
          </p:nvCxnSpPr>
          <p:spPr bwMode="auto">
            <a:xfrm>
              <a:off x="14554200" y="4876800"/>
              <a:ext cx="254682" cy="401782"/>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73" name="Rectangle 72"/>
            <p:cNvSpPr/>
            <p:nvPr/>
          </p:nvSpPr>
          <p:spPr>
            <a:xfrm>
              <a:off x="14020800" y="4038600"/>
              <a:ext cx="466794" cy="769441"/>
            </a:xfrm>
            <a:prstGeom prst="rect">
              <a:avLst/>
            </a:prstGeom>
          </p:spPr>
          <p:txBody>
            <a:bodyPr wrap="none">
              <a:spAutoFit/>
            </a:bodyPr>
            <a:lstStyle/>
            <a:p>
              <a:pPr lvl="0"/>
              <a:r>
                <a:rPr lang="en-US" sz="4400" dirty="0">
                  <a:solidFill>
                    <a:srgbClr val="FF0000"/>
                  </a:solidFill>
                  <a:latin typeface="Times New Roman"/>
                  <a:cs typeface="Times New Roman"/>
                </a:rPr>
                <a:t>1</a:t>
              </a:r>
            </a:p>
          </p:txBody>
        </p:sp>
        <p:sp>
          <p:nvSpPr>
            <p:cNvPr id="74" name="Rectangle 73"/>
            <p:cNvSpPr/>
            <p:nvPr/>
          </p:nvSpPr>
          <p:spPr>
            <a:xfrm>
              <a:off x="13182600" y="6477000"/>
              <a:ext cx="466794" cy="769441"/>
            </a:xfrm>
            <a:prstGeom prst="rect">
              <a:avLst/>
            </a:prstGeom>
          </p:spPr>
          <p:txBody>
            <a:bodyPr wrap="none">
              <a:spAutoFit/>
            </a:bodyPr>
            <a:lstStyle/>
            <a:p>
              <a:pPr lvl="0"/>
              <a:r>
                <a:rPr lang="en-US" sz="4400" dirty="0" smtClean="0">
                  <a:solidFill>
                    <a:srgbClr val="FF0000"/>
                  </a:solidFill>
                  <a:latin typeface="Times New Roman"/>
                  <a:cs typeface="Times New Roman"/>
                </a:rPr>
                <a:t>3</a:t>
              </a:r>
              <a:endParaRPr lang="en-US" sz="4400" dirty="0">
                <a:solidFill>
                  <a:srgbClr val="FF0000"/>
                </a:solidFill>
                <a:latin typeface="Times New Roman"/>
                <a:cs typeface="Times New Roman"/>
              </a:endParaRPr>
            </a:p>
          </p:txBody>
        </p:sp>
        <p:sp>
          <p:nvSpPr>
            <p:cNvPr id="75" name="Rectangle 74"/>
            <p:cNvSpPr/>
            <p:nvPr/>
          </p:nvSpPr>
          <p:spPr>
            <a:xfrm>
              <a:off x="12725400" y="7620000"/>
              <a:ext cx="466794" cy="769441"/>
            </a:xfrm>
            <a:prstGeom prst="rect">
              <a:avLst/>
            </a:prstGeom>
          </p:spPr>
          <p:txBody>
            <a:bodyPr wrap="none">
              <a:spAutoFit/>
            </a:bodyPr>
            <a:lstStyle/>
            <a:p>
              <a:pPr lvl="0"/>
              <a:r>
                <a:rPr lang="en-US" sz="4400" dirty="0" smtClean="0">
                  <a:solidFill>
                    <a:srgbClr val="FF0000"/>
                  </a:solidFill>
                  <a:latin typeface="Times New Roman"/>
                  <a:cs typeface="Times New Roman"/>
                </a:rPr>
                <a:t>2</a:t>
              </a:r>
              <a:endParaRPr lang="en-US" sz="4400" dirty="0">
                <a:solidFill>
                  <a:srgbClr val="FF0000"/>
                </a:solidFill>
                <a:latin typeface="Times New Roman"/>
                <a:cs typeface="Times New Roman"/>
              </a:endParaRPr>
            </a:p>
          </p:txBody>
        </p:sp>
        <p:cxnSp>
          <p:nvCxnSpPr>
            <p:cNvPr id="76" name="Straight Arrow Connector 75"/>
            <p:cNvCxnSpPr/>
            <p:nvPr/>
          </p:nvCxnSpPr>
          <p:spPr bwMode="auto">
            <a:xfrm>
              <a:off x="13563600" y="7239000"/>
              <a:ext cx="254682" cy="401782"/>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7" name="Straight Arrow Connector 76"/>
            <p:cNvCxnSpPr/>
            <p:nvPr/>
          </p:nvCxnSpPr>
          <p:spPr bwMode="auto">
            <a:xfrm>
              <a:off x="13487400" y="8077200"/>
              <a:ext cx="254682" cy="401782"/>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83" name="Text Box 68"/>
          <p:cNvSpPr txBox="1">
            <a:spLocks noChangeArrowheads="1"/>
          </p:cNvSpPr>
          <p:nvPr/>
        </p:nvSpPr>
        <p:spPr bwMode="auto">
          <a:xfrm>
            <a:off x="29870400" y="18745200"/>
            <a:ext cx="13868400" cy="1908215"/>
          </a:xfrm>
          <a:prstGeom prst="rect">
            <a:avLst/>
          </a:prstGeom>
          <a:noFill/>
          <a:ln w="9525">
            <a:noFill/>
            <a:miter lim="800000"/>
            <a:headEnd/>
            <a:tailEnd/>
          </a:ln>
          <a:effectLst/>
        </p:spPr>
        <p:txBody>
          <a:bodyPr wrap="square">
            <a:spAutoFit/>
          </a:bodyPr>
          <a:lstStyle/>
          <a:p>
            <a:pPr algn="just" defTabSz="3762375">
              <a:spcBef>
                <a:spcPct val="50000"/>
              </a:spcBef>
            </a:pPr>
            <a:r>
              <a:rPr lang="en-US" sz="2800" b="1" i="1" dirty="0" smtClean="0">
                <a:latin typeface="Times New Roman"/>
                <a:cs typeface="Times New Roman"/>
              </a:rPr>
              <a:t>Conclusion</a:t>
            </a:r>
          </a:p>
          <a:p>
            <a:pPr algn="just" defTabSz="3762375">
              <a:spcBef>
                <a:spcPct val="50000"/>
              </a:spcBef>
            </a:pPr>
            <a:r>
              <a:rPr lang="en-US" sz="2000" dirty="0" smtClean="0">
                <a:latin typeface="Times New Roman"/>
                <a:cs typeface="Times New Roman"/>
              </a:rPr>
              <a:t>Upon </a:t>
            </a:r>
            <a:r>
              <a:rPr lang="en-US" sz="2000" dirty="0">
                <a:latin typeface="Times New Roman"/>
                <a:cs typeface="Times New Roman"/>
              </a:rPr>
              <a:t>the completion of our research we have made three conclusions.  First, areas of forestry that are not disturbed by developmental projects will have a greater percentage of canopy cover than that of an area near developmental projects.  Our second conclusion is that it is possible to gain knowledge of canopy cover using a variety of methods.  Lastly, trees furthest away from sidewalks, roadways, and parking lots will grow more consistently and efficiently opposed to trees closer to them.</a:t>
            </a:r>
          </a:p>
        </p:txBody>
      </p:sp>
      <p:pic>
        <p:nvPicPr>
          <p:cNvPr id="51" name="Picture 50" descr="Screen Shot 2013-05-30 at 1.35.41 PM.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0802600" y="18288000"/>
            <a:ext cx="7493000" cy="2806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2" name="Picture 51" descr="Screen Shot 2013-05-30 at 1.36.11 PM.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2461200" y="7620000"/>
            <a:ext cx="8077201"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56" name="Straight Connector 55"/>
          <p:cNvCxnSpPr/>
          <p:nvPr/>
        </p:nvCxnSpPr>
        <p:spPr bwMode="auto">
          <a:xfrm>
            <a:off x="29108400" y="6553200"/>
            <a:ext cx="14782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7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7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901</TotalTime>
  <Words>1197</Words>
  <Application>Microsoft Office PowerPoint</Application>
  <PresentationFormat>Custom</PresentationFormat>
  <Paragraphs>53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Elizabeth City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Jeffrey A. Wood</dc:creator>
  <cp:lastModifiedBy>MMT</cp:lastModifiedBy>
  <cp:revision>115</cp:revision>
  <cp:lastPrinted>2013-05-30T17:50:52Z</cp:lastPrinted>
  <dcterms:created xsi:type="dcterms:W3CDTF">2007-05-03T14:34:36Z</dcterms:created>
  <dcterms:modified xsi:type="dcterms:W3CDTF">2013-05-30T18:42:22Z</dcterms:modified>
</cp:coreProperties>
</file>