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21488400" cy="43434000"/>
  <p:defaultTextStyle>
    <a:defPPr>
      <a:defRPr lang="en-US"/>
    </a:defPPr>
    <a:lvl1pPr algn="l" rtl="0" fontAlgn="base">
      <a:spcBef>
        <a:spcPct val="0"/>
      </a:spcBef>
      <a:spcAft>
        <a:spcPct val="0"/>
      </a:spcAft>
      <a:defRPr sz="7400" kern="1200">
        <a:solidFill>
          <a:schemeClr val="tx1"/>
        </a:solidFill>
        <a:latin typeface="Arial" charset="0"/>
        <a:ea typeface="+mn-ea"/>
        <a:cs typeface="+mn-cs"/>
      </a:defRPr>
    </a:lvl1pPr>
    <a:lvl2pPr marL="457200" algn="l" rtl="0" fontAlgn="base">
      <a:spcBef>
        <a:spcPct val="0"/>
      </a:spcBef>
      <a:spcAft>
        <a:spcPct val="0"/>
      </a:spcAft>
      <a:defRPr sz="7400" kern="1200">
        <a:solidFill>
          <a:schemeClr val="tx1"/>
        </a:solidFill>
        <a:latin typeface="Arial" charset="0"/>
        <a:ea typeface="+mn-ea"/>
        <a:cs typeface="+mn-cs"/>
      </a:defRPr>
    </a:lvl2pPr>
    <a:lvl3pPr marL="914400" algn="l" rtl="0" fontAlgn="base">
      <a:spcBef>
        <a:spcPct val="0"/>
      </a:spcBef>
      <a:spcAft>
        <a:spcPct val="0"/>
      </a:spcAft>
      <a:defRPr sz="7400" kern="1200">
        <a:solidFill>
          <a:schemeClr val="tx1"/>
        </a:solidFill>
        <a:latin typeface="Arial" charset="0"/>
        <a:ea typeface="+mn-ea"/>
        <a:cs typeface="+mn-cs"/>
      </a:defRPr>
    </a:lvl3pPr>
    <a:lvl4pPr marL="1371600" algn="l" rtl="0" fontAlgn="base">
      <a:spcBef>
        <a:spcPct val="0"/>
      </a:spcBef>
      <a:spcAft>
        <a:spcPct val="0"/>
      </a:spcAft>
      <a:defRPr sz="7400" kern="1200">
        <a:solidFill>
          <a:schemeClr val="tx1"/>
        </a:solidFill>
        <a:latin typeface="Arial" charset="0"/>
        <a:ea typeface="+mn-ea"/>
        <a:cs typeface="+mn-cs"/>
      </a:defRPr>
    </a:lvl4pPr>
    <a:lvl5pPr marL="1828800" algn="l" rtl="0" fontAlgn="base">
      <a:spcBef>
        <a:spcPct val="0"/>
      </a:spcBef>
      <a:spcAft>
        <a:spcPct val="0"/>
      </a:spcAft>
      <a:defRPr sz="7400" kern="1200">
        <a:solidFill>
          <a:schemeClr val="tx1"/>
        </a:solidFill>
        <a:latin typeface="Arial" charset="0"/>
        <a:ea typeface="+mn-ea"/>
        <a:cs typeface="+mn-cs"/>
      </a:defRPr>
    </a:lvl5pPr>
    <a:lvl6pPr marL="2286000" algn="l" defTabSz="914400" rtl="0" eaLnBrk="1" latinLnBrk="0" hangingPunct="1">
      <a:defRPr sz="7400" kern="1200">
        <a:solidFill>
          <a:schemeClr val="tx1"/>
        </a:solidFill>
        <a:latin typeface="Arial" charset="0"/>
        <a:ea typeface="+mn-ea"/>
        <a:cs typeface="+mn-cs"/>
      </a:defRPr>
    </a:lvl6pPr>
    <a:lvl7pPr marL="2743200" algn="l" defTabSz="914400" rtl="0" eaLnBrk="1" latinLnBrk="0" hangingPunct="1">
      <a:defRPr sz="7400" kern="1200">
        <a:solidFill>
          <a:schemeClr val="tx1"/>
        </a:solidFill>
        <a:latin typeface="Arial" charset="0"/>
        <a:ea typeface="+mn-ea"/>
        <a:cs typeface="+mn-cs"/>
      </a:defRPr>
    </a:lvl7pPr>
    <a:lvl8pPr marL="3200400" algn="l" defTabSz="914400" rtl="0" eaLnBrk="1" latinLnBrk="0" hangingPunct="1">
      <a:defRPr sz="7400" kern="1200">
        <a:solidFill>
          <a:schemeClr val="tx1"/>
        </a:solidFill>
        <a:latin typeface="Arial" charset="0"/>
        <a:ea typeface="+mn-ea"/>
        <a:cs typeface="+mn-cs"/>
      </a:defRPr>
    </a:lvl8pPr>
    <a:lvl9pPr marL="3657600" algn="l" defTabSz="914400" rtl="0" eaLnBrk="1" latinLnBrk="0" hangingPunct="1">
      <a:defRPr sz="7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8A0"/>
    <a:srgbClr val="FFCC99"/>
    <a:srgbClr val="826000"/>
    <a:srgbClr val="003366"/>
    <a:srgbClr val="C9FBCF"/>
    <a:srgbClr val="CC9900"/>
    <a:srgbClr val="FFFFCC"/>
    <a:srgbClr val="FAEF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2202" y="-1272"/>
      </p:cViewPr>
      <p:guideLst>
        <p:guide orient="horz" pos="6912"/>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defTabSz="3030538">
              <a:defRPr sz="4100"/>
            </a:lvl1pPr>
          </a:lstStyle>
          <a:p>
            <a:endParaRPr lang="en-US"/>
          </a:p>
        </p:txBody>
      </p:sp>
      <p:sp>
        <p:nvSpPr>
          <p:cNvPr id="3075" name="Rectangle 3"/>
          <p:cNvSpPr>
            <a:spLocks noGrp="1" noChangeArrowheads="1"/>
          </p:cNvSpPr>
          <p:nvPr>
            <p:ph type="dt" idx="1"/>
          </p:nvPr>
        </p:nvSpPr>
        <p:spPr bwMode="auto">
          <a:xfrm>
            <a:off x="1217295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algn="r" defTabSz="3030538">
              <a:defRPr sz="4100"/>
            </a:lvl1pPr>
          </a:lstStyle>
          <a:p>
            <a:endParaRPr lang="en-US"/>
          </a:p>
        </p:txBody>
      </p:sp>
      <p:sp>
        <p:nvSpPr>
          <p:cNvPr id="3076" name="Rectangle 4"/>
          <p:cNvSpPr>
            <a:spLocks noRot="1" noChangeArrowheads="1" noTextEdit="1"/>
          </p:cNvSpPr>
          <p:nvPr>
            <p:ph type="sldImg" idx="2"/>
          </p:nvPr>
        </p:nvSpPr>
        <p:spPr bwMode="auto">
          <a:xfrm>
            <a:off x="-5543550" y="3260725"/>
            <a:ext cx="32575500" cy="16287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149475" y="20632738"/>
            <a:ext cx="17189450" cy="19540537"/>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defTabSz="3030538">
              <a:defRPr sz="4100"/>
            </a:lvl1pPr>
          </a:lstStyle>
          <a:p>
            <a:endParaRPr lang="en-US"/>
          </a:p>
        </p:txBody>
      </p:sp>
      <p:sp>
        <p:nvSpPr>
          <p:cNvPr id="3079" name="Rectangle 7"/>
          <p:cNvSpPr>
            <a:spLocks noGrp="1" noChangeArrowheads="1"/>
          </p:cNvSpPr>
          <p:nvPr>
            <p:ph type="sldNum" sz="quarter" idx="5"/>
          </p:nvPr>
        </p:nvSpPr>
        <p:spPr bwMode="auto">
          <a:xfrm>
            <a:off x="1217295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algn="r" defTabSz="3030538">
              <a:defRPr sz="4100"/>
            </a:lvl1pPr>
          </a:lstStyle>
          <a:p>
            <a:fld id="{8E863844-937C-4AFF-B477-AD27BF0BCA3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1AF17A-759F-4248-B4B6-06DECE40EEA0}" type="slidenum">
              <a:rPr lang="en-US"/>
              <a:pPr/>
              <a:t>1</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5121275"/>
            <a:ext cx="39503350" cy="14482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9475"/>
            <a:ext cx="9875837" cy="18724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9475"/>
            <a:ext cx="29475113" cy="18724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5121275"/>
            <a:ext cx="39503350" cy="14482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amma/>
                <a:tint val="34902"/>
                <a:invGamma/>
              </a:srgbClr>
            </a:gs>
            <a:gs pos="100000">
              <a:srgbClr val="99CCFF"/>
            </a:gs>
          </a:gsLst>
          <a:lin ang="54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fontAlgn="base">
        <a:spcBef>
          <a:spcPct val="0"/>
        </a:spcBef>
        <a:spcAft>
          <a:spcPct val="0"/>
        </a:spcAft>
        <a:defRPr sz="18100">
          <a:solidFill>
            <a:schemeClr val="tx2"/>
          </a:solidFill>
          <a:latin typeface="+mj-lt"/>
          <a:ea typeface="+mj-ea"/>
          <a:cs typeface="+mj-cs"/>
        </a:defRPr>
      </a:lvl1pPr>
      <a:lvl2pPr algn="ctr" defTabSz="3762375" rtl="0" fontAlgn="base">
        <a:spcBef>
          <a:spcPct val="0"/>
        </a:spcBef>
        <a:spcAft>
          <a:spcPct val="0"/>
        </a:spcAft>
        <a:defRPr sz="18100">
          <a:solidFill>
            <a:schemeClr val="tx2"/>
          </a:solidFill>
          <a:latin typeface="Arial" charset="0"/>
        </a:defRPr>
      </a:lvl2pPr>
      <a:lvl3pPr algn="ctr" defTabSz="3762375" rtl="0" fontAlgn="base">
        <a:spcBef>
          <a:spcPct val="0"/>
        </a:spcBef>
        <a:spcAft>
          <a:spcPct val="0"/>
        </a:spcAft>
        <a:defRPr sz="18100">
          <a:solidFill>
            <a:schemeClr val="tx2"/>
          </a:solidFill>
          <a:latin typeface="Arial" charset="0"/>
        </a:defRPr>
      </a:lvl3pPr>
      <a:lvl4pPr algn="ctr" defTabSz="3762375" rtl="0" fontAlgn="base">
        <a:spcBef>
          <a:spcPct val="0"/>
        </a:spcBef>
        <a:spcAft>
          <a:spcPct val="0"/>
        </a:spcAft>
        <a:defRPr sz="18100">
          <a:solidFill>
            <a:schemeClr val="tx2"/>
          </a:solidFill>
          <a:latin typeface="Arial" charset="0"/>
        </a:defRPr>
      </a:lvl4pPr>
      <a:lvl5pPr algn="ctr" defTabSz="3762375" rtl="0" fontAlgn="base">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2375" rtl="0" fontAlgn="base">
        <a:spcBef>
          <a:spcPct val="20000"/>
        </a:spcBef>
        <a:spcAft>
          <a:spcPct val="0"/>
        </a:spcAft>
        <a:buChar char="•"/>
        <a:defRPr sz="13200">
          <a:solidFill>
            <a:schemeClr val="tx1"/>
          </a:solidFill>
          <a:latin typeface="+mn-lt"/>
          <a:ea typeface="+mn-ea"/>
          <a:cs typeface="+mn-cs"/>
        </a:defRPr>
      </a:lvl1pPr>
      <a:lvl2pPr marL="3055938" indent="-1174750" algn="l" defTabSz="3762375" rtl="0" fontAlgn="base">
        <a:spcBef>
          <a:spcPct val="20000"/>
        </a:spcBef>
        <a:spcAft>
          <a:spcPct val="0"/>
        </a:spcAft>
        <a:buChar char="–"/>
        <a:defRPr sz="11500">
          <a:solidFill>
            <a:schemeClr val="tx1"/>
          </a:solidFill>
          <a:latin typeface="+mn-lt"/>
        </a:defRPr>
      </a:lvl2pPr>
      <a:lvl3pPr marL="4702175" indent="-939800" algn="l" defTabSz="3762375" rtl="0" fontAlgn="base">
        <a:spcBef>
          <a:spcPct val="20000"/>
        </a:spcBef>
        <a:spcAft>
          <a:spcPct val="0"/>
        </a:spcAft>
        <a:buChar char="•"/>
        <a:defRPr sz="9900">
          <a:solidFill>
            <a:schemeClr val="tx1"/>
          </a:solidFill>
          <a:latin typeface="+mn-lt"/>
        </a:defRPr>
      </a:lvl3pPr>
      <a:lvl4pPr marL="6583363" indent="-939800" algn="l" defTabSz="3762375" rtl="0" fontAlgn="base">
        <a:spcBef>
          <a:spcPct val="20000"/>
        </a:spcBef>
        <a:spcAft>
          <a:spcPct val="0"/>
        </a:spcAft>
        <a:buChar char="–"/>
        <a:defRPr sz="8200">
          <a:solidFill>
            <a:schemeClr val="tx1"/>
          </a:solidFill>
          <a:latin typeface="+mn-lt"/>
        </a:defRPr>
      </a:lvl4pPr>
      <a:lvl5pPr marL="8464550" indent="-939800" algn="l" defTabSz="3762375" rtl="0" fontAlgn="base">
        <a:spcBef>
          <a:spcPct val="20000"/>
        </a:spcBef>
        <a:spcAft>
          <a:spcPct val="0"/>
        </a:spcAft>
        <a:buChar char="»"/>
        <a:defRPr sz="8200">
          <a:solidFill>
            <a:schemeClr val="tx1"/>
          </a:solidFill>
          <a:latin typeface="+mn-lt"/>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Office_Excel_Chart1.xls"/><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EFAC">
                <a:gamma/>
                <a:tint val="34902"/>
                <a:invGamma/>
              </a:srgbClr>
            </a:gs>
            <a:gs pos="100000">
              <a:srgbClr val="FAEFAC"/>
            </a:gs>
          </a:gsLst>
          <a:lin ang="5400000" scaled="1"/>
        </a:gradFill>
        <a:effectLst/>
      </p:bgPr>
    </p:bg>
    <p:spTree>
      <p:nvGrpSpPr>
        <p:cNvPr id="1" name=""/>
        <p:cNvGrpSpPr/>
        <p:nvPr/>
      </p:nvGrpSpPr>
      <p:grpSpPr>
        <a:xfrm>
          <a:off x="0" y="0"/>
          <a:ext cx="0" cy="0"/>
          <a:chOff x="0" y="0"/>
          <a:chExt cx="0" cy="0"/>
        </a:xfrm>
      </p:grpSpPr>
      <p:sp>
        <p:nvSpPr>
          <p:cNvPr id="2092" name="Rectangle 44"/>
          <p:cNvSpPr>
            <a:spLocks noChangeArrowheads="1"/>
          </p:cNvSpPr>
          <p:nvPr/>
        </p:nvSpPr>
        <p:spPr bwMode="auto">
          <a:xfrm>
            <a:off x="0" y="0"/>
            <a:ext cx="43891200" cy="3505200"/>
          </a:xfrm>
          <a:prstGeom prst="rect">
            <a:avLst/>
          </a:prstGeom>
          <a:gradFill rotWithShape="1">
            <a:gsLst>
              <a:gs pos="0">
                <a:srgbClr val="CC9900">
                  <a:gamma/>
                  <a:tint val="38039"/>
                  <a:invGamma/>
                </a:srgbClr>
              </a:gs>
              <a:gs pos="100000">
                <a:srgbClr val="CC9900"/>
              </a:gs>
            </a:gsLst>
            <a:lin ang="5400000" scaled="1"/>
          </a:gradFill>
          <a:ln w="9525">
            <a:noFill/>
            <a:miter lim="800000"/>
            <a:headEnd/>
            <a:tailEnd/>
          </a:ln>
          <a:effectLst/>
        </p:spPr>
        <p:txBody>
          <a:bodyPr wrap="none" anchor="ctr"/>
          <a:lstStyle/>
          <a:p>
            <a:endParaRPr lang="en-US"/>
          </a:p>
        </p:txBody>
      </p:sp>
      <p:sp>
        <p:nvSpPr>
          <p:cNvPr id="2057" name="Rectangle 9"/>
          <p:cNvSpPr>
            <a:spLocks noChangeArrowheads="1"/>
          </p:cNvSpPr>
          <p:nvPr/>
        </p:nvSpPr>
        <p:spPr bwMode="auto">
          <a:xfrm>
            <a:off x="0" y="0"/>
            <a:ext cx="8839200" cy="21945600"/>
          </a:xfrm>
          <a:prstGeom prst="rect">
            <a:avLst/>
          </a:prstGeom>
          <a:solidFill>
            <a:srgbClr val="826000"/>
          </a:solidFill>
          <a:ln w="9525">
            <a:noFill/>
            <a:miter lim="800000"/>
            <a:headEnd/>
            <a:tailEnd/>
          </a:ln>
          <a:effectLst/>
        </p:spPr>
        <p:txBody>
          <a:bodyPr wrap="none" anchor="ctr"/>
          <a:lstStyle/>
          <a:p>
            <a:endParaRPr lang="en-US"/>
          </a:p>
        </p:txBody>
      </p:sp>
      <p:sp>
        <p:nvSpPr>
          <p:cNvPr id="2050" name="Rectangle 2"/>
          <p:cNvSpPr>
            <a:spLocks noChangeArrowheads="1"/>
          </p:cNvSpPr>
          <p:nvPr>
            <p:ph type="ctrTitle"/>
          </p:nvPr>
        </p:nvSpPr>
        <p:spPr bwMode="auto">
          <a:xfrm>
            <a:off x="9372600" y="0"/>
            <a:ext cx="33909000" cy="2133600"/>
          </a:xfrm>
          <a:noFill/>
          <a:ln>
            <a:miter lim="800000"/>
            <a:headEnd/>
            <a:tailEnd/>
          </a:ln>
        </p:spPr>
        <p:txBody>
          <a:bodyPr vert="horz" wrap="square" lIns="457200" tIns="228600" rIns="91440" bIns="0" numCol="1" anchor="t" anchorCtr="0" compatLnSpc="1">
            <a:prstTxWarp prst="textNoShape">
              <a:avLst/>
            </a:prstTxWarp>
          </a:bodyPr>
          <a:lstStyle/>
          <a:p>
            <a:r>
              <a:rPr lang="en-US" sz="8400">
                <a:solidFill>
                  <a:schemeClr val="tx1"/>
                </a:solidFill>
              </a:rPr>
              <a:t>Project Title</a:t>
            </a:r>
          </a:p>
        </p:txBody>
      </p:sp>
      <p:sp>
        <p:nvSpPr>
          <p:cNvPr id="2055" name="Text Box 7"/>
          <p:cNvSpPr txBox="1">
            <a:spLocks noChangeArrowheads="1"/>
          </p:cNvSpPr>
          <p:nvPr/>
        </p:nvSpPr>
        <p:spPr bwMode="auto">
          <a:xfrm>
            <a:off x="152400" y="8610600"/>
            <a:ext cx="8382000" cy="8153400"/>
          </a:xfrm>
          <a:prstGeom prst="rect">
            <a:avLst/>
          </a:prstGeom>
          <a:noFill/>
          <a:ln w="9525">
            <a:noFill/>
            <a:miter lim="800000"/>
            <a:headEnd/>
            <a:tailEnd/>
          </a:ln>
          <a:effectLst/>
        </p:spPr>
        <p:txBody>
          <a:bodyPr lIns="0" tIns="0" rIns="0" bIns="0"/>
          <a:lstStyle/>
          <a:p>
            <a:pPr defTabSz="3762375">
              <a:spcBef>
                <a:spcPct val="50000"/>
              </a:spcBef>
            </a:pPr>
            <a:r>
              <a:rPr lang="en-US" sz="1800" b="1" i="1">
                <a:solidFill>
                  <a:schemeClr val="bg1"/>
                </a:solidFill>
                <a:latin typeface="Times New Roman" pitchFamily="1" charset="0"/>
              </a:rPr>
              <a:t>ABSTRACT (or Introduction) </a:t>
            </a:r>
          </a:p>
          <a:p>
            <a:pPr defTabSz="3762375">
              <a:spcBef>
                <a:spcPct val="50000"/>
              </a:spcBef>
            </a:pPr>
            <a:r>
              <a:rPr lang="en-US" sz="1800">
                <a:solidFill>
                  <a:schemeClr val="bg1"/>
                </a:solidFill>
                <a:latin typeface="Symbol" pitchFamily="18" charset="2"/>
              </a:rPr>
              <a:t>Science and engineering research and education are foundational drivers of Cyberinfrastructure.  Understanding the relationship between sea level rise and melting ice sheets is the application domain of this project.  It is an issue of global importance, especially for the populations living in coastal regions.  Scientists are in need of computationally intensive tools and models that will help them measure and predict the response of ice sheets to climate change.  To address the Cyberinfrastructure challenges presented immediately by the Center for Remote Sensing of Ice Sheets (CReSIS) and the polar science community in general, the Cyberinfrastructure Center for Polar Science (CICPS), with experts in Polar Science, Remote Sensing and Cyberinfrastructure, has been established.  This center includes the University of Kansas (KU), the lead CReSIS institution; Indiana </a:t>
            </a:r>
          </a:p>
          <a:p>
            <a:pPr defTabSz="3762375">
              <a:spcBef>
                <a:spcPct val="50000"/>
              </a:spcBef>
            </a:pPr>
            <a:endParaRPr lang="en-US" sz="1800">
              <a:solidFill>
                <a:schemeClr val="bg1"/>
              </a:solidFill>
              <a:latin typeface="Symbol" pitchFamily="18" charset="2"/>
            </a:endParaRPr>
          </a:p>
          <a:p>
            <a:pPr defTabSz="3762375">
              <a:spcBef>
                <a:spcPct val="50000"/>
              </a:spcBef>
            </a:pPr>
            <a:r>
              <a:rPr lang="en-US" sz="1800">
                <a:solidFill>
                  <a:schemeClr val="bg1"/>
                </a:solidFill>
                <a:latin typeface="Symbol" pitchFamily="18" charset="2"/>
              </a:rPr>
              <a:t>University (IU), which is internationally known for its broad expertise in research and infrastructure for eScience; and Elizabeth City State University (ECSU), a founding member of CReSIS with a center of excellence in remote sensing.  CICPS includes CReSIS institutions as collaborators and will drive PolarGrid to meet their goals while using the best-known technologies.  ,Founded with the vision that Cyberinfrastructure will have a profound impact on polar science, CICPS is committed to the effort needed to build the portal, work-flow and Grid (Web) services that are required to make PolarGrid real.  This paper describes the set of CICPS projects that are being implemented and proposed.  The first of these projects is an NSF CI-TEAM project (PI: Hayden, Co-PIs: Fox and Gogineni), “Cyberinfrastructure for Remote Sensing of Ice Sheets,” which a virtual classroom by and for the full science community.</a:t>
            </a:r>
          </a:p>
        </p:txBody>
      </p:sp>
      <p:sp>
        <p:nvSpPr>
          <p:cNvPr id="2056" name="Text Box 8"/>
          <p:cNvSpPr txBox="1">
            <a:spLocks noChangeArrowheads="1"/>
          </p:cNvSpPr>
          <p:nvPr/>
        </p:nvSpPr>
        <p:spPr bwMode="auto">
          <a:xfrm>
            <a:off x="9220200" y="4038600"/>
            <a:ext cx="7924800" cy="4092575"/>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Overview</a:t>
            </a:r>
            <a:r>
              <a:rPr lang="en-US" sz="2800" b="1"/>
              <a:t> </a:t>
            </a:r>
            <a:endParaRPr lang="en-US" sz="2400"/>
          </a:p>
          <a:p>
            <a:pPr defTabSz="3762375">
              <a:spcBef>
                <a:spcPct val="50000"/>
              </a:spcBef>
            </a:pPr>
            <a:r>
              <a:rPr lang="en-US" sz="1800"/>
              <a:t>Body text (minimum 18). Section labels should be in a distinct font or font format that makes them easy to read. Utilize only 1 to 2 different fonts per poster. Instead of different fonts use bold, italics, and size to emphasize passages, titles, and labels.</a:t>
            </a:r>
          </a:p>
          <a:p>
            <a:pPr defTabSz="3762375">
              <a:spcBef>
                <a:spcPct val="50000"/>
              </a:spcBef>
            </a:pPr>
            <a:r>
              <a:rPr lang="en-US" sz="1800"/>
              <a:t>When using small font sizes, use a non-serif font such as Arial or Verdana to ensure the readability of the text.</a:t>
            </a:r>
          </a:p>
          <a:p>
            <a:pPr defTabSz="3762375">
              <a:spcBef>
                <a:spcPct val="50000"/>
              </a:spcBef>
            </a:pPr>
            <a:r>
              <a:rPr lang="en-US" sz="1800"/>
              <a:t>Utilize “White Space” as much as possible to break up sections of text and images. Avoid the use of boxes and bars to divide your text.</a:t>
            </a:r>
          </a:p>
          <a:p>
            <a:pPr defTabSz="3762375">
              <a:spcBef>
                <a:spcPct val="50000"/>
              </a:spcBef>
            </a:pPr>
            <a:r>
              <a:rPr lang="en-US" sz="1800"/>
              <a:t>Limit the use of colors to a good scheme. Ensure that the reader does not have to strain to read your text. Black text on a white background is the easiest to read.</a:t>
            </a:r>
          </a:p>
        </p:txBody>
      </p:sp>
      <p:pic>
        <p:nvPicPr>
          <p:cNvPr id="2064" name="Picture 16" descr="photo1"/>
          <p:cNvPicPr>
            <a:picLocks noChangeAspect="1" noChangeArrowheads="1"/>
          </p:cNvPicPr>
          <p:nvPr/>
        </p:nvPicPr>
        <p:blipFill>
          <a:blip r:embed="rId4" cstate="print"/>
          <a:srcRect/>
          <a:stretch>
            <a:fillRect/>
          </a:stretch>
        </p:blipFill>
        <p:spPr bwMode="auto">
          <a:xfrm>
            <a:off x="152400" y="228600"/>
            <a:ext cx="8382000" cy="6289675"/>
          </a:xfrm>
          <a:prstGeom prst="rect">
            <a:avLst/>
          </a:prstGeom>
          <a:noFill/>
        </p:spPr>
      </p:pic>
      <p:pic>
        <p:nvPicPr>
          <p:cNvPr id="2066" name="Picture 18" descr="photo2"/>
          <p:cNvPicPr>
            <a:picLocks noChangeAspect="1" noChangeArrowheads="1"/>
          </p:cNvPicPr>
          <p:nvPr/>
        </p:nvPicPr>
        <p:blipFill>
          <a:blip r:embed="rId5" cstate="print"/>
          <a:srcRect/>
          <a:stretch>
            <a:fillRect/>
          </a:stretch>
        </p:blipFill>
        <p:spPr bwMode="auto">
          <a:xfrm>
            <a:off x="762000" y="4267200"/>
            <a:ext cx="3656013" cy="2957513"/>
          </a:xfrm>
          <a:prstGeom prst="rect">
            <a:avLst/>
          </a:prstGeom>
          <a:noFill/>
        </p:spPr>
      </p:pic>
      <p:grpSp>
        <p:nvGrpSpPr>
          <p:cNvPr id="2085" name="Group 37"/>
          <p:cNvGrpSpPr>
            <a:grpSpLocks/>
          </p:cNvGrpSpPr>
          <p:nvPr/>
        </p:nvGrpSpPr>
        <p:grpSpPr bwMode="auto">
          <a:xfrm>
            <a:off x="22860000" y="2087563"/>
            <a:ext cx="9067800" cy="1341437"/>
            <a:chOff x="14400" y="1219"/>
            <a:chExt cx="5712" cy="845"/>
          </a:xfrm>
        </p:grpSpPr>
        <p:sp>
          <p:nvSpPr>
            <p:cNvPr id="2054" name="Text Box 6"/>
            <p:cNvSpPr txBox="1">
              <a:spLocks noChangeArrowheads="1"/>
            </p:cNvSpPr>
            <p:nvPr/>
          </p:nvSpPr>
          <p:spPr bwMode="auto">
            <a:xfrm>
              <a:off x="14400" y="1488"/>
              <a:ext cx="2592" cy="576"/>
            </a:xfrm>
            <a:prstGeom prst="rect">
              <a:avLst/>
            </a:prstGeom>
            <a:noFill/>
            <a:ln w="9525">
              <a:noFill/>
              <a:miter lim="800000"/>
              <a:headEnd/>
              <a:tailEnd/>
            </a:ln>
            <a:effectLst/>
          </p:spPr>
          <p:txBody>
            <a:bodyPr lIns="0" tIns="0" rIns="0" bIns="0">
              <a:spAutoFit/>
            </a:bodyPr>
            <a:lstStyle/>
            <a:p>
              <a:pPr defTabSz="3762375"/>
              <a:r>
                <a:rPr lang="en-US" sz="2000" b="1"/>
                <a:t>Dr. Sophie Aubrey</a:t>
              </a:r>
            </a:p>
            <a:p>
              <a:pPr defTabSz="3762375"/>
              <a:r>
                <a:rPr lang="en-US" sz="2000" i="1"/>
                <a:t>Department of Computer Science</a:t>
              </a:r>
            </a:p>
            <a:p>
              <a:pPr defTabSz="3762375"/>
              <a:r>
                <a:rPr lang="en-US" sz="2000">
                  <a:solidFill>
                    <a:srgbClr val="008000"/>
                  </a:solidFill>
                </a:rPr>
                <a:t>University of New Hampshire</a:t>
              </a:r>
            </a:p>
          </p:txBody>
        </p:sp>
        <p:sp>
          <p:nvSpPr>
            <p:cNvPr id="2067" name="Text Box 19"/>
            <p:cNvSpPr txBox="1">
              <a:spLocks noChangeArrowheads="1"/>
            </p:cNvSpPr>
            <p:nvPr/>
          </p:nvSpPr>
          <p:spPr bwMode="auto">
            <a:xfrm>
              <a:off x="17520" y="1488"/>
              <a:ext cx="2592" cy="576"/>
            </a:xfrm>
            <a:prstGeom prst="rect">
              <a:avLst/>
            </a:prstGeom>
            <a:noFill/>
            <a:ln w="9525">
              <a:noFill/>
              <a:miter lim="800000"/>
              <a:headEnd/>
              <a:tailEnd/>
            </a:ln>
            <a:effectLst/>
          </p:spPr>
          <p:txBody>
            <a:bodyPr lIns="0" tIns="0" rIns="0" bIns="0">
              <a:spAutoFit/>
            </a:bodyPr>
            <a:lstStyle/>
            <a:p>
              <a:pPr defTabSz="3762375"/>
              <a:r>
                <a:rPr lang="en-US" sz="2000" b="1"/>
                <a:t>Dr. Stephen Maturin</a:t>
              </a:r>
            </a:p>
            <a:p>
              <a:pPr defTabSz="3762375"/>
              <a:r>
                <a:rPr lang="en-US" sz="2000" i="1"/>
                <a:t>Department of Marine Sciences</a:t>
              </a:r>
            </a:p>
            <a:p>
              <a:pPr defTabSz="3762375"/>
              <a:r>
                <a:rPr lang="en-US" sz="2000">
                  <a:solidFill>
                    <a:srgbClr val="008000"/>
                  </a:solidFill>
                </a:rPr>
                <a:t>Elizabeth City State University</a:t>
              </a:r>
            </a:p>
          </p:txBody>
        </p:sp>
        <p:sp>
          <p:nvSpPr>
            <p:cNvPr id="2070" name="Text Box 22"/>
            <p:cNvSpPr txBox="1">
              <a:spLocks noChangeArrowheads="1"/>
            </p:cNvSpPr>
            <p:nvPr/>
          </p:nvSpPr>
          <p:spPr bwMode="auto">
            <a:xfrm>
              <a:off x="14400" y="1219"/>
              <a:ext cx="3648" cy="269"/>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Mentors</a:t>
              </a:r>
            </a:p>
          </p:txBody>
        </p:sp>
      </p:grpSp>
      <p:sp>
        <p:nvSpPr>
          <p:cNvPr id="2074" name="Text Box 26"/>
          <p:cNvSpPr txBox="1">
            <a:spLocks noChangeArrowheads="1"/>
          </p:cNvSpPr>
          <p:nvPr/>
        </p:nvSpPr>
        <p:spPr bwMode="auto">
          <a:xfrm>
            <a:off x="92202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John Smith</a:t>
            </a:r>
          </a:p>
          <a:p>
            <a:pPr defTabSz="3762375"/>
            <a:r>
              <a:rPr lang="en-US" sz="2000" i="1"/>
              <a:t>Computer Science</a:t>
            </a:r>
          </a:p>
          <a:p>
            <a:pPr defTabSz="3762375"/>
            <a:r>
              <a:rPr lang="en-US" sz="2000">
                <a:solidFill>
                  <a:srgbClr val="008000"/>
                </a:solidFill>
              </a:rPr>
              <a:t>University of New Hampshire</a:t>
            </a:r>
            <a:endParaRPr lang="en-US" sz="2000"/>
          </a:p>
        </p:txBody>
      </p:sp>
      <p:sp>
        <p:nvSpPr>
          <p:cNvPr id="2075" name="Text Box 27"/>
          <p:cNvSpPr txBox="1">
            <a:spLocks noChangeArrowheads="1"/>
          </p:cNvSpPr>
          <p:nvPr/>
        </p:nvSpPr>
        <p:spPr bwMode="auto">
          <a:xfrm>
            <a:off x="135636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Jeanne Bertrand</a:t>
            </a:r>
          </a:p>
          <a:p>
            <a:pPr defTabSz="3762375"/>
            <a:r>
              <a:rPr lang="en-US" sz="2000" i="1"/>
              <a:t>Biology</a:t>
            </a:r>
          </a:p>
          <a:p>
            <a:pPr defTabSz="3762375"/>
            <a:r>
              <a:rPr lang="en-US" sz="2000">
                <a:solidFill>
                  <a:srgbClr val="008000"/>
                </a:solidFill>
              </a:rPr>
              <a:t>University of New Hampshire</a:t>
            </a:r>
            <a:endParaRPr lang="en-US" sz="2000"/>
          </a:p>
        </p:txBody>
      </p:sp>
      <p:sp>
        <p:nvSpPr>
          <p:cNvPr id="2076" name="Text Box 28"/>
          <p:cNvSpPr txBox="1">
            <a:spLocks noChangeArrowheads="1"/>
          </p:cNvSpPr>
          <p:nvPr/>
        </p:nvSpPr>
        <p:spPr bwMode="auto">
          <a:xfrm>
            <a:off x="179070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Joanelle Davis</a:t>
            </a:r>
          </a:p>
          <a:p>
            <a:pPr defTabSz="3762375"/>
            <a:r>
              <a:rPr lang="en-US" sz="2000" i="1"/>
              <a:t>Mathematics</a:t>
            </a:r>
          </a:p>
          <a:p>
            <a:pPr defTabSz="3762375"/>
            <a:r>
              <a:rPr lang="en-US" sz="2000">
                <a:solidFill>
                  <a:srgbClr val="008000"/>
                </a:solidFill>
              </a:rPr>
              <a:t>Elizabeth City State University</a:t>
            </a:r>
            <a:endParaRPr lang="en-US" sz="2000"/>
          </a:p>
        </p:txBody>
      </p:sp>
      <p:sp>
        <p:nvSpPr>
          <p:cNvPr id="2077" name="Text Box 29"/>
          <p:cNvSpPr txBox="1">
            <a:spLocks noChangeArrowheads="1"/>
          </p:cNvSpPr>
          <p:nvPr/>
        </p:nvSpPr>
        <p:spPr bwMode="auto">
          <a:xfrm>
            <a:off x="9220200" y="2087563"/>
            <a:ext cx="5791200" cy="427037"/>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Researchers</a:t>
            </a:r>
          </a:p>
        </p:txBody>
      </p:sp>
      <p:sp>
        <p:nvSpPr>
          <p:cNvPr id="2079" name="Rectangle 31"/>
          <p:cNvSpPr>
            <a:spLocks noChangeArrowheads="1"/>
          </p:cNvSpPr>
          <p:nvPr/>
        </p:nvSpPr>
        <p:spPr bwMode="auto">
          <a:xfrm>
            <a:off x="13335000" y="3505200"/>
            <a:ext cx="30556200" cy="152400"/>
          </a:xfrm>
          <a:prstGeom prst="rect">
            <a:avLst/>
          </a:prstGeom>
          <a:gradFill rotWithShape="1">
            <a:gsLst>
              <a:gs pos="0">
                <a:srgbClr val="826000">
                  <a:gamma/>
                  <a:shade val="66667"/>
                  <a:invGamma/>
                  <a:alpha val="0"/>
                </a:srgbClr>
              </a:gs>
              <a:gs pos="100000">
                <a:srgbClr val="826000"/>
              </a:gs>
            </a:gsLst>
            <a:lin ang="0" scaled="1"/>
          </a:gradFill>
          <a:ln w="9525">
            <a:noFill/>
            <a:miter lim="800000"/>
            <a:headEnd/>
            <a:tailEnd/>
          </a:ln>
          <a:effectLst/>
        </p:spPr>
        <p:txBody>
          <a:bodyPr wrap="none" anchor="ctr"/>
          <a:lstStyle/>
          <a:p>
            <a:endParaRPr lang="en-US"/>
          </a:p>
        </p:txBody>
      </p:sp>
      <p:sp>
        <p:nvSpPr>
          <p:cNvPr id="2084" name="Text Box 36"/>
          <p:cNvSpPr txBox="1">
            <a:spLocks noChangeArrowheads="1"/>
          </p:cNvSpPr>
          <p:nvPr/>
        </p:nvSpPr>
        <p:spPr bwMode="auto">
          <a:xfrm>
            <a:off x="32689800" y="2330450"/>
            <a:ext cx="10896600" cy="1098550"/>
          </a:xfrm>
          <a:prstGeom prst="rect">
            <a:avLst/>
          </a:prstGeom>
          <a:noFill/>
          <a:ln w="9525">
            <a:noFill/>
            <a:miter lim="800000"/>
            <a:headEnd/>
            <a:tailEnd/>
          </a:ln>
          <a:effectLst/>
        </p:spPr>
        <p:txBody>
          <a:bodyPr lIns="0" tIns="0" rIns="0" bIns="0">
            <a:spAutoFit/>
          </a:bodyPr>
          <a:lstStyle/>
          <a:p>
            <a:pPr algn="r" defTabSz="3762375"/>
            <a:r>
              <a:rPr lang="en-US" sz="3600" b="1" i="1">
                <a:latin typeface="Times New Roman" pitchFamily="1" charset="0"/>
              </a:rPr>
              <a:t>Watershed Watch 2007</a:t>
            </a:r>
          </a:p>
          <a:p>
            <a:pPr algn="r" defTabSz="3762375"/>
            <a:r>
              <a:rPr lang="en-US" sz="3600" b="1" i="1">
                <a:latin typeface="Times New Roman" pitchFamily="1" charset="0"/>
              </a:rPr>
              <a:t>Elizabeth City State University</a:t>
            </a:r>
          </a:p>
        </p:txBody>
      </p:sp>
      <p:graphicFrame>
        <p:nvGraphicFramePr>
          <p:cNvPr id="2089" name="Object 41"/>
          <p:cNvGraphicFramePr>
            <a:graphicFrameLocks noChangeAspect="1"/>
          </p:cNvGraphicFramePr>
          <p:nvPr/>
        </p:nvGraphicFramePr>
        <p:xfrm>
          <a:off x="9525000" y="9336088"/>
          <a:ext cx="7086600" cy="5599112"/>
        </p:xfrm>
        <a:graphic>
          <a:graphicData uri="http://schemas.openxmlformats.org/presentationml/2006/ole">
            <p:oleObj spid="_x0000_s2089" name="Chart" r:id="rId6" imgW="4400635" imgH="3476612" progId="Excel.Chart.8">
              <p:embed/>
            </p:oleObj>
          </a:graphicData>
        </a:graphic>
      </p:graphicFrame>
      <p:sp>
        <p:nvSpPr>
          <p:cNvPr id="2090" name="Text Box 42"/>
          <p:cNvSpPr txBox="1">
            <a:spLocks noChangeArrowheads="1"/>
          </p:cNvSpPr>
          <p:nvPr/>
        </p:nvSpPr>
        <p:spPr bwMode="auto">
          <a:xfrm>
            <a:off x="9486900" y="14470063"/>
            <a:ext cx="7162800" cy="304800"/>
          </a:xfrm>
          <a:prstGeom prst="rect">
            <a:avLst/>
          </a:prstGeom>
          <a:noFill/>
          <a:ln w="9525">
            <a:noFill/>
            <a:miter lim="800000"/>
            <a:headEnd/>
            <a:tailEnd/>
          </a:ln>
          <a:effectLst/>
        </p:spPr>
        <p:txBody>
          <a:bodyPr>
            <a:spAutoFit/>
          </a:bodyPr>
          <a:lstStyle/>
          <a:p>
            <a:pPr defTabSz="3762375">
              <a:spcBef>
                <a:spcPct val="50000"/>
              </a:spcBef>
            </a:pPr>
            <a:r>
              <a:rPr lang="en-US" sz="1400"/>
              <a:t>The chemical content of the Pamlico Sound taken from Jernigan’s Point on May 4, 2006.</a:t>
            </a:r>
          </a:p>
        </p:txBody>
      </p:sp>
      <p:sp>
        <p:nvSpPr>
          <p:cNvPr id="2091" name="Text Box 43"/>
          <p:cNvSpPr txBox="1">
            <a:spLocks noChangeArrowheads="1"/>
          </p:cNvSpPr>
          <p:nvPr/>
        </p:nvSpPr>
        <p:spPr bwMode="auto">
          <a:xfrm>
            <a:off x="18059400" y="4038600"/>
            <a:ext cx="7924800" cy="2992438"/>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Images and Charts</a:t>
            </a:r>
            <a:r>
              <a:rPr lang="en-US" sz="2800" b="1"/>
              <a:t> </a:t>
            </a:r>
            <a:endParaRPr lang="en-US" sz="2400"/>
          </a:p>
          <a:p>
            <a:pPr defTabSz="3762375">
              <a:spcBef>
                <a:spcPct val="50000"/>
              </a:spcBef>
            </a:pPr>
            <a:r>
              <a:rPr lang="en-US" sz="1800"/>
              <a:t>Photographs used in the project should be manipulated in an external program such as Photoshop or Fireworks before being inserted into the file. A minimum amount of scaling should be done within PowerPoint as the storage memory of the original image is still retained and can make a PowerPoint file unmanageable.</a:t>
            </a:r>
          </a:p>
          <a:p>
            <a:pPr defTabSz="3762375">
              <a:spcBef>
                <a:spcPct val="50000"/>
              </a:spcBef>
            </a:pPr>
            <a:r>
              <a:rPr lang="en-US" sz="1800"/>
              <a:t>Charts and graphs should follow the color scheme of the poster. This can be performed while in Word or Excel. Instead of using “See figure 1” try placing the graph, image, or chart with the text describing it.</a:t>
            </a:r>
          </a:p>
        </p:txBody>
      </p:sp>
      <p:pic>
        <p:nvPicPr>
          <p:cNvPr id="2095" name="Picture 47" descr="watershedwatch-logo"/>
          <p:cNvPicPr>
            <a:picLocks noChangeAspect="1" noChangeArrowheads="1"/>
          </p:cNvPicPr>
          <p:nvPr/>
        </p:nvPicPr>
        <p:blipFill>
          <a:blip r:embed="rId7" cstate="print"/>
          <a:srcRect/>
          <a:stretch>
            <a:fillRect/>
          </a:stretch>
        </p:blipFill>
        <p:spPr bwMode="auto">
          <a:xfrm>
            <a:off x="1195388" y="18059400"/>
            <a:ext cx="6448425" cy="3211513"/>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627</Words>
  <Application>Microsoft Office PowerPoint</Application>
  <PresentationFormat>Custom</PresentationFormat>
  <Paragraphs>34</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Microsoft Office Excel Chart</vt:lpstr>
      <vt:lpstr>Project Title</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Jeffrey A. Wood</dc:creator>
  <cp:lastModifiedBy>Jeffrey A. Wood</cp:lastModifiedBy>
  <cp:revision>60</cp:revision>
  <dcterms:created xsi:type="dcterms:W3CDTF">2007-05-03T14:34:36Z</dcterms:created>
  <dcterms:modified xsi:type="dcterms:W3CDTF">2009-07-30T12:36:57Z</dcterms:modified>
</cp:coreProperties>
</file>