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60" r:id="rId3"/>
    <p:sldId id="257" r:id="rId4"/>
    <p:sldId id="262" r:id="rId5"/>
    <p:sldId id="261" r:id="rId6"/>
    <p:sldId id="258" r:id="rId7"/>
    <p:sldId id="263" r:id="rId8"/>
    <p:sldId id="264" r:id="rId9"/>
    <p:sldId id="26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33"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6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treecoredat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treecore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725" b="1" i="0" u="none" strike="noStrike" baseline="0">
                <a:solidFill>
                  <a:srgbClr val="000000"/>
                </a:solidFill>
                <a:latin typeface="Arial"/>
                <a:ea typeface="Arial"/>
                <a:cs typeface="Arial"/>
              </a:defRPr>
            </a:pPr>
            <a:r>
              <a:rPr lang="en-US"/>
              <a:t>Annual Growth Index: 10 year moving average</a:t>
            </a:r>
          </a:p>
        </c:rich>
      </c:tx>
      <c:layout>
        <c:manualLayout>
          <c:xMode val="edge"/>
          <c:yMode val="edge"/>
          <c:x val="0.18560887951424798"/>
          <c:y val="5.423964727473593E-2"/>
        </c:manualLayout>
      </c:layout>
      <c:spPr>
        <a:noFill/>
        <a:ln w="25400">
          <a:noFill/>
        </a:ln>
      </c:spPr>
    </c:title>
    <c:plotArea>
      <c:layout>
        <c:manualLayout>
          <c:layoutTarget val="inner"/>
          <c:xMode val="edge"/>
          <c:yMode val="edge"/>
          <c:x val="0.12219458811137941"/>
          <c:y val="0.21836254744996936"/>
          <c:w val="0.73940194642906065"/>
          <c:h val="0.60049700548741569"/>
        </c:manualLayout>
      </c:layout>
      <c:lineChart>
        <c:grouping val="standard"/>
        <c:ser>
          <c:idx val="0"/>
          <c:order val="0"/>
          <c:tx>
            <c:strRef>
              <c:f>Sheet4!$N$1</c:f>
              <c:strCache>
                <c:ptCount val="1"/>
                <c:pt idx="0">
                  <c:v>BF-L</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Sheet4!$N$2:$N$93</c:f>
              <c:numCache>
                <c:formatCode>General</c:formatCode>
                <c:ptCount val="92"/>
                <c:pt idx="0">
                  <c:v>0</c:v>
                </c:pt>
                <c:pt idx="51">
                  <c:v>1.2674271229404308</c:v>
                </c:pt>
                <c:pt idx="52">
                  <c:v>1.108998732572877</c:v>
                </c:pt>
                <c:pt idx="53">
                  <c:v>1.0561892691170258</c:v>
                </c:pt>
                <c:pt idx="54">
                  <c:v>1.108998732572877</c:v>
                </c:pt>
                <c:pt idx="55">
                  <c:v>1.108998732572877</c:v>
                </c:pt>
                <c:pt idx="56">
                  <c:v>1.108998732572877</c:v>
                </c:pt>
                <c:pt idx="57">
                  <c:v>1.0863661053775122</c:v>
                </c:pt>
                <c:pt idx="58">
                  <c:v>1.0891951837769327</c:v>
                </c:pt>
                <c:pt idx="59">
                  <c:v>1.1266018870581604</c:v>
                </c:pt>
                <c:pt idx="60">
                  <c:v>1.140684410646388</c:v>
                </c:pt>
                <c:pt idx="61">
                  <c:v>1.1248415716096323</c:v>
                </c:pt>
                <c:pt idx="62">
                  <c:v>1.1565272496831431</c:v>
                </c:pt>
                <c:pt idx="63">
                  <c:v>1.1565272496831429</c:v>
                </c:pt>
                <c:pt idx="64">
                  <c:v>1.1248415716096323</c:v>
                </c:pt>
                <c:pt idx="65">
                  <c:v>1.1248415716096323</c:v>
                </c:pt>
                <c:pt idx="66">
                  <c:v>1.108998732572877</c:v>
                </c:pt>
                <c:pt idx="67">
                  <c:v>1.0773130544993659</c:v>
                </c:pt>
                <c:pt idx="68">
                  <c:v>1.0614702154626106</c:v>
                </c:pt>
                <c:pt idx="69">
                  <c:v>1.0139416983523439</c:v>
                </c:pt>
                <c:pt idx="70">
                  <c:v>0.96641318124207831</c:v>
                </c:pt>
                <c:pt idx="71">
                  <c:v>0.93472750316856779</c:v>
                </c:pt>
                <c:pt idx="72">
                  <c:v>0.90304182509505682</c:v>
                </c:pt>
                <c:pt idx="73">
                  <c:v>0.90304182509505693</c:v>
                </c:pt>
                <c:pt idx="74">
                  <c:v>0.88719898605830172</c:v>
                </c:pt>
                <c:pt idx="75">
                  <c:v>0.87135614702154618</c:v>
                </c:pt>
                <c:pt idx="76">
                  <c:v>0.85551330798479064</c:v>
                </c:pt>
                <c:pt idx="77">
                  <c:v>0.87135614702154629</c:v>
                </c:pt>
                <c:pt idx="78">
                  <c:v>0.85551330798479064</c:v>
                </c:pt>
                <c:pt idx="79">
                  <c:v>0.85551330798479097</c:v>
                </c:pt>
                <c:pt idx="80">
                  <c:v>0.85551330798479097</c:v>
                </c:pt>
                <c:pt idx="81">
                  <c:v>0.88719898605830183</c:v>
                </c:pt>
                <c:pt idx="82">
                  <c:v>0.91888466413181269</c:v>
                </c:pt>
                <c:pt idx="83">
                  <c:v>0.91536403323475568</c:v>
                </c:pt>
                <c:pt idx="84">
                  <c:v>0.93076679340937907</c:v>
                </c:pt>
                <c:pt idx="85">
                  <c:v>0.92793771500995803</c:v>
                </c:pt>
                <c:pt idx="86">
                  <c:v>0.9505703422053231</c:v>
                </c:pt>
                <c:pt idx="87">
                  <c:v>0.98225602027883374</c:v>
                </c:pt>
                <c:pt idx="88">
                  <c:v>1.0297845373890997</c:v>
                </c:pt>
                <c:pt idx="89">
                  <c:v>1.0561892691170258</c:v>
                </c:pt>
                <c:pt idx="90">
                  <c:v>1.1882129277566544</c:v>
                </c:pt>
                <c:pt idx="91">
                  <c:v>1.2674271229404308</c:v>
                </c:pt>
              </c:numCache>
            </c:numRef>
          </c:val>
        </c:ser>
        <c:ser>
          <c:idx val="1"/>
          <c:order val="1"/>
          <c:tx>
            <c:strRef>
              <c:f>Sheet4!$O$1</c:f>
              <c:strCache>
                <c:ptCount val="1"/>
                <c:pt idx="0">
                  <c:v>RS-L</c:v>
                </c:pt>
              </c:strCache>
            </c:strRef>
          </c:tx>
          <c:spPr>
            <a:ln w="12700">
              <a:solidFill>
                <a:srgbClr val="FF0000"/>
              </a:solidFill>
              <a:prstDash val="solid"/>
            </a:ln>
          </c:spPr>
          <c:marker>
            <c:symbol val="square"/>
            <c:size val="5"/>
            <c:spPr>
              <a:solidFill>
                <a:srgbClr val="FF00FF"/>
              </a:solidFill>
              <a:ln>
                <a:solidFill>
                  <a:srgbClr val="FF000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Sheet4!$O$2:$O$93</c:f>
              <c:numCache>
                <c:formatCode>General</c:formatCode>
                <c:ptCount val="92"/>
                <c:pt idx="26">
                  <c:v>2.1349274124679769</c:v>
                </c:pt>
                <c:pt idx="27">
                  <c:v>2.3484201537147733</c:v>
                </c:pt>
                <c:pt idx="28">
                  <c:v>2.1349274124679769</c:v>
                </c:pt>
                <c:pt idx="29">
                  <c:v>2.028181041844578</c:v>
                </c:pt>
                <c:pt idx="30">
                  <c:v>1.9641332194705377</c:v>
                </c:pt>
                <c:pt idx="31">
                  <c:v>1.9214346712211776</c:v>
                </c:pt>
                <c:pt idx="32">
                  <c:v>1.8299377821154075</c:v>
                </c:pt>
                <c:pt idx="33">
                  <c:v>1.8146883005977794</c:v>
                </c:pt>
                <c:pt idx="34">
                  <c:v>1.8502704241389123</c:v>
                </c:pt>
                <c:pt idx="35">
                  <c:v>1.8360375747224593</c:v>
                </c:pt>
                <c:pt idx="36">
                  <c:v>1.7506404782237408</c:v>
                </c:pt>
                <c:pt idx="37">
                  <c:v>1.622544833475662</c:v>
                </c:pt>
                <c:pt idx="38">
                  <c:v>1.579846285226302</c:v>
                </c:pt>
                <c:pt idx="39">
                  <c:v>1.5371477369769433</c:v>
                </c:pt>
                <c:pt idx="40">
                  <c:v>1.4944491887275835</c:v>
                </c:pt>
                <c:pt idx="41">
                  <c:v>1.4517506404782239</c:v>
                </c:pt>
                <c:pt idx="42">
                  <c:v>1.4090520922288641</c:v>
                </c:pt>
                <c:pt idx="43">
                  <c:v>1.3236549957301451</c:v>
                </c:pt>
                <c:pt idx="44">
                  <c:v>1.1955593509820666</c:v>
                </c:pt>
                <c:pt idx="45">
                  <c:v>1.1101622544833478</c:v>
                </c:pt>
                <c:pt idx="46">
                  <c:v>1.0461144321093081</c:v>
                </c:pt>
                <c:pt idx="47">
                  <c:v>0.96071733561058925</c:v>
                </c:pt>
                <c:pt idx="48">
                  <c:v>0.87532023911187007</c:v>
                </c:pt>
                <c:pt idx="49">
                  <c:v>0.78992314261315122</c:v>
                </c:pt>
                <c:pt idx="50">
                  <c:v>0.70452604611443215</c:v>
                </c:pt>
                <c:pt idx="51">
                  <c:v>0.6191289496157133</c:v>
                </c:pt>
                <c:pt idx="52">
                  <c:v>0.57643040136635348</c:v>
                </c:pt>
                <c:pt idx="53">
                  <c:v>0.53373185311699411</c:v>
                </c:pt>
                <c:pt idx="54">
                  <c:v>0.49103330486763452</c:v>
                </c:pt>
                <c:pt idx="55">
                  <c:v>0.44833475661827504</c:v>
                </c:pt>
                <c:pt idx="56">
                  <c:v>0.42698548249359519</c:v>
                </c:pt>
                <c:pt idx="57">
                  <c:v>0.42698548249359519</c:v>
                </c:pt>
                <c:pt idx="58">
                  <c:v>0.44833475661827488</c:v>
                </c:pt>
                <c:pt idx="59">
                  <c:v>0.44833475661827488</c:v>
                </c:pt>
                <c:pt idx="60">
                  <c:v>0.44833475661827504</c:v>
                </c:pt>
                <c:pt idx="61">
                  <c:v>0.44833475661827504</c:v>
                </c:pt>
                <c:pt idx="62">
                  <c:v>0.49103330486763441</c:v>
                </c:pt>
                <c:pt idx="63">
                  <c:v>0.533731853116994</c:v>
                </c:pt>
                <c:pt idx="64">
                  <c:v>0.57643040136635337</c:v>
                </c:pt>
                <c:pt idx="65">
                  <c:v>0.70452604611443204</c:v>
                </c:pt>
                <c:pt idx="66">
                  <c:v>0.83262169086251081</c:v>
                </c:pt>
                <c:pt idx="67">
                  <c:v>0.91801878736122966</c:v>
                </c:pt>
                <c:pt idx="68">
                  <c:v>0.98206660973526849</c:v>
                </c:pt>
                <c:pt idx="69">
                  <c:v>1.0034158838599485</c:v>
                </c:pt>
                <c:pt idx="70">
                  <c:v>1.0461144321093081</c:v>
                </c:pt>
                <c:pt idx="71">
                  <c:v>1.0888129803586681</c:v>
                </c:pt>
                <c:pt idx="72">
                  <c:v>1.067463706233988</c:v>
                </c:pt>
                <c:pt idx="73">
                  <c:v>1.067463706233988</c:v>
                </c:pt>
                <c:pt idx="74">
                  <c:v>1.0674637062339878</c:v>
                </c:pt>
                <c:pt idx="75">
                  <c:v>0.98206660973526871</c:v>
                </c:pt>
                <c:pt idx="76">
                  <c:v>0.8966695132365502</c:v>
                </c:pt>
                <c:pt idx="77">
                  <c:v>0.85397096498719038</c:v>
                </c:pt>
                <c:pt idx="78">
                  <c:v>0.78992314261315122</c:v>
                </c:pt>
                <c:pt idx="79">
                  <c:v>0.8112724167378309</c:v>
                </c:pt>
                <c:pt idx="80">
                  <c:v>0.85397096498719038</c:v>
                </c:pt>
                <c:pt idx="81">
                  <c:v>0.8539709649871905</c:v>
                </c:pt>
                <c:pt idx="82">
                  <c:v>0.87532023911187007</c:v>
                </c:pt>
                <c:pt idx="83">
                  <c:v>0.87769238068127897</c:v>
                </c:pt>
                <c:pt idx="84">
                  <c:v>0.88065755764304021</c:v>
                </c:pt>
                <c:pt idx="85">
                  <c:v>0.88446992802244684</c:v>
                </c:pt>
                <c:pt idx="86">
                  <c:v>0.88955308852832338</c:v>
                </c:pt>
                <c:pt idx="87">
                  <c:v>0.8966695132365502</c:v>
                </c:pt>
                <c:pt idx="88">
                  <c:v>0.96071733561058936</c:v>
                </c:pt>
                <c:pt idx="89">
                  <c:v>0.99629945915172213</c:v>
                </c:pt>
                <c:pt idx="90">
                  <c:v>0.8539709649871905</c:v>
                </c:pt>
                <c:pt idx="91">
                  <c:v>0.8539709649871905</c:v>
                </c:pt>
              </c:numCache>
            </c:numRef>
          </c:val>
        </c:ser>
        <c:ser>
          <c:idx val="2"/>
          <c:order val="2"/>
          <c:tx>
            <c:strRef>
              <c:f>Sheet4!$P$1</c:f>
              <c:strCache>
                <c:ptCount val="1"/>
                <c:pt idx="0">
                  <c:v>BF-M</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Sheet4!$P$2:$P$93</c:f>
              <c:numCache>
                <c:formatCode>General</c:formatCode>
                <c:ptCount val="92"/>
                <c:pt idx="21">
                  <c:v>1.2097749818533752</c:v>
                </c:pt>
                <c:pt idx="22">
                  <c:v>1.2097749818533752</c:v>
                </c:pt>
                <c:pt idx="23">
                  <c:v>1.2097749818533752</c:v>
                </c:pt>
                <c:pt idx="24">
                  <c:v>1.2097749818533752</c:v>
                </c:pt>
                <c:pt idx="25">
                  <c:v>1.2097749818533752</c:v>
                </c:pt>
                <c:pt idx="26">
                  <c:v>1.2097749818533752</c:v>
                </c:pt>
                <c:pt idx="27">
                  <c:v>1.2097749818533752</c:v>
                </c:pt>
                <c:pt idx="28">
                  <c:v>1.2097749818533752</c:v>
                </c:pt>
                <c:pt idx="29">
                  <c:v>1.2769847030674513</c:v>
                </c:pt>
                <c:pt idx="30">
                  <c:v>1.3912412291313816</c:v>
                </c:pt>
                <c:pt idx="31">
                  <c:v>1.3912412291313816</c:v>
                </c:pt>
                <c:pt idx="32">
                  <c:v>1.3912412291313816</c:v>
                </c:pt>
                <c:pt idx="33">
                  <c:v>1.3912412291313816</c:v>
                </c:pt>
                <c:pt idx="34">
                  <c:v>1.3307524800387129</c:v>
                </c:pt>
                <c:pt idx="35">
                  <c:v>1.3307524800387129</c:v>
                </c:pt>
                <c:pt idx="36">
                  <c:v>1.3307524800387129</c:v>
                </c:pt>
                <c:pt idx="37">
                  <c:v>1.3307524800387129</c:v>
                </c:pt>
                <c:pt idx="38">
                  <c:v>1.2400193563997095</c:v>
                </c:pt>
                <c:pt idx="39">
                  <c:v>1.119041858214372</c:v>
                </c:pt>
                <c:pt idx="40">
                  <c:v>0.93757561093636566</c:v>
                </c:pt>
                <c:pt idx="41">
                  <c:v>0.87708686184369689</c:v>
                </c:pt>
                <c:pt idx="42">
                  <c:v>0.87708686184369689</c:v>
                </c:pt>
                <c:pt idx="43">
                  <c:v>0.87708686184369689</c:v>
                </c:pt>
                <c:pt idx="44">
                  <c:v>0.87708686184369689</c:v>
                </c:pt>
                <c:pt idx="45">
                  <c:v>0.81659811275102823</c:v>
                </c:pt>
                <c:pt idx="46">
                  <c:v>0.75610936365835968</c:v>
                </c:pt>
                <c:pt idx="47">
                  <c:v>0.69562061456569102</c:v>
                </c:pt>
                <c:pt idx="48">
                  <c:v>0.69562061456569102</c:v>
                </c:pt>
                <c:pt idx="49">
                  <c:v>0.66537624001935647</c:v>
                </c:pt>
                <c:pt idx="50">
                  <c:v>0.63513186547302203</c:v>
                </c:pt>
                <c:pt idx="51">
                  <c:v>0.6048874909266877</c:v>
                </c:pt>
                <c:pt idx="52">
                  <c:v>0.51415436728768449</c:v>
                </c:pt>
                <c:pt idx="53">
                  <c:v>0.42342124364868139</c:v>
                </c:pt>
                <c:pt idx="54">
                  <c:v>0.42342124364868139</c:v>
                </c:pt>
                <c:pt idx="55">
                  <c:v>0.42342124364868139</c:v>
                </c:pt>
                <c:pt idx="56">
                  <c:v>0.42342124364868139</c:v>
                </c:pt>
                <c:pt idx="57">
                  <c:v>0.4839099927413501</c:v>
                </c:pt>
                <c:pt idx="58">
                  <c:v>0.57464311638035326</c:v>
                </c:pt>
                <c:pt idx="59">
                  <c:v>0.72586498911202502</c:v>
                </c:pt>
                <c:pt idx="60">
                  <c:v>0.87708686184369689</c:v>
                </c:pt>
                <c:pt idx="61">
                  <c:v>1.0283087345753692</c:v>
                </c:pt>
                <c:pt idx="62">
                  <c:v>1.1190418582143717</c:v>
                </c:pt>
                <c:pt idx="63">
                  <c:v>1.2097749818533752</c:v>
                </c:pt>
                <c:pt idx="64">
                  <c:v>1.2702637309460441</c:v>
                </c:pt>
                <c:pt idx="65">
                  <c:v>1.3307524800387129</c:v>
                </c:pt>
                <c:pt idx="66">
                  <c:v>1.3912412291313816</c:v>
                </c:pt>
                <c:pt idx="67">
                  <c:v>1.3912412291313816</c:v>
                </c:pt>
                <c:pt idx="68">
                  <c:v>1.3912412291313816</c:v>
                </c:pt>
                <c:pt idx="69">
                  <c:v>1.3307524800387129</c:v>
                </c:pt>
                <c:pt idx="70">
                  <c:v>1.2702637309460441</c:v>
                </c:pt>
                <c:pt idx="71">
                  <c:v>1.2097749818533752</c:v>
                </c:pt>
                <c:pt idx="72">
                  <c:v>1.2097749818533752</c:v>
                </c:pt>
                <c:pt idx="73">
                  <c:v>1.2097749818533752</c:v>
                </c:pt>
                <c:pt idx="74">
                  <c:v>1.2097749818533752</c:v>
                </c:pt>
                <c:pt idx="75">
                  <c:v>1.2097749818533752</c:v>
                </c:pt>
                <c:pt idx="76">
                  <c:v>1.2097749818533752</c:v>
                </c:pt>
                <c:pt idx="77">
                  <c:v>1.1492862327607063</c:v>
                </c:pt>
                <c:pt idx="78">
                  <c:v>1.0887974836680379</c:v>
                </c:pt>
                <c:pt idx="79">
                  <c:v>1.0283087345753692</c:v>
                </c:pt>
                <c:pt idx="80">
                  <c:v>0.9678199854827001</c:v>
                </c:pt>
                <c:pt idx="81">
                  <c:v>0.90733123639003155</c:v>
                </c:pt>
                <c:pt idx="82">
                  <c:v>0.84684248729736267</c:v>
                </c:pt>
                <c:pt idx="83">
                  <c:v>0.80651665456891664</c:v>
                </c:pt>
                <c:pt idx="84">
                  <c:v>0.75610936365835968</c:v>
                </c:pt>
                <c:pt idx="85">
                  <c:v>0.69129998963050032</c:v>
                </c:pt>
                <c:pt idx="86">
                  <c:v>0.6048874909266877</c:v>
                </c:pt>
                <c:pt idx="87">
                  <c:v>0.6048874909266877</c:v>
                </c:pt>
                <c:pt idx="88">
                  <c:v>0.6048874909266877</c:v>
                </c:pt>
                <c:pt idx="89">
                  <c:v>0.6048874909266877</c:v>
                </c:pt>
                <c:pt idx="90">
                  <c:v>0.6048874909266877</c:v>
                </c:pt>
                <c:pt idx="91">
                  <c:v>0.6048874909266877</c:v>
                </c:pt>
              </c:numCache>
            </c:numRef>
          </c:val>
        </c:ser>
        <c:ser>
          <c:idx val="3"/>
          <c:order val="3"/>
          <c:tx>
            <c:strRef>
              <c:f>Sheet4!$Q$1</c:f>
              <c:strCache>
                <c:ptCount val="1"/>
                <c:pt idx="0">
                  <c:v>RS-M</c:v>
                </c:pt>
              </c:strCache>
            </c:strRef>
          </c:tx>
          <c:spPr>
            <a:ln w="12700">
              <a:solidFill>
                <a:srgbClr val="00FFFF"/>
              </a:solidFill>
              <a:prstDash val="solid"/>
            </a:ln>
          </c:spPr>
          <c:marker>
            <c:symbol val="x"/>
            <c:size val="5"/>
            <c:spPr>
              <a:noFill/>
              <a:ln>
                <a:solidFill>
                  <a:srgbClr val="00FFFF"/>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Sheet4!$Q$2:$Q$93</c:f>
              <c:numCache>
                <c:formatCode>General</c:formatCode>
                <c:ptCount val="92"/>
                <c:pt idx="21">
                  <c:v>0</c:v>
                </c:pt>
                <c:pt idx="22">
                  <c:v>1.1001100110011004</c:v>
                </c:pt>
                <c:pt idx="23">
                  <c:v>1.6501650165016504</c:v>
                </c:pt>
                <c:pt idx="24">
                  <c:v>1.6501650165016504</c:v>
                </c:pt>
                <c:pt idx="25">
                  <c:v>1.6501650165016504</c:v>
                </c:pt>
                <c:pt idx="26">
                  <c:v>1.5401540154015403</c:v>
                </c:pt>
                <c:pt idx="27">
                  <c:v>1.5584891822515585</c:v>
                </c:pt>
                <c:pt idx="28">
                  <c:v>1.5715857300015719</c:v>
                </c:pt>
                <c:pt idx="29">
                  <c:v>1.6501650165016506</c:v>
                </c:pt>
                <c:pt idx="30">
                  <c:v>1.5890477936682561</c:v>
                </c:pt>
                <c:pt idx="31">
                  <c:v>1.5401540154015403</c:v>
                </c:pt>
                <c:pt idx="32">
                  <c:v>1.5401540154015403</c:v>
                </c:pt>
                <c:pt idx="33">
                  <c:v>1.43014301430143</c:v>
                </c:pt>
                <c:pt idx="34">
                  <c:v>1.2926292629262923</c:v>
                </c:pt>
                <c:pt idx="35">
                  <c:v>1.1826182618261827</c:v>
                </c:pt>
                <c:pt idx="36">
                  <c:v>1.1276127612761278</c:v>
                </c:pt>
                <c:pt idx="37">
                  <c:v>1.0176017601760177</c:v>
                </c:pt>
                <c:pt idx="38">
                  <c:v>0.90759075907590758</c:v>
                </c:pt>
                <c:pt idx="39">
                  <c:v>0.74257425742574268</c:v>
                </c:pt>
                <c:pt idx="40">
                  <c:v>0.68756875687568753</c:v>
                </c:pt>
                <c:pt idx="41">
                  <c:v>0.68756875687568764</c:v>
                </c:pt>
                <c:pt idx="42">
                  <c:v>0.68756875687568764</c:v>
                </c:pt>
                <c:pt idx="43">
                  <c:v>0.63256325632563271</c:v>
                </c:pt>
                <c:pt idx="44">
                  <c:v>0.63256325632563271</c:v>
                </c:pt>
                <c:pt idx="45">
                  <c:v>0.63256325632563271</c:v>
                </c:pt>
                <c:pt idx="46">
                  <c:v>0.68756875687568764</c:v>
                </c:pt>
                <c:pt idx="47">
                  <c:v>0.68756875687568764</c:v>
                </c:pt>
                <c:pt idx="48">
                  <c:v>0.74257425742574279</c:v>
                </c:pt>
                <c:pt idx="49">
                  <c:v>0.79757975797579772</c:v>
                </c:pt>
                <c:pt idx="50">
                  <c:v>0.85258525852585265</c:v>
                </c:pt>
                <c:pt idx="51">
                  <c:v>0.85258525852585265</c:v>
                </c:pt>
                <c:pt idx="52">
                  <c:v>0.85258525852585265</c:v>
                </c:pt>
                <c:pt idx="53">
                  <c:v>0.85258525852585265</c:v>
                </c:pt>
                <c:pt idx="54">
                  <c:v>0.93509350935093516</c:v>
                </c:pt>
                <c:pt idx="55">
                  <c:v>0.99009900990099009</c:v>
                </c:pt>
                <c:pt idx="56">
                  <c:v>0.99009900990099009</c:v>
                </c:pt>
                <c:pt idx="57">
                  <c:v>0.99009900990099009</c:v>
                </c:pt>
                <c:pt idx="58">
                  <c:v>0.93509350935093516</c:v>
                </c:pt>
                <c:pt idx="59">
                  <c:v>0.93509350935093516</c:v>
                </c:pt>
                <c:pt idx="60">
                  <c:v>0.93509350935093516</c:v>
                </c:pt>
                <c:pt idx="61">
                  <c:v>0.93509350935093516</c:v>
                </c:pt>
                <c:pt idx="62">
                  <c:v>0.99009900990099031</c:v>
                </c:pt>
                <c:pt idx="63">
                  <c:v>0.99009900990099031</c:v>
                </c:pt>
                <c:pt idx="64">
                  <c:v>0.93509350935093516</c:v>
                </c:pt>
                <c:pt idx="65">
                  <c:v>0.88008800880088023</c:v>
                </c:pt>
                <c:pt idx="66">
                  <c:v>0.88008800880088012</c:v>
                </c:pt>
                <c:pt idx="67">
                  <c:v>0.93509350935093483</c:v>
                </c:pt>
                <c:pt idx="68">
                  <c:v>0.99009900990098987</c:v>
                </c:pt>
                <c:pt idx="69">
                  <c:v>0.99009900990099009</c:v>
                </c:pt>
                <c:pt idx="70">
                  <c:v>0.99009900990099009</c:v>
                </c:pt>
                <c:pt idx="71">
                  <c:v>0.99009900990099009</c:v>
                </c:pt>
                <c:pt idx="72">
                  <c:v>0.93509350935093516</c:v>
                </c:pt>
                <c:pt idx="73">
                  <c:v>0.99009900990099009</c:v>
                </c:pt>
                <c:pt idx="74">
                  <c:v>0.99009900990099009</c:v>
                </c:pt>
                <c:pt idx="75">
                  <c:v>1.045104510451045</c:v>
                </c:pt>
                <c:pt idx="76">
                  <c:v>1.045104510451045</c:v>
                </c:pt>
                <c:pt idx="77">
                  <c:v>0.99009900990099009</c:v>
                </c:pt>
                <c:pt idx="78">
                  <c:v>0.99009900990099009</c:v>
                </c:pt>
                <c:pt idx="79">
                  <c:v>0.99009900990099009</c:v>
                </c:pt>
                <c:pt idx="80">
                  <c:v>1.0451045104510452</c:v>
                </c:pt>
                <c:pt idx="81">
                  <c:v>0.99009900990099031</c:v>
                </c:pt>
                <c:pt idx="82">
                  <c:v>0.99009900990099009</c:v>
                </c:pt>
                <c:pt idx="83">
                  <c:v>0.9778755653343113</c:v>
                </c:pt>
                <c:pt idx="84">
                  <c:v>1.0313531353135317</c:v>
                </c:pt>
                <c:pt idx="85">
                  <c:v>1.0215307245010219</c:v>
                </c:pt>
                <c:pt idx="86">
                  <c:v>1.0084341767510085</c:v>
                </c:pt>
                <c:pt idx="87">
                  <c:v>1.1001100110011004</c:v>
                </c:pt>
                <c:pt idx="88">
                  <c:v>1.1001100110011004</c:v>
                </c:pt>
                <c:pt idx="89">
                  <c:v>1.1001100110011004</c:v>
                </c:pt>
                <c:pt idx="90">
                  <c:v>0.82508250825082508</c:v>
                </c:pt>
                <c:pt idx="91">
                  <c:v>1.1001100110011004</c:v>
                </c:pt>
              </c:numCache>
            </c:numRef>
          </c:val>
        </c:ser>
        <c:ser>
          <c:idx val="4"/>
          <c:order val="4"/>
          <c:tx>
            <c:strRef>
              <c:f>Sheet4!$R$1</c:f>
              <c:strCache>
                <c:ptCount val="1"/>
                <c:pt idx="0">
                  <c:v>BF-H</c:v>
                </c:pt>
              </c:strCache>
            </c:strRef>
          </c:tx>
          <c:spPr>
            <a:ln w="12700">
              <a:solidFill>
                <a:srgbClr val="800080"/>
              </a:solidFill>
              <a:prstDash val="solid"/>
            </a:ln>
          </c:spPr>
          <c:marker>
            <c:symbol val="star"/>
            <c:size val="5"/>
            <c:spPr>
              <a:noFill/>
              <a:ln>
                <a:solidFill>
                  <a:srgbClr val="80008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Sheet4!$R$2:$R$93</c:f>
              <c:numCache>
                <c:formatCode>General</c:formatCode>
                <c:ptCount val="92"/>
                <c:pt idx="0">
                  <c:v>1.9098143236074265</c:v>
                </c:pt>
                <c:pt idx="1">
                  <c:v>1.7771883289124668</c:v>
                </c:pt>
                <c:pt idx="2">
                  <c:v>1.6445623342175066</c:v>
                </c:pt>
                <c:pt idx="3">
                  <c:v>1.5119363395225458</c:v>
                </c:pt>
                <c:pt idx="4">
                  <c:v>1.4588859416445621</c:v>
                </c:pt>
                <c:pt idx="5">
                  <c:v>1.3793103448275861</c:v>
                </c:pt>
                <c:pt idx="6">
                  <c:v>1.3527851458885942</c:v>
                </c:pt>
                <c:pt idx="7">
                  <c:v>1.3262599469496021</c:v>
                </c:pt>
                <c:pt idx="8">
                  <c:v>1.273209549071618</c:v>
                </c:pt>
                <c:pt idx="9">
                  <c:v>1.2201591511936341</c:v>
                </c:pt>
                <c:pt idx="10">
                  <c:v>1.1671087533156497</c:v>
                </c:pt>
                <c:pt idx="11">
                  <c:v>1.140583554376658</c:v>
                </c:pt>
                <c:pt idx="12">
                  <c:v>1.140583554376658</c:v>
                </c:pt>
                <c:pt idx="13">
                  <c:v>1.1671087533156497</c:v>
                </c:pt>
                <c:pt idx="14">
                  <c:v>1.0875331564986737</c:v>
                </c:pt>
                <c:pt idx="15">
                  <c:v>1.0344827586206895</c:v>
                </c:pt>
                <c:pt idx="16">
                  <c:v>0.98143236074270523</c:v>
                </c:pt>
                <c:pt idx="17">
                  <c:v>0.92838196286472141</c:v>
                </c:pt>
                <c:pt idx="18">
                  <c:v>0.90185676392572922</c:v>
                </c:pt>
                <c:pt idx="19">
                  <c:v>0.90185676392572922</c:v>
                </c:pt>
                <c:pt idx="20">
                  <c:v>0.92838196286472141</c:v>
                </c:pt>
                <c:pt idx="21">
                  <c:v>0.90185676392572922</c:v>
                </c:pt>
                <c:pt idx="22">
                  <c:v>0.90185676392572922</c:v>
                </c:pt>
                <c:pt idx="23">
                  <c:v>0.92838196286472141</c:v>
                </c:pt>
                <c:pt idx="24">
                  <c:v>1.0079575596816976</c:v>
                </c:pt>
                <c:pt idx="25">
                  <c:v>1.0875331564986737</c:v>
                </c:pt>
                <c:pt idx="26">
                  <c:v>1.1671087533156497</c:v>
                </c:pt>
                <c:pt idx="27">
                  <c:v>1.2466843501326255</c:v>
                </c:pt>
                <c:pt idx="28">
                  <c:v>1.3262599469496021</c:v>
                </c:pt>
                <c:pt idx="29">
                  <c:v>1.3262599469496021</c:v>
                </c:pt>
                <c:pt idx="30">
                  <c:v>1.3262599469496021</c:v>
                </c:pt>
                <c:pt idx="31">
                  <c:v>1.3793103448275861</c:v>
                </c:pt>
                <c:pt idx="32">
                  <c:v>1.3793103448275861</c:v>
                </c:pt>
                <c:pt idx="33">
                  <c:v>1.273209549071618</c:v>
                </c:pt>
                <c:pt idx="34">
                  <c:v>1.2201591511936341</c:v>
                </c:pt>
                <c:pt idx="35">
                  <c:v>1.140583554376658</c:v>
                </c:pt>
                <c:pt idx="36">
                  <c:v>1.0875331564986737</c:v>
                </c:pt>
                <c:pt idx="37">
                  <c:v>1.0344827586206895</c:v>
                </c:pt>
                <c:pt idx="38">
                  <c:v>1.0079575596816976</c:v>
                </c:pt>
                <c:pt idx="39">
                  <c:v>1.0079575596816976</c:v>
                </c:pt>
                <c:pt idx="40">
                  <c:v>1.0079575596816976</c:v>
                </c:pt>
                <c:pt idx="41">
                  <c:v>0.95490716180371338</c:v>
                </c:pt>
                <c:pt idx="42">
                  <c:v>0.92838196286472141</c:v>
                </c:pt>
                <c:pt idx="43">
                  <c:v>0.95490716180371338</c:v>
                </c:pt>
                <c:pt idx="44">
                  <c:v>0.92838196286472141</c:v>
                </c:pt>
                <c:pt idx="45">
                  <c:v>0.90185676392572922</c:v>
                </c:pt>
                <c:pt idx="46">
                  <c:v>0.90185676392572922</c:v>
                </c:pt>
                <c:pt idx="47">
                  <c:v>0.84880636604774529</c:v>
                </c:pt>
                <c:pt idx="48">
                  <c:v>0.79575596816976124</c:v>
                </c:pt>
                <c:pt idx="49">
                  <c:v>0.74270557029177731</c:v>
                </c:pt>
                <c:pt idx="50">
                  <c:v>0.68965517241379337</c:v>
                </c:pt>
                <c:pt idx="51">
                  <c:v>0.6631299734748014</c:v>
                </c:pt>
                <c:pt idx="52">
                  <c:v>0.6366047745358091</c:v>
                </c:pt>
                <c:pt idx="53">
                  <c:v>0.61007957559681703</c:v>
                </c:pt>
                <c:pt idx="54">
                  <c:v>0.58355437665782484</c:v>
                </c:pt>
                <c:pt idx="55">
                  <c:v>0.58355437665782484</c:v>
                </c:pt>
                <c:pt idx="56">
                  <c:v>0.53050397877984068</c:v>
                </c:pt>
                <c:pt idx="57">
                  <c:v>0.53050397877984068</c:v>
                </c:pt>
                <c:pt idx="58">
                  <c:v>0.5039787798408486</c:v>
                </c:pt>
                <c:pt idx="59">
                  <c:v>0.53050397877984068</c:v>
                </c:pt>
                <c:pt idx="60">
                  <c:v>0.53050397877984068</c:v>
                </c:pt>
                <c:pt idx="61">
                  <c:v>0.53050397877984068</c:v>
                </c:pt>
                <c:pt idx="62">
                  <c:v>0.53050397877984068</c:v>
                </c:pt>
                <c:pt idx="63">
                  <c:v>0.58355437665782495</c:v>
                </c:pt>
                <c:pt idx="64">
                  <c:v>0.63660477453580921</c:v>
                </c:pt>
                <c:pt idx="65">
                  <c:v>0.68965517241379337</c:v>
                </c:pt>
                <c:pt idx="66">
                  <c:v>0.76923076923076916</c:v>
                </c:pt>
                <c:pt idx="67">
                  <c:v>0.82228116710875321</c:v>
                </c:pt>
                <c:pt idx="68">
                  <c:v>0.82228116710875321</c:v>
                </c:pt>
                <c:pt idx="69">
                  <c:v>0.84880636604774529</c:v>
                </c:pt>
                <c:pt idx="70">
                  <c:v>0.84880636604774529</c:v>
                </c:pt>
                <c:pt idx="71">
                  <c:v>0.87533156498673714</c:v>
                </c:pt>
                <c:pt idx="72">
                  <c:v>0.87533156498673714</c:v>
                </c:pt>
                <c:pt idx="73">
                  <c:v>0.87533156498673714</c:v>
                </c:pt>
                <c:pt idx="74">
                  <c:v>0.84880636604774529</c:v>
                </c:pt>
                <c:pt idx="75">
                  <c:v>0.79575596816976124</c:v>
                </c:pt>
                <c:pt idx="76">
                  <c:v>0.71618037135278512</c:v>
                </c:pt>
                <c:pt idx="77">
                  <c:v>0.63660477453580921</c:v>
                </c:pt>
                <c:pt idx="78">
                  <c:v>0.63660477453580921</c:v>
                </c:pt>
                <c:pt idx="79">
                  <c:v>0.58355437665782484</c:v>
                </c:pt>
                <c:pt idx="80">
                  <c:v>0.63660477453580921</c:v>
                </c:pt>
                <c:pt idx="81">
                  <c:v>0.6631299734748014</c:v>
                </c:pt>
                <c:pt idx="82">
                  <c:v>0.6631299734748014</c:v>
                </c:pt>
                <c:pt idx="83">
                  <c:v>0.6189213085764812</c:v>
                </c:pt>
                <c:pt idx="84">
                  <c:v>0.62997347480106103</c:v>
                </c:pt>
                <c:pt idx="85">
                  <c:v>0.6441834028040927</c:v>
                </c:pt>
                <c:pt idx="86">
                  <c:v>0.66312997347480152</c:v>
                </c:pt>
                <c:pt idx="87">
                  <c:v>0.74270557029177753</c:v>
                </c:pt>
                <c:pt idx="88">
                  <c:v>0.79575596816976124</c:v>
                </c:pt>
                <c:pt idx="89">
                  <c:v>0.88417329796640154</c:v>
                </c:pt>
                <c:pt idx="90">
                  <c:v>0.79575596816976135</c:v>
                </c:pt>
                <c:pt idx="91">
                  <c:v>0.53050397877984079</c:v>
                </c:pt>
              </c:numCache>
            </c:numRef>
          </c:val>
        </c:ser>
        <c:ser>
          <c:idx val="5"/>
          <c:order val="5"/>
          <c:tx>
            <c:strRef>
              <c:f>Sheet4!$S$1</c:f>
              <c:strCache>
                <c:ptCount val="1"/>
                <c:pt idx="0">
                  <c:v>RS-H</c:v>
                </c:pt>
              </c:strCache>
            </c:strRef>
          </c:tx>
          <c:spPr>
            <a:ln w="12700">
              <a:solidFill>
                <a:srgbClr val="800000"/>
              </a:solidFill>
              <a:prstDash val="solid"/>
            </a:ln>
          </c:spPr>
          <c:marker>
            <c:symbol val="circle"/>
            <c:size val="5"/>
            <c:spPr>
              <a:solidFill>
                <a:srgbClr val="800000"/>
              </a:solidFill>
              <a:ln>
                <a:solidFill>
                  <a:srgbClr val="80000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Sheet4!$S$2:$S$93</c:f>
              <c:numCache>
                <c:formatCode>General</c:formatCode>
                <c:ptCount val="92"/>
                <c:pt idx="15">
                  <c:v>0.71581961345740885</c:v>
                </c:pt>
                <c:pt idx="16">
                  <c:v>0.89477451682176101</c:v>
                </c:pt>
                <c:pt idx="17">
                  <c:v>0.83512288236697685</c:v>
                </c:pt>
                <c:pt idx="18">
                  <c:v>0.80529706513958488</c:v>
                </c:pt>
                <c:pt idx="19">
                  <c:v>0.78740157480314954</c:v>
                </c:pt>
                <c:pt idx="20">
                  <c:v>0.77547124791219268</c:v>
                </c:pt>
                <c:pt idx="21">
                  <c:v>0.7669495858472235</c:v>
                </c:pt>
                <c:pt idx="22">
                  <c:v>0.76055833929849692</c:v>
                </c:pt>
                <c:pt idx="23">
                  <c:v>0.75558736976059804</c:v>
                </c:pt>
                <c:pt idx="24">
                  <c:v>0.75161059413027942</c:v>
                </c:pt>
                <c:pt idx="25">
                  <c:v>0.75161059413027942</c:v>
                </c:pt>
                <c:pt idx="26">
                  <c:v>0.71581961345740897</c:v>
                </c:pt>
                <c:pt idx="27">
                  <c:v>0.68002863278453873</c:v>
                </c:pt>
                <c:pt idx="28">
                  <c:v>0.64423765211166795</c:v>
                </c:pt>
                <c:pt idx="29">
                  <c:v>0.64423765211166795</c:v>
                </c:pt>
                <c:pt idx="30">
                  <c:v>0.64423765211166795</c:v>
                </c:pt>
                <c:pt idx="31">
                  <c:v>0.64423765211166795</c:v>
                </c:pt>
                <c:pt idx="32">
                  <c:v>0.68002863278453873</c:v>
                </c:pt>
                <c:pt idx="33">
                  <c:v>0.68002863278453873</c:v>
                </c:pt>
                <c:pt idx="34">
                  <c:v>0.68002863278453873</c:v>
                </c:pt>
                <c:pt idx="35">
                  <c:v>0.68002863278453873</c:v>
                </c:pt>
                <c:pt idx="36">
                  <c:v>0.75161059413027942</c:v>
                </c:pt>
                <c:pt idx="37">
                  <c:v>0.78740157480314976</c:v>
                </c:pt>
                <c:pt idx="38">
                  <c:v>0.8231925554760201</c:v>
                </c:pt>
                <c:pt idx="39">
                  <c:v>0.8231925554760201</c:v>
                </c:pt>
                <c:pt idx="40">
                  <c:v>0.85898353614889089</c:v>
                </c:pt>
                <c:pt idx="41">
                  <c:v>0.85898353614889089</c:v>
                </c:pt>
                <c:pt idx="42">
                  <c:v>0.89477451682176123</c:v>
                </c:pt>
                <c:pt idx="43">
                  <c:v>0.93056549749463169</c:v>
                </c:pt>
                <c:pt idx="44">
                  <c:v>0.96635647816750192</c:v>
                </c:pt>
                <c:pt idx="45">
                  <c:v>1.0021474588403723</c:v>
                </c:pt>
                <c:pt idx="46">
                  <c:v>1.0021474588403723</c:v>
                </c:pt>
                <c:pt idx="47">
                  <c:v>1.0737294201861134</c:v>
                </c:pt>
                <c:pt idx="48">
                  <c:v>1.1453113815318543</c:v>
                </c:pt>
                <c:pt idx="49">
                  <c:v>1.2168933428775948</c:v>
                </c:pt>
                <c:pt idx="50">
                  <c:v>1.2526843235504654</c:v>
                </c:pt>
                <c:pt idx="51">
                  <c:v>1.2884753042233361</c:v>
                </c:pt>
                <c:pt idx="52">
                  <c:v>1.2168933428775948</c:v>
                </c:pt>
                <c:pt idx="53">
                  <c:v>1.2526843235504654</c:v>
                </c:pt>
                <c:pt idx="54">
                  <c:v>1.2168933428775948</c:v>
                </c:pt>
                <c:pt idx="55">
                  <c:v>1.2526843235504654</c:v>
                </c:pt>
                <c:pt idx="56">
                  <c:v>1.2526843235504654</c:v>
                </c:pt>
                <c:pt idx="57">
                  <c:v>1.2168933428775948</c:v>
                </c:pt>
                <c:pt idx="58">
                  <c:v>1.2884753042233361</c:v>
                </c:pt>
                <c:pt idx="59">
                  <c:v>1.2884753042233361</c:v>
                </c:pt>
                <c:pt idx="60">
                  <c:v>1.360057265569077</c:v>
                </c:pt>
                <c:pt idx="61">
                  <c:v>1.360057265569077</c:v>
                </c:pt>
                <c:pt idx="62">
                  <c:v>1.360057265569077</c:v>
                </c:pt>
                <c:pt idx="63">
                  <c:v>1.3242662848962063</c:v>
                </c:pt>
                <c:pt idx="64">
                  <c:v>1.3958482462419473</c:v>
                </c:pt>
                <c:pt idx="65">
                  <c:v>1.3958482462419473</c:v>
                </c:pt>
                <c:pt idx="66">
                  <c:v>1.360057265569077</c:v>
                </c:pt>
                <c:pt idx="67">
                  <c:v>1.3958482462419473</c:v>
                </c:pt>
                <c:pt idx="68">
                  <c:v>1.2884753042233361</c:v>
                </c:pt>
                <c:pt idx="69">
                  <c:v>1.2168933428775948</c:v>
                </c:pt>
                <c:pt idx="70">
                  <c:v>1.0737294201861132</c:v>
                </c:pt>
                <c:pt idx="71">
                  <c:v>1.0379384395132427</c:v>
                </c:pt>
                <c:pt idx="72">
                  <c:v>1.1095204008589836</c:v>
                </c:pt>
                <c:pt idx="73">
                  <c:v>1.0737294201861132</c:v>
                </c:pt>
                <c:pt idx="74">
                  <c:v>1.0021474588403725</c:v>
                </c:pt>
                <c:pt idx="75">
                  <c:v>0.96635647816750192</c:v>
                </c:pt>
                <c:pt idx="76">
                  <c:v>0.93056549749463158</c:v>
                </c:pt>
                <c:pt idx="77">
                  <c:v>0.85898353614889089</c:v>
                </c:pt>
                <c:pt idx="78">
                  <c:v>0.82319255547602022</c:v>
                </c:pt>
                <c:pt idx="79">
                  <c:v>0.82319255547602022</c:v>
                </c:pt>
                <c:pt idx="80">
                  <c:v>0.78740157480314976</c:v>
                </c:pt>
                <c:pt idx="81">
                  <c:v>0.78740157480314976</c:v>
                </c:pt>
                <c:pt idx="82">
                  <c:v>0.93056549749463158</c:v>
                </c:pt>
                <c:pt idx="83">
                  <c:v>0.95442615127654507</c:v>
                </c:pt>
                <c:pt idx="84">
                  <c:v>0.98425196850393692</c:v>
                </c:pt>
                <c:pt idx="85">
                  <c:v>0.97146947540648321</c:v>
                </c:pt>
                <c:pt idx="86">
                  <c:v>1.0140777857313292</c:v>
                </c:pt>
                <c:pt idx="87">
                  <c:v>1.0737294201861132</c:v>
                </c:pt>
                <c:pt idx="88">
                  <c:v>1.1632068718682895</c:v>
                </c:pt>
                <c:pt idx="89">
                  <c:v>1.3123359580052496</c:v>
                </c:pt>
                <c:pt idx="90">
                  <c:v>1.7895490336435222</c:v>
                </c:pt>
                <c:pt idx="91">
                  <c:v>2.8632784538296345</c:v>
                </c:pt>
              </c:numCache>
            </c:numRef>
          </c:val>
        </c:ser>
        <c:marker val="1"/>
        <c:axId val="33862784"/>
        <c:axId val="33878400"/>
      </c:lineChart>
      <c:catAx>
        <c:axId val="33862784"/>
        <c:scaling>
          <c:orientation val="minMax"/>
        </c:scaling>
        <c:axPos val="b"/>
        <c:title>
          <c:tx>
            <c:rich>
              <a:bodyPr/>
              <a:lstStyle/>
              <a:p>
                <a:pPr>
                  <a:defRPr sz="1575" b="1" i="0" u="none" strike="noStrike" baseline="0">
                    <a:solidFill>
                      <a:srgbClr val="000000"/>
                    </a:solidFill>
                    <a:latin typeface="Arial"/>
                    <a:ea typeface="Arial"/>
                    <a:cs typeface="Arial"/>
                  </a:defRPr>
                </a:pPr>
                <a:r>
                  <a:rPr lang="en-US"/>
                  <a:t>year</a:t>
                </a:r>
              </a:p>
            </c:rich>
          </c:tx>
          <c:layout>
            <c:manualLayout>
              <c:xMode val="edge"/>
              <c:yMode val="edge"/>
              <c:x val="0.86462071147356601"/>
              <c:y val="0.85761378913001729"/>
            </c:manualLayout>
          </c:layout>
          <c:spPr>
            <a:noFill/>
            <a:ln w="25400">
              <a:noFill/>
            </a:ln>
          </c:spPr>
        </c:title>
        <c:numFmt formatCode="General" sourceLinked="1"/>
        <c:tickLblPos val="nextTo"/>
        <c:spPr>
          <a:ln w="3175">
            <a:solidFill>
              <a:srgbClr val="000000"/>
            </a:solidFill>
            <a:prstDash val="solid"/>
          </a:ln>
        </c:spPr>
        <c:txPr>
          <a:bodyPr rot="-2820000" vert="horz"/>
          <a:lstStyle/>
          <a:p>
            <a:pPr>
              <a:defRPr sz="1100" b="0" i="0" u="none" strike="noStrike" baseline="0">
                <a:solidFill>
                  <a:srgbClr val="000000"/>
                </a:solidFill>
                <a:latin typeface="Arial"/>
                <a:ea typeface="Arial"/>
                <a:cs typeface="Arial"/>
              </a:defRPr>
            </a:pPr>
            <a:endParaRPr lang="en-US"/>
          </a:p>
        </c:txPr>
        <c:crossAx val="33878400"/>
        <c:crosses val="autoZero"/>
        <c:auto val="1"/>
        <c:lblAlgn val="ctr"/>
        <c:lblOffset val="100"/>
        <c:tickLblSkip val="5"/>
        <c:tickMarkSkip val="1"/>
      </c:catAx>
      <c:valAx>
        <c:axId val="33878400"/>
        <c:scaling>
          <c:orientation val="minMax"/>
          <c:max val="2.5"/>
        </c:scaling>
        <c:axPos val="l"/>
        <c:majorGridlines>
          <c:spPr>
            <a:ln w="3175">
              <a:solidFill>
                <a:srgbClr val="000000"/>
              </a:solidFill>
              <a:prstDash val="solid"/>
            </a:ln>
          </c:spPr>
        </c:majorGridlines>
        <c:title>
          <c:tx>
            <c:rich>
              <a:bodyPr/>
              <a:lstStyle/>
              <a:p>
                <a:pPr>
                  <a:defRPr sz="1575" b="1" i="0" u="none" strike="noStrike" baseline="0">
                    <a:solidFill>
                      <a:srgbClr val="000000"/>
                    </a:solidFill>
                    <a:latin typeface="Arial"/>
                    <a:ea typeface="Arial"/>
                    <a:cs typeface="Arial"/>
                  </a:defRPr>
                </a:pPr>
                <a:r>
                  <a:rPr lang="en-US"/>
                  <a:t>growth index</a:t>
                </a:r>
              </a:p>
            </c:rich>
          </c:tx>
          <c:layout>
            <c:manualLayout>
              <c:xMode val="edge"/>
              <c:yMode val="edge"/>
              <c:x val="1.3715719073726255E-2"/>
              <c:y val="0.34987635443688286"/>
            </c:manualLayout>
          </c:layout>
          <c:spPr>
            <a:noFill/>
            <a:ln w="25400">
              <a:noFill/>
            </a:ln>
          </c:spPr>
        </c:title>
        <c:numFmt formatCode="General" sourceLinked="1"/>
        <c:tickLblPos val="nextTo"/>
        <c:spPr>
          <a:ln w="3175">
            <a:solidFill>
              <a:srgbClr val="000000"/>
            </a:solidFill>
            <a:prstDash val="solid"/>
          </a:ln>
        </c:spPr>
        <c:txPr>
          <a:bodyPr rot="0" vert="horz"/>
          <a:lstStyle/>
          <a:p>
            <a:pPr>
              <a:defRPr sz="1575" b="0" i="0" u="none" strike="noStrike" baseline="0">
                <a:solidFill>
                  <a:srgbClr val="000000"/>
                </a:solidFill>
                <a:latin typeface="Arial"/>
                <a:ea typeface="Arial"/>
                <a:cs typeface="Arial"/>
              </a:defRPr>
            </a:pPr>
            <a:endParaRPr lang="en-US"/>
          </a:p>
        </c:txPr>
        <c:crossAx val="33862784"/>
        <c:crosses val="autoZero"/>
        <c:crossBetween val="between"/>
      </c:valAx>
      <c:spPr>
        <a:solidFill>
          <a:srgbClr val="C0C0C0"/>
        </a:solidFill>
        <a:ln w="12700">
          <a:solidFill>
            <a:srgbClr val="808080"/>
          </a:solidFill>
          <a:prstDash val="solid"/>
        </a:ln>
      </c:spPr>
    </c:plotArea>
    <c:legend>
      <c:legendPos val="r"/>
      <c:layout>
        <c:manualLayout>
          <c:xMode val="edge"/>
          <c:yMode val="edge"/>
          <c:x val="0.87531225361416654"/>
          <c:y val="0.28287875465109658"/>
          <c:w val="0.11471328679843777"/>
          <c:h val="0.4044669912993753"/>
        </c:manualLayout>
      </c:layout>
      <c:spPr>
        <a:solidFill>
          <a:srgbClr val="FFFFFF"/>
        </a:solidFill>
        <a:ln w="3175">
          <a:solidFill>
            <a:srgbClr val="000000"/>
          </a:solidFill>
          <a:prstDash val="solid"/>
        </a:ln>
      </c:spPr>
      <c:txPr>
        <a:bodyPr/>
        <a:lstStyle/>
        <a:p>
          <a:pPr>
            <a:defRPr sz="133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45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725" b="1" i="0" u="none" strike="noStrike" baseline="0">
                <a:solidFill>
                  <a:srgbClr val="000000"/>
                </a:solidFill>
                <a:latin typeface="Arial"/>
                <a:ea typeface="Arial"/>
                <a:cs typeface="Arial"/>
              </a:defRPr>
            </a:pPr>
            <a:r>
              <a:rPr lang="en-US"/>
              <a:t>Annual Growth Index: 10 year moving average</a:t>
            </a:r>
          </a:p>
        </c:rich>
      </c:tx>
      <c:layout>
        <c:manualLayout>
          <c:xMode val="edge"/>
          <c:yMode val="edge"/>
          <c:x val="0.15960109467608741"/>
          <c:y val="3.4739496185222395E-2"/>
        </c:manualLayout>
      </c:layout>
      <c:spPr>
        <a:noFill/>
        <a:ln w="25400">
          <a:noFill/>
        </a:ln>
      </c:spPr>
    </c:title>
    <c:plotArea>
      <c:layout>
        <c:manualLayout>
          <c:layoutTarget val="inner"/>
          <c:xMode val="edge"/>
          <c:yMode val="edge"/>
          <c:x val="0.12219458811137947"/>
          <c:y val="0.21836254744996941"/>
          <c:w val="0.73940194642906065"/>
          <c:h val="0.60049700548741569"/>
        </c:manualLayout>
      </c:layout>
      <c:lineChart>
        <c:grouping val="standard"/>
        <c:ser>
          <c:idx val="4"/>
          <c:order val="0"/>
          <c:tx>
            <c:strRef>
              <c:f>Sheet4!$R$1</c:f>
              <c:strCache>
                <c:ptCount val="1"/>
                <c:pt idx="0">
                  <c:v>BF-H</c:v>
                </c:pt>
              </c:strCache>
            </c:strRef>
          </c:tx>
          <c:spPr>
            <a:ln w="12700">
              <a:solidFill>
                <a:srgbClr val="800080"/>
              </a:solidFill>
              <a:prstDash val="solid"/>
            </a:ln>
          </c:spPr>
          <c:marker>
            <c:symbol val="star"/>
            <c:size val="5"/>
            <c:spPr>
              <a:noFill/>
              <a:ln>
                <a:solidFill>
                  <a:srgbClr val="80008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Sheet4!$R$2:$R$93</c:f>
              <c:numCache>
                <c:formatCode>General</c:formatCode>
                <c:ptCount val="92"/>
                <c:pt idx="0">
                  <c:v>1.9098143236074268</c:v>
                </c:pt>
                <c:pt idx="1">
                  <c:v>1.7771883289124666</c:v>
                </c:pt>
                <c:pt idx="2">
                  <c:v>1.6445623342175066</c:v>
                </c:pt>
                <c:pt idx="3">
                  <c:v>1.5119363395225458</c:v>
                </c:pt>
                <c:pt idx="4">
                  <c:v>1.4588859416445621</c:v>
                </c:pt>
                <c:pt idx="5">
                  <c:v>1.3793103448275861</c:v>
                </c:pt>
                <c:pt idx="6">
                  <c:v>1.3527851458885942</c:v>
                </c:pt>
                <c:pt idx="7">
                  <c:v>1.3262599469496021</c:v>
                </c:pt>
                <c:pt idx="8">
                  <c:v>1.273209549071618</c:v>
                </c:pt>
                <c:pt idx="9">
                  <c:v>1.2201591511936341</c:v>
                </c:pt>
                <c:pt idx="10">
                  <c:v>1.1671087533156497</c:v>
                </c:pt>
                <c:pt idx="11">
                  <c:v>1.140583554376658</c:v>
                </c:pt>
                <c:pt idx="12">
                  <c:v>1.140583554376658</c:v>
                </c:pt>
                <c:pt idx="13">
                  <c:v>1.1671087533156497</c:v>
                </c:pt>
                <c:pt idx="14">
                  <c:v>1.0875331564986737</c:v>
                </c:pt>
                <c:pt idx="15">
                  <c:v>1.0344827586206895</c:v>
                </c:pt>
                <c:pt idx="16">
                  <c:v>0.98143236074270523</c:v>
                </c:pt>
                <c:pt idx="17">
                  <c:v>0.92838196286472141</c:v>
                </c:pt>
                <c:pt idx="18">
                  <c:v>0.90185676392572922</c:v>
                </c:pt>
                <c:pt idx="19">
                  <c:v>0.90185676392572922</c:v>
                </c:pt>
                <c:pt idx="20">
                  <c:v>0.92838196286472141</c:v>
                </c:pt>
                <c:pt idx="21">
                  <c:v>0.90185676392572922</c:v>
                </c:pt>
                <c:pt idx="22">
                  <c:v>0.90185676392572922</c:v>
                </c:pt>
                <c:pt idx="23">
                  <c:v>0.92838196286472141</c:v>
                </c:pt>
                <c:pt idx="24">
                  <c:v>1.0079575596816976</c:v>
                </c:pt>
                <c:pt idx="25">
                  <c:v>1.0875331564986737</c:v>
                </c:pt>
                <c:pt idx="26">
                  <c:v>1.1671087533156497</c:v>
                </c:pt>
                <c:pt idx="27">
                  <c:v>1.2466843501326255</c:v>
                </c:pt>
                <c:pt idx="28">
                  <c:v>1.3262599469496021</c:v>
                </c:pt>
                <c:pt idx="29">
                  <c:v>1.3262599469496021</c:v>
                </c:pt>
                <c:pt idx="30">
                  <c:v>1.3262599469496021</c:v>
                </c:pt>
                <c:pt idx="31">
                  <c:v>1.3793103448275861</c:v>
                </c:pt>
                <c:pt idx="32">
                  <c:v>1.3793103448275861</c:v>
                </c:pt>
                <c:pt idx="33">
                  <c:v>1.273209549071618</c:v>
                </c:pt>
                <c:pt idx="34">
                  <c:v>1.2201591511936341</c:v>
                </c:pt>
                <c:pt idx="35">
                  <c:v>1.140583554376658</c:v>
                </c:pt>
                <c:pt idx="36">
                  <c:v>1.0875331564986737</c:v>
                </c:pt>
                <c:pt idx="37">
                  <c:v>1.0344827586206895</c:v>
                </c:pt>
                <c:pt idx="38">
                  <c:v>1.0079575596816976</c:v>
                </c:pt>
                <c:pt idx="39">
                  <c:v>1.0079575596816976</c:v>
                </c:pt>
                <c:pt idx="40">
                  <c:v>1.0079575596816976</c:v>
                </c:pt>
                <c:pt idx="41">
                  <c:v>0.95490716180371338</c:v>
                </c:pt>
                <c:pt idx="42">
                  <c:v>0.92838196286472141</c:v>
                </c:pt>
                <c:pt idx="43">
                  <c:v>0.95490716180371338</c:v>
                </c:pt>
                <c:pt idx="44">
                  <c:v>0.92838196286472141</c:v>
                </c:pt>
                <c:pt idx="45">
                  <c:v>0.90185676392572922</c:v>
                </c:pt>
                <c:pt idx="46">
                  <c:v>0.90185676392572922</c:v>
                </c:pt>
                <c:pt idx="47">
                  <c:v>0.84880636604774529</c:v>
                </c:pt>
                <c:pt idx="48">
                  <c:v>0.79575596816976124</c:v>
                </c:pt>
                <c:pt idx="49">
                  <c:v>0.74270557029177731</c:v>
                </c:pt>
                <c:pt idx="50">
                  <c:v>0.68965517241379326</c:v>
                </c:pt>
                <c:pt idx="51">
                  <c:v>0.6631299734748014</c:v>
                </c:pt>
                <c:pt idx="52">
                  <c:v>0.6366047745358091</c:v>
                </c:pt>
                <c:pt idx="53">
                  <c:v>0.61007957559681703</c:v>
                </c:pt>
                <c:pt idx="54">
                  <c:v>0.58355437665782472</c:v>
                </c:pt>
                <c:pt idx="55">
                  <c:v>0.58355437665782472</c:v>
                </c:pt>
                <c:pt idx="56">
                  <c:v>0.53050397877984068</c:v>
                </c:pt>
                <c:pt idx="57">
                  <c:v>0.53050397877984068</c:v>
                </c:pt>
                <c:pt idx="58">
                  <c:v>0.5039787798408486</c:v>
                </c:pt>
                <c:pt idx="59">
                  <c:v>0.53050397877984068</c:v>
                </c:pt>
                <c:pt idx="60">
                  <c:v>0.53050397877984068</c:v>
                </c:pt>
                <c:pt idx="61">
                  <c:v>0.53050397877984068</c:v>
                </c:pt>
                <c:pt idx="62">
                  <c:v>0.53050397877984068</c:v>
                </c:pt>
                <c:pt idx="63">
                  <c:v>0.58355437665782484</c:v>
                </c:pt>
                <c:pt idx="64">
                  <c:v>0.63660477453580921</c:v>
                </c:pt>
                <c:pt idx="65">
                  <c:v>0.68965517241379326</c:v>
                </c:pt>
                <c:pt idx="66">
                  <c:v>0.76923076923076916</c:v>
                </c:pt>
                <c:pt idx="67">
                  <c:v>0.82228116710875321</c:v>
                </c:pt>
                <c:pt idx="68">
                  <c:v>0.82228116710875321</c:v>
                </c:pt>
                <c:pt idx="69">
                  <c:v>0.84880636604774529</c:v>
                </c:pt>
                <c:pt idx="70">
                  <c:v>0.84880636604774529</c:v>
                </c:pt>
                <c:pt idx="71">
                  <c:v>0.87533156498673714</c:v>
                </c:pt>
                <c:pt idx="72">
                  <c:v>0.87533156498673714</c:v>
                </c:pt>
                <c:pt idx="73">
                  <c:v>0.87533156498673714</c:v>
                </c:pt>
                <c:pt idx="74">
                  <c:v>0.84880636604774529</c:v>
                </c:pt>
                <c:pt idx="75">
                  <c:v>0.79575596816976124</c:v>
                </c:pt>
                <c:pt idx="76">
                  <c:v>0.71618037135278512</c:v>
                </c:pt>
                <c:pt idx="77">
                  <c:v>0.63660477453580921</c:v>
                </c:pt>
                <c:pt idx="78">
                  <c:v>0.63660477453580921</c:v>
                </c:pt>
                <c:pt idx="79">
                  <c:v>0.58355437665782472</c:v>
                </c:pt>
                <c:pt idx="80">
                  <c:v>0.63660477453580921</c:v>
                </c:pt>
                <c:pt idx="81">
                  <c:v>0.6631299734748014</c:v>
                </c:pt>
                <c:pt idx="82">
                  <c:v>0.6631299734748014</c:v>
                </c:pt>
                <c:pt idx="83">
                  <c:v>0.6189213085764812</c:v>
                </c:pt>
                <c:pt idx="84">
                  <c:v>0.62997347480106103</c:v>
                </c:pt>
                <c:pt idx="85">
                  <c:v>0.6441834028040927</c:v>
                </c:pt>
                <c:pt idx="86">
                  <c:v>0.66312997347480152</c:v>
                </c:pt>
                <c:pt idx="87">
                  <c:v>0.74270557029177753</c:v>
                </c:pt>
                <c:pt idx="88">
                  <c:v>0.79575596816976124</c:v>
                </c:pt>
                <c:pt idx="89">
                  <c:v>0.88417329796640143</c:v>
                </c:pt>
                <c:pt idx="90">
                  <c:v>0.79575596816976135</c:v>
                </c:pt>
                <c:pt idx="91">
                  <c:v>0.53050397877984079</c:v>
                </c:pt>
              </c:numCache>
            </c:numRef>
          </c:val>
        </c:ser>
        <c:ser>
          <c:idx val="5"/>
          <c:order val="1"/>
          <c:tx>
            <c:strRef>
              <c:f>Sheet4!$S$1</c:f>
              <c:strCache>
                <c:ptCount val="1"/>
                <c:pt idx="0">
                  <c:v>RS-H</c:v>
                </c:pt>
              </c:strCache>
            </c:strRef>
          </c:tx>
          <c:spPr>
            <a:ln w="12700">
              <a:solidFill>
                <a:srgbClr val="800000"/>
              </a:solidFill>
              <a:prstDash val="solid"/>
            </a:ln>
          </c:spPr>
          <c:marker>
            <c:symbol val="circle"/>
            <c:size val="5"/>
            <c:spPr>
              <a:solidFill>
                <a:srgbClr val="800000"/>
              </a:solidFill>
              <a:ln>
                <a:solidFill>
                  <a:srgbClr val="800000"/>
                </a:solidFill>
                <a:prstDash val="solid"/>
              </a:ln>
            </c:spPr>
          </c:marker>
          <c:cat>
            <c:numRef>
              <c:f>Sheet4!$A$2:$A$93</c:f>
              <c:numCache>
                <c:formatCode>General</c:formatCode>
                <c:ptCount val="92"/>
                <c:pt idx="0">
                  <c:v>1916</c:v>
                </c:pt>
                <c:pt idx="1">
                  <c:v>1917</c:v>
                </c:pt>
                <c:pt idx="2">
                  <c:v>1918</c:v>
                </c:pt>
                <c:pt idx="3">
                  <c:v>1919</c:v>
                </c:pt>
                <c:pt idx="4">
                  <c:v>1920</c:v>
                </c:pt>
                <c:pt idx="5">
                  <c:v>1921</c:v>
                </c:pt>
                <c:pt idx="6">
                  <c:v>1922</c:v>
                </c:pt>
                <c:pt idx="7">
                  <c:v>1923</c:v>
                </c:pt>
                <c:pt idx="8">
                  <c:v>1924</c:v>
                </c:pt>
                <c:pt idx="9">
                  <c:v>1925</c:v>
                </c:pt>
                <c:pt idx="10">
                  <c:v>1926</c:v>
                </c:pt>
                <c:pt idx="11">
                  <c:v>1927</c:v>
                </c:pt>
                <c:pt idx="12">
                  <c:v>1928</c:v>
                </c:pt>
                <c:pt idx="13">
                  <c:v>1929</c:v>
                </c:pt>
                <c:pt idx="14">
                  <c:v>1930</c:v>
                </c:pt>
                <c:pt idx="15">
                  <c:v>1931</c:v>
                </c:pt>
                <c:pt idx="16">
                  <c:v>1932</c:v>
                </c:pt>
                <c:pt idx="17">
                  <c:v>1933</c:v>
                </c:pt>
                <c:pt idx="18">
                  <c:v>1934</c:v>
                </c:pt>
                <c:pt idx="19">
                  <c:v>1935</c:v>
                </c:pt>
                <c:pt idx="20">
                  <c:v>1936</c:v>
                </c:pt>
                <c:pt idx="21">
                  <c:v>1937</c:v>
                </c:pt>
                <c:pt idx="22">
                  <c:v>1938</c:v>
                </c:pt>
                <c:pt idx="23">
                  <c:v>1939</c:v>
                </c:pt>
                <c:pt idx="24">
                  <c:v>1940</c:v>
                </c:pt>
                <c:pt idx="25">
                  <c:v>1941</c:v>
                </c:pt>
                <c:pt idx="26">
                  <c:v>1942</c:v>
                </c:pt>
                <c:pt idx="27">
                  <c:v>1943</c:v>
                </c:pt>
                <c:pt idx="28">
                  <c:v>1944</c:v>
                </c:pt>
                <c:pt idx="29">
                  <c:v>1945</c:v>
                </c:pt>
                <c:pt idx="30">
                  <c:v>1946</c:v>
                </c:pt>
                <c:pt idx="31">
                  <c:v>1947</c:v>
                </c:pt>
                <c:pt idx="32">
                  <c:v>1948</c:v>
                </c:pt>
                <c:pt idx="33">
                  <c:v>1949</c:v>
                </c:pt>
                <c:pt idx="34">
                  <c:v>1950</c:v>
                </c:pt>
                <c:pt idx="35">
                  <c:v>1951</c:v>
                </c:pt>
                <c:pt idx="36">
                  <c:v>1952</c:v>
                </c:pt>
                <c:pt idx="37">
                  <c:v>1953</c:v>
                </c:pt>
                <c:pt idx="38">
                  <c:v>1954</c:v>
                </c:pt>
                <c:pt idx="39">
                  <c:v>1955</c:v>
                </c:pt>
                <c:pt idx="40">
                  <c:v>1956</c:v>
                </c:pt>
                <c:pt idx="41">
                  <c:v>1957</c:v>
                </c:pt>
                <c:pt idx="42">
                  <c:v>1958</c:v>
                </c:pt>
                <c:pt idx="43">
                  <c:v>1959</c:v>
                </c:pt>
                <c:pt idx="44">
                  <c:v>1960</c:v>
                </c:pt>
                <c:pt idx="45">
                  <c:v>1961</c:v>
                </c:pt>
                <c:pt idx="46">
                  <c:v>1962</c:v>
                </c:pt>
                <c:pt idx="47">
                  <c:v>1963</c:v>
                </c:pt>
                <c:pt idx="48">
                  <c:v>1964</c:v>
                </c:pt>
                <c:pt idx="49">
                  <c:v>1965</c:v>
                </c:pt>
                <c:pt idx="50">
                  <c:v>1966</c:v>
                </c:pt>
                <c:pt idx="51">
                  <c:v>1967</c:v>
                </c:pt>
                <c:pt idx="52">
                  <c:v>1968</c:v>
                </c:pt>
                <c:pt idx="53">
                  <c:v>1969</c:v>
                </c:pt>
                <c:pt idx="54">
                  <c:v>1970</c:v>
                </c:pt>
                <c:pt idx="55">
                  <c:v>1971</c:v>
                </c:pt>
                <c:pt idx="56">
                  <c:v>1972</c:v>
                </c:pt>
                <c:pt idx="57">
                  <c:v>1973</c:v>
                </c:pt>
                <c:pt idx="58">
                  <c:v>1974</c:v>
                </c:pt>
                <c:pt idx="59">
                  <c:v>1975</c:v>
                </c:pt>
                <c:pt idx="60">
                  <c:v>1976</c:v>
                </c:pt>
                <c:pt idx="61">
                  <c:v>1977</c:v>
                </c:pt>
                <c:pt idx="62">
                  <c:v>1978</c:v>
                </c:pt>
                <c:pt idx="63">
                  <c:v>1979</c:v>
                </c:pt>
                <c:pt idx="64">
                  <c:v>1980</c:v>
                </c:pt>
                <c:pt idx="65">
                  <c:v>1981</c:v>
                </c:pt>
                <c:pt idx="66">
                  <c:v>1982</c:v>
                </c:pt>
                <c:pt idx="67">
                  <c:v>1983</c:v>
                </c:pt>
                <c:pt idx="68">
                  <c:v>1984</c:v>
                </c:pt>
                <c:pt idx="69">
                  <c:v>1985</c:v>
                </c:pt>
                <c:pt idx="70">
                  <c:v>1986</c:v>
                </c:pt>
                <c:pt idx="71">
                  <c:v>1987</c:v>
                </c:pt>
                <c:pt idx="72">
                  <c:v>1988</c:v>
                </c:pt>
                <c:pt idx="73">
                  <c:v>1989</c:v>
                </c:pt>
                <c:pt idx="74">
                  <c:v>1990</c:v>
                </c:pt>
                <c:pt idx="75">
                  <c:v>1991</c:v>
                </c:pt>
                <c:pt idx="76">
                  <c:v>1992</c:v>
                </c:pt>
                <c:pt idx="77">
                  <c:v>1993</c:v>
                </c:pt>
                <c:pt idx="78">
                  <c:v>1994</c:v>
                </c:pt>
                <c:pt idx="79">
                  <c:v>1995</c:v>
                </c:pt>
                <c:pt idx="80">
                  <c:v>1996</c:v>
                </c:pt>
                <c:pt idx="81">
                  <c:v>1997</c:v>
                </c:pt>
                <c:pt idx="82">
                  <c:v>1998</c:v>
                </c:pt>
                <c:pt idx="83">
                  <c:v>1999</c:v>
                </c:pt>
                <c:pt idx="84">
                  <c:v>2000</c:v>
                </c:pt>
                <c:pt idx="85">
                  <c:v>2001</c:v>
                </c:pt>
                <c:pt idx="86">
                  <c:v>2002</c:v>
                </c:pt>
                <c:pt idx="87">
                  <c:v>2003</c:v>
                </c:pt>
                <c:pt idx="88">
                  <c:v>2004</c:v>
                </c:pt>
                <c:pt idx="89">
                  <c:v>2005</c:v>
                </c:pt>
                <c:pt idx="90">
                  <c:v>2006</c:v>
                </c:pt>
                <c:pt idx="91">
                  <c:v>2007</c:v>
                </c:pt>
              </c:numCache>
            </c:numRef>
          </c:cat>
          <c:val>
            <c:numRef>
              <c:f>Sheet4!$S$2:$S$93</c:f>
              <c:numCache>
                <c:formatCode>General</c:formatCode>
                <c:ptCount val="92"/>
                <c:pt idx="15">
                  <c:v>0.71581961345740885</c:v>
                </c:pt>
                <c:pt idx="16">
                  <c:v>0.8947745168217609</c:v>
                </c:pt>
                <c:pt idx="17">
                  <c:v>0.83512288236697685</c:v>
                </c:pt>
                <c:pt idx="18">
                  <c:v>0.80529706513958488</c:v>
                </c:pt>
                <c:pt idx="19">
                  <c:v>0.78740157480314954</c:v>
                </c:pt>
                <c:pt idx="20">
                  <c:v>0.7754712479121928</c:v>
                </c:pt>
                <c:pt idx="21">
                  <c:v>0.7669495858472235</c:v>
                </c:pt>
                <c:pt idx="22">
                  <c:v>0.76055833929849692</c:v>
                </c:pt>
                <c:pt idx="23">
                  <c:v>0.75558736976059804</c:v>
                </c:pt>
                <c:pt idx="24">
                  <c:v>0.75161059413027942</c:v>
                </c:pt>
                <c:pt idx="25">
                  <c:v>0.75161059413027942</c:v>
                </c:pt>
                <c:pt idx="26">
                  <c:v>0.71581961345740897</c:v>
                </c:pt>
                <c:pt idx="27">
                  <c:v>0.68002863278453862</c:v>
                </c:pt>
                <c:pt idx="28">
                  <c:v>0.64423765211166795</c:v>
                </c:pt>
                <c:pt idx="29">
                  <c:v>0.64423765211166795</c:v>
                </c:pt>
                <c:pt idx="30">
                  <c:v>0.64423765211166795</c:v>
                </c:pt>
                <c:pt idx="31">
                  <c:v>0.64423765211166795</c:v>
                </c:pt>
                <c:pt idx="32">
                  <c:v>0.68002863278453862</c:v>
                </c:pt>
                <c:pt idx="33">
                  <c:v>0.68002863278453862</c:v>
                </c:pt>
                <c:pt idx="34">
                  <c:v>0.68002863278453862</c:v>
                </c:pt>
                <c:pt idx="35">
                  <c:v>0.68002863278453862</c:v>
                </c:pt>
                <c:pt idx="36">
                  <c:v>0.75161059413027942</c:v>
                </c:pt>
                <c:pt idx="37">
                  <c:v>0.78740157480314976</c:v>
                </c:pt>
                <c:pt idx="38">
                  <c:v>0.8231925554760201</c:v>
                </c:pt>
                <c:pt idx="39">
                  <c:v>0.8231925554760201</c:v>
                </c:pt>
                <c:pt idx="40">
                  <c:v>0.85898353614889089</c:v>
                </c:pt>
                <c:pt idx="41">
                  <c:v>0.85898353614889089</c:v>
                </c:pt>
                <c:pt idx="42">
                  <c:v>0.89477451682176112</c:v>
                </c:pt>
                <c:pt idx="43">
                  <c:v>0.93056549749463169</c:v>
                </c:pt>
                <c:pt idx="44">
                  <c:v>0.96635647816750192</c:v>
                </c:pt>
                <c:pt idx="45">
                  <c:v>1.0021474588403723</c:v>
                </c:pt>
                <c:pt idx="46">
                  <c:v>1.0021474588403723</c:v>
                </c:pt>
                <c:pt idx="47">
                  <c:v>1.0737294201861134</c:v>
                </c:pt>
                <c:pt idx="48">
                  <c:v>1.1453113815318543</c:v>
                </c:pt>
                <c:pt idx="49">
                  <c:v>1.2168933428775948</c:v>
                </c:pt>
                <c:pt idx="50">
                  <c:v>1.2526843235504654</c:v>
                </c:pt>
                <c:pt idx="51">
                  <c:v>1.2884753042233361</c:v>
                </c:pt>
                <c:pt idx="52">
                  <c:v>1.2168933428775948</c:v>
                </c:pt>
                <c:pt idx="53">
                  <c:v>1.2526843235504654</c:v>
                </c:pt>
                <c:pt idx="54">
                  <c:v>1.2168933428775948</c:v>
                </c:pt>
                <c:pt idx="55">
                  <c:v>1.2526843235504654</c:v>
                </c:pt>
                <c:pt idx="56">
                  <c:v>1.2526843235504654</c:v>
                </c:pt>
                <c:pt idx="57">
                  <c:v>1.2168933428775948</c:v>
                </c:pt>
                <c:pt idx="58">
                  <c:v>1.2884753042233361</c:v>
                </c:pt>
                <c:pt idx="59">
                  <c:v>1.2884753042233361</c:v>
                </c:pt>
                <c:pt idx="60">
                  <c:v>1.360057265569077</c:v>
                </c:pt>
                <c:pt idx="61">
                  <c:v>1.360057265569077</c:v>
                </c:pt>
                <c:pt idx="62">
                  <c:v>1.360057265569077</c:v>
                </c:pt>
                <c:pt idx="63">
                  <c:v>1.3242662848962063</c:v>
                </c:pt>
                <c:pt idx="64">
                  <c:v>1.3958482462419473</c:v>
                </c:pt>
                <c:pt idx="65">
                  <c:v>1.3958482462419473</c:v>
                </c:pt>
                <c:pt idx="66">
                  <c:v>1.360057265569077</c:v>
                </c:pt>
                <c:pt idx="67">
                  <c:v>1.3958482462419473</c:v>
                </c:pt>
                <c:pt idx="68">
                  <c:v>1.2884753042233361</c:v>
                </c:pt>
                <c:pt idx="69">
                  <c:v>1.2168933428775948</c:v>
                </c:pt>
                <c:pt idx="70">
                  <c:v>1.0737294201861132</c:v>
                </c:pt>
                <c:pt idx="71">
                  <c:v>1.0379384395132427</c:v>
                </c:pt>
                <c:pt idx="72">
                  <c:v>1.1095204008589836</c:v>
                </c:pt>
                <c:pt idx="73">
                  <c:v>1.0737294201861132</c:v>
                </c:pt>
                <c:pt idx="74">
                  <c:v>1.0021474588403725</c:v>
                </c:pt>
                <c:pt idx="75">
                  <c:v>0.96635647816750192</c:v>
                </c:pt>
                <c:pt idx="76">
                  <c:v>0.93056549749463158</c:v>
                </c:pt>
                <c:pt idx="77">
                  <c:v>0.85898353614889089</c:v>
                </c:pt>
                <c:pt idx="78">
                  <c:v>0.82319255547602022</c:v>
                </c:pt>
                <c:pt idx="79">
                  <c:v>0.82319255547602022</c:v>
                </c:pt>
                <c:pt idx="80">
                  <c:v>0.78740157480314976</c:v>
                </c:pt>
                <c:pt idx="81">
                  <c:v>0.78740157480314976</c:v>
                </c:pt>
                <c:pt idx="82">
                  <c:v>0.93056549749463158</c:v>
                </c:pt>
                <c:pt idx="83">
                  <c:v>0.95442615127654507</c:v>
                </c:pt>
                <c:pt idx="84">
                  <c:v>0.98425196850393692</c:v>
                </c:pt>
                <c:pt idx="85">
                  <c:v>0.97146947540648332</c:v>
                </c:pt>
                <c:pt idx="86">
                  <c:v>1.0140777857313292</c:v>
                </c:pt>
                <c:pt idx="87">
                  <c:v>1.0737294201861132</c:v>
                </c:pt>
                <c:pt idx="88">
                  <c:v>1.1632068718682895</c:v>
                </c:pt>
                <c:pt idx="89">
                  <c:v>1.3123359580052496</c:v>
                </c:pt>
                <c:pt idx="90">
                  <c:v>1.789549033643522</c:v>
                </c:pt>
                <c:pt idx="91">
                  <c:v>2.8632784538296345</c:v>
                </c:pt>
              </c:numCache>
            </c:numRef>
          </c:val>
        </c:ser>
        <c:marker val="1"/>
        <c:axId val="49117056"/>
        <c:axId val="49124480"/>
      </c:lineChart>
      <c:catAx>
        <c:axId val="49117056"/>
        <c:scaling>
          <c:orientation val="minMax"/>
        </c:scaling>
        <c:axPos val="b"/>
        <c:title>
          <c:tx>
            <c:rich>
              <a:bodyPr/>
              <a:lstStyle/>
              <a:p>
                <a:pPr>
                  <a:defRPr sz="1575" b="1" i="0" u="none" strike="noStrike" baseline="0">
                    <a:solidFill>
                      <a:srgbClr val="000000"/>
                    </a:solidFill>
                    <a:latin typeface="Arial"/>
                    <a:ea typeface="Arial"/>
                    <a:cs typeface="Arial"/>
                  </a:defRPr>
                </a:pPr>
                <a:r>
                  <a:rPr lang="en-US"/>
                  <a:t>year</a:t>
                </a:r>
              </a:p>
            </c:rich>
          </c:tx>
          <c:layout>
            <c:manualLayout>
              <c:xMode val="edge"/>
              <c:yMode val="edge"/>
              <c:x val="0.46134691429806512"/>
              <c:y val="0.89826411564646458"/>
            </c:manualLayout>
          </c:layout>
          <c:spPr>
            <a:noFill/>
            <a:ln w="25400">
              <a:noFill/>
            </a:ln>
          </c:spPr>
        </c:title>
        <c:numFmt formatCode="General" sourceLinked="1"/>
        <c:tickLblPos val="nextTo"/>
        <c:spPr>
          <a:ln w="3175">
            <a:solidFill>
              <a:srgbClr val="000000"/>
            </a:solidFill>
            <a:prstDash val="solid"/>
          </a:ln>
        </c:spPr>
        <c:txPr>
          <a:bodyPr rot="-2820000" vert="horz"/>
          <a:lstStyle/>
          <a:p>
            <a:pPr>
              <a:defRPr sz="1100" b="0" i="0" u="none" strike="noStrike" baseline="0">
                <a:solidFill>
                  <a:srgbClr val="000000"/>
                </a:solidFill>
                <a:latin typeface="Arial"/>
                <a:ea typeface="Arial"/>
                <a:cs typeface="Arial"/>
              </a:defRPr>
            </a:pPr>
            <a:endParaRPr lang="en-US"/>
          </a:p>
        </c:txPr>
        <c:crossAx val="49124480"/>
        <c:crosses val="autoZero"/>
        <c:auto val="1"/>
        <c:lblAlgn val="ctr"/>
        <c:lblOffset val="100"/>
        <c:tickLblSkip val="5"/>
        <c:tickMarkSkip val="1"/>
      </c:catAx>
      <c:valAx>
        <c:axId val="49124480"/>
        <c:scaling>
          <c:orientation val="minMax"/>
          <c:max val="2.5"/>
        </c:scaling>
        <c:axPos val="l"/>
        <c:majorGridlines>
          <c:spPr>
            <a:ln w="3175">
              <a:solidFill>
                <a:srgbClr val="000000"/>
              </a:solidFill>
              <a:prstDash val="solid"/>
            </a:ln>
          </c:spPr>
        </c:majorGridlines>
        <c:title>
          <c:tx>
            <c:rich>
              <a:bodyPr/>
              <a:lstStyle/>
              <a:p>
                <a:pPr>
                  <a:defRPr sz="1575" b="1" i="0" u="none" strike="noStrike" baseline="0">
                    <a:solidFill>
                      <a:srgbClr val="000000"/>
                    </a:solidFill>
                    <a:latin typeface="Arial"/>
                    <a:ea typeface="Arial"/>
                    <a:cs typeface="Arial"/>
                  </a:defRPr>
                </a:pPr>
                <a:r>
                  <a:rPr lang="en-US"/>
                  <a:t>growth index</a:t>
                </a:r>
              </a:p>
            </c:rich>
          </c:tx>
          <c:layout>
            <c:manualLayout>
              <c:xMode val="edge"/>
              <c:yMode val="edge"/>
              <c:x val="9.0861038203557919E-3"/>
              <c:y val="0.33064556834241887"/>
            </c:manualLayout>
          </c:layout>
          <c:spPr>
            <a:noFill/>
            <a:ln w="25400">
              <a:noFill/>
            </a:ln>
          </c:spPr>
        </c:title>
        <c:numFmt formatCode="General" sourceLinked="1"/>
        <c:tickLblPos val="nextTo"/>
        <c:spPr>
          <a:ln w="3175">
            <a:solidFill>
              <a:srgbClr val="000000"/>
            </a:solidFill>
            <a:prstDash val="solid"/>
          </a:ln>
        </c:spPr>
        <c:txPr>
          <a:bodyPr rot="0" vert="horz"/>
          <a:lstStyle/>
          <a:p>
            <a:pPr>
              <a:defRPr sz="1575" b="0" i="0" u="none" strike="noStrike" baseline="0">
                <a:solidFill>
                  <a:srgbClr val="000000"/>
                </a:solidFill>
                <a:latin typeface="Arial"/>
                <a:ea typeface="Arial"/>
                <a:cs typeface="Arial"/>
              </a:defRPr>
            </a:pPr>
            <a:endParaRPr lang="en-US"/>
          </a:p>
        </c:txPr>
        <c:crossAx val="49117056"/>
        <c:crosses val="autoZero"/>
        <c:crossBetween val="between"/>
      </c:valAx>
      <c:spPr>
        <a:solidFill>
          <a:srgbClr val="C0C0C0"/>
        </a:solidFill>
        <a:ln w="12700">
          <a:solidFill>
            <a:srgbClr val="808080"/>
          </a:solidFill>
          <a:prstDash val="solid"/>
        </a:ln>
      </c:spPr>
    </c:plotArea>
    <c:legend>
      <c:legendPos val="r"/>
      <c:layout>
        <c:manualLayout>
          <c:xMode val="edge"/>
          <c:yMode val="edge"/>
          <c:x val="0.87531225361416665"/>
          <c:y val="0.28287875465109658"/>
          <c:w val="0.11471328679843774"/>
          <c:h val="0.40446699129937552"/>
        </c:manualLayout>
      </c:layout>
      <c:spPr>
        <a:solidFill>
          <a:srgbClr val="FFFFFF"/>
        </a:solidFill>
        <a:ln w="3175">
          <a:solidFill>
            <a:srgbClr val="000000"/>
          </a:solidFill>
          <a:prstDash val="solid"/>
        </a:ln>
      </c:spPr>
      <c:txPr>
        <a:bodyPr/>
        <a:lstStyle/>
        <a:p>
          <a:pPr>
            <a:defRPr sz="133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450"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A424FB-3C7F-497D-903A-29203062D669}" type="datetimeFigureOut">
              <a:rPr lang="en-US" smtClean="0"/>
              <a:pPr/>
              <a:t>6/13/2008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376EC9-C373-4B73-91B3-E80686254D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424FB-3C7F-497D-903A-29203062D669}" type="datetimeFigureOut">
              <a:rPr lang="en-US" smtClean="0"/>
              <a:pPr/>
              <a:t>6/13/2008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424FB-3C7F-497D-903A-29203062D669}" type="datetimeFigureOut">
              <a:rPr lang="en-US" smtClean="0"/>
              <a:pPr/>
              <a:t>6/13/2008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424FB-3C7F-497D-903A-29203062D669}" type="datetimeFigureOut">
              <a:rPr lang="en-US" smtClean="0"/>
              <a:pPr/>
              <a:t>6/13/2008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A424FB-3C7F-497D-903A-29203062D669}" type="datetimeFigureOut">
              <a:rPr lang="en-US" smtClean="0"/>
              <a:pPr/>
              <a:t>6/13/2008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76EC9-C373-4B73-91B3-E80686254D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A424FB-3C7F-497D-903A-29203062D669}" type="datetimeFigureOut">
              <a:rPr lang="en-US" smtClean="0"/>
              <a:pPr/>
              <a:t>6/13/2008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A424FB-3C7F-497D-903A-29203062D669}" type="datetimeFigureOut">
              <a:rPr lang="en-US" smtClean="0"/>
              <a:pPr/>
              <a:t>6/13/2008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A424FB-3C7F-497D-903A-29203062D669}" type="datetimeFigureOut">
              <a:rPr lang="en-US" smtClean="0"/>
              <a:pPr/>
              <a:t>6/13/2008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424FB-3C7F-497D-903A-29203062D669}" type="datetimeFigureOut">
              <a:rPr lang="en-US" smtClean="0"/>
              <a:pPr/>
              <a:t>6/13/2008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A424FB-3C7F-497D-903A-29203062D669}" type="datetimeFigureOut">
              <a:rPr lang="en-US" smtClean="0"/>
              <a:pPr/>
              <a:t>6/13/2008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76EC9-C373-4B73-91B3-E80686254D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A424FB-3C7F-497D-903A-29203062D669}" type="datetimeFigureOut">
              <a:rPr lang="en-US" smtClean="0"/>
              <a:pPr/>
              <a:t>6/13/2008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376EC9-C373-4B73-91B3-E80686254D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A424FB-3C7F-497D-903A-29203062D669}" type="datetimeFigureOut">
              <a:rPr lang="en-US" smtClean="0"/>
              <a:pPr/>
              <a:t>6/13/2008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376EC9-C373-4B73-91B3-E80686254D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Tree Coring at Different Elevations</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Lakeshia Reid </a:t>
            </a:r>
          </a:p>
          <a:p>
            <a:r>
              <a:rPr lang="en-US" dirty="0" smtClean="0"/>
              <a:t>Liz Shaheen</a:t>
            </a:r>
          </a:p>
          <a:p>
            <a:endParaRPr lang="en-US" dirty="0" smtClean="0"/>
          </a:p>
          <a:p>
            <a:r>
              <a:rPr lang="en-US" dirty="0" smtClean="0"/>
              <a:t>Mentors: Barry, Mike, and Danielle</a:t>
            </a:r>
            <a:endParaRPr lang="en-US" dirty="0"/>
          </a:p>
        </p:txBody>
      </p:sp>
      <p:pic>
        <p:nvPicPr>
          <p:cNvPr id="4" name="Picture 3" descr="SANY1682.JPG"/>
          <p:cNvPicPr>
            <a:picLocks noChangeAspect="1"/>
          </p:cNvPicPr>
          <p:nvPr/>
        </p:nvPicPr>
        <p:blipFill>
          <a:blip r:embed="rId2" cstate="print"/>
          <a:stretch>
            <a:fillRect/>
          </a:stretch>
        </p:blipFill>
        <p:spPr>
          <a:xfrm>
            <a:off x="304800" y="2362200"/>
            <a:ext cx="3657600" cy="4038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Autofit/>
          </a:bodyPr>
          <a:lstStyle/>
          <a:p>
            <a:pPr marL="514350" indent="-514350">
              <a:buFont typeface="Wingdings" pitchFamily="2" charset="2"/>
              <a:buChar char="v"/>
            </a:pPr>
            <a:r>
              <a:rPr lang="en-US" sz="2400" dirty="0" smtClean="0"/>
              <a:t>Boggs, Johnny L.; McNulty, Steven G.; Gavazzi, Michael J.; Myers, Jennifer Moore. 2005 “Tree Growth, Foliar Chemistry and Nitrogen Cycling Across a Nitrogen Deposition Gradient in Southern Appalachian Deciduous Forests” Canadian Journal Forest Resource. 35: 1901-1913.</a:t>
            </a:r>
          </a:p>
          <a:p>
            <a:pPr marL="514350" indent="-514350">
              <a:buFont typeface="Wingdings" pitchFamily="2" charset="2"/>
              <a:buChar char="v"/>
            </a:pPr>
            <a:r>
              <a:rPr lang="en-US" sz="2400" dirty="0" smtClean="0"/>
              <a:t>Watershed Watch Notebook</a:t>
            </a:r>
            <a:r>
              <a:rPr lang="en-US" sz="2400" dirty="0"/>
              <a:t>	</a:t>
            </a:r>
            <a:r>
              <a:rPr lang="en-US" sz="2400" dirty="0" smtClean="0"/>
              <a:t> </a:t>
            </a:r>
          </a:p>
          <a:p>
            <a:pPr marL="514350" indent="-514350">
              <a:buFont typeface="Constantia" pitchFamily="18" charset="0"/>
              <a:buChar char="−"/>
            </a:pPr>
            <a:r>
              <a:rPr lang="en-US" sz="2400" dirty="0" smtClean="0"/>
              <a:t>Pg. 10-11 Measuring tree height, live crown height, and sample height</a:t>
            </a:r>
          </a:p>
          <a:p>
            <a:pPr marL="514350" indent="-514350">
              <a:buFont typeface="Constantia" pitchFamily="18" charset="0"/>
              <a:buChar char="−"/>
            </a:pPr>
            <a:r>
              <a:rPr lang="en-US" sz="2400" dirty="0" smtClean="0"/>
              <a:t>Pg. 26-27 Tree Cores</a:t>
            </a:r>
          </a:p>
          <a:p>
            <a:pPr marL="514350" indent="-514350">
              <a:buFont typeface="Constantia" pitchFamily="18" charset="0"/>
              <a:buChar char="−"/>
            </a:pPr>
            <a:r>
              <a:rPr lang="en-US" sz="2400" dirty="0" smtClean="0"/>
              <a:t>Pg. 28-31 How to Core a Tree      </a:t>
            </a:r>
          </a:p>
          <a:p>
            <a:pPr marL="880110" lvl="1" indent="-514350">
              <a:buNone/>
            </a:pPr>
            <a:r>
              <a:rPr lang="en-US" sz="18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8" name="Content Placeholder 7"/>
          <p:cNvSpPr>
            <a:spLocks noGrp="1"/>
          </p:cNvSpPr>
          <p:nvPr>
            <p:ph idx="1"/>
          </p:nvPr>
        </p:nvSpPr>
        <p:spPr>
          <a:xfrm>
            <a:off x="457200" y="2057400"/>
            <a:ext cx="8229600" cy="3962400"/>
          </a:xfrm>
        </p:spPr>
        <p:txBody>
          <a:bodyPr>
            <a:normAutofit/>
          </a:bodyPr>
          <a:lstStyle/>
          <a:p>
            <a:pPr>
              <a:buNone/>
            </a:pPr>
            <a:r>
              <a:rPr lang="en-US" dirty="0" smtClean="0"/>
              <a:t>	The topic we chose to study is the effect that different elevations have on tree health and growth. </a:t>
            </a:r>
          </a:p>
          <a:p>
            <a:pPr>
              <a:buNone/>
            </a:pPr>
            <a:r>
              <a:rPr lang="en-US" dirty="0" smtClean="0"/>
              <a:t> </a:t>
            </a:r>
          </a:p>
          <a:p>
            <a:pPr>
              <a:buFont typeface="Wingdings" pitchFamily="2" charset="2"/>
              <a:buChar char="v"/>
            </a:pPr>
            <a:r>
              <a:rPr lang="en-US" dirty="0" smtClean="0"/>
              <a:t>location where did our research was Mt. </a:t>
            </a:r>
            <a:r>
              <a:rPr lang="en-US" dirty="0" err="1" smtClean="0"/>
              <a:t>Moosilauke</a:t>
            </a:r>
            <a:r>
              <a:rPr lang="en-US" dirty="0" smtClean="0"/>
              <a:t>.</a:t>
            </a:r>
          </a:p>
          <a:p>
            <a:pPr>
              <a:buFont typeface="Wingdings" pitchFamily="2" charset="2"/>
              <a:buChar char="v"/>
            </a:pPr>
            <a:r>
              <a:rPr lang="en-US" dirty="0" smtClean="0"/>
              <a:t>The two species of trees we studied were Red Spruce (</a:t>
            </a:r>
            <a:r>
              <a:rPr lang="en-US" i="1" dirty="0" err="1" smtClean="0"/>
              <a:t>Picea</a:t>
            </a:r>
            <a:r>
              <a:rPr lang="en-US" i="1" dirty="0" smtClean="0"/>
              <a:t> </a:t>
            </a:r>
            <a:r>
              <a:rPr lang="en-US" i="1" dirty="0" err="1" smtClean="0"/>
              <a:t>rubens</a:t>
            </a:r>
            <a:r>
              <a:rPr lang="en-US" i="1" dirty="0" smtClean="0"/>
              <a:t>)</a:t>
            </a:r>
            <a:r>
              <a:rPr lang="en-US" dirty="0" smtClean="0"/>
              <a:t> and Balsam Fir (</a:t>
            </a:r>
            <a:r>
              <a:rPr lang="en-US" i="1" dirty="0" err="1" smtClean="0"/>
              <a:t>Abies</a:t>
            </a:r>
            <a:r>
              <a:rPr lang="en-US" i="1" dirty="0" smtClean="0"/>
              <a:t> </a:t>
            </a:r>
            <a:r>
              <a:rPr lang="en-US" i="1" dirty="0" err="1" smtClean="0"/>
              <a:t>balsamea</a:t>
            </a:r>
            <a:r>
              <a:rPr lang="en-US" dirty="0" smtClean="0"/>
              <a:t>). </a:t>
            </a:r>
          </a:p>
          <a:p>
            <a:pPr>
              <a:buFont typeface="Wingdings" pitchFamily="2" charset="2"/>
              <a:buChar char="v"/>
            </a:pPr>
            <a:r>
              <a:rPr lang="en-US" dirty="0" smtClean="0"/>
              <a:t> The three different elevation points were 2,500 feet, 2,800 feet, and 3,300 feet.</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Hypothesis:</a:t>
            </a:r>
            <a:endParaRPr lang="en-US" dirty="0"/>
          </a:p>
        </p:txBody>
      </p:sp>
      <p:sp>
        <p:nvSpPr>
          <p:cNvPr id="3" name="Content Placeholder 2"/>
          <p:cNvSpPr>
            <a:spLocks noGrp="1"/>
          </p:cNvSpPr>
          <p:nvPr>
            <p:ph idx="1"/>
          </p:nvPr>
        </p:nvSpPr>
        <p:spPr>
          <a:xfrm>
            <a:off x="457200" y="1295400"/>
            <a:ext cx="8229600" cy="2865120"/>
          </a:xfrm>
        </p:spPr>
        <p:txBody>
          <a:bodyPr>
            <a:normAutofit fontScale="62500" lnSpcReduction="20000"/>
          </a:bodyPr>
          <a:lstStyle/>
          <a:p>
            <a:pPr>
              <a:buNone/>
            </a:pPr>
            <a:endParaRPr lang="en-US" sz="4600" dirty="0" smtClean="0"/>
          </a:p>
          <a:p>
            <a:pPr>
              <a:buNone/>
            </a:pPr>
            <a:endParaRPr lang="en-US" sz="4200" dirty="0" smtClean="0"/>
          </a:p>
          <a:p>
            <a:pPr>
              <a:buNone/>
            </a:pPr>
            <a:r>
              <a:rPr lang="en-US" sz="4200" dirty="0" smtClean="0"/>
              <a:t>Tree growth rates as an indicator of health will decline as you increase along an </a:t>
            </a:r>
            <a:r>
              <a:rPr lang="en-US" sz="4200" dirty="0" err="1" smtClean="0"/>
              <a:t>elevational</a:t>
            </a:r>
            <a:r>
              <a:rPr lang="en-US" sz="4200" dirty="0" smtClean="0"/>
              <a:t> gradient.</a:t>
            </a:r>
          </a:p>
          <a:p>
            <a:pPr>
              <a:buNone/>
            </a:pPr>
            <a:r>
              <a:rPr lang="en-US" dirty="0" smtClean="0"/>
              <a:t>	</a:t>
            </a:r>
          </a:p>
          <a:p>
            <a:endParaRPr lang="en-US" dirty="0" smtClean="0"/>
          </a:p>
          <a:p>
            <a:pPr>
              <a:buNone/>
            </a:pPr>
            <a:r>
              <a:rPr lang="en-US" dirty="0" smtClean="0"/>
              <a:t>   </a:t>
            </a:r>
            <a:endParaRPr lang="en-US" dirty="0"/>
          </a:p>
        </p:txBody>
      </p:sp>
      <p:pic>
        <p:nvPicPr>
          <p:cNvPr id="4" name="Picture 3" descr="Mountans.jpg"/>
          <p:cNvPicPr>
            <a:picLocks noChangeAspect="1"/>
          </p:cNvPicPr>
          <p:nvPr/>
        </p:nvPicPr>
        <p:blipFill>
          <a:blip r:embed="rId2"/>
          <a:stretch>
            <a:fillRect/>
          </a:stretch>
        </p:blipFill>
        <p:spPr>
          <a:xfrm>
            <a:off x="685800" y="2819400"/>
            <a:ext cx="7543800" cy="4038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Factors Affecting Tree Growth</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Above 3,000 feet is an area known as the atmospheric sewer.  Acidic cloud events are a common </a:t>
            </a:r>
            <a:r>
              <a:rPr lang="en-US" dirty="0" err="1" smtClean="0"/>
              <a:t>occurance</a:t>
            </a:r>
            <a:r>
              <a:rPr lang="en-US" dirty="0" smtClean="0"/>
              <a:t>. The presence of ozone, sulfur oxides (</a:t>
            </a:r>
            <a:r>
              <a:rPr lang="en-US" dirty="0" err="1" smtClean="0"/>
              <a:t>SO</a:t>
            </a:r>
            <a:r>
              <a:rPr lang="en-US" baseline="-25000" dirty="0" err="1" smtClean="0"/>
              <a:t>x</a:t>
            </a:r>
            <a:r>
              <a:rPr lang="en-US" dirty="0" smtClean="0"/>
              <a:t>), nitrogen oxides (</a:t>
            </a:r>
            <a:r>
              <a:rPr lang="en-US" dirty="0" err="1" smtClean="0"/>
              <a:t>NO</a:t>
            </a:r>
            <a:r>
              <a:rPr lang="en-US" baseline="-25000" dirty="0" err="1" smtClean="0"/>
              <a:t>x</a:t>
            </a:r>
            <a:r>
              <a:rPr lang="en-US" dirty="0" smtClean="0"/>
              <a:t>), and other pollutants may adversely impact tree health.</a:t>
            </a:r>
          </a:p>
          <a:p>
            <a:pPr>
              <a:buFont typeface="Arial" pitchFamily="34" charset="0"/>
              <a:buChar char="•"/>
            </a:pPr>
            <a:r>
              <a:rPr lang="en-US" dirty="0" smtClean="0"/>
              <a:t>Nutrients are limited at high elevations.</a:t>
            </a:r>
          </a:p>
          <a:p>
            <a:pPr>
              <a:buFont typeface="Arial" pitchFamily="34" charset="0"/>
              <a:buChar char="•"/>
            </a:pPr>
            <a:r>
              <a:rPr lang="en-US" dirty="0" smtClean="0"/>
              <a:t>Climatic conditions are much harsher such as high winds, snow, and ice.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ctr"/>
            <a:r>
              <a:rPr lang="en-US" dirty="0" smtClean="0"/>
              <a:t>Objectives</a:t>
            </a:r>
            <a:endParaRPr lang="en-US" dirty="0"/>
          </a:p>
        </p:txBody>
      </p:sp>
      <p:sp>
        <p:nvSpPr>
          <p:cNvPr id="3" name="Content Placeholder 2"/>
          <p:cNvSpPr>
            <a:spLocks noGrp="1"/>
          </p:cNvSpPr>
          <p:nvPr>
            <p:ph idx="1"/>
          </p:nvPr>
        </p:nvSpPr>
        <p:spPr>
          <a:xfrm>
            <a:off x="381000" y="1905000"/>
            <a:ext cx="5029200" cy="4389120"/>
          </a:xfrm>
        </p:spPr>
        <p:txBody>
          <a:bodyPr/>
          <a:lstStyle/>
          <a:p>
            <a:pPr>
              <a:buFont typeface="Wingdings" pitchFamily="2" charset="2"/>
              <a:buChar char="§"/>
            </a:pPr>
            <a:r>
              <a:rPr lang="en-US" dirty="0" smtClean="0"/>
              <a:t>Collect tree core samples from a Red Spruce and a Balsam Fir at three designated elevation sites. (2,500 ft., 2,800 ft., 3,300 ft.)</a:t>
            </a:r>
          </a:p>
          <a:p>
            <a:pPr>
              <a:buFont typeface="Wingdings" pitchFamily="2" charset="2"/>
              <a:buChar char="§"/>
            </a:pPr>
            <a:r>
              <a:rPr lang="en-US" dirty="0" smtClean="0"/>
              <a:t>Record growth in years - based on number of rings.</a:t>
            </a:r>
          </a:p>
          <a:p>
            <a:pPr>
              <a:buFont typeface="Wingdings" pitchFamily="2" charset="2"/>
              <a:buChar char="§"/>
            </a:pPr>
            <a:r>
              <a:rPr lang="en-US" dirty="0" smtClean="0"/>
              <a:t>Determine overall health - based on space between each ring (recorded in millimeters).</a:t>
            </a:r>
            <a:endParaRPr lang="en-US" dirty="0"/>
          </a:p>
        </p:txBody>
      </p:sp>
      <p:pic>
        <p:nvPicPr>
          <p:cNvPr id="5" name="Picture 4" descr="core.jpg"/>
          <p:cNvPicPr>
            <a:picLocks noChangeAspect="1"/>
          </p:cNvPicPr>
          <p:nvPr/>
        </p:nvPicPr>
        <p:blipFill>
          <a:blip r:embed="rId2"/>
          <a:stretch>
            <a:fillRect/>
          </a:stretch>
        </p:blipFill>
        <p:spPr>
          <a:xfrm>
            <a:off x="5257800" y="1819275"/>
            <a:ext cx="4876800" cy="50387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Materials Needed</a:t>
            </a:r>
            <a:endParaRPr lang="en-US" dirty="0"/>
          </a:p>
        </p:txBody>
      </p:sp>
      <p:sp>
        <p:nvSpPr>
          <p:cNvPr id="9" name="Content Placeholder 8"/>
          <p:cNvSpPr>
            <a:spLocks noGrp="1"/>
          </p:cNvSpPr>
          <p:nvPr>
            <p:ph sz="half" idx="2"/>
          </p:nvPr>
        </p:nvSpPr>
        <p:spPr/>
        <p:txBody>
          <a:bodyPr>
            <a:noAutofit/>
          </a:bodyPr>
          <a:lstStyle/>
          <a:p>
            <a:r>
              <a:rPr lang="en-US" sz="2400" dirty="0" smtClean="0"/>
              <a:t>Data Sheets</a:t>
            </a:r>
          </a:p>
          <a:p>
            <a:r>
              <a:rPr lang="en-US" sz="2400" dirty="0" smtClean="0"/>
              <a:t>Dissecting Scopes</a:t>
            </a:r>
          </a:p>
          <a:p>
            <a:r>
              <a:rPr lang="en-US" sz="2400" dirty="0" smtClean="0"/>
              <a:t>DBH Tape</a:t>
            </a:r>
          </a:p>
          <a:p>
            <a:r>
              <a:rPr lang="en-US" sz="2400" dirty="0" smtClean="0"/>
              <a:t>Coarse Sand Paper</a:t>
            </a:r>
          </a:p>
          <a:p>
            <a:r>
              <a:rPr lang="en-US" sz="2400" dirty="0" smtClean="0"/>
              <a:t>Elmer’s Wood Glue</a:t>
            </a:r>
          </a:p>
          <a:p>
            <a:r>
              <a:rPr lang="en-US" sz="2400" dirty="0" err="1" smtClean="0"/>
              <a:t>Ziplock</a:t>
            </a:r>
            <a:r>
              <a:rPr lang="en-US" sz="2400" dirty="0" smtClean="0"/>
              <a:t> Bags</a:t>
            </a:r>
          </a:p>
          <a:p>
            <a:r>
              <a:rPr lang="en-US" sz="2400" dirty="0" smtClean="0"/>
              <a:t>Paper Towels</a:t>
            </a:r>
          </a:p>
          <a:p>
            <a:r>
              <a:rPr lang="en-US" sz="2400" dirty="0" smtClean="0"/>
              <a:t>Fine Sand Paper</a:t>
            </a:r>
          </a:p>
        </p:txBody>
      </p:sp>
      <p:sp>
        <p:nvSpPr>
          <p:cNvPr id="10" name="Content Placeholder 2"/>
          <p:cNvSpPr>
            <a:spLocks noGrp="1"/>
          </p:cNvSpPr>
          <p:nvPr>
            <p:ph sz="half" idx="1"/>
          </p:nvPr>
        </p:nvSpPr>
        <p:spPr/>
        <p:txBody>
          <a:bodyPr>
            <a:noAutofit/>
          </a:bodyPr>
          <a:lstStyle/>
          <a:p>
            <a:r>
              <a:rPr lang="en-US" sz="2400" dirty="0" smtClean="0"/>
              <a:t>McDonald’s Straws</a:t>
            </a:r>
          </a:p>
          <a:p>
            <a:r>
              <a:rPr lang="en-US" sz="2400" dirty="0" smtClean="0"/>
              <a:t>Mounting Trays</a:t>
            </a:r>
          </a:p>
          <a:p>
            <a:r>
              <a:rPr lang="en-US" sz="2400" dirty="0" smtClean="0"/>
              <a:t>Multiple Tree Corers</a:t>
            </a:r>
          </a:p>
          <a:p>
            <a:r>
              <a:rPr lang="en-US" sz="2400" dirty="0" smtClean="0"/>
              <a:t>Cooler</a:t>
            </a:r>
          </a:p>
          <a:p>
            <a:r>
              <a:rPr lang="en-US" sz="2400" dirty="0" smtClean="0"/>
              <a:t>Blue Ice</a:t>
            </a:r>
          </a:p>
          <a:p>
            <a:r>
              <a:rPr lang="en-US" sz="2400" dirty="0" smtClean="0"/>
              <a:t>.22 Rifle Gun Cleaning Kit</a:t>
            </a:r>
          </a:p>
          <a:p>
            <a:r>
              <a:rPr lang="en-US" sz="2400" dirty="0" smtClean="0"/>
              <a:t>Permanent Markers</a:t>
            </a:r>
          </a:p>
          <a:p>
            <a:r>
              <a:rPr lang="en-US" sz="2400" dirty="0" smtClean="0"/>
              <a:t>Masking Tape</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ctr"/>
            <a:r>
              <a:rPr lang="en-US" dirty="0" smtClean="0"/>
              <a:t>Results</a:t>
            </a:r>
            <a:endParaRPr lang="en-US" dirty="0"/>
          </a:p>
        </p:txBody>
      </p:sp>
      <p:sp>
        <p:nvSpPr>
          <p:cNvPr id="3" name="Content Placeholder 2"/>
          <p:cNvSpPr>
            <a:spLocks noGrp="1"/>
          </p:cNvSpPr>
          <p:nvPr>
            <p:ph idx="1"/>
          </p:nvPr>
        </p:nvSpPr>
        <p:spPr>
          <a:xfrm>
            <a:off x="457200" y="1295400"/>
            <a:ext cx="8229600" cy="3322320"/>
          </a:xfrm>
        </p:spPr>
        <p:txBody>
          <a:bodyPr/>
          <a:lstStyle/>
          <a:p>
            <a:r>
              <a:rPr lang="en-US" dirty="0" smtClean="0"/>
              <a:t>Our research did not yield the results we had hoped it would. This was due to various factors such as small sampling size, and unknown precipitation information. What we did find, however, was a negative correlation between the Balsam Fir and the Red Spruce.</a:t>
            </a:r>
          </a:p>
          <a:p>
            <a:pPr>
              <a:buNone/>
            </a:pPr>
            <a:endParaRPr lang="en-US" dirty="0"/>
          </a:p>
        </p:txBody>
      </p:sp>
      <p:graphicFrame>
        <p:nvGraphicFramePr>
          <p:cNvPr id="4" name="Chart 3"/>
          <p:cNvGraphicFramePr>
            <a:graphicFrameLocks/>
          </p:cNvGraphicFramePr>
          <p:nvPr/>
        </p:nvGraphicFramePr>
        <p:xfrm>
          <a:off x="228600" y="3733800"/>
          <a:ext cx="85344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ctr"/>
            <a:r>
              <a:rPr lang="en-US" dirty="0" smtClean="0"/>
              <a:t>Competition Advantage</a:t>
            </a:r>
            <a:endParaRPr lang="en-US" dirty="0"/>
          </a:p>
        </p:txBody>
      </p:sp>
      <p:graphicFrame>
        <p:nvGraphicFramePr>
          <p:cNvPr id="4" name="Content Placeholder 3"/>
          <p:cNvGraphicFramePr>
            <a:graphicFrameLocks noGrp="1"/>
          </p:cNvGraphicFramePr>
          <p:nvPr>
            <p:ph idx="1"/>
          </p:nvPr>
        </p:nvGraphicFramePr>
        <p:xfrm>
          <a:off x="152400" y="2133600"/>
          <a:ext cx="87630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it mean?</a:t>
            </a:r>
            <a:endParaRPr lang="en-US" dirty="0"/>
          </a:p>
        </p:txBody>
      </p:sp>
      <p:sp>
        <p:nvSpPr>
          <p:cNvPr id="3" name="Content Placeholder 2"/>
          <p:cNvSpPr>
            <a:spLocks noGrp="1"/>
          </p:cNvSpPr>
          <p:nvPr>
            <p:ph idx="1"/>
          </p:nvPr>
        </p:nvSpPr>
        <p:spPr/>
        <p:txBody>
          <a:bodyPr>
            <a:normAutofit lnSpcReduction="10000"/>
          </a:bodyPr>
          <a:lstStyle/>
          <a:p>
            <a:r>
              <a:rPr lang="en-US" dirty="0" smtClean="0"/>
              <a:t>Our findings show that there was a direct correlation between the Balsam Fir and the Red Spruce. When one was growing well the other suffered and vice versa. There were also other factors that had a great effect on our data. These were things such as a 1960 drought, hurricane, climate change, industry boom and the creation of the lodge in 1938 which wiped out the majority of the mountain’s Red Spruce. When the hurricane knocked the tall Balsam down, the Spruce were able to grow well because the Balsam weren’t blocking the sun.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387025"/>
      </a:dk2>
      <a:lt2>
        <a:srgbClr val="DBF5F9"/>
      </a:lt2>
      <a:accent1>
        <a:srgbClr val="0F6FC6"/>
      </a:accent1>
      <a:accent2>
        <a:srgbClr val="54A838"/>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462</TotalTime>
  <Words>441</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Tree Coring at Different Elevations</vt:lpstr>
      <vt:lpstr>Introduction</vt:lpstr>
      <vt:lpstr>Hypothesis:</vt:lpstr>
      <vt:lpstr>Factors Affecting Tree Growth</vt:lpstr>
      <vt:lpstr>Objectives</vt:lpstr>
      <vt:lpstr>Materials Needed</vt:lpstr>
      <vt:lpstr>Results</vt:lpstr>
      <vt:lpstr>Competition Advantage</vt:lpstr>
      <vt:lpstr>What does it mean?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 Coring at Different Elevations</dc:title>
  <dc:creator>Lakeshia Reid</dc:creator>
  <cp:lastModifiedBy>Lakeshia Reid</cp:lastModifiedBy>
  <cp:revision>52</cp:revision>
  <dcterms:created xsi:type="dcterms:W3CDTF">2008-06-11T00:42:48Z</dcterms:created>
  <dcterms:modified xsi:type="dcterms:W3CDTF">2008-06-13T13:19:13Z</dcterms:modified>
</cp:coreProperties>
</file>