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60" r:id="rId4"/>
    <p:sldId id="270" r:id="rId5"/>
    <p:sldId id="259" r:id="rId6"/>
    <p:sldId id="271" r:id="rId7"/>
    <p:sldId id="261" r:id="rId8"/>
    <p:sldId id="272" r:id="rId9"/>
    <p:sldId id="262" r:id="rId10"/>
    <p:sldId id="274" r:id="rId11"/>
    <p:sldId id="275" r:id="rId12"/>
    <p:sldId id="269" r:id="rId13"/>
    <p:sldId id="265" r:id="rId14"/>
    <p:sldId id="263" r:id="rId15"/>
    <p:sldId id="266" r:id="rId16"/>
    <p:sldId id="268" r:id="rId17"/>
    <p:sldId id="273" r:id="rId18"/>
    <p:sldId id="276" r:id="rId19"/>
    <p:sldId id="264"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6" autoAdjust="0"/>
    <p:restoredTop sz="90769" autoAdjust="0"/>
  </p:normalViewPr>
  <p:slideViewPr>
    <p:cSldViewPr>
      <p:cViewPr varScale="1">
        <p:scale>
          <a:sx n="102" d="100"/>
          <a:sy n="102" d="100"/>
        </p:scale>
        <p:origin x="-125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D9F243-1DD0-4135-83AE-C74206734335}" type="datetimeFigureOut">
              <a:rPr lang="en-US" smtClean="0"/>
              <a:t>7/19/2011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B44EF5-E1DB-4244-BF6B-AF6FBD0A79E4}" type="slidenum">
              <a:rPr lang="en-US" smtClean="0"/>
              <a:t>‹#›</a:t>
            </a:fld>
            <a:endParaRPr lang="en-US"/>
          </a:p>
        </p:txBody>
      </p:sp>
    </p:spTree>
    <p:extLst>
      <p:ext uri="{BB962C8B-B14F-4D97-AF65-F5344CB8AC3E}">
        <p14:creationId xmlns:p14="http://schemas.microsoft.com/office/powerpoint/2010/main" val="1345086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7/19/2011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7/19/2011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7/19/2011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7/19/2011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7/19/2011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1D8BD707-D9CF-40AE-B4C6-C98DA3205C09}" type="datetimeFigureOut">
              <a:rPr lang="en-US" smtClean="0"/>
              <a:pPr/>
              <a:t>7/19/2011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7/19/2011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7/19/2011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D8BD707-D9CF-40AE-B4C6-C98DA3205C09}" type="datetimeFigureOut">
              <a:rPr lang="en-US" smtClean="0"/>
              <a:pPr/>
              <a:t>7/19/2011</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6F15528-21DE-4FAA-801E-634DDDAF4B2B}" type="slidenum">
              <a:rPr lang="en-US" smtClean="0"/>
              <a:pPr/>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50.png"/><Relationship Id="rId5" Type="http://schemas.openxmlformats.org/officeDocument/2006/relationships/image" Target="../media/image240.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Do strain rates determine the spatial density of crevasses on the Greenland </a:t>
            </a:r>
            <a:r>
              <a:rPr lang="en-US" dirty="0" smtClean="0"/>
              <a:t>Ice Sheet</a:t>
            </a:r>
            <a:r>
              <a:rPr lang="en-US" dirty="0"/>
              <a:t>?</a:t>
            </a:r>
          </a:p>
        </p:txBody>
      </p:sp>
      <p:sp>
        <p:nvSpPr>
          <p:cNvPr id="3" name="Subtitle 2"/>
          <p:cNvSpPr>
            <a:spLocks noGrp="1"/>
          </p:cNvSpPr>
          <p:nvPr>
            <p:ph type="subTitle" idx="1"/>
          </p:nvPr>
        </p:nvSpPr>
        <p:spPr>
          <a:xfrm>
            <a:off x="1371600" y="3556000"/>
            <a:ext cx="6400800" cy="2692399"/>
          </a:xfrm>
        </p:spPr>
        <p:txBody>
          <a:bodyPr>
            <a:normAutofit/>
          </a:bodyPr>
          <a:lstStyle/>
          <a:p>
            <a:r>
              <a:rPr lang="en-US" sz="2400" dirty="0" smtClean="0">
                <a:solidFill>
                  <a:schemeClr val="tx1"/>
                </a:solidFill>
              </a:rPr>
              <a:t>Brandon Scott</a:t>
            </a:r>
            <a:endParaRPr lang="en-US" sz="2400" dirty="0">
              <a:solidFill>
                <a:schemeClr val="tx1"/>
              </a:solidFill>
            </a:endParaRPr>
          </a:p>
          <a:p>
            <a:r>
              <a:rPr lang="en-US" sz="2400" dirty="0" smtClean="0">
                <a:solidFill>
                  <a:schemeClr val="tx1"/>
                </a:solidFill>
              </a:rPr>
              <a:t>Saint Augustine’s College</a:t>
            </a:r>
          </a:p>
          <a:p>
            <a:endParaRPr lang="en-US" sz="2400" dirty="0" smtClean="0">
              <a:solidFill>
                <a:schemeClr val="tx1"/>
              </a:solidFill>
            </a:endParaRPr>
          </a:p>
          <a:p>
            <a:r>
              <a:rPr lang="en-US" sz="2400" dirty="0" smtClean="0">
                <a:solidFill>
                  <a:schemeClr val="tx1"/>
                </a:solidFill>
              </a:rPr>
              <a:t>Mentor: Kristin </a:t>
            </a:r>
            <a:r>
              <a:rPr lang="en-US" sz="2400" dirty="0" err="1" smtClean="0">
                <a:solidFill>
                  <a:schemeClr val="tx1"/>
                </a:solidFill>
              </a:rPr>
              <a:t>Poinar</a:t>
            </a:r>
            <a:endParaRPr lang="en-US" sz="2400" dirty="0" smtClean="0">
              <a:solidFill>
                <a:schemeClr val="tx1"/>
              </a:solidFill>
            </a:endParaRPr>
          </a:p>
          <a:p>
            <a:r>
              <a:rPr lang="en-US" sz="2400" dirty="0" smtClean="0">
                <a:solidFill>
                  <a:schemeClr val="tx1"/>
                </a:solidFill>
              </a:rPr>
              <a:t>University of Washington</a:t>
            </a:r>
            <a:endParaRPr lang="en-US" sz="2400" dirty="0">
              <a:solidFill>
                <a:schemeClr val="tx1"/>
              </a:solidFill>
            </a:endParaRPr>
          </a:p>
        </p:txBody>
      </p:sp>
    </p:spTree>
    <p:extLst>
      <p:ext uri="{BB962C8B-B14F-4D97-AF65-F5344CB8AC3E}">
        <p14:creationId xmlns:p14="http://schemas.microsoft.com/office/powerpoint/2010/main" val="3386185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209800"/>
            <a:ext cx="7408333" cy="3450696"/>
          </a:xfrm>
        </p:spPr>
        <p:txBody>
          <a:bodyPr/>
          <a:lstStyle/>
          <a:p>
            <a:r>
              <a:rPr lang="en-US" dirty="0"/>
              <a:t>systematically underestimate the crevasse density by 22% </a:t>
            </a:r>
          </a:p>
        </p:txBody>
      </p:sp>
      <p:sp>
        <p:nvSpPr>
          <p:cNvPr id="3" name="Title 2"/>
          <p:cNvSpPr>
            <a:spLocks noGrp="1"/>
          </p:cNvSpPr>
          <p:nvPr>
            <p:ph type="title"/>
          </p:nvPr>
        </p:nvSpPr>
        <p:spPr/>
        <p:txBody>
          <a:bodyPr>
            <a:normAutofit fontScale="90000"/>
          </a:bodyPr>
          <a:lstStyle/>
          <a:p>
            <a:r>
              <a:rPr lang="en-US" dirty="0"/>
              <a:t>Results</a:t>
            </a:r>
            <a:br>
              <a:rPr lang="en-US" dirty="0"/>
            </a:br>
            <a:r>
              <a:rPr lang="en-US" dirty="0" smtClean="0"/>
              <a:t>FFT Algorithm Accuracy </a:t>
            </a:r>
            <a:endParaRPr lang="en-US" dirty="0"/>
          </a:p>
        </p:txBody>
      </p:sp>
      <p:pic>
        <p:nvPicPr>
          <p:cNvPr id="11267" name="Picture 3" descr="E:\documentation\documentation\Research Paper\illustration\5 Accuracy of Density 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743200"/>
            <a:ext cx="5334000" cy="4000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E:\documentation\power point pictures\7 comparison.png"/>
          <p:cNvPicPr>
            <a:picLocks noChangeAspect="1" noChangeArrowheads="1"/>
          </p:cNvPicPr>
          <p:nvPr/>
        </p:nvPicPr>
        <p:blipFill rotWithShape="1">
          <a:blip r:embed="rId3">
            <a:extLst>
              <a:ext uri="{28A0092B-C50C-407E-A947-70E740481C1C}">
                <a14:useLocalDpi xmlns:a14="http://schemas.microsoft.com/office/drawing/2010/main" val="0"/>
              </a:ext>
            </a:extLst>
          </a:blip>
          <a:srcRect l="52082" t="39667" r="30626" b="32667"/>
          <a:stretch/>
        </p:blipFill>
        <p:spPr bwMode="auto">
          <a:xfrm>
            <a:off x="7620000" y="4089654"/>
            <a:ext cx="1307592" cy="13075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E:\documentation\documentation\Research Paper\illustration\2 digitized crevass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819948"/>
            <a:ext cx="1981200" cy="151108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Rectangle 3"/>
              <p:cNvSpPr/>
              <p:nvPr/>
            </p:nvSpPr>
            <p:spPr>
              <a:xfrm>
                <a:off x="626736" y="5397246"/>
                <a:ext cx="1032527"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𝐷</m:t>
                          </m:r>
                        </m:e>
                        <m:sub>
                          <m:r>
                            <a:rPr lang="en-US" i="1">
                              <a:latin typeface="Cambria Math"/>
                            </a:rPr>
                            <m:t>1</m:t>
                          </m:r>
                        </m:sub>
                      </m:sSub>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𝑄</m:t>
                              </m:r>
                            </m:e>
                            <m:sub>
                              <m:r>
                                <a:rPr lang="en-US" i="1">
                                  <a:latin typeface="Cambria Math"/>
                                </a:rPr>
                                <m:t>𝑐</m:t>
                              </m:r>
                            </m:sub>
                          </m:sSub>
                        </m:num>
                        <m:den>
                          <m:r>
                            <a:rPr lang="en-US" i="1">
                              <a:latin typeface="Cambria Math"/>
                            </a:rPr>
                            <m:t>𝐿</m:t>
                          </m:r>
                        </m:den>
                      </m:f>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626736" y="5397246"/>
                <a:ext cx="1032527" cy="61093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7465460" y="5615022"/>
                <a:ext cx="1462132" cy="392800"/>
              </a:xfrm>
              <a:prstGeom prst="rect">
                <a:avLst/>
              </a:prstGeom>
            </p:spPr>
            <p:txBody>
              <a:bodyPr wrap="none">
                <a:spAutoFit/>
              </a:bodyPr>
              <a:lstStyle/>
              <a:p>
                <a14:m>
                  <m:oMath xmlns:m="http://schemas.openxmlformats.org/officeDocument/2006/math">
                    <m:sSub>
                      <m:sSubPr>
                        <m:ctrlPr>
                          <a:rPr lang="en-US" i="1">
                            <a:latin typeface="Cambria Math"/>
                          </a:rPr>
                        </m:ctrlPr>
                      </m:sSubPr>
                      <m:e>
                        <m:r>
                          <a:rPr lang="en-US" i="1">
                            <a:latin typeface="Cambria Math"/>
                          </a:rPr>
                          <m:t>𝐷</m:t>
                        </m:r>
                      </m:e>
                      <m:sub>
                        <m:r>
                          <a:rPr lang="en-US" i="1">
                            <a:latin typeface="Cambria Math"/>
                          </a:rPr>
                          <m:t>𝑐</m:t>
                        </m:r>
                      </m:sub>
                    </m:sSub>
                    <m:r>
                      <a:rPr lang="en-US" i="1">
                        <a:latin typeface="Cambria Math"/>
                      </a:rPr>
                      <m:t>=</m:t>
                    </m:r>
                    <m:sSup>
                      <m:sSupPr>
                        <m:ctrlPr>
                          <a:rPr lang="en-US" i="1">
                            <a:latin typeface="Cambria Math"/>
                          </a:rPr>
                        </m:ctrlPr>
                      </m:sSupPr>
                      <m:e>
                        <m:sSub>
                          <m:sSubPr>
                            <m:ctrlPr>
                              <a:rPr lang="en-US" i="1">
                                <a:latin typeface="Cambria Math"/>
                              </a:rPr>
                            </m:ctrlPr>
                          </m:sSubPr>
                          <m:e>
                            <m:r>
                              <a:rPr lang="en-US" i="1">
                                <a:latin typeface="Cambria Math"/>
                              </a:rPr>
                              <m:t>𝜆</m:t>
                            </m:r>
                          </m:e>
                          <m:sub>
                            <m:r>
                              <a:rPr lang="en-US" i="1">
                                <a:latin typeface="Cambria Math"/>
                              </a:rPr>
                              <m:t>𝐹𝐹𝑇</m:t>
                            </m:r>
                          </m:sub>
                        </m:sSub>
                      </m:e>
                      <m:sup>
                        <m:r>
                          <a:rPr lang="en-US" i="1">
                            <a:latin typeface="Cambria Math"/>
                          </a:rPr>
                          <m:t>−1</m:t>
                        </m:r>
                      </m:sup>
                    </m:sSup>
                  </m:oMath>
                </a14:m>
                <a:r>
                  <a:rPr lang="en-US" dirty="0"/>
                  <a:t> </a:t>
                </a:r>
              </a:p>
            </p:txBody>
          </p:sp>
        </mc:Choice>
        <mc:Fallback xmlns="">
          <p:sp>
            <p:nvSpPr>
              <p:cNvPr id="5" name="Rectangle 4"/>
              <p:cNvSpPr>
                <a:spLocks noRot="1" noChangeAspect="1" noMove="1" noResize="1" noEditPoints="1" noAdjustHandles="1" noChangeArrowheads="1" noChangeShapeType="1" noTextEdit="1"/>
              </p:cNvSpPr>
              <p:nvPr/>
            </p:nvSpPr>
            <p:spPr>
              <a:xfrm>
                <a:off x="7465460" y="5615022"/>
                <a:ext cx="1462132" cy="392800"/>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04799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752600"/>
            <a:ext cx="7408333" cy="3450696"/>
          </a:xfrm>
        </p:spPr>
        <p:txBody>
          <a:bodyPr/>
          <a:lstStyle/>
          <a:p>
            <a:r>
              <a:rPr lang="en-US" dirty="0" smtClean="0"/>
              <a:t>Although correlation between the two were very poor, it improved significantly with strain rates projected 5 years upstream.</a:t>
            </a:r>
            <a:endParaRPr lang="en-US" dirty="0"/>
          </a:p>
        </p:txBody>
      </p:sp>
      <p:sp>
        <p:nvSpPr>
          <p:cNvPr id="3" name="Title 2"/>
          <p:cNvSpPr>
            <a:spLocks noGrp="1"/>
          </p:cNvSpPr>
          <p:nvPr>
            <p:ph type="title"/>
          </p:nvPr>
        </p:nvSpPr>
        <p:spPr/>
        <p:txBody>
          <a:bodyPr>
            <a:normAutofit fontScale="90000"/>
          </a:bodyPr>
          <a:lstStyle/>
          <a:p>
            <a:r>
              <a:rPr lang="en-US" dirty="0"/>
              <a:t>Results</a:t>
            </a:r>
            <a:br>
              <a:rPr lang="en-US" dirty="0"/>
            </a:br>
            <a:r>
              <a:rPr lang="en-US" sz="3600" dirty="0" smtClean="0"/>
              <a:t>Spatial crevasse density vs. Strain rate map</a:t>
            </a:r>
            <a:endParaRPr lang="en-US" sz="3600" dirty="0"/>
          </a:p>
        </p:txBody>
      </p:sp>
      <p:pic>
        <p:nvPicPr>
          <p:cNvPr id="12290" name="Picture 2" descr="E:\documentation\documentation\Research Paper\illustration\7 Stranvsdens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857500"/>
            <a:ext cx="5343525" cy="4000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E:\documentation\power point pictures\7 comparison.png"/>
          <p:cNvPicPr>
            <a:picLocks noChangeAspect="1" noChangeArrowheads="1"/>
          </p:cNvPicPr>
          <p:nvPr/>
        </p:nvPicPr>
        <p:blipFill rotWithShape="1">
          <a:blip r:embed="rId3">
            <a:extLst>
              <a:ext uri="{28A0092B-C50C-407E-A947-70E740481C1C}">
                <a14:useLocalDpi xmlns:a14="http://schemas.microsoft.com/office/drawing/2010/main" val="0"/>
              </a:ext>
            </a:extLst>
          </a:blip>
          <a:srcRect l="52082" t="39667" r="30626" b="32667"/>
          <a:stretch/>
        </p:blipFill>
        <p:spPr bwMode="auto">
          <a:xfrm>
            <a:off x="7620000" y="4089654"/>
            <a:ext cx="1307592" cy="1307592"/>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E:\documentation\documentation\power point pictures\4 strain rat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3987093"/>
            <a:ext cx="2209800" cy="15127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documentation\documentation\power point pictures\7 comparison.png"/>
          <p:cNvPicPr>
            <a:picLocks noChangeAspect="1" noChangeArrowheads="1"/>
          </p:cNvPicPr>
          <p:nvPr/>
        </p:nvPicPr>
        <p:blipFill rotWithShape="1">
          <a:blip r:embed="rId3">
            <a:extLst>
              <a:ext uri="{28A0092B-C50C-407E-A947-70E740481C1C}">
                <a14:useLocalDpi xmlns:a14="http://schemas.microsoft.com/office/drawing/2010/main" val="0"/>
              </a:ext>
            </a:extLst>
          </a:blip>
          <a:srcRect l="22381" t="9619" r="1786" b="8095"/>
          <a:stretch/>
        </p:blipFill>
        <p:spPr bwMode="auto">
          <a:xfrm>
            <a:off x="-304800" y="38100"/>
            <a:ext cx="10148511" cy="688250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588355" y="2514600"/>
            <a:ext cx="2362200" cy="2343150"/>
          </a:xfrm>
          <a:prstGeom prst="rect">
            <a:avLst/>
          </a:prstGeom>
          <a:blipFill dpi="0" rotWithShape="1">
            <a:blip r:embed="rId5">
              <a:alphaModFix amt="42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962400" y="2815518"/>
            <a:ext cx="2362200" cy="2343150"/>
          </a:xfrm>
          <a:prstGeom prst="rect">
            <a:avLst/>
          </a:prstGeom>
          <a:blipFill dpi="0" rotWithShape="1">
            <a:blip r:embed="rId5">
              <a:alphaModFix amt="42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419600" y="3187960"/>
            <a:ext cx="2362200" cy="2343150"/>
          </a:xfrm>
          <a:prstGeom prst="rect">
            <a:avLst/>
          </a:prstGeom>
          <a:blipFill dpi="0" rotWithShape="1">
            <a:blip r:embed="rId5">
              <a:alphaModFix amt="42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751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path" presetSubtype="0" accel="50000" decel="50000" fill="hold" grpId="1" nodeType="clickEffect">
                                  <p:stCondLst>
                                    <p:cond delay="0"/>
                                  </p:stCondLst>
                                  <p:childTnLst>
                                    <p:animMotion origin="layout" path="M 0 0 L 0.125 0 C 0.181 0 0.25 0.069 0.25 0.125 L 0.25 0.25 E" pathEditMode="relative" ptsTypes="">
                                      <p:cBhvr>
                                        <p:cTn id="16" dur="2000" fill="hold"/>
                                        <p:tgtEl>
                                          <p:spTgt spid="10"/>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path" presetSubtype="0" accel="50000" decel="50000" fill="hold" grpId="1" nodeType="clickEffect">
                                  <p:stCondLst>
                                    <p:cond delay="0"/>
                                  </p:stCondLst>
                                  <p:childTnLst>
                                    <p:animMotion origin="layout" path="M 0 0 L 0.125 0 C 0.181 0 0.25 0.069 0.25 0.125 L 0.25 0.25 E" pathEditMode="relative" ptsTypes="">
                                      <p:cBhvr>
                                        <p:cTn id="25" dur="2000" fill="hold"/>
                                        <p:tgtEl>
                                          <p:spTgt spid="16"/>
                                        </p:tgtEl>
                                        <p:attrNameLst>
                                          <p:attrName>ppt_x</p:attrName>
                                          <p:attrName>ppt_y</p:attrName>
                                        </p:attrNameLst>
                                      </p:cBhvr>
                                    </p:animMotion>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path" presetSubtype="0" accel="50000" decel="50000" fill="hold" grpId="1" nodeType="clickEffect">
                                  <p:stCondLst>
                                    <p:cond delay="0"/>
                                  </p:stCondLst>
                                  <p:childTnLst>
                                    <p:animMotion origin="layout" path="M 0 0 L 0.125 0 C 0.181 0 0.25 0.069 0.25 0.125 L 0.25 0.25 E" pathEditMode="relative" ptsTypes="">
                                      <p:cBhvr>
                                        <p:cTn id="34" dur="2000" fill="hold"/>
                                        <p:tgtEl>
                                          <p:spTgt spid="17"/>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31" presetClass="exit" presetSubtype="0" fill="hold" nodeType="clickEffect">
                                  <p:stCondLst>
                                    <p:cond delay="0"/>
                                  </p:stCondLst>
                                  <p:childTnLst>
                                    <p:anim calcmode="lin" valueType="num">
                                      <p:cBhvr>
                                        <p:cTn id="38" dur="1000"/>
                                        <p:tgtEl>
                                          <p:spTgt spid="7"/>
                                        </p:tgtEl>
                                        <p:attrNameLst>
                                          <p:attrName>ppt_w</p:attrName>
                                        </p:attrNameLst>
                                      </p:cBhvr>
                                      <p:tavLst>
                                        <p:tav tm="0">
                                          <p:val>
                                            <p:strVal val="ppt_w"/>
                                          </p:val>
                                        </p:tav>
                                        <p:tav tm="100000">
                                          <p:val>
                                            <p:fltVal val="0"/>
                                          </p:val>
                                        </p:tav>
                                      </p:tavLst>
                                    </p:anim>
                                    <p:anim calcmode="lin" valueType="num">
                                      <p:cBhvr>
                                        <p:cTn id="39" dur="1000"/>
                                        <p:tgtEl>
                                          <p:spTgt spid="7"/>
                                        </p:tgtEl>
                                        <p:attrNameLst>
                                          <p:attrName>ppt_h</p:attrName>
                                        </p:attrNameLst>
                                      </p:cBhvr>
                                      <p:tavLst>
                                        <p:tav tm="0">
                                          <p:val>
                                            <p:strVal val="ppt_h"/>
                                          </p:val>
                                        </p:tav>
                                        <p:tav tm="100000">
                                          <p:val>
                                            <p:fltVal val="0"/>
                                          </p:val>
                                        </p:tav>
                                      </p:tavLst>
                                    </p:anim>
                                    <p:anim calcmode="lin" valueType="num">
                                      <p:cBhvr>
                                        <p:cTn id="40" dur="1000"/>
                                        <p:tgtEl>
                                          <p:spTgt spid="7"/>
                                        </p:tgtEl>
                                        <p:attrNameLst>
                                          <p:attrName>style.rotation</p:attrName>
                                        </p:attrNameLst>
                                      </p:cBhvr>
                                      <p:tavLst>
                                        <p:tav tm="0">
                                          <p:val>
                                            <p:fltVal val="0"/>
                                          </p:val>
                                        </p:tav>
                                        <p:tav tm="100000">
                                          <p:val>
                                            <p:fltVal val="90"/>
                                          </p:val>
                                        </p:tav>
                                      </p:tavLst>
                                    </p:anim>
                                    <p:animEffect transition="out" filter="fade">
                                      <p:cBhvr>
                                        <p:cTn id="41" dur="1000"/>
                                        <p:tgtEl>
                                          <p:spTgt spid="7"/>
                                        </p:tgtEl>
                                      </p:cBhvr>
                                    </p:animEffect>
                                    <p:set>
                                      <p:cBhvr>
                                        <p:cTn id="42" dur="1" fill="hold">
                                          <p:stCondLst>
                                            <p:cond delay="999"/>
                                          </p:stCondLst>
                                        </p:cTn>
                                        <p:tgtEl>
                                          <p:spTgt spid="7"/>
                                        </p:tgtEl>
                                        <p:attrNameLst>
                                          <p:attrName>style.visibility</p:attrName>
                                        </p:attrNameLst>
                                      </p:cBhvr>
                                      <p:to>
                                        <p:strVal val="hidden"/>
                                      </p:to>
                                    </p:set>
                                  </p:childTnLst>
                                </p:cTn>
                              </p:par>
                              <p:par>
                                <p:cTn id="43" presetID="31" presetClass="exit" presetSubtype="0" fill="hold" grpId="2" nodeType="withEffect">
                                  <p:stCondLst>
                                    <p:cond delay="0"/>
                                  </p:stCondLst>
                                  <p:childTnLst>
                                    <p:anim calcmode="lin" valueType="num">
                                      <p:cBhvr>
                                        <p:cTn id="44" dur="1000"/>
                                        <p:tgtEl>
                                          <p:spTgt spid="10"/>
                                        </p:tgtEl>
                                        <p:attrNameLst>
                                          <p:attrName>ppt_w</p:attrName>
                                        </p:attrNameLst>
                                      </p:cBhvr>
                                      <p:tavLst>
                                        <p:tav tm="0">
                                          <p:val>
                                            <p:strVal val="ppt_w"/>
                                          </p:val>
                                        </p:tav>
                                        <p:tav tm="100000">
                                          <p:val>
                                            <p:fltVal val="0"/>
                                          </p:val>
                                        </p:tav>
                                      </p:tavLst>
                                    </p:anim>
                                    <p:anim calcmode="lin" valueType="num">
                                      <p:cBhvr>
                                        <p:cTn id="45" dur="1000"/>
                                        <p:tgtEl>
                                          <p:spTgt spid="10"/>
                                        </p:tgtEl>
                                        <p:attrNameLst>
                                          <p:attrName>ppt_h</p:attrName>
                                        </p:attrNameLst>
                                      </p:cBhvr>
                                      <p:tavLst>
                                        <p:tav tm="0">
                                          <p:val>
                                            <p:strVal val="ppt_h"/>
                                          </p:val>
                                        </p:tav>
                                        <p:tav tm="100000">
                                          <p:val>
                                            <p:fltVal val="0"/>
                                          </p:val>
                                        </p:tav>
                                      </p:tavLst>
                                    </p:anim>
                                    <p:anim calcmode="lin" valueType="num">
                                      <p:cBhvr>
                                        <p:cTn id="46" dur="1000"/>
                                        <p:tgtEl>
                                          <p:spTgt spid="10"/>
                                        </p:tgtEl>
                                        <p:attrNameLst>
                                          <p:attrName>style.rotation</p:attrName>
                                        </p:attrNameLst>
                                      </p:cBhvr>
                                      <p:tavLst>
                                        <p:tav tm="0">
                                          <p:val>
                                            <p:fltVal val="0"/>
                                          </p:val>
                                        </p:tav>
                                        <p:tav tm="100000">
                                          <p:val>
                                            <p:fltVal val="90"/>
                                          </p:val>
                                        </p:tav>
                                      </p:tavLst>
                                    </p:anim>
                                    <p:animEffect transition="out" filter="fade">
                                      <p:cBhvr>
                                        <p:cTn id="47" dur="1000"/>
                                        <p:tgtEl>
                                          <p:spTgt spid="10"/>
                                        </p:tgtEl>
                                      </p:cBhvr>
                                    </p:animEffect>
                                    <p:set>
                                      <p:cBhvr>
                                        <p:cTn id="48" dur="1" fill="hold">
                                          <p:stCondLst>
                                            <p:cond delay="999"/>
                                          </p:stCondLst>
                                        </p:cTn>
                                        <p:tgtEl>
                                          <p:spTgt spid="10"/>
                                        </p:tgtEl>
                                        <p:attrNameLst>
                                          <p:attrName>style.visibility</p:attrName>
                                        </p:attrNameLst>
                                      </p:cBhvr>
                                      <p:to>
                                        <p:strVal val="hidden"/>
                                      </p:to>
                                    </p:set>
                                  </p:childTnLst>
                                </p:cTn>
                              </p:par>
                              <p:par>
                                <p:cTn id="49" presetID="31" presetClass="exit" presetSubtype="0" fill="hold" grpId="2" nodeType="withEffect">
                                  <p:stCondLst>
                                    <p:cond delay="0"/>
                                  </p:stCondLst>
                                  <p:childTnLst>
                                    <p:anim calcmode="lin" valueType="num">
                                      <p:cBhvr>
                                        <p:cTn id="50" dur="1000"/>
                                        <p:tgtEl>
                                          <p:spTgt spid="16"/>
                                        </p:tgtEl>
                                        <p:attrNameLst>
                                          <p:attrName>ppt_w</p:attrName>
                                        </p:attrNameLst>
                                      </p:cBhvr>
                                      <p:tavLst>
                                        <p:tav tm="0">
                                          <p:val>
                                            <p:strVal val="ppt_w"/>
                                          </p:val>
                                        </p:tav>
                                        <p:tav tm="100000">
                                          <p:val>
                                            <p:fltVal val="0"/>
                                          </p:val>
                                        </p:tav>
                                      </p:tavLst>
                                    </p:anim>
                                    <p:anim calcmode="lin" valueType="num">
                                      <p:cBhvr>
                                        <p:cTn id="51" dur="1000"/>
                                        <p:tgtEl>
                                          <p:spTgt spid="16"/>
                                        </p:tgtEl>
                                        <p:attrNameLst>
                                          <p:attrName>ppt_h</p:attrName>
                                        </p:attrNameLst>
                                      </p:cBhvr>
                                      <p:tavLst>
                                        <p:tav tm="0">
                                          <p:val>
                                            <p:strVal val="ppt_h"/>
                                          </p:val>
                                        </p:tav>
                                        <p:tav tm="100000">
                                          <p:val>
                                            <p:fltVal val="0"/>
                                          </p:val>
                                        </p:tav>
                                      </p:tavLst>
                                    </p:anim>
                                    <p:anim calcmode="lin" valueType="num">
                                      <p:cBhvr>
                                        <p:cTn id="52" dur="1000"/>
                                        <p:tgtEl>
                                          <p:spTgt spid="16"/>
                                        </p:tgtEl>
                                        <p:attrNameLst>
                                          <p:attrName>style.rotation</p:attrName>
                                        </p:attrNameLst>
                                      </p:cBhvr>
                                      <p:tavLst>
                                        <p:tav tm="0">
                                          <p:val>
                                            <p:fltVal val="0"/>
                                          </p:val>
                                        </p:tav>
                                        <p:tav tm="100000">
                                          <p:val>
                                            <p:fltVal val="90"/>
                                          </p:val>
                                        </p:tav>
                                      </p:tavLst>
                                    </p:anim>
                                    <p:animEffect transition="out" filter="fade">
                                      <p:cBhvr>
                                        <p:cTn id="53" dur="1000"/>
                                        <p:tgtEl>
                                          <p:spTgt spid="16"/>
                                        </p:tgtEl>
                                      </p:cBhvr>
                                    </p:animEffect>
                                    <p:set>
                                      <p:cBhvr>
                                        <p:cTn id="54" dur="1" fill="hold">
                                          <p:stCondLst>
                                            <p:cond delay="999"/>
                                          </p:stCondLst>
                                        </p:cTn>
                                        <p:tgtEl>
                                          <p:spTgt spid="16"/>
                                        </p:tgtEl>
                                        <p:attrNameLst>
                                          <p:attrName>style.visibility</p:attrName>
                                        </p:attrNameLst>
                                      </p:cBhvr>
                                      <p:to>
                                        <p:strVal val="hidden"/>
                                      </p:to>
                                    </p:set>
                                  </p:childTnLst>
                                </p:cTn>
                              </p:par>
                              <p:par>
                                <p:cTn id="55" presetID="31" presetClass="exit" presetSubtype="0" fill="hold" grpId="2" nodeType="withEffect">
                                  <p:stCondLst>
                                    <p:cond delay="0"/>
                                  </p:stCondLst>
                                  <p:childTnLst>
                                    <p:anim calcmode="lin" valueType="num">
                                      <p:cBhvr>
                                        <p:cTn id="56" dur="1000"/>
                                        <p:tgtEl>
                                          <p:spTgt spid="17"/>
                                        </p:tgtEl>
                                        <p:attrNameLst>
                                          <p:attrName>ppt_w</p:attrName>
                                        </p:attrNameLst>
                                      </p:cBhvr>
                                      <p:tavLst>
                                        <p:tav tm="0">
                                          <p:val>
                                            <p:strVal val="ppt_w"/>
                                          </p:val>
                                        </p:tav>
                                        <p:tav tm="100000">
                                          <p:val>
                                            <p:fltVal val="0"/>
                                          </p:val>
                                        </p:tav>
                                      </p:tavLst>
                                    </p:anim>
                                    <p:anim calcmode="lin" valueType="num">
                                      <p:cBhvr>
                                        <p:cTn id="57" dur="1000"/>
                                        <p:tgtEl>
                                          <p:spTgt spid="17"/>
                                        </p:tgtEl>
                                        <p:attrNameLst>
                                          <p:attrName>ppt_h</p:attrName>
                                        </p:attrNameLst>
                                      </p:cBhvr>
                                      <p:tavLst>
                                        <p:tav tm="0">
                                          <p:val>
                                            <p:strVal val="ppt_h"/>
                                          </p:val>
                                        </p:tav>
                                        <p:tav tm="100000">
                                          <p:val>
                                            <p:fltVal val="0"/>
                                          </p:val>
                                        </p:tav>
                                      </p:tavLst>
                                    </p:anim>
                                    <p:anim calcmode="lin" valueType="num">
                                      <p:cBhvr>
                                        <p:cTn id="58" dur="1000"/>
                                        <p:tgtEl>
                                          <p:spTgt spid="17"/>
                                        </p:tgtEl>
                                        <p:attrNameLst>
                                          <p:attrName>style.rotation</p:attrName>
                                        </p:attrNameLst>
                                      </p:cBhvr>
                                      <p:tavLst>
                                        <p:tav tm="0">
                                          <p:val>
                                            <p:fltVal val="0"/>
                                          </p:val>
                                        </p:tav>
                                        <p:tav tm="100000">
                                          <p:val>
                                            <p:fltVal val="90"/>
                                          </p:val>
                                        </p:tav>
                                      </p:tavLst>
                                    </p:anim>
                                    <p:animEffect transition="out" filter="fade">
                                      <p:cBhvr>
                                        <p:cTn id="59" dur="1000"/>
                                        <p:tgtEl>
                                          <p:spTgt spid="17"/>
                                        </p:tgtEl>
                                      </p:cBhvr>
                                    </p:animEffect>
                                    <p:set>
                                      <p:cBhvr>
                                        <p:cTn id="60" dur="1" fill="hold">
                                          <p:stCondLst>
                                            <p:cond delay="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6" grpId="0" animBg="1"/>
      <p:bldP spid="16" grpId="1" animBg="1"/>
      <p:bldP spid="16" grpId="2" animBg="1"/>
      <p:bldP spid="17" grpId="0" animBg="1"/>
      <p:bldP spid="17" grpId="1" animBg="1"/>
      <p:bldP spid="17"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This means that crevasses are relicts of strain rates experienced 5 years ago upstream.</a:t>
            </a:r>
          </a:p>
          <a:p>
            <a:r>
              <a:rPr lang="en-US" dirty="0" smtClean="0"/>
              <a:t>It takes 5 years for crevasses to fully open.</a:t>
            </a:r>
            <a:endParaRPr lang="en-US" dirty="0"/>
          </a:p>
        </p:txBody>
      </p:sp>
      <p:sp>
        <p:nvSpPr>
          <p:cNvPr id="3" name="Title 2"/>
          <p:cNvSpPr>
            <a:spLocks noGrp="1"/>
          </p:cNvSpPr>
          <p:nvPr>
            <p:ph type="title"/>
          </p:nvPr>
        </p:nvSpPr>
        <p:spPr/>
        <p:txBody>
          <a:bodyPr>
            <a:normAutofit fontScale="90000"/>
          </a:bodyPr>
          <a:lstStyle/>
          <a:p>
            <a:r>
              <a:rPr lang="en-US" dirty="0"/>
              <a:t>Results</a:t>
            </a:r>
            <a:br>
              <a:rPr lang="en-US" dirty="0"/>
            </a:br>
            <a:r>
              <a:rPr lang="en-US" sz="3600" dirty="0"/>
              <a:t>Spatial crevasse density vs. Strain rate map</a:t>
            </a:r>
          </a:p>
        </p:txBody>
      </p:sp>
      <p:pic>
        <p:nvPicPr>
          <p:cNvPr id="4" name="Picture 4" descr="E:\documentation\documentation\Research Paper\illustration\8 5 year shift upstre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8600"/>
            <a:ext cx="530227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6925" y="3030635"/>
            <a:ext cx="3305175" cy="1253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043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1000"/>
                                        <p:tgtEl>
                                          <p:spTgt spid="6146"/>
                                        </p:tgtEl>
                                      </p:cBhvr>
                                    </p:animEffect>
                                    <p:anim calcmode="lin" valueType="num">
                                      <p:cBhvr>
                                        <p:cTn id="13" dur="1000" fill="hold"/>
                                        <p:tgtEl>
                                          <p:spTgt spid="6146"/>
                                        </p:tgtEl>
                                        <p:attrNameLst>
                                          <p:attrName>ppt_x</p:attrName>
                                        </p:attrNameLst>
                                      </p:cBhvr>
                                      <p:tavLst>
                                        <p:tav tm="0">
                                          <p:val>
                                            <p:strVal val="#ppt_x"/>
                                          </p:val>
                                        </p:tav>
                                        <p:tav tm="100000">
                                          <p:val>
                                            <p:strVal val="#ppt_x"/>
                                          </p:val>
                                        </p:tav>
                                      </p:tavLst>
                                    </p:anim>
                                    <p:anim calcmode="lin" valueType="num">
                                      <p:cBhvr>
                                        <p:cTn id="14"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Noticed these features in a sequence along the ice’s flow line:</a:t>
            </a:r>
          </a:p>
          <a:p>
            <a:pPr lvl="1"/>
            <a:r>
              <a:rPr lang="en-US" dirty="0" smtClean="0"/>
              <a:t>well-defined crevasses (crisp edges)</a:t>
            </a:r>
          </a:p>
          <a:p>
            <a:pPr lvl="1"/>
            <a:r>
              <a:rPr lang="en-US" dirty="0" smtClean="0"/>
              <a:t>poorly defined crevasses (blurry edges)</a:t>
            </a:r>
          </a:p>
          <a:p>
            <a:pPr lvl="1"/>
            <a:r>
              <a:rPr lang="en-US" dirty="0" smtClean="0"/>
              <a:t>Areas of no crevasses</a:t>
            </a:r>
          </a:p>
          <a:p>
            <a:pPr lvl="1"/>
            <a:endParaRPr lang="en-US" dirty="0"/>
          </a:p>
          <a:p>
            <a:r>
              <a:rPr lang="en-US" dirty="0" smtClean="0"/>
              <a:t>Transition of crevasse through different phases of life</a:t>
            </a:r>
          </a:p>
          <a:p>
            <a:pPr lvl="1"/>
            <a:endParaRPr lang="en-US" dirty="0"/>
          </a:p>
        </p:txBody>
      </p:sp>
      <p:sp>
        <p:nvSpPr>
          <p:cNvPr id="3" name="Title 2"/>
          <p:cNvSpPr>
            <a:spLocks noGrp="1"/>
          </p:cNvSpPr>
          <p:nvPr>
            <p:ph type="title"/>
          </p:nvPr>
        </p:nvSpPr>
        <p:spPr/>
        <p:txBody>
          <a:bodyPr>
            <a:normAutofit fontScale="90000"/>
          </a:bodyPr>
          <a:lstStyle/>
          <a:p>
            <a:r>
              <a:rPr lang="en-US" sz="4900" dirty="0"/>
              <a:t>Methodology</a:t>
            </a:r>
            <a:r>
              <a:rPr lang="en-US" dirty="0"/>
              <a:t/>
            </a:r>
            <a:br>
              <a:rPr lang="en-US" dirty="0"/>
            </a:br>
            <a:r>
              <a:rPr lang="en-US" sz="3400" i="1" dirty="0" smtClean="0"/>
              <a:t>calculating crevasse life span</a:t>
            </a:r>
            <a:endParaRPr lang="en-US" sz="3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0264" y="2298176"/>
            <a:ext cx="838200" cy="870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3032454"/>
            <a:ext cx="838200" cy="870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4298817"/>
            <a:ext cx="901726"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7446" y="3997657"/>
            <a:ext cx="798169" cy="742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E:\documentation\documentation\power point pictures\8 phase points.png"/>
          <p:cNvPicPr>
            <a:picLocks noChangeAspect="1" noChangeArrowheads="1"/>
          </p:cNvPicPr>
          <p:nvPr/>
        </p:nvPicPr>
        <p:blipFill rotWithShape="1">
          <a:blip r:embed="rId5">
            <a:extLst>
              <a:ext uri="{28A0092B-C50C-407E-A947-70E740481C1C}">
                <a14:useLocalDpi xmlns:a14="http://schemas.microsoft.com/office/drawing/2010/main" val="0"/>
              </a:ext>
            </a:extLst>
          </a:blip>
          <a:srcRect l="22499" t="10333" r="2084" b="8000"/>
          <a:stretch/>
        </p:blipFill>
        <p:spPr bwMode="auto">
          <a:xfrm>
            <a:off x="731618" y="1533650"/>
            <a:ext cx="7772400" cy="52603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19053" y="4155676"/>
            <a:ext cx="6197530"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Calculated in 5 areas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0248" y="2314528"/>
            <a:ext cx="838200" cy="870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1179" y="1840976"/>
            <a:ext cx="798169" cy="742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2418" y="1291700"/>
            <a:ext cx="901726"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Rectangle 3"/>
              <p:cNvSpPr/>
              <p:nvPr/>
            </p:nvSpPr>
            <p:spPr>
              <a:xfrm>
                <a:off x="826864" y="3254439"/>
                <a:ext cx="7772400" cy="857094"/>
              </a:xfrm>
              <a:prstGeom prst="rect">
                <a:avLst/>
              </a:prstGeom>
              <a:noFill/>
            </p:spPr>
            <p:txBody>
              <a:bodyPr wrap="square" lIns="91440" tIns="45720" rIns="91440" bIns="45720">
                <a:spAutoFit/>
              </a:bodyPr>
              <a:lstStyle/>
              <a:p>
                <a:pPr algn="ct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r>
                            <m:rPr>
                              <m:sty m:val="p"/>
                            </m:rPr>
                            <a:rPr lang="en-US" sz="2400">
                              <a:latin typeface="Cambria Math"/>
                            </a:rPr>
                            <m:t>Total</m:t>
                          </m:r>
                          <m:r>
                            <a:rPr lang="en-US" sz="2400">
                              <a:latin typeface="Cambria Math"/>
                            </a:rPr>
                            <m:t> </m:t>
                          </m:r>
                          <m:r>
                            <m:rPr>
                              <m:sty m:val="p"/>
                            </m:rPr>
                            <a:rPr lang="en-US" sz="2400">
                              <a:latin typeface="Cambria Math"/>
                            </a:rPr>
                            <m:t>Distance</m:t>
                          </m:r>
                          <m:r>
                            <a:rPr lang="en-US" sz="2400">
                              <a:latin typeface="Cambria Math"/>
                            </a:rPr>
                            <m:t> </m:t>
                          </m:r>
                          <m:r>
                            <m:rPr>
                              <m:sty m:val="p"/>
                            </m:rPr>
                            <a:rPr lang="en-US" sz="2400">
                              <a:latin typeface="Cambria Math"/>
                            </a:rPr>
                            <m:t>between</m:t>
                          </m:r>
                          <m:r>
                            <a:rPr lang="en-US" sz="2400">
                              <a:latin typeface="Cambria Math"/>
                            </a:rPr>
                            <m:t> </m:t>
                          </m:r>
                          <m:r>
                            <m:rPr>
                              <m:sty m:val="p"/>
                            </m:rPr>
                            <a:rPr lang="en-US" sz="2400" b="0" i="0" smtClean="0">
                              <a:latin typeface="Cambria Math"/>
                            </a:rPr>
                            <m:t>Area</m:t>
                          </m:r>
                          <m:r>
                            <a:rPr lang="en-US" sz="2400" b="0" i="0" smtClean="0">
                              <a:latin typeface="Cambria Math"/>
                            </a:rPr>
                            <m:t> 1 </m:t>
                          </m:r>
                          <m:r>
                            <m:rPr>
                              <m:sty m:val="p"/>
                            </m:rPr>
                            <a:rPr lang="en-US" sz="2400">
                              <a:latin typeface="Cambria Math"/>
                            </a:rPr>
                            <m:t>and</m:t>
                          </m:r>
                          <m:r>
                            <a:rPr lang="en-US" sz="2400">
                              <a:latin typeface="Cambria Math"/>
                            </a:rPr>
                            <m:t> </m:t>
                          </m:r>
                          <m:r>
                            <m:rPr>
                              <m:sty m:val="p"/>
                            </m:rPr>
                            <a:rPr lang="en-US" sz="2400" b="0" i="0" smtClean="0">
                              <a:latin typeface="Cambria Math"/>
                            </a:rPr>
                            <m:t>Area</m:t>
                          </m:r>
                          <m:r>
                            <a:rPr lang="en-US" sz="2400" b="0" i="0" smtClean="0">
                              <a:latin typeface="Cambria Math"/>
                            </a:rPr>
                            <m:t> 3</m:t>
                          </m:r>
                        </m:num>
                        <m:den>
                          <m:r>
                            <m:rPr>
                              <m:sty m:val="p"/>
                            </m:rPr>
                            <a:rPr lang="en-US" sz="2400" b="0" i="0" smtClean="0">
                              <a:latin typeface="Cambria Math"/>
                            </a:rPr>
                            <m:t>Average</m:t>
                          </m:r>
                          <m:r>
                            <a:rPr lang="en-US" sz="2400" b="0" i="0" smtClean="0">
                              <a:latin typeface="Cambria Math"/>
                            </a:rPr>
                            <m:t> </m:t>
                          </m:r>
                          <m:r>
                            <m:rPr>
                              <m:sty m:val="p"/>
                            </m:rPr>
                            <a:rPr lang="en-US" sz="2400" b="0" i="0" smtClean="0">
                              <a:latin typeface="Cambria Math"/>
                            </a:rPr>
                            <m:t>Ice</m:t>
                          </m:r>
                          <m:r>
                            <a:rPr lang="en-US" sz="2400" b="0" i="0" smtClean="0">
                              <a:latin typeface="Cambria Math"/>
                            </a:rPr>
                            <m:t> </m:t>
                          </m:r>
                          <m:r>
                            <m:rPr>
                              <m:sty m:val="p"/>
                            </m:rPr>
                            <a:rPr lang="en-US" sz="2400" b="0" i="0" smtClean="0">
                              <a:latin typeface="Cambria Math"/>
                            </a:rPr>
                            <m:t>Velocity</m:t>
                          </m:r>
                        </m:den>
                      </m:f>
                      <m:r>
                        <a:rPr lang="en-US" sz="2400" i="1">
                          <a:latin typeface="Cambria Math"/>
                        </a:rPr>
                        <m:t>=</m:t>
                      </m:r>
                      <m:r>
                        <m:rPr>
                          <m:sty m:val="p"/>
                        </m:rPr>
                        <a:rPr lang="en-US" sz="2400">
                          <a:latin typeface="Cambria Math"/>
                        </a:rPr>
                        <m:t>Life</m:t>
                      </m:r>
                      <m:r>
                        <a:rPr lang="en-US" sz="2400">
                          <a:latin typeface="Cambria Math"/>
                        </a:rPr>
                        <m:t> </m:t>
                      </m:r>
                      <m:r>
                        <m:rPr>
                          <m:sty m:val="p"/>
                        </m:rPr>
                        <a:rPr lang="en-US" sz="2400">
                          <a:latin typeface="Cambria Math"/>
                        </a:rPr>
                        <m:t>Span</m:t>
                      </m:r>
                    </m:oMath>
                  </m:oMathPara>
                </a14:m>
                <a:endParaRPr lang="en-US"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mc:Choice>
        <mc:Fallback xmlns="">
          <p:sp>
            <p:nvSpPr>
              <p:cNvPr id="4" name="Rectangle 3"/>
              <p:cNvSpPr>
                <a:spLocks noRot="1" noChangeAspect="1" noMove="1" noResize="1" noEditPoints="1" noAdjustHandles="1" noChangeArrowheads="1" noChangeShapeType="1" noTextEdit="1"/>
              </p:cNvSpPr>
              <p:nvPr/>
            </p:nvSpPr>
            <p:spPr>
              <a:xfrm>
                <a:off x="826864" y="3254439"/>
                <a:ext cx="7772400" cy="857094"/>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7941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14" presetClass="entr" presetSubtype="1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 calcmode="lin" valueType="num">
                                      <p:cBhvr additive="base">
                                        <p:cTn id="2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4" presetID="14" presetClass="entr" presetSubtype="1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33" presetID="14" presetClass="entr" presetSubtype="1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randombar(horizont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 calcmode="lin" valueType="num">
                                      <p:cBhvr additive="base">
                                        <p:cTn id="40"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7170"/>
                                        </p:tgtEl>
                                        <p:attrNameLst>
                                          <p:attrName>style.visibility</p:attrName>
                                        </p:attrNameLst>
                                      </p:cBhvr>
                                      <p:to>
                                        <p:strVal val="visible"/>
                                      </p:to>
                                    </p:set>
                                    <p:anim calcmode="lin" valueType="num">
                                      <p:cBhvr additive="base">
                                        <p:cTn id="46" dur="500" fill="hold"/>
                                        <p:tgtEl>
                                          <p:spTgt spid="7170"/>
                                        </p:tgtEl>
                                        <p:attrNameLst>
                                          <p:attrName>ppt_x</p:attrName>
                                        </p:attrNameLst>
                                      </p:cBhvr>
                                      <p:tavLst>
                                        <p:tav tm="0">
                                          <p:val>
                                            <p:strVal val="#ppt_x"/>
                                          </p:val>
                                        </p:tav>
                                        <p:tav tm="100000">
                                          <p:val>
                                            <p:strVal val="#ppt_x"/>
                                          </p:val>
                                        </p:tav>
                                      </p:tavLst>
                                    </p:anim>
                                    <p:anim calcmode="lin" valueType="num">
                                      <p:cBhvr additive="base">
                                        <p:cTn id="47"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1000" fill="hold"/>
                                        <p:tgtEl>
                                          <p:spTgt spid="14"/>
                                        </p:tgtEl>
                                        <p:attrNameLst>
                                          <p:attrName>ppt_w</p:attrName>
                                        </p:attrNameLst>
                                      </p:cBhvr>
                                      <p:tavLst>
                                        <p:tav tm="0">
                                          <p:val>
                                            <p:fltVal val="0"/>
                                          </p:val>
                                        </p:tav>
                                        <p:tav tm="100000">
                                          <p:val>
                                            <p:strVal val="#ppt_w"/>
                                          </p:val>
                                        </p:tav>
                                      </p:tavLst>
                                    </p:anim>
                                    <p:anim calcmode="lin" valueType="num">
                                      <p:cBhvr>
                                        <p:cTn id="53" dur="1000" fill="hold"/>
                                        <p:tgtEl>
                                          <p:spTgt spid="14"/>
                                        </p:tgtEl>
                                        <p:attrNameLst>
                                          <p:attrName>ppt_h</p:attrName>
                                        </p:attrNameLst>
                                      </p:cBhvr>
                                      <p:tavLst>
                                        <p:tav tm="0">
                                          <p:val>
                                            <p:fltVal val="0"/>
                                          </p:val>
                                        </p:tav>
                                        <p:tav tm="100000">
                                          <p:val>
                                            <p:strVal val="#ppt_h"/>
                                          </p:val>
                                        </p:tav>
                                      </p:tavLst>
                                    </p:anim>
                                    <p:anim calcmode="lin" valueType="num">
                                      <p:cBhvr>
                                        <p:cTn id="54" dur="1000" fill="hold"/>
                                        <p:tgtEl>
                                          <p:spTgt spid="14"/>
                                        </p:tgtEl>
                                        <p:attrNameLst>
                                          <p:attrName>style.rotation</p:attrName>
                                        </p:attrNameLst>
                                      </p:cBhvr>
                                      <p:tavLst>
                                        <p:tav tm="0">
                                          <p:val>
                                            <p:fltVal val="90"/>
                                          </p:val>
                                        </p:tav>
                                        <p:tav tm="100000">
                                          <p:val>
                                            <p:fltVal val="0"/>
                                          </p:val>
                                        </p:tav>
                                      </p:tavLst>
                                    </p:anim>
                                    <p:animEffect transition="in" filter="fade">
                                      <p:cBhvr>
                                        <p:cTn id="55" dur="10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1027"/>
                                        </p:tgtEl>
                                        <p:attrNameLst>
                                          <p:attrName>style.visibility</p:attrName>
                                        </p:attrNameLst>
                                      </p:cBhvr>
                                      <p:to>
                                        <p:strVal val="visible"/>
                                      </p:to>
                                    </p:set>
                                    <p:anim calcmode="lin" valueType="num">
                                      <p:cBhvr>
                                        <p:cTn id="60" dur="1000" fill="hold"/>
                                        <p:tgtEl>
                                          <p:spTgt spid="1027"/>
                                        </p:tgtEl>
                                        <p:attrNameLst>
                                          <p:attrName>ppt_w</p:attrName>
                                        </p:attrNameLst>
                                      </p:cBhvr>
                                      <p:tavLst>
                                        <p:tav tm="0">
                                          <p:val>
                                            <p:fltVal val="0"/>
                                          </p:val>
                                        </p:tav>
                                        <p:tav tm="100000">
                                          <p:val>
                                            <p:strVal val="#ppt_w"/>
                                          </p:val>
                                        </p:tav>
                                      </p:tavLst>
                                    </p:anim>
                                    <p:anim calcmode="lin" valueType="num">
                                      <p:cBhvr>
                                        <p:cTn id="61" dur="1000" fill="hold"/>
                                        <p:tgtEl>
                                          <p:spTgt spid="1027"/>
                                        </p:tgtEl>
                                        <p:attrNameLst>
                                          <p:attrName>ppt_h</p:attrName>
                                        </p:attrNameLst>
                                      </p:cBhvr>
                                      <p:tavLst>
                                        <p:tav tm="0">
                                          <p:val>
                                            <p:fltVal val="0"/>
                                          </p:val>
                                        </p:tav>
                                        <p:tav tm="100000">
                                          <p:val>
                                            <p:strVal val="#ppt_h"/>
                                          </p:val>
                                        </p:tav>
                                      </p:tavLst>
                                    </p:anim>
                                    <p:anim calcmode="lin" valueType="num">
                                      <p:cBhvr>
                                        <p:cTn id="62" dur="1000" fill="hold"/>
                                        <p:tgtEl>
                                          <p:spTgt spid="1027"/>
                                        </p:tgtEl>
                                        <p:attrNameLst>
                                          <p:attrName>style.rotation</p:attrName>
                                        </p:attrNameLst>
                                      </p:cBhvr>
                                      <p:tavLst>
                                        <p:tav tm="0">
                                          <p:val>
                                            <p:fltVal val="90"/>
                                          </p:val>
                                        </p:tav>
                                        <p:tav tm="100000">
                                          <p:val>
                                            <p:fltVal val="0"/>
                                          </p:val>
                                        </p:tav>
                                      </p:tavLst>
                                    </p:anim>
                                    <p:animEffect transition="in" filter="fade">
                                      <p:cBhvr>
                                        <p:cTn id="63" dur="1000"/>
                                        <p:tgtEl>
                                          <p:spTgt spid="1027"/>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nodeType="clickEffect">
                                  <p:stCondLst>
                                    <p:cond delay="0"/>
                                  </p:stCondLst>
                                  <p:childTnLst>
                                    <p:set>
                                      <p:cBhvr>
                                        <p:cTn id="67" dur="1" fill="hold">
                                          <p:stCondLst>
                                            <p:cond delay="0"/>
                                          </p:stCondLst>
                                        </p:cTn>
                                        <p:tgtEl>
                                          <p:spTgt spid="1029"/>
                                        </p:tgtEl>
                                        <p:attrNameLst>
                                          <p:attrName>style.visibility</p:attrName>
                                        </p:attrNameLst>
                                      </p:cBhvr>
                                      <p:to>
                                        <p:strVal val="visible"/>
                                      </p:to>
                                    </p:set>
                                    <p:anim calcmode="lin" valueType="num">
                                      <p:cBhvr>
                                        <p:cTn id="68" dur="1000" fill="hold"/>
                                        <p:tgtEl>
                                          <p:spTgt spid="1029"/>
                                        </p:tgtEl>
                                        <p:attrNameLst>
                                          <p:attrName>ppt_w</p:attrName>
                                        </p:attrNameLst>
                                      </p:cBhvr>
                                      <p:tavLst>
                                        <p:tav tm="0">
                                          <p:val>
                                            <p:fltVal val="0"/>
                                          </p:val>
                                        </p:tav>
                                        <p:tav tm="100000">
                                          <p:val>
                                            <p:strVal val="#ppt_w"/>
                                          </p:val>
                                        </p:tav>
                                      </p:tavLst>
                                    </p:anim>
                                    <p:anim calcmode="lin" valueType="num">
                                      <p:cBhvr>
                                        <p:cTn id="69" dur="1000" fill="hold"/>
                                        <p:tgtEl>
                                          <p:spTgt spid="1029"/>
                                        </p:tgtEl>
                                        <p:attrNameLst>
                                          <p:attrName>ppt_h</p:attrName>
                                        </p:attrNameLst>
                                      </p:cBhvr>
                                      <p:tavLst>
                                        <p:tav tm="0">
                                          <p:val>
                                            <p:fltVal val="0"/>
                                          </p:val>
                                        </p:tav>
                                        <p:tav tm="100000">
                                          <p:val>
                                            <p:strVal val="#ppt_h"/>
                                          </p:val>
                                        </p:tav>
                                      </p:tavLst>
                                    </p:anim>
                                    <p:anim calcmode="lin" valueType="num">
                                      <p:cBhvr>
                                        <p:cTn id="70" dur="1000" fill="hold"/>
                                        <p:tgtEl>
                                          <p:spTgt spid="1029"/>
                                        </p:tgtEl>
                                        <p:attrNameLst>
                                          <p:attrName>style.rotation</p:attrName>
                                        </p:attrNameLst>
                                      </p:cBhvr>
                                      <p:tavLst>
                                        <p:tav tm="0">
                                          <p:val>
                                            <p:fltVal val="90"/>
                                          </p:val>
                                        </p:tav>
                                        <p:tav tm="100000">
                                          <p:val>
                                            <p:fltVal val="0"/>
                                          </p:val>
                                        </p:tav>
                                      </p:tavLst>
                                    </p:anim>
                                    <p:animEffect transition="in" filter="fade">
                                      <p:cBhvr>
                                        <p:cTn id="71" dur="1000"/>
                                        <p:tgtEl>
                                          <p:spTgt spid="1029"/>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4"/>
                                        </p:tgtEl>
                                        <p:attrNameLst>
                                          <p:attrName>style.visibility</p:attrName>
                                        </p:attrNameLst>
                                      </p:cBhvr>
                                      <p:to>
                                        <p:strVal val="visible"/>
                                      </p:to>
                                    </p:set>
                                    <p:anim calcmode="lin" valueType="num">
                                      <p:cBhvr additive="base">
                                        <p:cTn id="76" dur="500" fill="hold"/>
                                        <p:tgtEl>
                                          <p:spTgt spid="4"/>
                                        </p:tgtEl>
                                        <p:attrNameLst>
                                          <p:attrName>ppt_x</p:attrName>
                                        </p:attrNameLst>
                                      </p:cBhvr>
                                      <p:tavLst>
                                        <p:tav tm="0">
                                          <p:val>
                                            <p:strVal val="#ppt_x"/>
                                          </p:val>
                                        </p:tav>
                                        <p:tav tm="100000">
                                          <p:val>
                                            <p:strVal val="#ppt_x"/>
                                          </p:val>
                                        </p:tav>
                                      </p:tavLst>
                                    </p:anim>
                                    <p:anim calcmode="lin" valueType="num">
                                      <p:cBhvr additive="base">
                                        <p:cTn id="7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fade">
                                      <p:cBhvr>
                                        <p:cTn id="82" dur="500"/>
                                        <p:tgtEl>
                                          <p:spTgt spid="5"/>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childTnLst>
                                    <p:set>
                                      <p:cBhvr>
                                        <p:cTn id="86" dur="1" fill="hold">
                                          <p:stCondLst>
                                            <p:cond delay="0"/>
                                          </p:stCondLst>
                                        </p:cTn>
                                        <p:tgtEl>
                                          <p:spTgt spid="1026"/>
                                        </p:tgtEl>
                                        <p:attrNameLst>
                                          <p:attrName>style.visibility</p:attrName>
                                        </p:attrNameLst>
                                      </p:cBhvr>
                                      <p:to>
                                        <p:strVal val="visible"/>
                                      </p:to>
                                    </p:set>
                                    <p:anim calcmode="lin" valueType="num">
                                      <p:cBhvr>
                                        <p:cTn id="87" dur="1000" fill="hold"/>
                                        <p:tgtEl>
                                          <p:spTgt spid="1026"/>
                                        </p:tgtEl>
                                        <p:attrNameLst>
                                          <p:attrName>ppt_w</p:attrName>
                                        </p:attrNameLst>
                                      </p:cBhvr>
                                      <p:tavLst>
                                        <p:tav tm="0">
                                          <p:val>
                                            <p:fltVal val="0"/>
                                          </p:val>
                                        </p:tav>
                                        <p:tav tm="100000">
                                          <p:val>
                                            <p:strVal val="#ppt_w"/>
                                          </p:val>
                                        </p:tav>
                                      </p:tavLst>
                                    </p:anim>
                                    <p:anim calcmode="lin" valueType="num">
                                      <p:cBhvr>
                                        <p:cTn id="88" dur="1000" fill="hold"/>
                                        <p:tgtEl>
                                          <p:spTgt spid="1026"/>
                                        </p:tgtEl>
                                        <p:attrNameLst>
                                          <p:attrName>ppt_h</p:attrName>
                                        </p:attrNameLst>
                                      </p:cBhvr>
                                      <p:tavLst>
                                        <p:tav tm="0">
                                          <p:val>
                                            <p:fltVal val="0"/>
                                          </p:val>
                                        </p:tav>
                                        <p:tav tm="100000">
                                          <p:val>
                                            <p:strVal val="#ppt_h"/>
                                          </p:val>
                                        </p:tav>
                                      </p:tavLst>
                                    </p:anim>
                                    <p:anim calcmode="lin" valueType="num">
                                      <p:cBhvr>
                                        <p:cTn id="89" dur="1000" fill="hold"/>
                                        <p:tgtEl>
                                          <p:spTgt spid="1026"/>
                                        </p:tgtEl>
                                        <p:attrNameLst>
                                          <p:attrName>style.rotation</p:attrName>
                                        </p:attrNameLst>
                                      </p:cBhvr>
                                      <p:tavLst>
                                        <p:tav tm="0">
                                          <p:val>
                                            <p:fltVal val="90"/>
                                          </p:val>
                                        </p:tav>
                                        <p:tav tm="100000">
                                          <p:val>
                                            <p:fltVal val="0"/>
                                          </p:val>
                                        </p:tav>
                                      </p:tavLst>
                                    </p:anim>
                                    <p:animEffect transition="in" filter="fade">
                                      <p:cBhvr>
                                        <p:cTn id="9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Averages to 12 years</a:t>
            </a:r>
          </a:p>
          <a:p>
            <a:r>
              <a:rPr lang="en-US" dirty="0" smtClean="0"/>
              <a:t>Differs from Worthington Glacier: 1-2 years</a:t>
            </a:r>
          </a:p>
          <a:p>
            <a:r>
              <a:rPr lang="en-US" dirty="0" smtClean="0"/>
              <a:t>Explanation: difference in topography of both areas</a:t>
            </a:r>
          </a:p>
          <a:p>
            <a:pPr lvl="1"/>
            <a:r>
              <a:rPr lang="en-US" dirty="0" smtClean="0"/>
              <a:t>Alpine regions have rugged steep slopes</a:t>
            </a:r>
          </a:p>
          <a:p>
            <a:pPr lvl="1"/>
            <a:r>
              <a:rPr lang="en-US" dirty="0" smtClean="0"/>
              <a:t>Polar regions have smoother bed rock topography and moderate slopes</a:t>
            </a:r>
          </a:p>
        </p:txBody>
      </p:sp>
      <p:sp>
        <p:nvSpPr>
          <p:cNvPr id="3" name="Title 2"/>
          <p:cNvSpPr>
            <a:spLocks noGrp="1"/>
          </p:cNvSpPr>
          <p:nvPr>
            <p:ph type="title"/>
          </p:nvPr>
        </p:nvSpPr>
        <p:spPr/>
        <p:txBody>
          <a:bodyPr>
            <a:normAutofit fontScale="90000"/>
          </a:bodyPr>
          <a:lstStyle/>
          <a:p>
            <a:r>
              <a:rPr lang="en-US" dirty="0" smtClean="0"/>
              <a:t>Results</a:t>
            </a:r>
            <a:br>
              <a:rPr lang="en-US" dirty="0" smtClean="0"/>
            </a:br>
            <a:r>
              <a:rPr lang="en-US" dirty="0" smtClean="0"/>
              <a:t>Crevasse Life Span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89308789"/>
              </p:ext>
            </p:extLst>
          </p:nvPr>
        </p:nvGraphicFramePr>
        <p:xfrm>
          <a:off x="-685800" y="7467600"/>
          <a:ext cx="9144000" cy="5943600"/>
        </p:xfrm>
        <a:graphic>
          <a:graphicData uri="http://schemas.openxmlformats.org/drawingml/2006/table">
            <a:tbl>
              <a:tblPr firstRow="1" firstCol="1" bandRow="1">
                <a:tableStyleId>{5C22544A-7EE6-4342-B048-85BDC9FD1C3A}</a:tableStyleId>
              </a:tblPr>
              <a:tblGrid>
                <a:gridCol w="1482088"/>
                <a:gridCol w="2357996"/>
                <a:gridCol w="1823302"/>
                <a:gridCol w="2044422"/>
                <a:gridCol w="1436192"/>
              </a:tblGrid>
              <a:tr h="525405">
                <a:tc>
                  <a:txBody>
                    <a:bodyPr/>
                    <a:lstStyle/>
                    <a:p>
                      <a:pPr marL="0" marR="0" algn="ctr">
                        <a:spcBef>
                          <a:spcPts val="0"/>
                        </a:spcBef>
                        <a:spcAft>
                          <a:spcPts val="0"/>
                        </a:spcAft>
                      </a:pPr>
                      <a:r>
                        <a:rPr lang="en-US" sz="1400" b="1" dirty="0">
                          <a:effectLst/>
                          <a:latin typeface="Times New Roman"/>
                          <a:ea typeface="SimSun"/>
                        </a:rPr>
                        <a:t>Crevasse Families</a:t>
                      </a:r>
                    </a:p>
                  </a:txBody>
                  <a:tcPr marL="68580" marR="68580" marT="0" marB="0">
                    <a:solidFill>
                      <a:schemeClr val="accent1">
                        <a:lumMod val="60000"/>
                        <a:lumOff val="40000"/>
                      </a:schemeClr>
                    </a:solidFill>
                  </a:tcPr>
                </a:tc>
                <a:tc>
                  <a:txBody>
                    <a:bodyPr/>
                    <a:lstStyle/>
                    <a:p>
                      <a:pPr marL="0" marR="0">
                        <a:lnSpc>
                          <a:spcPct val="115000"/>
                        </a:lnSpc>
                        <a:spcBef>
                          <a:spcPts val="0"/>
                        </a:spcBef>
                        <a:spcAft>
                          <a:spcPts val="0"/>
                        </a:spcAft>
                      </a:pPr>
                      <a:r>
                        <a:rPr lang="en-US" sz="1200" dirty="0">
                          <a:effectLst/>
                        </a:rPr>
                        <a:t>Location (Latitude  Longitude)</a:t>
                      </a:r>
                      <a:endParaRPr lang="en-US" sz="1200" dirty="0">
                        <a:solidFill>
                          <a:srgbClr val="31849B"/>
                        </a:solidFill>
                        <a:effectLst/>
                        <a:latin typeface="Calibri"/>
                        <a:ea typeface="Calibri"/>
                        <a:cs typeface="Times New Roman"/>
                      </a:endParaRPr>
                    </a:p>
                  </a:txBody>
                  <a:tcPr marL="38366" marR="38366" marT="0" marB="0">
                    <a:solidFill>
                      <a:schemeClr val="accent1">
                        <a:lumMod val="60000"/>
                        <a:lumOff val="40000"/>
                      </a:schemeClr>
                    </a:solidFill>
                  </a:tcPr>
                </a:tc>
                <a:tc>
                  <a:txBody>
                    <a:bodyPr/>
                    <a:lstStyle/>
                    <a:p>
                      <a:pPr marL="0" marR="0">
                        <a:lnSpc>
                          <a:spcPct val="115000"/>
                        </a:lnSpc>
                        <a:spcBef>
                          <a:spcPts val="0"/>
                        </a:spcBef>
                        <a:spcAft>
                          <a:spcPts val="0"/>
                        </a:spcAft>
                      </a:pPr>
                      <a:r>
                        <a:rPr lang="en-US" sz="1200" dirty="0">
                          <a:effectLst/>
                        </a:rPr>
                        <a:t>Descriptions/Tags</a:t>
                      </a:r>
                      <a:endParaRPr lang="en-US" sz="1200" dirty="0">
                        <a:solidFill>
                          <a:srgbClr val="31849B"/>
                        </a:solidFill>
                        <a:effectLst/>
                        <a:latin typeface="Calibri"/>
                        <a:ea typeface="Calibri"/>
                        <a:cs typeface="Times New Roman"/>
                      </a:endParaRPr>
                    </a:p>
                  </a:txBody>
                  <a:tcPr marL="38366" marR="38366" marT="0" marB="0">
                    <a:solidFill>
                      <a:schemeClr val="accent1">
                        <a:lumMod val="60000"/>
                        <a:lumOff val="40000"/>
                      </a:schemeClr>
                    </a:solidFill>
                  </a:tcPr>
                </a:tc>
                <a:tc>
                  <a:txBody>
                    <a:bodyPr/>
                    <a:lstStyle/>
                    <a:p>
                      <a:pPr marL="0" marR="0">
                        <a:lnSpc>
                          <a:spcPct val="115000"/>
                        </a:lnSpc>
                        <a:spcBef>
                          <a:spcPts val="0"/>
                        </a:spcBef>
                        <a:spcAft>
                          <a:spcPts val="0"/>
                        </a:spcAft>
                      </a:pPr>
                      <a:r>
                        <a:rPr lang="en-US" sz="1200" dirty="0">
                          <a:effectLst/>
                        </a:rPr>
                        <a:t>Velocity (Meter/Year)</a:t>
                      </a:r>
                      <a:endParaRPr lang="en-US" sz="1200" dirty="0">
                        <a:solidFill>
                          <a:srgbClr val="31849B"/>
                        </a:solidFill>
                        <a:effectLst/>
                        <a:latin typeface="Calibri"/>
                        <a:ea typeface="Calibri"/>
                        <a:cs typeface="Times New Roman"/>
                      </a:endParaRPr>
                    </a:p>
                  </a:txBody>
                  <a:tcPr marL="38366" marR="38366" marT="0" marB="0">
                    <a:solidFill>
                      <a:schemeClr val="accent1">
                        <a:lumMod val="60000"/>
                        <a:lumOff val="40000"/>
                      </a:schemeClr>
                    </a:solidFill>
                  </a:tcPr>
                </a:tc>
                <a:tc>
                  <a:txBody>
                    <a:bodyPr/>
                    <a:lstStyle/>
                    <a:p>
                      <a:pPr marL="0" marR="0">
                        <a:lnSpc>
                          <a:spcPct val="115000"/>
                        </a:lnSpc>
                        <a:spcBef>
                          <a:spcPts val="0"/>
                        </a:spcBef>
                        <a:spcAft>
                          <a:spcPts val="0"/>
                        </a:spcAft>
                      </a:pPr>
                      <a:r>
                        <a:rPr lang="en-US" sz="1200" dirty="0">
                          <a:effectLst/>
                        </a:rPr>
                        <a:t>Life Span (years)</a:t>
                      </a:r>
                      <a:endParaRPr lang="en-US" sz="1200" dirty="0">
                        <a:solidFill>
                          <a:srgbClr val="31849B"/>
                        </a:solidFill>
                        <a:effectLst/>
                        <a:latin typeface="Calibri"/>
                        <a:ea typeface="Calibri"/>
                        <a:cs typeface="Times New Roman"/>
                      </a:endParaRPr>
                    </a:p>
                  </a:txBody>
                  <a:tcPr marL="38366" marR="38366" marT="0" marB="0">
                    <a:solidFill>
                      <a:schemeClr val="accent1">
                        <a:lumMod val="60000"/>
                        <a:lumOff val="40000"/>
                      </a:schemeClr>
                    </a:solidFill>
                  </a:tcPr>
                </a:tc>
              </a:tr>
              <a:tr h="361213">
                <a:tc rowSpan="3">
                  <a:txBody>
                    <a:bodyPr/>
                    <a:lstStyle/>
                    <a:p>
                      <a:pPr marL="0" marR="0" algn="just">
                        <a:spcBef>
                          <a:spcPts val="0"/>
                        </a:spcBef>
                        <a:spcAft>
                          <a:spcPts val="0"/>
                        </a:spcAft>
                      </a:pPr>
                      <a:r>
                        <a:rPr lang="en-US" sz="1400" dirty="0">
                          <a:effectLst/>
                          <a:latin typeface="Times New Roman"/>
                          <a:ea typeface="SimSun"/>
                        </a:rPr>
                        <a:t>Family 1</a:t>
                      </a:r>
                    </a:p>
                  </a:txBody>
                  <a:tcPr marL="68580" marR="68580" marT="0" marB="0">
                    <a:solidFill>
                      <a:schemeClr val="bg2">
                        <a:lumMod val="50000"/>
                      </a:schemeClr>
                    </a:solidFill>
                  </a:tcPr>
                </a:tc>
                <a:tc>
                  <a:txBody>
                    <a:bodyPr/>
                    <a:lstStyle/>
                    <a:p>
                      <a:pPr marL="0" marR="0">
                        <a:lnSpc>
                          <a:spcPct val="115000"/>
                        </a:lnSpc>
                        <a:spcBef>
                          <a:spcPts val="0"/>
                        </a:spcBef>
                        <a:spcAft>
                          <a:spcPts val="0"/>
                        </a:spcAft>
                      </a:pPr>
                      <a:r>
                        <a:rPr lang="en-US" sz="1200" dirty="0">
                          <a:effectLst/>
                        </a:rPr>
                        <a:t>49°53'9.73"W  68°41'10.476"N</a:t>
                      </a:r>
                      <a:endParaRPr lang="en-US" sz="1200" dirty="0">
                        <a:solidFill>
                          <a:srgbClr val="31849B"/>
                        </a:solidFill>
                        <a:effectLst/>
                        <a:latin typeface="Calibri"/>
                        <a:ea typeface="Calibri"/>
                        <a:cs typeface="Times New Roman"/>
                      </a:endParaRPr>
                    </a:p>
                  </a:txBody>
                  <a:tcPr marL="38366" marR="38366" marT="0" marB="0">
                    <a:solidFill>
                      <a:schemeClr val="bg2">
                        <a:lumMod val="50000"/>
                      </a:schemeClr>
                    </a:solidFill>
                  </a:tcPr>
                </a:tc>
                <a:tc>
                  <a:txBody>
                    <a:bodyPr/>
                    <a:lstStyle/>
                    <a:p>
                      <a:pPr marL="0" marR="0">
                        <a:lnSpc>
                          <a:spcPct val="115000"/>
                        </a:lnSpc>
                        <a:spcBef>
                          <a:spcPts val="0"/>
                        </a:spcBef>
                        <a:spcAft>
                          <a:spcPts val="0"/>
                        </a:spcAft>
                      </a:pPr>
                      <a:r>
                        <a:rPr lang="en-US" sz="1200" dirty="0">
                          <a:effectLst/>
                        </a:rPr>
                        <a:t>Well-defined</a:t>
                      </a:r>
                      <a:endParaRPr lang="en-US" sz="1200" dirty="0">
                        <a:solidFill>
                          <a:srgbClr val="31849B"/>
                        </a:solidFill>
                        <a:effectLst/>
                        <a:latin typeface="Calibri"/>
                        <a:ea typeface="Calibri"/>
                        <a:cs typeface="Times New Roman"/>
                      </a:endParaRPr>
                    </a:p>
                  </a:txBody>
                  <a:tcPr marL="38366" marR="38366" marT="0" marB="0">
                    <a:solidFill>
                      <a:schemeClr val="bg2">
                        <a:lumMod val="50000"/>
                      </a:schemeClr>
                    </a:solidFill>
                  </a:tcPr>
                </a:tc>
                <a:tc>
                  <a:txBody>
                    <a:bodyPr/>
                    <a:lstStyle/>
                    <a:p>
                      <a:pPr marL="0" marR="0" algn="r">
                        <a:lnSpc>
                          <a:spcPct val="115000"/>
                        </a:lnSpc>
                        <a:spcBef>
                          <a:spcPts val="0"/>
                        </a:spcBef>
                        <a:spcAft>
                          <a:spcPts val="0"/>
                        </a:spcAft>
                      </a:pPr>
                      <a:r>
                        <a:rPr lang="en-US" sz="1200" dirty="0">
                          <a:effectLst/>
                        </a:rPr>
                        <a:t>152</a:t>
                      </a:r>
                      <a:endParaRPr lang="en-US" sz="1200" dirty="0">
                        <a:solidFill>
                          <a:srgbClr val="31849B"/>
                        </a:solidFill>
                        <a:effectLst/>
                        <a:latin typeface="Calibri"/>
                        <a:ea typeface="Calibri"/>
                        <a:cs typeface="Times New Roman"/>
                      </a:endParaRPr>
                    </a:p>
                  </a:txBody>
                  <a:tcPr marL="38366" marR="38366" marT="0" marB="0">
                    <a:solidFill>
                      <a:schemeClr val="bg2">
                        <a:lumMod val="50000"/>
                      </a:schemeClr>
                    </a:solidFill>
                  </a:tcPr>
                </a:tc>
                <a:tc rowSpan="3">
                  <a:txBody>
                    <a:bodyPr/>
                    <a:lstStyle/>
                    <a:p>
                      <a:pPr marL="0" marR="0" algn="ctr">
                        <a:lnSpc>
                          <a:spcPct val="115000"/>
                        </a:lnSpc>
                        <a:spcBef>
                          <a:spcPts val="0"/>
                        </a:spcBef>
                        <a:spcAft>
                          <a:spcPts val="0"/>
                        </a:spcAft>
                      </a:pPr>
                      <a:r>
                        <a:rPr lang="en-US" sz="1200" dirty="0">
                          <a:effectLst/>
                        </a:rPr>
                        <a:t>11</a:t>
                      </a:r>
                      <a:endParaRPr lang="en-US" sz="1200" dirty="0">
                        <a:solidFill>
                          <a:srgbClr val="31849B"/>
                        </a:solidFill>
                        <a:effectLst/>
                        <a:latin typeface="Calibri"/>
                        <a:ea typeface="Calibri"/>
                        <a:cs typeface="Times New Roman"/>
                      </a:endParaRPr>
                    </a:p>
                  </a:txBody>
                  <a:tcPr marL="38366" marR="38366" marT="0" marB="0">
                    <a:solidFill>
                      <a:schemeClr val="bg2">
                        <a:lumMod val="50000"/>
                      </a:schemeClr>
                    </a:solidFill>
                  </a:tcPr>
                </a:tc>
              </a:tr>
              <a:tr h="361213">
                <a:tc vMerge="1">
                  <a:txBody>
                    <a:bodyPr/>
                    <a:lstStyle/>
                    <a:p>
                      <a:endParaRPr lang="en-US"/>
                    </a:p>
                  </a:txBody>
                  <a:tcPr>
                    <a:solidFill>
                      <a:schemeClr val="bg2">
                        <a:lumMod val="50000"/>
                      </a:schemeClr>
                    </a:solidFill>
                  </a:tcPr>
                </a:tc>
                <a:tc>
                  <a:txBody>
                    <a:bodyPr/>
                    <a:lstStyle/>
                    <a:p>
                      <a:pPr marL="0" marR="0">
                        <a:lnSpc>
                          <a:spcPct val="115000"/>
                        </a:lnSpc>
                        <a:spcBef>
                          <a:spcPts val="0"/>
                        </a:spcBef>
                        <a:spcAft>
                          <a:spcPts val="0"/>
                        </a:spcAft>
                      </a:pPr>
                      <a:r>
                        <a:rPr lang="en-US" sz="1200" dirty="0">
                          <a:effectLst/>
                        </a:rPr>
                        <a:t>49°53'46.323"W  68°41'35.368"N</a:t>
                      </a:r>
                      <a:endParaRPr lang="en-US" sz="1200" dirty="0">
                        <a:solidFill>
                          <a:srgbClr val="31849B"/>
                        </a:solidFill>
                        <a:effectLst/>
                        <a:latin typeface="Calibri"/>
                        <a:ea typeface="Calibri"/>
                        <a:cs typeface="Times New Roman"/>
                      </a:endParaRPr>
                    </a:p>
                  </a:txBody>
                  <a:tcPr marL="38366" marR="38366" marT="0" marB="0">
                    <a:solidFill>
                      <a:schemeClr val="bg2">
                        <a:lumMod val="50000"/>
                      </a:schemeClr>
                    </a:solidFill>
                  </a:tcPr>
                </a:tc>
                <a:tc>
                  <a:txBody>
                    <a:bodyPr/>
                    <a:lstStyle/>
                    <a:p>
                      <a:pPr marL="0" marR="0">
                        <a:lnSpc>
                          <a:spcPct val="115000"/>
                        </a:lnSpc>
                        <a:spcBef>
                          <a:spcPts val="0"/>
                        </a:spcBef>
                        <a:spcAft>
                          <a:spcPts val="0"/>
                        </a:spcAft>
                      </a:pPr>
                      <a:r>
                        <a:rPr lang="en-US" sz="1200" dirty="0">
                          <a:effectLst/>
                        </a:rPr>
                        <a:t>Vaguely defined</a:t>
                      </a:r>
                      <a:endParaRPr lang="en-US" sz="1200" dirty="0">
                        <a:solidFill>
                          <a:srgbClr val="31849B"/>
                        </a:solidFill>
                        <a:effectLst/>
                        <a:latin typeface="Calibri"/>
                        <a:ea typeface="Calibri"/>
                        <a:cs typeface="Times New Roman"/>
                      </a:endParaRPr>
                    </a:p>
                  </a:txBody>
                  <a:tcPr marL="38366" marR="38366" marT="0" marB="0">
                    <a:solidFill>
                      <a:schemeClr val="bg2">
                        <a:lumMod val="50000"/>
                      </a:schemeClr>
                    </a:solidFill>
                  </a:tcPr>
                </a:tc>
                <a:tc>
                  <a:txBody>
                    <a:bodyPr/>
                    <a:lstStyle/>
                    <a:p>
                      <a:pPr marL="0" marR="0" algn="r">
                        <a:lnSpc>
                          <a:spcPct val="115000"/>
                        </a:lnSpc>
                        <a:spcBef>
                          <a:spcPts val="0"/>
                        </a:spcBef>
                        <a:spcAft>
                          <a:spcPts val="0"/>
                        </a:spcAft>
                      </a:pPr>
                      <a:r>
                        <a:rPr lang="en-US" sz="1200" dirty="0">
                          <a:effectLst/>
                        </a:rPr>
                        <a:t>144</a:t>
                      </a:r>
                      <a:endParaRPr lang="en-US" sz="1200" dirty="0">
                        <a:solidFill>
                          <a:srgbClr val="31849B"/>
                        </a:solidFill>
                        <a:effectLst/>
                        <a:latin typeface="Calibri"/>
                        <a:ea typeface="Calibri"/>
                        <a:cs typeface="Times New Roman"/>
                      </a:endParaRPr>
                    </a:p>
                  </a:txBody>
                  <a:tcPr marL="38366" marR="38366" marT="0" marB="0">
                    <a:solidFill>
                      <a:schemeClr val="bg2">
                        <a:lumMod val="50000"/>
                      </a:schemeClr>
                    </a:solidFill>
                  </a:tcPr>
                </a:tc>
                <a:tc vMerge="1">
                  <a:txBody>
                    <a:bodyPr/>
                    <a:lstStyle/>
                    <a:p>
                      <a:endParaRPr lang="en-US"/>
                    </a:p>
                  </a:txBody>
                  <a:tcPr/>
                </a:tc>
              </a:tr>
              <a:tr h="361213">
                <a:tc vMerge="1">
                  <a:txBody>
                    <a:bodyPr/>
                    <a:lstStyle/>
                    <a:p>
                      <a:endParaRPr lang="en-US"/>
                    </a:p>
                  </a:txBody>
                  <a:tcPr>
                    <a:solidFill>
                      <a:schemeClr val="bg2">
                        <a:lumMod val="50000"/>
                      </a:schemeClr>
                    </a:solidFill>
                  </a:tcPr>
                </a:tc>
                <a:tc>
                  <a:txBody>
                    <a:bodyPr/>
                    <a:lstStyle/>
                    <a:p>
                      <a:pPr marL="0" marR="0">
                        <a:lnSpc>
                          <a:spcPct val="115000"/>
                        </a:lnSpc>
                        <a:spcBef>
                          <a:spcPts val="0"/>
                        </a:spcBef>
                        <a:spcAft>
                          <a:spcPts val="0"/>
                        </a:spcAft>
                      </a:pPr>
                      <a:r>
                        <a:rPr lang="en-US" sz="1200" dirty="0">
                          <a:effectLst/>
                        </a:rPr>
                        <a:t>49°54'22.114"W  68°41'55.76"N</a:t>
                      </a:r>
                      <a:endParaRPr lang="en-US" sz="1200" dirty="0">
                        <a:solidFill>
                          <a:srgbClr val="31849B"/>
                        </a:solidFill>
                        <a:effectLst/>
                        <a:latin typeface="Calibri"/>
                        <a:ea typeface="Calibri"/>
                        <a:cs typeface="Times New Roman"/>
                      </a:endParaRPr>
                    </a:p>
                  </a:txBody>
                  <a:tcPr marL="38366" marR="38366" marT="0" marB="0">
                    <a:solidFill>
                      <a:schemeClr val="bg2">
                        <a:lumMod val="50000"/>
                      </a:schemeClr>
                    </a:solidFill>
                  </a:tcPr>
                </a:tc>
                <a:tc>
                  <a:txBody>
                    <a:bodyPr/>
                    <a:lstStyle/>
                    <a:p>
                      <a:pPr marL="0" marR="0">
                        <a:lnSpc>
                          <a:spcPct val="115000"/>
                        </a:lnSpc>
                        <a:spcBef>
                          <a:spcPts val="0"/>
                        </a:spcBef>
                        <a:spcAft>
                          <a:spcPts val="0"/>
                        </a:spcAft>
                      </a:pPr>
                      <a:r>
                        <a:rPr lang="en-US" sz="1200" dirty="0">
                          <a:effectLst/>
                        </a:rPr>
                        <a:t>Non-existent</a:t>
                      </a:r>
                      <a:endParaRPr lang="en-US" sz="1200" dirty="0">
                        <a:solidFill>
                          <a:srgbClr val="31849B"/>
                        </a:solidFill>
                        <a:effectLst/>
                        <a:latin typeface="Calibri"/>
                        <a:ea typeface="Calibri"/>
                        <a:cs typeface="Times New Roman"/>
                      </a:endParaRPr>
                    </a:p>
                  </a:txBody>
                  <a:tcPr marL="38366" marR="38366" marT="0" marB="0">
                    <a:solidFill>
                      <a:schemeClr val="bg2">
                        <a:lumMod val="50000"/>
                      </a:schemeClr>
                    </a:solidFill>
                  </a:tcPr>
                </a:tc>
                <a:tc>
                  <a:txBody>
                    <a:bodyPr/>
                    <a:lstStyle/>
                    <a:p>
                      <a:pPr marL="0" marR="0" algn="r">
                        <a:lnSpc>
                          <a:spcPct val="115000"/>
                        </a:lnSpc>
                        <a:spcBef>
                          <a:spcPts val="0"/>
                        </a:spcBef>
                        <a:spcAft>
                          <a:spcPts val="0"/>
                        </a:spcAft>
                      </a:pPr>
                      <a:r>
                        <a:rPr lang="en-US" sz="1200" dirty="0">
                          <a:effectLst/>
                        </a:rPr>
                        <a:t>148</a:t>
                      </a:r>
                      <a:endParaRPr lang="en-US" sz="1200" dirty="0">
                        <a:solidFill>
                          <a:srgbClr val="31849B"/>
                        </a:solidFill>
                        <a:effectLst/>
                        <a:latin typeface="Calibri"/>
                        <a:ea typeface="Calibri"/>
                        <a:cs typeface="Times New Roman"/>
                      </a:endParaRPr>
                    </a:p>
                  </a:txBody>
                  <a:tcPr marL="38366" marR="38366" marT="0" marB="0">
                    <a:solidFill>
                      <a:schemeClr val="bg2">
                        <a:lumMod val="50000"/>
                      </a:schemeClr>
                    </a:solidFill>
                  </a:tcPr>
                </a:tc>
                <a:tc vMerge="1">
                  <a:txBody>
                    <a:bodyPr/>
                    <a:lstStyle/>
                    <a:p>
                      <a:endParaRPr lang="en-US"/>
                    </a:p>
                  </a:txBody>
                  <a:tcPr/>
                </a:tc>
              </a:tr>
              <a:tr h="361213">
                <a:tc rowSpan="3">
                  <a:txBody>
                    <a:bodyPr/>
                    <a:lstStyle/>
                    <a:p>
                      <a:pPr marL="0" marR="0" algn="just">
                        <a:spcBef>
                          <a:spcPts val="0"/>
                        </a:spcBef>
                        <a:spcAft>
                          <a:spcPts val="0"/>
                        </a:spcAft>
                      </a:pPr>
                      <a:r>
                        <a:rPr lang="en-US" sz="1400">
                          <a:effectLst/>
                          <a:latin typeface="Times New Roman"/>
                          <a:ea typeface="SimSun"/>
                        </a:rPr>
                        <a:t>Family 2</a:t>
                      </a:r>
                    </a:p>
                  </a:txBody>
                  <a:tcPr marL="68580" marR="68580" marT="0" marB="0">
                    <a:solidFill>
                      <a:schemeClr val="accent1">
                        <a:lumMod val="60000"/>
                        <a:lumOff val="40000"/>
                      </a:schemeClr>
                    </a:solidFill>
                  </a:tcPr>
                </a:tc>
                <a:tc>
                  <a:txBody>
                    <a:bodyPr/>
                    <a:lstStyle/>
                    <a:p>
                      <a:pPr marL="0" marR="0">
                        <a:lnSpc>
                          <a:spcPct val="115000"/>
                        </a:lnSpc>
                        <a:spcBef>
                          <a:spcPts val="0"/>
                        </a:spcBef>
                        <a:spcAft>
                          <a:spcPts val="0"/>
                        </a:spcAft>
                      </a:pPr>
                      <a:r>
                        <a:rPr lang="en-US" sz="1200" dirty="0">
                          <a:effectLst/>
                        </a:rPr>
                        <a:t>49°51'26.437"W  68°43'54.905"N</a:t>
                      </a:r>
                      <a:endParaRPr lang="en-US" sz="1200" dirty="0">
                        <a:solidFill>
                          <a:srgbClr val="31849B"/>
                        </a:solidFill>
                        <a:effectLst/>
                        <a:latin typeface="Calibri"/>
                        <a:ea typeface="Calibri"/>
                        <a:cs typeface="Times New Roman"/>
                      </a:endParaRPr>
                    </a:p>
                  </a:txBody>
                  <a:tcPr marL="38366" marR="38366" marT="0" marB="0">
                    <a:solidFill>
                      <a:schemeClr val="accent1">
                        <a:lumMod val="60000"/>
                        <a:lumOff val="40000"/>
                      </a:schemeClr>
                    </a:solidFill>
                  </a:tcPr>
                </a:tc>
                <a:tc>
                  <a:txBody>
                    <a:bodyPr/>
                    <a:lstStyle/>
                    <a:p>
                      <a:pPr marL="0" marR="0">
                        <a:lnSpc>
                          <a:spcPct val="115000"/>
                        </a:lnSpc>
                        <a:spcBef>
                          <a:spcPts val="0"/>
                        </a:spcBef>
                        <a:spcAft>
                          <a:spcPts val="0"/>
                        </a:spcAft>
                      </a:pPr>
                      <a:r>
                        <a:rPr lang="en-US" sz="1200" dirty="0">
                          <a:effectLst/>
                        </a:rPr>
                        <a:t>Well-defined</a:t>
                      </a:r>
                      <a:endParaRPr lang="en-US" sz="1200" dirty="0">
                        <a:solidFill>
                          <a:srgbClr val="31849B"/>
                        </a:solidFill>
                        <a:effectLst/>
                        <a:latin typeface="Calibri"/>
                        <a:ea typeface="Calibri"/>
                        <a:cs typeface="Times New Roman"/>
                      </a:endParaRPr>
                    </a:p>
                  </a:txBody>
                  <a:tcPr marL="38366" marR="38366" marT="0" marB="0">
                    <a:solidFill>
                      <a:schemeClr val="accent1">
                        <a:lumMod val="60000"/>
                        <a:lumOff val="40000"/>
                      </a:schemeClr>
                    </a:solidFill>
                  </a:tcPr>
                </a:tc>
                <a:tc>
                  <a:txBody>
                    <a:bodyPr/>
                    <a:lstStyle/>
                    <a:p>
                      <a:pPr marL="0" marR="0" algn="r">
                        <a:lnSpc>
                          <a:spcPct val="115000"/>
                        </a:lnSpc>
                        <a:spcBef>
                          <a:spcPts val="0"/>
                        </a:spcBef>
                        <a:spcAft>
                          <a:spcPts val="0"/>
                        </a:spcAft>
                      </a:pPr>
                      <a:r>
                        <a:rPr lang="en-US" sz="1200" dirty="0">
                          <a:effectLst/>
                        </a:rPr>
                        <a:t>136</a:t>
                      </a:r>
                      <a:endParaRPr lang="en-US" sz="1200" dirty="0">
                        <a:solidFill>
                          <a:srgbClr val="31849B"/>
                        </a:solidFill>
                        <a:effectLst/>
                        <a:latin typeface="Calibri"/>
                        <a:ea typeface="Calibri"/>
                        <a:cs typeface="Times New Roman"/>
                      </a:endParaRPr>
                    </a:p>
                  </a:txBody>
                  <a:tcPr marL="38366" marR="38366" marT="0" marB="0">
                    <a:solidFill>
                      <a:schemeClr val="accent1">
                        <a:lumMod val="60000"/>
                        <a:lumOff val="40000"/>
                      </a:schemeClr>
                    </a:solidFill>
                  </a:tcPr>
                </a:tc>
                <a:tc rowSpan="3">
                  <a:txBody>
                    <a:bodyPr/>
                    <a:lstStyle/>
                    <a:p>
                      <a:pPr marL="0" marR="0" algn="ctr">
                        <a:lnSpc>
                          <a:spcPct val="115000"/>
                        </a:lnSpc>
                        <a:spcBef>
                          <a:spcPts val="0"/>
                        </a:spcBef>
                        <a:spcAft>
                          <a:spcPts val="0"/>
                        </a:spcAft>
                      </a:pPr>
                      <a:r>
                        <a:rPr lang="en-US" sz="1200" dirty="0">
                          <a:effectLst/>
                        </a:rPr>
                        <a:t>6</a:t>
                      </a:r>
                      <a:endParaRPr lang="en-US" sz="1200" dirty="0">
                        <a:solidFill>
                          <a:srgbClr val="31849B"/>
                        </a:solidFill>
                        <a:effectLst/>
                        <a:latin typeface="Calibri"/>
                        <a:ea typeface="Calibri"/>
                        <a:cs typeface="Times New Roman"/>
                      </a:endParaRPr>
                    </a:p>
                  </a:txBody>
                  <a:tcPr marL="38366" marR="38366" marT="0" marB="0">
                    <a:solidFill>
                      <a:schemeClr val="accent1">
                        <a:lumMod val="60000"/>
                        <a:lumOff val="40000"/>
                      </a:schemeClr>
                    </a:solidFill>
                  </a:tcPr>
                </a:tc>
              </a:tr>
              <a:tr h="361213">
                <a:tc vMerge="1">
                  <a:txBody>
                    <a:bodyPr/>
                    <a:lstStyle/>
                    <a:p>
                      <a:endParaRPr lang="en-US"/>
                    </a:p>
                  </a:txBody>
                  <a:tcPr>
                    <a:solidFill>
                      <a:schemeClr val="accent1">
                        <a:lumMod val="60000"/>
                        <a:lumOff val="40000"/>
                      </a:schemeClr>
                    </a:solidFill>
                  </a:tcPr>
                </a:tc>
                <a:tc>
                  <a:txBody>
                    <a:bodyPr/>
                    <a:lstStyle/>
                    <a:p>
                      <a:pPr marL="0" marR="0">
                        <a:lnSpc>
                          <a:spcPct val="115000"/>
                        </a:lnSpc>
                        <a:spcBef>
                          <a:spcPts val="0"/>
                        </a:spcBef>
                        <a:spcAft>
                          <a:spcPts val="0"/>
                        </a:spcAft>
                      </a:pPr>
                      <a:r>
                        <a:rPr lang="en-US" sz="1200" dirty="0">
                          <a:effectLst/>
                        </a:rPr>
                        <a:t>49°52'11.839"W  68°44'17.061"N</a:t>
                      </a:r>
                      <a:endParaRPr lang="en-US" sz="1200" dirty="0">
                        <a:solidFill>
                          <a:srgbClr val="31849B"/>
                        </a:solidFill>
                        <a:effectLst/>
                        <a:latin typeface="Calibri"/>
                        <a:ea typeface="Calibri"/>
                        <a:cs typeface="Times New Roman"/>
                      </a:endParaRPr>
                    </a:p>
                  </a:txBody>
                  <a:tcPr marL="38366" marR="38366" marT="0" marB="0">
                    <a:solidFill>
                      <a:schemeClr val="accent1">
                        <a:lumMod val="60000"/>
                        <a:lumOff val="40000"/>
                      </a:schemeClr>
                    </a:solidFill>
                  </a:tcPr>
                </a:tc>
                <a:tc>
                  <a:txBody>
                    <a:bodyPr/>
                    <a:lstStyle/>
                    <a:p>
                      <a:pPr marL="0" marR="0">
                        <a:lnSpc>
                          <a:spcPct val="115000"/>
                        </a:lnSpc>
                        <a:spcBef>
                          <a:spcPts val="0"/>
                        </a:spcBef>
                        <a:spcAft>
                          <a:spcPts val="0"/>
                        </a:spcAft>
                      </a:pPr>
                      <a:r>
                        <a:rPr lang="en-US" sz="1200" dirty="0">
                          <a:effectLst/>
                        </a:rPr>
                        <a:t>Vaguely defined</a:t>
                      </a:r>
                      <a:endParaRPr lang="en-US" sz="1200" dirty="0">
                        <a:solidFill>
                          <a:srgbClr val="31849B"/>
                        </a:solidFill>
                        <a:effectLst/>
                        <a:latin typeface="Calibri"/>
                        <a:ea typeface="Calibri"/>
                        <a:cs typeface="Times New Roman"/>
                      </a:endParaRPr>
                    </a:p>
                  </a:txBody>
                  <a:tcPr marL="38366" marR="38366" marT="0" marB="0">
                    <a:solidFill>
                      <a:schemeClr val="accent1">
                        <a:lumMod val="60000"/>
                        <a:lumOff val="40000"/>
                      </a:schemeClr>
                    </a:solidFill>
                  </a:tcPr>
                </a:tc>
                <a:tc>
                  <a:txBody>
                    <a:bodyPr/>
                    <a:lstStyle/>
                    <a:p>
                      <a:pPr marL="0" marR="0" algn="r">
                        <a:lnSpc>
                          <a:spcPct val="115000"/>
                        </a:lnSpc>
                        <a:spcBef>
                          <a:spcPts val="0"/>
                        </a:spcBef>
                        <a:spcAft>
                          <a:spcPts val="0"/>
                        </a:spcAft>
                      </a:pPr>
                      <a:r>
                        <a:rPr lang="en-US" sz="1200" dirty="0">
                          <a:effectLst/>
                        </a:rPr>
                        <a:t>134</a:t>
                      </a:r>
                      <a:endParaRPr lang="en-US" sz="1200" dirty="0">
                        <a:solidFill>
                          <a:srgbClr val="31849B"/>
                        </a:solidFill>
                        <a:effectLst/>
                        <a:latin typeface="Calibri"/>
                        <a:ea typeface="Calibri"/>
                        <a:cs typeface="Times New Roman"/>
                      </a:endParaRPr>
                    </a:p>
                  </a:txBody>
                  <a:tcPr marL="38366" marR="38366" marT="0" marB="0">
                    <a:solidFill>
                      <a:schemeClr val="accent1">
                        <a:lumMod val="60000"/>
                        <a:lumOff val="40000"/>
                      </a:schemeClr>
                    </a:solidFill>
                  </a:tcPr>
                </a:tc>
                <a:tc vMerge="1">
                  <a:txBody>
                    <a:bodyPr/>
                    <a:lstStyle/>
                    <a:p>
                      <a:endParaRPr lang="en-US"/>
                    </a:p>
                  </a:txBody>
                  <a:tcPr/>
                </a:tc>
              </a:tr>
              <a:tr h="361213">
                <a:tc vMerge="1">
                  <a:txBody>
                    <a:bodyPr/>
                    <a:lstStyle/>
                    <a:p>
                      <a:endParaRPr lang="en-US"/>
                    </a:p>
                  </a:txBody>
                  <a:tcPr>
                    <a:solidFill>
                      <a:schemeClr val="accent1">
                        <a:lumMod val="60000"/>
                        <a:lumOff val="40000"/>
                      </a:schemeClr>
                    </a:solidFill>
                  </a:tcPr>
                </a:tc>
                <a:tc>
                  <a:txBody>
                    <a:bodyPr/>
                    <a:lstStyle/>
                    <a:p>
                      <a:pPr marL="0" marR="0">
                        <a:lnSpc>
                          <a:spcPct val="115000"/>
                        </a:lnSpc>
                        <a:spcBef>
                          <a:spcPts val="0"/>
                        </a:spcBef>
                        <a:spcAft>
                          <a:spcPts val="0"/>
                        </a:spcAft>
                      </a:pPr>
                      <a:r>
                        <a:rPr lang="en-US" sz="1200" dirty="0">
                          <a:effectLst/>
                        </a:rPr>
                        <a:t>49°52'39.287"W  68°44'34.777"N</a:t>
                      </a:r>
                      <a:endParaRPr lang="en-US" sz="1200" dirty="0">
                        <a:solidFill>
                          <a:srgbClr val="31849B"/>
                        </a:solidFill>
                        <a:effectLst/>
                        <a:latin typeface="Calibri"/>
                        <a:ea typeface="Calibri"/>
                        <a:cs typeface="Times New Roman"/>
                      </a:endParaRPr>
                    </a:p>
                  </a:txBody>
                  <a:tcPr marL="38366" marR="38366" marT="0" marB="0">
                    <a:solidFill>
                      <a:schemeClr val="accent1">
                        <a:lumMod val="60000"/>
                        <a:lumOff val="40000"/>
                      </a:schemeClr>
                    </a:solidFill>
                  </a:tcPr>
                </a:tc>
                <a:tc>
                  <a:txBody>
                    <a:bodyPr/>
                    <a:lstStyle/>
                    <a:p>
                      <a:pPr marL="0" marR="0">
                        <a:lnSpc>
                          <a:spcPct val="115000"/>
                        </a:lnSpc>
                        <a:spcBef>
                          <a:spcPts val="0"/>
                        </a:spcBef>
                        <a:spcAft>
                          <a:spcPts val="0"/>
                        </a:spcAft>
                      </a:pPr>
                      <a:r>
                        <a:rPr lang="en-US" sz="1200" dirty="0">
                          <a:effectLst/>
                        </a:rPr>
                        <a:t>Non-existent</a:t>
                      </a:r>
                      <a:endParaRPr lang="en-US" sz="1200" dirty="0">
                        <a:solidFill>
                          <a:srgbClr val="31849B"/>
                        </a:solidFill>
                        <a:effectLst/>
                        <a:latin typeface="Calibri"/>
                        <a:ea typeface="Calibri"/>
                        <a:cs typeface="Times New Roman"/>
                      </a:endParaRPr>
                    </a:p>
                  </a:txBody>
                  <a:tcPr marL="38366" marR="38366" marT="0" marB="0">
                    <a:solidFill>
                      <a:schemeClr val="accent1">
                        <a:lumMod val="60000"/>
                        <a:lumOff val="40000"/>
                      </a:schemeClr>
                    </a:solidFill>
                  </a:tcPr>
                </a:tc>
                <a:tc>
                  <a:txBody>
                    <a:bodyPr/>
                    <a:lstStyle/>
                    <a:p>
                      <a:pPr marL="0" marR="0" algn="r">
                        <a:lnSpc>
                          <a:spcPct val="115000"/>
                        </a:lnSpc>
                        <a:spcBef>
                          <a:spcPts val="0"/>
                        </a:spcBef>
                        <a:spcAft>
                          <a:spcPts val="0"/>
                        </a:spcAft>
                      </a:pPr>
                      <a:r>
                        <a:rPr lang="en-US" sz="1200" dirty="0">
                          <a:effectLst/>
                        </a:rPr>
                        <a:t>130</a:t>
                      </a:r>
                      <a:endParaRPr lang="en-US" sz="1200" dirty="0">
                        <a:solidFill>
                          <a:srgbClr val="31849B"/>
                        </a:solidFill>
                        <a:effectLst/>
                        <a:latin typeface="Calibri"/>
                        <a:ea typeface="Calibri"/>
                        <a:cs typeface="Times New Roman"/>
                      </a:endParaRPr>
                    </a:p>
                  </a:txBody>
                  <a:tcPr marL="38366" marR="38366" marT="0" marB="0">
                    <a:solidFill>
                      <a:schemeClr val="accent1">
                        <a:lumMod val="60000"/>
                        <a:lumOff val="40000"/>
                      </a:schemeClr>
                    </a:solidFill>
                  </a:tcPr>
                </a:tc>
                <a:tc vMerge="1">
                  <a:txBody>
                    <a:bodyPr/>
                    <a:lstStyle/>
                    <a:p>
                      <a:endParaRPr lang="en-US"/>
                    </a:p>
                  </a:txBody>
                  <a:tcPr/>
                </a:tc>
              </a:tr>
              <a:tr h="361213">
                <a:tc rowSpan="3">
                  <a:txBody>
                    <a:bodyPr/>
                    <a:lstStyle/>
                    <a:p>
                      <a:pPr marL="0" marR="0" algn="just">
                        <a:spcBef>
                          <a:spcPts val="0"/>
                        </a:spcBef>
                        <a:spcAft>
                          <a:spcPts val="0"/>
                        </a:spcAft>
                      </a:pPr>
                      <a:r>
                        <a:rPr lang="en-US" sz="1400">
                          <a:effectLst/>
                          <a:latin typeface="Times New Roman"/>
                          <a:ea typeface="SimSun"/>
                        </a:rPr>
                        <a:t>Family 3</a:t>
                      </a:r>
                    </a:p>
                  </a:txBody>
                  <a:tcPr marL="68580" marR="68580" marT="0" marB="0">
                    <a:solidFill>
                      <a:schemeClr val="bg2">
                        <a:lumMod val="50000"/>
                      </a:schemeClr>
                    </a:solidFill>
                  </a:tcPr>
                </a:tc>
                <a:tc>
                  <a:txBody>
                    <a:bodyPr/>
                    <a:lstStyle/>
                    <a:p>
                      <a:pPr marL="0" marR="0">
                        <a:lnSpc>
                          <a:spcPct val="115000"/>
                        </a:lnSpc>
                        <a:spcBef>
                          <a:spcPts val="0"/>
                        </a:spcBef>
                        <a:spcAft>
                          <a:spcPts val="0"/>
                        </a:spcAft>
                      </a:pPr>
                      <a:r>
                        <a:rPr lang="en-US" sz="1200" dirty="0">
                          <a:effectLst/>
                        </a:rPr>
                        <a:t>50°2'21.913"W  68°37'49.074"N</a:t>
                      </a:r>
                      <a:endParaRPr lang="en-US" sz="1200" dirty="0">
                        <a:solidFill>
                          <a:srgbClr val="31849B"/>
                        </a:solidFill>
                        <a:effectLst/>
                        <a:latin typeface="Calibri"/>
                        <a:ea typeface="Calibri"/>
                        <a:cs typeface="Times New Roman"/>
                      </a:endParaRPr>
                    </a:p>
                  </a:txBody>
                  <a:tcPr marL="38366" marR="38366" marT="0" marB="0">
                    <a:solidFill>
                      <a:schemeClr val="bg2">
                        <a:lumMod val="50000"/>
                      </a:schemeClr>
                    </a:solidFill>
                  </a:tcPr>
                </a:tc>
                <a:tc>
                  <a:txBody>
                    <a:bodyPr/>
                    <a:lstStyle/>
                    <a:p>
                      <a:pPr marL="0" marR="0">
                        <a:lnSpc>
                          <a:spcPct val="115000"/>
                        </a:lnSpc>
                        <a:spcBef>
                          <a:spcPts val="0"/>
                        </a:spcBef>
                        <a:spcAft>
                          <a:spcPts val="0"/>
                        </a:spcAft>
                      </a:pPr>
                      <a:r>
                        <a:rPr lang="en-US" sz="1200" dirty="0">
                          <a:effectLst/>
                        </a:rPr>
                        <a:t>Well-defined</a:t>
                      </a:r>
                      <a:endParaRPr lang="en-US" sz="1200" dirty="0">
                        <a:solidFill>
                          <a:srgbClr val="31849B"/>
                        </a:solidFill>
                        <a:effectLst/>
                        <a:latin typeface="Calibri"/>
                        <a:ea typeface="Calibri"/>
                        <a:cs typeface="Times New Roman"/>
                      </a:endParaRPr>
                    </a:p>
                  </a:txBody>
                  <a:tcPr marL="38366" marR="38366" marT="0" marB="0">
                    <a:solidFill>
                      <a:schemeClr val="bg2">
                        <a:lumMod val="50000"/>
                      </a:schemeClr>
                    </a:solidFill>
                  </a:tcPr>
                </a:tc>
                <a:tc>
                  <a:txBody>
                    <a:bodyPr/>
                    <a:lstStyle/>
                    <a:p>
                      <a:pPr marL="0" marR="0" algn="r">
                        <a:lnSpc>
                          <a:spcPct val="115000"/>
                        </a:lnSpc>
                        <a:spcBef>
                          <a:spcPts val="0"/>
                        </a:spcBef>
                        <a:spcAft>
                          <a:spcPts val="0"/>
                        </a:spcAft>
                      </a:pPr>
                      <a:r>
                        <a:rPr lang="en-US" sz="1200" dirty="0">
                          <a:effectLst/>
                        </a:rPr>
                        <a:t>155</a:t>
                      </a:r>
                      <a:endParaRPr lang="en-US" sz="1200" dirty="0">
                        <a:solidFill>
                          <a:srgbClr val="31849B"/>
                        </a:solidFill>
                        <a:effectLst/>
                        <a:latin typeface="Calibri"/>
                        <a:ea typeface="Calibri"/>
                        <a:cs typeface="Times New Roman"/>
                      </a:endParaRPr>
                    </a:p>
                  </a:txBody>
                  <a:tcPr marL="38366" marR="38366" marT="0" marB="0">
                    <a:solidFill>
                      <a:schemeClr val="bg2">
                        <a:lumMod val="50000"/>
                      </a:schemeClr>
                    </a:solidFill>
                  </a:tcPr>
                </a:tc>
                <a:tc rowSpan="3">
                  <a:txBody>
                    <a:bodyPr/>
                    <a:lstStyle/>
                    <a:p>
                      <a:pPr marL="0" marR="0" algn="ctr">
                        <a:lnSpc>
                          <a:spcPct val="115000"/>
                        </a:lnSpc>
                        <a:spcBef>
                          <a:spcPts val="0"/>
                        </a:spcBef>
                        <a:spcAft>
                          <a:spcPts val="0"/>
                        </a:spcAft>
                      </a:pPr>
                      <a:r>
                        <a:rPr lang="en-US" sz="1200" dirty="0">
                          <a:effectLst/>
                        </a:rPr>
                        <a:t>15</a:t>
                      </a:r>
                      <a:endParaRPr lang="en-US" sz="1200" dirty="0">
                        <a:solidFill>
                          <a:srgbClr val="31849B"/>
                        </a:solidFill>
                        <a:effectLst/>
                        <a:latin typeface="Calibri"/>
                        <a:ea typeface="Calibri"/>
                        <a:cs typeface="Times New Roman"/>
                      </a:endParaRPr>
                    </a:p>
                  </a:txBody>
                  <a:tcPr marL="38366" marR="38366" marT="0" marB="0">
                    <a:solidFill>
                      <a:schemeClr val="bg2">
                        <a:lumMod val="50000"/>
                      </a:schemeClr>
                    </a:solidFill>
                  </a:tcPr>
                </a:tc>
              </a:tr>
              <a:tr h="361213">
                <a:tc vMerge="1">
                  <a:txBody>
                    <a:bodyPr/>
                    <a:lstStyle/>
                    <a:p>
                      <a:endParaRPr lang="en-US"/>
                    </a:p>
                  </a:txBody>
                  <a:tcPr>
                    <a:solidFill>
                      <a:schemeClr val="bg2">
                        <a:lumMod val="50000"/>
                      </a:schemeClr>
                    </a:solidFill>
                  </a:tcPr>
                </a:tc>
                <a:tc>
                  <a:txBody>
                    <a:bodyPr/>
                    <a:lstStyle/>
                    <a:p>
                      <a:pPr marL="0" marR="0">
                        <a:lnSpc>
                          <a:spcPct val="115000"/>
                        </a:lnSpc>
                        <a:spcBef>
                          <a:spcPts val="0"/>
                        </a:spcBef>
                        <a:spcAft>
                          <a:spcPts val="0"/>
                        </a:spcAft>
                      </a:pPr>
                      <a:r>
                        <a:rPr lang="en-US" sz="1200" dirty="0">
                          <a:effectLst/>
                        </a:rPr>
                        <a:t>50°1'16.622"W  68°37'19.933"N</a:t>
                      </a:r>
                      <a:endParaRPr lang="en-US" sz="1200" dirty="0">
                        <a:solidFill>
                          <a:srgbClr val="31849B"/>
                        </a:solidFill>
                        <a:effectLst/>
                        <a:latin typeface="Calibri"/>
                        <a:ea typeface="Calibri"/>
                        <a:cs typeface="Times New Roman"/>
                      </a:endParaRPr>
                    </a:p>
                  </a:txBody>
                  <a:tcPr marL="38366" marR="38366" marT="0" marB="0">
                    <a:solidFill>
                      <a:schemeClr val="bg2">
                        <a:lumMod val="50000"/>
                      </a:schemeClr>
                    </a:solidFill>
                  </a:tcPr>
                </a:tc>
                <a:tc>
                  <a:txBody>
                    <a:bodyPr/>
                    <a:lstStyle/>
                    <a:p>
                      <a:pPr marL="0" marR="0">
                        <a:lnSpc>
                          <a:spcPct val="115000"/>
                        </a:lnSpc>
                        <a:spcBef>
                          <a:spcPts val="0"/>
                        </a:spcBef>
                        <a:spcAft>
                          <a:spcPts val="0"/>
                        </a:spcAft>
                      </a:pPr>
                      <a:r>
                        <a:rPr lang="en-US" sz="1200" dirty="0">
                          <a:effectLst/>
                        </a:rPr>
                        <a:t>Vaguely defined</a:t>
                      </a:r>
                      <a:endParaRPr lang="en-US" sz="1200" dirty="0">
                        <a:solidFill>
                          <a:srgbClr val="31849B"/>
                        </a:solidFill>
                        <a:effectLst/>
                        <a:latin typeface="Calibri"/>
                        <a:ea typeface="Calibri"/>
                        <a:cs typeface="Times New Roman"/>
                      </a:endParaRPr>
                    </a:p>
                  </a:txBody>
                  <a:tcPr marL="38366" marR="38366" marT="0" marB="0">
                    <a:solidFill>
                      <a:schemeClr val="bg2">
                        <a:lumMod val="50000"/>
                      </a:schemeClr>
                    </a:solidFill>
                  </a:tcPr>
                </a:tc>
                <a:tc>
                  <a:txBody>
                    <a:bodyPr/>
                    <a:lstStyle/>
                    <a:p>
                      <a:pPr marL="0" marR="0" algn="r">
                        <a:lnSpc>
                          <a:spcPct val="115000"/>
                        </a:lnSpc>
                        <a:spcBef>
                          <a:spcPts val="0"/>
                        </a:spcBef>
                        <a:spcAft>
                          <a:spcPts val="0"/>
                        </a:spcAft>
                      </a:pPr>
                      <a:r>
                        <a:rPr lang="en-US" sz="1200" dirty="0">
                          <a:effectLst/>
                        </a:rPr>
                        <a:t>157</a:t>
                      </a:r>
                      <a:endParaRPr lang="en-US" sz="1200" dirty="0">
                        <a:solidFill>
                          <a:srgbClr val="31849B"/>
                        </a:solidFill>
                        <a:effectLst/>
                        <a:latin typeface="Calibri"/>
                        <a:ea typeface="Calibri"/>
                        <a:cs typeface="Times New Roman"/>
                      </a:endParaRPr>
                    </a:p>
                  </a:txBody>
                  <a:tcPr marL="38366" marR="38366" marT="0" marB="0">
                    <a:solidFill>
                      <a:schemeClr val="bg2">
                        <a:lumMod val="50000"/>
                      </a:schemeClr>
                    </a:solidFill>
                  </a:tcPr>
                </a:tc>
                <a:tc vMerge="1">
                  <a:txBody>
                    <a:bodyPr/>
                    <a:lstStyle/>
                    <a:p>
                      <a:endParaRPr lang="en-US"/>
                    </a:p>
                  </a:txBody>
                  <a:tcPr/>
                </a:tc>
              </a:tr>
              <a:tr h="361213">
                <a:tc vMerge="1">
                  <a:txBody>
                    <a:bodyPr/>
                    <a:lstStyle/>
                    <a:p>
                      <a:endParaRPr lang="en-US"/>
                    </a:p>
                  </a:txBody>
                  <a:tcPr>
                    <a:solidFill>
                      <a:schemeClr val="bg2">
                        <a:lumMod val="50000"/>
                      </a:schemeClr>
                    </a:solidFill>
                  </a:tcPr>
                </a:tc>
                <a:tc>
                  <a:txBody>
                    <a:bodyPr/>
                    <a:lstStyle/>
                    <a:p>
                      <a:pPr marL="0" marR="0">
                        <a:lnSpc>
                          <a:spcPct val="115000"/>
                        </a:lnSpc>
                        <a:spcBef>
                          <a:spcPts val="0"/>
                        </a:spcBef>
                        <a:spcAft>
                          <a:spcPts val="0"/>
                        </a:spcAft>
                      </a:pPr>
                      <a:r>
                        <a:rPr lang="en-US" sz="1200" dirty="0">
                          <a:effectLst/>
                        </a:rPr>
                        <a:t>50°0'0.877"W  </a:t>
                      </a:r>
                      <a:r>
                        <a:rPr lang="en-US" sz="1200" dirty="0" smtClean="0">
                          <a:effectLst/>
                        </a:rPr>
                        <a:t>68°36'50.865"N</a:t>
                      </a:r>
                      <a:endParaRPr lang="en-US" sz="1200" dirty="0">
                        <a:solidFill>
                          <a:srgbClr val="31849B"/>
                        </a:solidFill>
                        <a:effectLst/>
                        <a:latin typeface="Calibri"/>
                        <a:ea typeface="Calibri"/>
                        <a:cs typeface="Times New Roman"/>
                      </a:endParaRPr>
                    </a:p>
                  </a:txBody>
                  <a:tcPr marL="38366" marR="38366" marT="0" marB="0">
                    <a:solidFill>
                      <a:schemeClr val="bg2">
                        <a:lumMod val="50000"/>
                      </a:schemeClr>
                    </a:solidFill>
                  </a:tcPr>
                </a:tc>
                <a:tc>
                  <a:txBody>
                    <a:bodyPr/>
                    <a:lstStyle/>
                    <a:p>
                      <a:pPr marL="0" marR="0">
                        <a:lnSpc>
                          <a:spcPct val="115000"/>
                        </a:lnSpc>
                        <a:spcBef>
                          <a:spcPts val="0"/>
                        </a:spcBef>
                        <a:spcAft>
                          <a:spcPts val="0"/>
                        </a:spcAft>
                      </a:pPr>
                      <a:r>
                        <a:rPr lang="en-US" sz="1200" dirty="0">
                          <a:effectLst/>
                        </a:rPr>
                        <a:t>Non-existent</a:t>
                      </a:r>
                      <a:endParaRPr lang="en-US" sz="1200" dirty="0">
                        <a:solidFill>
                          <a:srgbClr val="31849B"/>
                        </a:solidFill>
                        <a:effectLst/>
                        <a:latin typeface="Calibri"/>
                        <a:ea typeface="Calibri"/>
                        <a:cs typeface="Times New Roman"/>
                      </a:endParaRPr>
                    </a:p>
                  </a:txBody>
                  <a:tcPr marL="38366" marR="38366" marT="0" marB="0">
                    <a:solidFill>
                      <a:schemeClr val="bg2">
                        <a:lumMod val="50000"/>
                      </a:schemeClr>
                    </a:solidFill>
                  </a:tcPr>
                </a:tc>
                <a:tc>
                  <a:txBody>
                    <a:bodyPr/>
                    <a:lstStyle/>
                    <a:p>
                      <a:pPr marL="0" marR="0" algn="r">
                        <a:lnSpc>
                          <a:spcPct val="115000"/>
                        </a:lnSpc>
                        <a:spcBef>
                          <a:spcPts val="0"/>
                        </a:spcBef>
                        <a:spcAft>
                          <a:spcPts val="0"/>
                        </a:spcAft>
                      </a:pPr>
                      <a:r>
                        <a:rPr lang="en-US" sz="1200" dirty="0">
                          <a:effectLst/>
                        </a:rPr>
                        <a:t>157</a:t>
                      </a:r>
                      <a:endParaRPr lang="en-US" sz="1200" dirty="0">
                        <a:solidFill>
                          <a:srgbClr val="31849B"/>
                        </a:solidFill>
                        <a:effectLst/>
                        <a:latin typeface="Calibri"/>
                        <a:ea typeface="Calibri"/>
                        <a:cs typeface="Times New Roman"/>
                      </a:endParaRPr>
                    </a:p>
                  </a:txBody>
                  <a:tcPr marL="38366" marR="38366" marT="0" marB="0">
                    <a:solidFill>
                      <a:schemeClr val="bg2">
                        <a:lumMod val="50000"/>
                      </a:schemeClr>
                    </a:solidFill>
                  </a:tcPr>
                </a:tc>
                <a:tc vMerge="1">
                  <a:txBody>
                    <a:bodyPr/>
                    <a:lstStyle/>
                    <a:p>
                      <a:endParaRPr lang="en-US"/>
                    </a:p>
                  </a:txBody>
                  <a:tcPr/>
                </a:tc>
              </a:tr>
              <a:tr h="361213">
                <a:tc rowSpan="3">
                  <a:txBody>
                    <a:bodyPr/>
                    <a:lstStyle/>
                    <a:p>
                      <a:pPr marL="0" marR="0" algn="just">
                        <a:spcBef>
                          <a:spcPts val="0"/>
                        </a:spcBef>
                        <a:spcAft>
                          <a:spcPts val="0"/>
                        </a:spcAft>
                      </a:pPr>
                      <a:r>
                        <a:rPr lang="en-US" sz="1400">
                          <a:effectLst/>
                          <a:latin typeface="Times New Roman"/>
                          <a:ea typeface="SimSun"/>
                        </a:rPr>
                        <a:t>Family 4</a:t>
                      </a:r>
                    </a:p>
                  </a:txBody>
                  <a:tcPr marL="68580" marR="68580" marT="0" marB="0">
                    <a:solidFill>
                      <a:schemeClr val="accent1">
                        <a:lumMod val="60000"/>
                        <a:lumOff val="40000"/>
                      </a:schemeClr>
                    </a:solidFill>
                  </a:tcPr>
                </a:tc>
                <a:tc>
                  <a:txBody>
                    <a:bodyPr/>
                    <a:lstStyle/>
                    <a:p>
                      <a:pPr marL="0" marR="0">
                        <a:lnSpc>
                          <a:spcPct val="115000"/>
                        </a:lnSpc>
                        <a:spcBef>
                          <a:spcPts val="0"/>
                        </a:spcBef>
                        <a:spcAft>
                          <a:spcPts val="0"/>
                        </a:spcAft>
                      </a:pPr>
                      <a:r>
                        <a:rPr lang="en-US" sz="1200" dirty="0">
                          <a:effectLst/>
                        </a:rPr>
                        <a:t>49°44'10.772"W  68°41'59.67"N</a:t>
                      </a:r>
                      <a:endParaRPr lang="en-US" sz="1200" dirty="0">
                        <a:solidFill>
                          <a:srgbClr val="31849B"/>
                        </a:solidFill>
                        <a:effectLst/>
                        <a:latin typeface="Calibri"/>
                        <a:ea typeface="Calibri"/>
                        <a:cs typeface="Times New Roman"/>
                      </a:endParaRPr>
                    </a:p>
                  </a:txBody>
                  <a:tcPr marL="38366" marR="38366" marT="0" marB="0">
                    <a:solidFill>
                      <a:schemeClr val="accent1">
                        <a:lumMod val="60000"/>
                        <a:lumOff val="40000"/>
                      </a:schemeClr>
                    </a:solidFill>
                  </a:tcPr>
                </a:tc>
                <a:tc>
                  <a:txBody>
                    <a:bodyPr/>
                    <a:lstStyle/>
                    <a:p>
                      <a:pPr marL="0" marR="0">
                        <a:lnSpc>
                          <a:spcPct val="115000"/>
                        </a:lnSpc>
                        <a:spcBef>
                          <a:spcPts val="0"/>
                        </a:spcBef>
                        <a:spcAft>
                          <a:spcPts val="0"/>
                        </a:spcAft>
                      </a:pPr>
                      <a:r>
                        <a:rPr lang="en-US" sz="1200" dirty="0">
                          <a:effectLst/>
                        </a:rPr>
                        <a:t>Well-defined</a:t>
                      </a:r>
                      <a:endParaRPr lang="en-US" sz="1200" dirty="0">
                        <a:solidFill>
                          <a:srgbClr val="31849B"/>
                        </a:solidFill>
                        <a:effectLst/>
                        <a:latin typeface="Calibri"/>
                        <a:ea typeface="Calibri"/>
                        <a:cs typeface="Times New Roman"/>
                      </a:endParaRPr>
                    </a:p>
                  </a:txBody>
                  <a:tcPr marL="38366" marR="38366" marT="0" marB="0">
                    <a:solidFill>
                      <a:schemeClr val="accent1">
                        <a:lumMod val="60000"/>
                        <a:lumOff val="40000"/>
                      </a:schemeClr>
                    </a:solidFill>
                  </a:tcPr>
                </a:tc>
                <a:tc>
                  <a:txBody>
                    <a:bodyPr/>
                    <a:lstStyle/>
                    <a:p>
                      <a:pPr marL="0" marR="0" algn="r">
                        <a:lnSpc>
                          <a:spcPct val="115000"/>
                        </a:lnSpc>
                        <a:spcBef>
                          <a:spcPts val="0"/>
                        </a:spcBef>
                        <a:spcAft>
                          <a:spcPts val="0"/>
                        </a:spcAft>
                      </a:pPr>
                      <a:r>
                        <a:rPr lang="en-US" sz="1200" dirty="0">
                          <a:effectLst/>
                        </a:rPr>
                        <a:t>132</a:t>
                      </a:r>
                      <a:endParaRPr lang="en-US" sz="1200" dirty="0">
                        <a:solidFill>
                          <a:srgbClr val="31849B"/>
                        </a:solidFill>
                        <a:effectLst/>
                        <a:latin typeface="Calibri"/>
                        <a:ea typeface="Calibri"/>
                        <a:cs typeface="Times New Roman"/>
                      </a:endParaRPr>
                    </a:p>
                  </a:txBody>
                  <a:tcPr marL="38366" marR="38366" marT="0" marB="0">
                    <a:solidFill>
                      <a:schemeClr val="accent1">
                        <a:lumMod val="60000"/>
                        <a:lumOff val="40000"/>
                      </a:schemeClr>
                    </a:solidFill>
                  </a:tcPr>
                </a:tc>
                <a:tc rowSpan="3">
                  <a:txBody>
                    <a:bodyPr/>
                    <a:lstStyle/>
                    <a:p>
                      <a:pPr marL="0" marR="0" algn="ctr">
                        <a:lnSpc>
                          <a:spcPct val="115000"/>
                        </a:lnSpc>
                        <a:spcBef>
                          <a:spcPts val="0"/>
                        </a:spcBef>
                        <a:spcAft>
                          <a:spcPts val="0"/>
                        </a:spcAft>
                      </a:pPr>
                      <a:r>
                        <a:rPr lang="en-US" sz="1200" dirty="0">
                          <a:effectLst/>
                        </a:rPr>
                        <a:t>10</a:t>
                      </a:r>
                      <a:endParaRPr lang="en-US" sz="1200" dirty="0">
                        <a:solidFill>
                          <a:srgbClr val="31849B"/>
                        </a:solidFill>
                        <a:effectLst/>
                        <a:latin typeface="Calibri"/>
                        <a:ea typeface="Calibri"/>
                        <a:cs typeface="Times New Roman"/>
                      </a:endParaRPr>
                    </a:p>
                  </a:txBody>
                  <a:tcPr marL="38366" marR="38366" marT="0" marB="0">
                    <a:solidFill>
                      <a:schemeClr val="accent1">
                        <a:lumMod val="60000"/>
                        <a:lumOff val="40000"/>
                      </a:schemeClr>
                    </a:solidFill>
                  </a:tcPr>
                </a:tc>
              </a:tr>
              <a:tr h="361213">
                <a:tc vMerge="1">
                  <a:txBody>
                    <a:bodyPr/>
                    <a:lstStyle/>
                    <a:p>
                      <a:endParaRPr lang="en-US"/>
                    </a:p>
                  </a:txBody>
                  <a:tcPr>
                    <a:solidFill>
                      <a:schemeClr val="accent1">
                        <a:lumMod val="60000"/>
                        <a:lumOff val="40000"/>
                      </a:schemeClr>
                    </a:solidFill>
                  </a:tcPr>
                </a:tc>
                <a:tc>
                  <a:txBody>
                    <a:bodyPr/>
                    <a:lstStyle/>
                    <a:p>
                      <a:pPr marL="0" marR="0">
                        <a:lnSpc>
                          <a:spcPct val="115000"/>
                        </a:lnSpc>
                        <a:spcBef>
                          <a:spcPts val="0"/>
                        </a:spcBef>
                        <a:spcAft>
                          <a:spcPts val="0"/>
                        </a:spcAft>
                      </a:pPr>
                      <a:r>
                        <a:rPr lang="en-US" sz="1200" dirty="0">
                          <a:effectLst/>
                        </a:rPr>
                        <a:t>49°44'48.519"W  68°42'16.963"N</a:t>
                      </a:r>
                      <a:endParaRPr lang="en-US" sz="1200" dirty="0">
                        <a:solidFill>
                          <a:srgbClr val="31849B"/>
                        </a:solidFill>
                        <a:effectLst/>
                        <a:latin typeface="Calibri"/>
                        <a:ea typeface="Calibri"/>
                        <a:cs typeface="Times New Roman"/>
                      </a:endParaRPr>
                    </a:p>
                  </a:txBody>
                  <a:tcPr marL="38366" marR="38366" marT="0" marB="0">
                    <a:solidFill>
                      <a:schemeClr val="accent1">
                        <a:lumMod val="60000"/>
                        <a:lumOff val="40000"/>
                      </a:schemeClr>
                    </a:solidFill>
                  </a:tcPr>
                </a:tc>
                <a:tc>
                  <a:txBody>
                    <a:bodyPr/>
                    <a:lstStyle/>
                    <a:p>
                      <a:pPr marL="0" marR="0">
                        <a:lnSpc>
                          <a:spcPct val="115000"/>
                        </a:lnSpc>
                        <a:spcBef>
                          <a:spcPts val="0"/>
                        </a:spcBef>
                        <a:spcAft>
                          <a:spcPts val="0"/>
                        </a:spcAft>
                      </a:pPr>
                      <a:r>
                        <a:rPr lang="en-US" sz="1200" dirty="0">
                          <a:effectLst/>
                        </a:rPr>
                        <a:t>Vaguely defined</a:t>
                      </a:r>
                      <a:endParaRPr lang="en-US" sz="1200" dirty="0">
                        <a:solidFill>
                          <a:srgbClr val="31849B"/>
                        </a:solidFill>
                        <a:effectLst/>
                        <a:latin typeface="Calibri"/>
                        <a:ea typeface="Calibri"/>
                        <a:cs typeface="Times New Roman"/>
                      </a:endParaRPr>
                    </a:p>
                  </a:txBody>
                  <a:tcPr marL="38366" marR="38366" marT="0" marB="0">
                    <a:solidFill>
                      <a:schemeClr val="accent1">
                        <a:lumMod val="60000"/>
                        <a:lumOff val="40000"/>
                      </a:schemeClr>
                    </a:solidFill>
                  </a:tcPr>
                </a:tc>
                <a:tc>
                  <a:txBody>
                    <a:bodyPr/>
                    <a:lstStyle/>
                    <a:p>
                      <a:pPr marL="0" marR="0" algn="r">
                        <a:lnSpc>
                          <a:spcPct val="115000"/>
                        </a:lnSpc>
                        <a:spcBef>
                          <a:spcPts val="0"/>
                        </a:spcBef>
                        <a:spcAft>
                          <a:spcPts val="0"/>
                        </a:spcAft>
                      </a:pPr>
                      <a:r>
                        <a:rPr lang="en-US" sz="1200" dirty="0">
                          <a:effectLst/>
                        </a:rPr>
                        <a:t>123</a:t>
                      </a:r>
                      <a:endParaRPr lang="en-US" sz="1200" dirty="0">
                        <a:solidFill>
                          <a:srgbClr val="31849B"/>
                        </a:solidFill>
                        <a:effectLst/>
                        <a:latin typeface="Calibri"/>
                        <a:ea typeface="Calibri"/>
                        <a:cs typeface="Times New Roman"/>
                      </a:endParaRPr>
                    </a:p>
                  </a:txBody>
                  <a:tcPr marL="38366" marR="38366" marT="0" marB="0">
                    <a:solidFill>
                      <a:schemeClr val="accent1">
                        <a:lumMod val="60000"/>
                        <a:lumOff val="40000"/>
                      </a:schemeClr>
                    </a:solidFill>
                  </a:tcPr>
                </a:tc>
                <a:tc vMerge="1">
                  <a:txBody>
                    <a:bodyPr/>
                    <a:lstStyle/>
                    <a:p>
                      <a:endParaRPr lang="en-US"/>
                    </a:p>
                  </a:txBody>
                  <a:tcPr/>
                </a:tc>
              </a:tr>
              <a:tr h="361213">
                <a:tc vMerge="1">
                  <a:txBody>
                    <a:bodyPr/>
                    <a:lstStyle/>
                    <a:p>
                      <a:endParaRPr lang="en-US"/>
                    </a:p>
                  </a:txBody>
                  <a:tcPr>
                    <a:solidFill>
                      <a:schemeClr val="accent1">
                        <a:lumMod val="60000"/>
                        <a:lumOff val="40000"/>
                      </a:schemeClr>
                    </a:solidFill>
                  </a:tcPr>
                </a:tc>
                <a:tc>
                  <a:txBody>
                    <a:bodyPr/>
                    <a:lstStyle/>
                    <a:p>
                      <a:pPr marL="0" marR="0">
                        <a:lnSpc>
                          <a:spcPct val="115000"/>
                        </a:lnSpc>
                        <a:spcBef>
                          <a:spcPts val="0"/>
                        </a:spcBef>
                        <a:spcAft>
                          <a:spcPts val="0"/>
                        </a:spcAft>
                      </a:pPr>
                      <a:r>
                        <a:rPr lang="en-US" sz="1200" dirty="0">
                          <a:effectLst/>
                        </a:rPr>
                        <a:t>49°45'17.305"W  68°42'31.966"N</a:t>
                      </a:r>
                      <a:endParaRPr lang="en-US" sz="1200" dirty="0">
                        <a:solidFill>
                          <a:srgbClr val="31849B"/>
                        </a:solidFill>
                        <a:effectLst/>
                        <a:latin typeface="Calibri"/>
                        <a:ea typeface="Calibri"/>
                        <a:cs typeface="Times New Roman"/>
                      </a:endParaRPr>
                    </a:p>
                  </a:txBody>
                  <a:tcPr marL="38366" marR="38366" marT="0" marB="0">
                    <a:solidFill>
                      <a:schemeClr val="accent1">
                        <a:lumMod val="60000"/>
                        <a:lumOff val="40000"/>
                      </a:schemeClr>
                    </a:solidFill>
                  </a:tcPr>
                </a:tc>
                <a:tc>
                  <a:txBody>
                    <a:bodyPr/>
                    <a:lstStyle/>
                    <a:p>
                      <a:pPr marL="0" marR="0">
                        <a:lnSpc>
                          <a:spcPct val="115000"/>
                        </a:lnSpc>
                        <a:spcBef>
                          <a:spcPts val="0"/>
                        </a:spcBef>
                        <a:spcAft>
                          <a:spcPts val="0"/>
                        </a:spcAft>
                      </a:pPr>
                      <a:r>
                        <a:rPr lang="en-US" sz="1200" dirty="0">
                          <a:effectLst/>
                        </a:rPr>
                        <a:t>Non-existent</a:t>
                      </a:r>
                      <a:endParaRPr lang="en-US" sz="1200" dirty="0">
                        <a:solidFill>
                          <a:srgbClr val="31849B"/>
                        </a:solidFill>
                        <a:effectLst/>
                        <a:latin typeface="Calibri"/>
                        <a:ea typeface="Calibri"/>
                        <a:cs typeface="Times New Roman"/>
                      </a:endParaRPr>
                    </a:p>
                  </a:txBody>
                  <a:tcPr marL="38366" marR="38366" marT="0" marB="0">
                    <a:solidFill>
                      <a:schemeClr val="accent1">
                        <a:lumMod val="60000"/>
                        <a:lumOff val="40000"/>
                      </a:schemeClr>
                    </a:solidFill>
                  </a:tcPr>
                </a:tc>
                <a:tc>
                  <a:txBody>
                    <a:bodyPr/>
                    <a:lstStyle/>
                    <a:p>
                      <a:pPr marL="0" marR="0" algn="r">
                        <a:lnSpc>
                          <a:spcPct val="115000"/>
                        </a:lnSpc>
                        <a:spcBef>
                          <a:spcPts val="0"/>
                        </a:spcBef>
                        <a:spcAft>
                          <a:spcPts val="0"/>
                        </a:spcAft>
                      </a:pPr>
                      <a:r>
                        <a:rPr lang="en-US" sz="1200" dirty="0">
                          <a:effectLst/>
                        </a:rPr>
                        <a:t>115</a:t>
                      </a:r>
                      <a:endParaRPr lang="en-US" sz="1200" dirty="0">
                        <a:solidFill>
                          <a:srgbClr val="31849B"/>
                        </a:solidFill>
                        <a:effectLst/>
                        <a:latin typeface="Calibri"/>
                        <a:ea typeface="Calibri"/>
                        <a:cs typeface="Times New Roman"/>
                      </a:endParaRPr>
                    </a:p>
                  </a:txBody>
                  <a:tcPr marL="38366" marR="38366" marT="0" marB="0">
                    <a:solidFill>
                      <a:schemeClr val="accent1">
                        <a:lumMod val="60000"/>
                        <a:lumOff val="40000"/>
                      </a:schemeClr>
                    </a:solidFill>
                  </a:tcPr>
                </a:tc>
                <a:tc vMerge="1">
                  <a:txBody>
                    <a:bodyPr/>
                    <a:lstStyle/>
                    <a:p>
                      <a:endParaRPr lang="en-US"/>
                    </a:p>
                  </a:txBody>
                  <a:tcPr/>
                </a:tc>
              </a:tr>
              <a:tr h="361213">
                <a:tc rowSpan="3">
                  <a:txBody>
                    <a:bodyPr/>
                    <a:lstStyle/>
                    <a:p>
                      <a:pPr marL="0" marR="0" algn="just">
                        <a:spcBef>
                          <a:spcPts val="0"/>
                        </a:spcBef>
                        <a:spcAft>
                          <a:spcPts val="0"/>
                        </a:spcAft>
                      </a:pPr>
                      <a:r>
                        <a:rPr lang="en-US" sz="1400" dirty="0">
                          <a:effectLst/>
                          <a:latin typeface="Times New Roman"/>
                          <a:ea typeface="SimSun"/>
                        </a:rPr>
                        <a:t>Family 5</a:t>
                      </a:r>
                    </a:p>
                  </a:txBody>
                  <a:tcPr marL="68580" marR="68580" marT="0" marB="0">
                    <a:solidFill>
                      <a:schemeClr val="bg2">
                        <a:lumMod val="50000"/>
                      </a:schemeClr>
                    </a:solidFill>
                  </a:tcPr>
                </a:tc>
                <a:tc>
                  <a:txBody>
                    <a:bodyPr/>
                    <a:lstStyle/>
                    <a:p>
                      <a:pPr marL="0" marR="0">
                        <a:lnSpc>
                          <a:spcPct val="115000"/>
                        </a:lnSpc>
                        <a:spcBef>
                          <a:spcPts val="0"/>
                        </a:spcBef>
                        <a:spcAft>
                          <a:spcPts val="0"/>
                        </a:spcAft>
                      </a:pPr>
                      <a:r>
                        <a:rPr lang="en-US" sz="1200" dirty="0">
                          <a:effectLst/>
                        </a:rPr>
                        <a:t>49°40'11.809"W  68°37'45.311"N</a:t>
                      </a:r>
                      <a:endParaRPr lang="en-US" sz="1200" dirty="0">
                        <a:solidFill>
                          <a:srgbClr val="31849B"/>
                        </a:solidFill>
                        <a:effectLst/>
                        <a:latin typeface="Calibri"/>
                        <a:ea typeface="Calibri"/>
                        <a:cs typeface="Times New Roman"/>
                      </a:endParaRPr>
                    </a:p>
                  </a:txBody>
                  <a:tcPr marL="38366" marR="38366" marT="0" marB="0">
                    <a:solidFill>
                      <a:schemeClr val="bg2">
                        <a:lumMod val="50000"/>
                      </a:schemeClr>
                    </a:solidFill>
                  </a:tcPr>
                </a:tc>
                <a:tc>
                  <a:txBody>
                    <a:bodyPr/>
                    <a:lstStyle/>
                    <a:p>
                      <a:pPr marL="0" marR="0">
                        <a:lnSpc>
                          <a:spcPct val="115000"/>
                        </a:lnSpc>
                        <a:spcBef>
                          <a:spcPts val="0"/>
                        </a:spcBef>
                        <a:spcAft>
                          <a:spcPts val="0"/>
                        </a:spcAft>
                      </a:pPr>
                      <a:r>
                        <a:rPr lang="en-US" sz="1200" dirty="0">
                          <a:effectLst/>
                        </a:rPr>
                        <a:t>Well-defined</a:t>
                      </a:r>
                      <a:endParaRPr lang="en-US" sz="1200" dirty="0">
                        <a:solidFill>
                          <a:srgbClr val="31849B"/>
                        </a:solidFill>
                        <a:effectLst/>
                        <a:latin typeface="Calibri"/>
                        <a:ea typeface="Calibri"/>
                        <a:cs typeface="Times New Roman"/>
                      </a:endParaRPr>
                    </a:p>
                  </a:txBody>
                  <a:tcPr marL="38366" marR="38366" marT="0" marB="0">
                    <a:solidFill>
                      <a:schemeClr val="bg2">
                        <a:lumMod val="50000"/>
                      </a:schemeClr>
                    </a:solidFill>
                  </a:tcPr>
                </a:tc>
                <a:tc>
                  <a:txBody>
                    <a:bodyPr/>
                    <a:lstStyle/>
                    <a:p>
                      <a:pPr marL="0" marR="0" algn="r">
                        <a:lnSpc>
                          <a:spcPct val="115000"/>
                        </a:lnSpc>
                        <a:spcBef>
                          <a:spcPts val="0"/>
                        </a:spcBef>
                        <a:spcAft>
                          <a:spcPts val="0"/>
                        </a:spcAft>
                      </a:pPr>
                      <a:r>
                        <a:rPr lang="en-US" sz="1200" dirty="0">
                          <a:effectLst/>
                        </a:rPr>
                        <a:t>142</a:t>
                      </a:r>
                      <a:endParaRPr lang="en-US" sz="1200" dirty="0">
                        <a:solidFill>
                          <a:srgbClr val="31849B"/>
                        </a:solidFill>
                        <a:effectLst/>
                        <a:latin typeface="Calibri"/>
                        <a:ea typeface="Calibri"/>
                        <a:cs typeface="Times New Roman"/>
                      </a:endParaRPr>
                    </a:p>
                  </a:txBody>
                  <a:tcPr marL="38366" marR="38366" marT="0" marB="0">
                    <a:solidFill>
                      <a:schemeClr val="bg2">
                        <a:lumMod val="50000"/>
                      </a:schemeClr>
                    </a:solidFill>
                  </a:tcPr>
                </a:tc>
                <a:tc rowSpan="3">
                  <a:txBody>
                    <a:bodyPr/>
                    <a:lstStyle/>
                    <a:p>
                      <a:pPr marL="0" marR="0" algn="ctr">
                        <a:lnSpc>
                          <a:spcPct val="115000"/>
                        </a:lnSpc>
                        <a:spcBef>
                          <a:spcPts val="0"/>
                        </a:spcBef>
                        <a:spcAft>
                          <a:spcPts val="0"/>
                        </a:spcAft>
                      </a:pPr>
                      <a:r>
                        <a:rPr lang="en-US" sz="1200" dirty="0">
                          <a:effectLst/>
                        </a:rPr>
                        <a:t>17</a:t>
                      </a:r>
                      <a:endParaRPr lang="en-US" sz="1200" dirty="0">
                        <a:solidFill>
                          <a:srgbClr val="31849B"/>
                        </a:solidFill>
                        <a:effectLst/>
                        <a:latin typeface="Calibri"/>
                        <a:ea typeface="Calibri"/>
                        <a:cs typeface="Times New Roman"/>
                      </a:endParaRPr>
                    </a:p>
                  </a:txBody>
                  <a:tcPr marL="38366" marR="38366" marT="0" marB="0">
                    <a:solidFill>
                      <a:schemeClr val="bg2">
                        <a:lumMod val="50000"/>
                      </a:schemeClr>
                    </a:solidFill>
                  </a:tcPr>
                </a:tc>
              </a:tr>
              <a:tr h="361213">
                <a:tc vMerge="1">
                  <a:txBody>
                    <a:bodyPr/>
                    <a:lstStyle/>
                    <a:p>
                      <a:endParaRPr lang="en-US"/>
                    </a:p>
                  </a:txBody>
                  <a:tcPr>
                    <a:solidFill>
                      <a:schemeClr val="bg2">
                        <a:lumMod val="50000"/>
                      </a:schemeClr>
                    </a:solidFill>
                  </a:tcPr>
                </a:tc>
                <a:tc>
                  <a:txBody>
                    <a:bodyPr/>
                    <a:lstStyle/>
                    <a:p>
                      <a:pPr marL="0" marR="0">
                        <a:lnSpc>
                          <a:spcPct val="115000"/>
                        </a:lnSpc>
                        <a:spcBef>
                          <a:spcPts val="0"/>
                        </a:spcBef>
                        <a:spcAft>
                          <a:spcPts val="0"/>
                        </a:spcAft>
                      </a:pPr>
                      <a:r>
                        <a:rPr lang="en-US" sz="1200" dirty="0">
                          <a:effectLst/>
                        </a:rPr>
                        <a:t>49°41'39.407"W  68°38'2.485"N</a:t>
                      </a:r>
                      <a:endParaRPr lang="en-US" sz="1200" dirty="0">
                        <a:solidFill>
                          <a:srgbClr val="31849B"/>
                        </a:solidFill>
                        <a:effectLst/>
                        <a:latin typeface="Calibri"/>
                        <a:ea typeface="Calibri"/>
                        <a:cs typeface="Times New Roman"/>
                      </a:endParaRPr>
                    </a:p>
                  </a:txBody>
                  <a:tcPr marL="38366" marR="38366" marT="0" marB="0">
                    <a:solidFill>
                      <a:schemeClr val="bg2">
                        <a:lumMod val="50000"/>
                      </a:schemeClr>
                    </a:solidFill>
                  </a:tcPr>
                </a:tc>
                <a:tc>
                  <a:txBody>
                    <a:bodyPr/>
                    <a:lstStyle/>
                    <a:p>
                      <a:pPr marL="0" marR="0">
                        <a:lnSpc>
                          <a:spcPct val="115000"/>
                        </a:lnSpc>
                        <a:spcBef>
                          <a:spcPts val="0"/>
                        </a:spcBef>
                        <a:spcAft>
                          <a:spcPts val="0"/>
                        </a:spcAft>
                      </a:pPr>
                      <a:r>
                        <a:rPr lang="en-US" sz="1200" dirty="0">
                          <a:effectLst/>
                        </a:rPr>
                        <a:t>Vaguely defined</a:t>
                      </a:r>
                      <a:endParaRPr lang="en-US" sz="1200" dirty="0">
                        <a:solidFill>
                          <a:srgbClr val="31849B"/>
                        </a:solidFill>
                        <a:effectLst/>
                        <a:latin typeface="Calibri"/>
                        <a:ea typeface="Calibri"/>
                        <a:cs typeface="Times New Roman"/>
                      </a:endParaRPr>
                    </a:p>
                  </a:txBody>
                  <a:tcPr marL="38366" marR="38366" marT="0" marB="0">
                    <a:solidFill>
                      <a:schemeClr val="bg2">
                        <a:lumMod val="50000"/>
                      </a:schemeClr>
                    </a:solidFill>
                  </a:tcPr>
                </a:tc>
                <a:tc>
                  <a:txBody>
                    <a:bodyPr/>
                    <a:lstStyle/>
                    <a:p>
                      <a:pPr marL="0" marR="0" algn="r">
                        <a:lnSpc>
                          <a:spcPct val="115000"/>
                        </a:lnSpc>
                        <a:spcBef>
                          <a:spcPts val="0"/>
                        </a:spcBef>
                        <a:spcAft>
                          <a:spcPts val="0"/>
                        </a:spcAft>
                      </a:pPr>
                      <a:r>
                        <a:rPr lang="en-US" sz="1200" dirty="0">
                          <a:effectLst/>
                        </a:rPr>
                        <a:t>121</a:t>
                      </a:r>
                      <a:endParaRPr lang="en-US" sz="1200" dirty="0">
                        <a:solidFill>
                          <a:srgbClr val="31849B"/>
                        </a:solidFill>
                        <a:effectLst/>
                        <a:latin typeface="Calibri"/>
                        <a:ea typeface="Calibri"/>
                        <a:cs typeface="Times New Roman"/>
                      </a:endParaRPr>
                    </a:p>
                  </a:txBody>
                  <a:tcPr marL="38366" marR="38366" marT="0" marB="0">
                    <a:solidFill>
                      <a:schemeClr val="bg2">
                        <a:lumMod val="50000"/>
                      </a:schemeClr>
                    </a:solidFill>
                  </a:tcPr>
                </a:tc>
                <a:tc vMerge="1">
                  <a:txBody>
                    <a:bodyPr/>
                    <a:lstStyle/>
                    <a:p>
                      <a:endParaRPr lang="en-US"/>
                    </a:p>
                  </a:txBody>
                  <a:tcPr/>
                </a:tc>
              </a:tr>
              <a:tr h="361213">
                <a:tc vMerge="1">
                  <a:txBody>
                    <a:bodyPr/>
                    <a:lstStyle/>
                    <a:p>
                      <a:endParaRPr lang="en-US" dirty="0"/>
                    </a:p>
                  </a:txBody>
                  <a:tcPr>
                    <a:solidFill>
                      <a:schemeClr val="bg2">
                        <a:lumMod val="50000"/>
                      </a:schemeClr>
                    </a:solidFill>
                  </a:tcPr>
                </a:tc>
                <a:tc>
                  <a:txBody>
                    <a:bodyPr/>
                    <a:lstStyle/>
                    <a:p>
                      <a:pPr marL="0" marR="0">
                        <a:lnSpc>
                          <a:spcPct val="115000"/>
                        </a:lnSpc>
                        <a:spcBef>
                          <a:spcPts val="0"/>
                        </a:spcBef>
                        <a:spcAft>
                          <a:spcPts val="0"/>
                        </a:spcAft>
                      </a:pPr>
                      <a:r>
                        <a:rPr lang="en-US" sz="1200" dirty="0">
                          <a:effectLst/>
                        </a:rPr>
                        <a:t>49°42'59.407"W  68°38'23.118"N</a:t>
                      </a:r>
                      <a:endParaRPr lang="en-US" sz="1200" dirty="0">
                        <a:solidFill>
                          <a:srgbClr val="31849B"/>
                        </a:solidFill>
                        <a:effectLst/>
                        <a:latin typeface="Calibri"/>
                        <a:ea typeface="Calibri"/>
                        <a:cs typeface="Times New Roman"/>
                      </a:endParaRPr>
                    </a:p>
                  </a:txBody>
                  <a:tcPr marL="38366" marR="38366" marT="0" marB="0">
                    <a:solidFill>
                      <a:schemeClr val="bg2">
                        <a:lumMod val="50000"/>
                      </a:schemeClr>
                    </a:solidFill>
                  </a:tcPr>
                </a:tc>
                <a:tc>
                  <a:txBody>
                    <a:bodyPr/>
                    <a:lstStyle/>
                    <a:p>
                      <a:pPr marL="0" marR="0">
                        <a:lnSpc>
                          <a:spcPct val="115000"/>
                        </a:lnSpc>
                        <a:spcBef>
                          <a:spcPts val="0"/>
                        </a:spcBef>
                        <a:spcAft>
                          <a:spcPts val="0"/>
                        </a:spcAft>
                      </a:pPr>
                      <a:r>
                        <a:rPr lang="en-US" sz="1200" dirty="0">
                          <a:effectLst/>
                        </a:rPr>
                        <a:t>Non-existent</a:t>
                      </a:r>
                      <a:endParaRPr lang="en-US" sz="1200" dirty="0">
                        <a:solidFill>
                          <a:srgbClr val="31849B"/>
                        </a:solidFill>
                        <a:effectLst/>
                        <a:latin typeface="Calibri"/>
                        <a:ea typeface="Calibri"/>
                        <a:cs typeface="Times New Roman"/>
                      </a:endParaRPr>
                    </a:p>
                  </a:txBody>
                  <a:tcPr marL="38366" marR="38366" marT="0" marB="0">
                    <a:solidFill>
                      <a:schemeClr val="bg2">
                        <a:lumMod val="50000"/>
                      </a:schemeClr>
                    </a:solidFill>
                  </a:tcPr>
                </a:tc>
                <a:tc>
                  <a:txBody>
                    <a:bodyPr/>
                    <a:lstStyle/>
                    <a:p>
                      <a:pPr marL="0" marR="0" algn="r">
                        <a:lnSpc>
                          <a:spcPct val="115000"/>
                        </a:lnSpc>
                        <a:spcBef>
                          <a:spcPts val="0"/>
                        </a:spcBef>
                        <a:spcAft>
                          <a:spcPts val="0"/>
                        </a:spcAft>
                      </a:pPr>
                      <a:r>
                        <a:rPr lang="en-US" sz="1200" dirty="0">
                          <a:effectLst/>
                        </a:rPr>
                        <a:t>129</a:t>
                      </a:r>
                      <a:endParaRPr lang="en-US" sz="1200" dirty="0">
                        <a:solidFill>
                          <a:srgbClr val="31849B"/>
                        </a:solidFill>
                        <a:effectLst/>
                        <a:latin typeface="Calibri"/>
                        <a:ea typeface="Calibri"/>
                        <a:cs typeface="Times New Roman"/>
                      </a:endParaRPr>
                    </a:p>
                  </a:txBody>
                  <a:tcPr marL="38366" marR="38366" marT="0" marB="0">
                    <a:solidFill>
                      <a:schemeClr val="bg2">
                        <a:lumMod val="50000"/>
                      </a:schemeClr>
                    </a:solidFill>
                  </a:tcPr>
                </a:tc>
                <a:tc vMerge="1">
                  <a:txBody>
                    <a:bodyPr/>
                    <a:lstStyle/>
                    <a:p>
                      <a:endParaRPr lang="en-US"/>
                    </a:p>
                  </a:txBody>
                  <a:tcPr/>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5145268"/>
            <a:ext cx="6172200" cy="17127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816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3" presetID="2" presetClass="exit" presetSubtype="4" fill="hold" nodeType="withEffect">
                                  <p:stCondLst>
                                    <p:cond delay="0"/>
                                  </p:stCondLst>
                                  <p:childTnLst>
                                    <p:anim calcmode="lin" valueType="num">
                                      <p:cBhvr additive="base">
                                        <p:cTn id="14" dur="500"/>
                                        <p:tgtEl>
                                          <p:spTgt spid="4"/>
                                        </p:tgtEl>
                                        <p:attrNameLst>
                                          <p:attrName>ppt_x</p:attrName>
                                        </p:attrNameLst>
                                      </p:cBhvr>
                                      <p:tavLst>
                                        <p:tav tm="0">
                                          <p:val>
                                            <p:strVal val="ppt_x"/>
                                          </p:val>
                                        </p:tav>
                                        <p:tav tm="100000">
                                          <p:val>
                                            <p:strVal val="ppt_x"/>
                                          </p:val>
                                        </p:tav>
                                      </p:tavLst>
                                    </p:anim>
                                    <p:anim calcmode="lin" valueType="num">
                                      <p:cBhvr additive="base">
                                        <p:cTn id="15" dur="500"/>
                                        <p:tgtEl>
                                          <p:spTgt spid="4"/>
                                        </p:tgtEl>
                                        <p:attrNameLst>
                                          <p:attrName>ppt_y</p:attrName>
                                        </p:attrNameLst>
                                      </p:cBhvr>
                                      <p:tavLst>
                                        <p:tav tm="0">
                                          <p:val>
                                            <p:strVal val="ppt_y"/>
                                          </p:val>
                                        </p:tav>
                                        <p:tav tm="100000">
                                          <p:val>
                                            <p:strVal val="1+ppt_h/2"/>
                                          </p:val>
                                        </p:tav>
                                      </p:tavLst>
                                    </p:anim>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additive="base">
                                        <p:cTn id="3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050"/>
                                        </p:tgtEl>
                                        <p:attrNameLst>
                                          <p:attrName>style.visibility</p:attrName>
                                        </p:attrNameLst>
                                      </p:cBhvr>
                                      <p:to>
                                        <p:strVal val="visible"/>
                                      </p:to>
                                    </p:set>
                                    <p:anim calcmode="lin" valueType="num">
                                      <p:cBhvr additive="base">
                                        <p:cTn id="39" dur="500" fill="hold"/>
                                        <p:tgtEl>
                                          <p:spTgt spid="2050"/>
                                        </p:tgtEl>
                                        <p:attrNameLst>
                                          <p:attrName>ppt_x</p:attrName>
                                        </p:attrNameLst>
                                      </p:cBhvr>
                                      <p:tavLst>
                                        <p:tav tm="0">
                                          <p:val>
                                            <p:strVal val="#ppt_x"/>
                                          </p:val>
                                        </p:tav>
                                        <p:tav tm="100000">
                                          <p:val>
                                            <p:strVal val="#ppt_x"/>
                                          </p:val>
                                        </p:tav>
                                      </p:tavLst>
                                    </p:anim>
                                    <p:anim calcmode="lin" valueType="num">
                                      <p:cBhvr additive="base">
                                        <p:cTn id="4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Tensile Strength is the maximum amount of stress an ice sheet can endure before it cracks and forms crevasses.</a:t>
            </a:r>
          </a:p>
          <a:p>
            <a:r>
              <a:rPr lang="en-US" dirty="0" smtClean="0"/>
              <a:t>What is the tensile strength in this region of GIS?</a:t>
            </a:r>
            <a:endParaRPr lang="en-US" dirty="0"/>
          </a:p>
        </p:txBody>
      </p:sp>
      <p:sp>
        <p:nvSpPr>
          <p:cNvPr id="3" name="Title 2"/>
          <p:cNvSpPr>
            <a:spLocks noGrp="1"/>
          </p:cNvSpPr>
          <p:nvPr>
            <p:ph type="title"/>
          </p:nvPr>
        </p:nvSpPr>
        <p:spPr/>
        <p:txBody>
          <a:bodyPr>
            <a:normAutofit fontScale="90000"/>
          </a:bodyPr>
          <a:lstStyle/>
          <a:p>
            <a:r>
              <a:rPr lang="en-US" sz="4900" dirty="0"/>
              <a:t>Methodology</a:t>
            </a:r>
            <a:r>
              <a:rPr lang="en-US" dirty="0"/>
              <a:t/>
            </a:r>
            <a:br>
              <a:rPr lang="en-US" dirty="0"/>
            </a:br>
            <a:r>
              <a:rPr lang="en-US" sz="3600" i="1" dirty="0" smtClean="0"/>
              <a:t>Tensile Stress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448175"/>
            <a:ext cx="304800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046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 fill="hold">
                                          <p:stCondLst>
                                            <p:cond delay="0"/>
                                          </p:stCondLst>
                                        </p:cTn>
                                        <p:tgtEl>
                                          <p:spTgt spid="5122"/>
                                        </p:tgtEl>
                                        <p:attrNameLst>
                                          <p:attrName>r</p:attrName>
                                        </p:attrNameLst>
                                      </p:cBhvr>
                                    </p:animRot>
                                    <p:animRot by="-240000">
                                      <p:cBhvr>
                                        <p:cTn id="7" dur="100" fill="hold">
                                          <p:stCondLst>
                                            <p:cond delay="100"/>
                                          </p:stCondLst>
                                        </p:cTn>
                                        <p:tgtEl>
                                          <p:spTgt spid="5122"/>
                                        </p:tgtEl>
                                        <p:attrNameLst>
                                          <p:attrName>r</p:attrName>
                                        </p:attrNameLst>
                                      </p:cBhvr>
                                    </p:animRot>
                                    <p:animRot by="240000">
                                      <p:cBhvr>
                                        <p:cTn id="8" dur="100" fill="hold">
                                          <p:stCondLst>
                                            <p:cond delay="200"/>
                                          </p:stCondLst>
                                        </p:cTn>
                                        <p:tgtEl>
                                          <p:spTgt spid="5122"/>
                                        </p:tgtEl>
                                        <p:attrNameLst>
                                          <p:attrName>r</p:attrName>
                                        </p:attrNameLst>
                                      </p:cBhvr>
                                    </p:animRot>
                                    <p:animRot by="-240000">
                                      <p:cBhvr>
                                        <p:cTn id="9" dur="100" fill="hold">
                                          <p:stCondLst>
                                            <p:cond delay="300"/>
                                          </p:stCondLst>
                                        </p:cTn>
                                        <p:tgtEl>
                                          <p:spTgt spid="5122"/>
                                        </p:tgtEl>
                                        <p:attrNameLst>
                                          <p:attrName>r</p:attrName>
                                        </p:attrNameLst>
                                      </p:cBhvr>
                                    </p:animRot>
                                    <p:animRot by="120000">
                                      <p:cBhvr>
                                        <p:cTn id="10" dur="100" fill="hold">
                                          <p:stCondLst>
                                            <p:cond delay="400"/>
                                          </p:stCondLst>
                                        </p:cTn>
                                        <p:tgtEl>
                                          <p:spTgt spid="51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7"/>
            <a:ext cx="3699933" cy="1515533"/>
          </a:xfrm>
        </p:spPr>
        <p:txBody>
          <a:bodyPr>
            <a:normAutofit lnSpcReduction="10000"/>
          </a:bodyPr>
          <a:lstStyle/>
          <a:p>
            <a:r>
              <a:rPr lang="en-US" dirty="0" smtClean="0"/>
              <a:t>Used ArcGIS and these equations to calculate the tensile strength of the crevassed regions.</a:t>
            </a:r>
            <a:endParaRPr lang="en-US" dirty="0"/>
          </a:p>
        </p:txBody>
      </p:sp>
      <p:sp>
        <p:nvSpPr>
          <p:cNvPr id="3" name="Title 2"/>
          <p:cNvSpPr>
            <a:spLocks noGrp="1"/>
          </p:cNvSpPr>
          <p:nvPr>
            <p:ph type="title"/>
          </p:nvPr>
        </p:nvSpPr>
        <p:spPr/>
        <p:txBody>
          <a:bodyPr>
            <a:normAutofit fontScale="90000"/>
          </a:bodyPr>
          <a:lstStyle/>
          <a:p>
            <a:r>
              <a:rPr lang="en-US" sz="4900" dirty="0"/>
              <a:t>Methodology</a:t>
            </a:r>
            <a:r>
              <a:rPr lang="en-US" dirty="0"/>
              <a:t/>
            </a:r>
            <a:br>
              <a:rPr lang="en-US" dirty="0"/>
            </a:br>
            <a:r>
              <a:rPr lang="en-US" sz="3600" i="1" dirty="0" smtClean="0"/>
              <a:t>Equations</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100" y="4655308"/>
            <a:ext cx="68770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500" t="6344" r="15625" b="1586"/>
          <a:stretch/>
        </p:blipFill>
        <p:spPr bwMode="auto">
          <a:xfrm>
            <a:off x="4343400" y="2533650"/>
            <a:ext cx="3067050" cy="2212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100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Tensile Strength: </a:t>
            </a:r>
            <a:r>
              <a:rPr lang="en-US" dirty="0"/>
              <a:t>111 ± 47 </a:t>
            </a:r>
            <a:r>
              <a:rPr lang="en-US" dirty="0" smtClean="0"/>
              <a:t>kPa</a:t>
            </a:r>
          </a:p>
          <a:p>
            <a:r>
              <a:rPr lang="en-US" dirty="0" smtClean="0"/>
              <a:t>Compares </a:t>
            </a:r>
            <a:r>
              <a:rPr lang="en-US" dirty="0"/>
              <a:t>well to the existing body of literature on tensile </a:t>
            </a:r>
            <a:r>
              <a:rPr lang="en-US" dirty="0" smtClean="0"/>
              <a:t>strength</a:t>
            </a:r>
          </a:p>
          <a:p>
            <a:endParaRPr lang="en-US" dirty="0"/>
          </a:p>
        </p:txBody>
      </p:sp>
      <p:sp>
        <p:nvSpPr>
          <p:cNvPr id="3" name="Title 2"/>
          <p:cNvSpPr>
            <a:spLocks noGrp="1"/>
          </p:cNvSpPr>
          <p:nvPr>
            <p:ph type="title"/>
          </p:nvPr>
        </p:nvSpPr>
        <p:spPr/>
        <p:txBody>
          <a:bodyPr>
            <a:normAutofit fontScale="90000"/>
          </a:bodyPr>
          <a:lstStyle/>
          <a:p>
            <a:r>
              <a:rPr lang="en-US" dirty="0"/>
              <a:t>Results</a:t>
            </a:r>
            <a:br>
              <a:rPr lang="en-US" dirty="0"/>
            </a:br>
            <a:r>
              <a:rPr lang="en-US" dirty="0" smtClean="0"/>
              <a:t>Tensile Strength</a:t>
            </a:r>
            <a:endParaRPr lang="en-US" dirty="0"/>
          </a:p>
        </p:txBody>
      </p:sp>
      <p:pic>
        <p:nvPicPr>
          <p:cNvPr id="10242" name="Picture 2" descr="E:\documentation\documentation\Research Paper\illustration\4 Tensile Strength Histo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38300"/>
            <a:ext cx="70104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84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average tensile strength,</a:t>
            </a:r>
            <a:r>
              <a:rPr lang="en-US" dirty="0"/>
              <a:t> 111 ± 47 </a:t>
            </a:r>
            <a:r>
              <a:rPr lang="en-US" dirty="0" smtClean="0"/>
              <a:t>kPa, can now be added to the compilation of tensile strengths in various areas.</a:t>
            </a:r>
          </a:p>
          <a:p>
            <a:r>
              <a:rPr lang="en-US" dirty="0" smtClean="0"/>
              <a:t>First ever Tensile Strength in GIS.</a:t>
            </a:r>
          </a:p>
          <a:p>
            <a:r>
              <a:rPr lang="en-US" dirty="0" smtClean="0"/>
              <a:t>Difference in crevasse lifespan indicate ice behaviors in various regions.  Polar vs. Alpine.</a:t>
            </a:r>
          </a:p>
          <a:p>
            <a:r>
              <a:rPr lang="en-US" dirty="0" smtClean="0"/>
              <a:t>Crevasses in the our study region are relicts of strain rates projected 5 years upstream.</a:t>
            </a:r>
            <a:endParaRPr lang="en-US" dirty="0"/>
          </a:p>
        </p:txBody>
      </p:sp>
      <p:sp>
        <p:nvSpPr>
          <p:cNvPr id="3" name="Title 2"/>
          <p:cNvSpPr>
            <a:spLocks noGrp="1"/>
          </p:cNvSpPr>
          <p:nvPr>
            <p:ph type="title"/>
          </p:nvPr>
        </p:nvSpPr>
        <p:spPr/>
        <p:txBody>
          <a:bodyPr>
            <a:normAutofit/>
          </a:bodyPr>
          <a:lstStyle/>
          <a:p>
            <a:r>
              <a:rPr lang="en-US" dirty="0" smtClean="0"/>
              <a:t>Conclusions</a:t>
            </a:r>
            <a:endParaRPr lang="en-US" dirty="0"/>
          </a:p>
        </p:txBody>
      </p:sp>
    </p:spTree>
    <p:extLst>
      <p:ext uri="{BB962C8B-B14F-4D97-AF65-F5344CB8AC3E}">
        <p14:creationId xmlns:p14="http://schemas.microsoft.com/office/powerpoint/2010/main" val="30098280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Higher Resolution of Strain Rates</a:t>
            </a:r>
          </a:p>
          <a:p>
            <a:r>
              <a:rPr lang="en-US" dirty="0" smtClean="0"/>
              <a:t>Higher Resolution of Bed Rock Topography</a:t>
            </a:r>
          </a:p>
          <a:p>
            <a:r>
              <a:rPr lang="en-US" dirty="0" smtClean="0"/>
              <a:t>Exploring </a:t>
            </a:r>
            <a:r>
              <a:rPr lang="en-US" dirty="0"/>
              <a:t>more crevasses in different areas of the </a:t>
            </a:r>
            <a:r>
              <a:rPr lang="en-US" dirty="0" smtClean="0"/>
              <a:t>GIS</a:t>
            </a:r>
            <a:endParaRPr lang="en-US" dirty="0"/>
          </a:p>
        </p:txBody>
      </p:sp>
      <p:sp>
        <p:nvSpPr>
          <p:cNvPr id="3" name="Title 2"/>
          <p:cNvSpPr>
            <a:spLocks noGrp="1"/>
          </p:cNvSpPr>
          <p:nvPr>
            <p:ph type="title"/>
          </p:nvPr>
        </p:nvSpPr>
        <p:spPr/>
        <p:txBody>
          <a:bodyPr>
            <a:normAutofit/>
          </a:bodyPr>
          <a:lstStyle/>
          <a:p>
            <a:r>
              <a:rPr lang="en-US" dirty="0" smtClean="0"/>
              <a:t>Future Works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052596"/>
            <a:ext cx="2776537" cy="2467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4052596"/>
            <a:ext cx="3124200" cy="2474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5460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590800"/>
            <a:ext cx="7433733" cy="4267200"/>
          </a:xfrm>
        </p:spPr>
        <p:txBody>
          <a:bodyPr>
            <a:normAutofit fontScale="85000" lnSpcReduction="10000"/>
          </a:bodyPr>
          <a:lstStyle/>
          <a:p>
            <a:pPr marL="0" indent="0">
              <a:buNone/>
            </a:pPr>
            <a:r>
              <a:rPr lang="en-US" dirty="0"/>
              <a:t>To compare spatial crevasse density with an existing strain rate dataset, a Fast Fourier Transform (FFT) algorithm was used to create a one dimensional spatial crevasse density map from a 2.25 km</a:t>
            </a:r>
            <a:r>
              <a:rPr lang="en-US" baseline="30000" dirty="0"/>
              <a:t>2</a:t>
            </a:r>
            <a:r>
              <a:rPr lang="en-US" dirty="0"/>
              <a:t> area on the western flank of the Greenland Ice Sheet (GIS).  Although we find a poor correlation between crevasse density and longitudinal strain rates, the correlation improves significantly when the crevasses are projected five years upstream.  This suggests that the crevasse patterns are relicts of strain rates the ice felt five years ago, and that it takes five years for crevasses in the study area to open fully.  The stress required to create these crevasses, 111 ± 47 kPa, compares well to the existing body of literature on tensile strength.  The average total crevasse life span of twelve years in the study area region was found to vary greatly from those in the Worthington Glacier in Alaska, where crevasses persist for only one to two years.</a:t>
            </a:r>
            <a:r>
              <a:rPr lang="en-US" b="1" i="1" dirty="0"/>
              <a:t> </a:t>
            </a:r>
            <a:endParaRPr lang="en-US" dirty="0"/>
          </a:p>
        </p:txBody>
      </p:sp>
      <p:sp>
        <p:nvSpPr>
          <p:cNvPr id="3" name="Title 2"/>
          <p:cNvSpPr>
            <a:spLocks noGrp="1"/>
          </p:cNvSpPr>
          <p:nvPr>
            <p:ph type="title"/>
          </p:nvPr>
        </p:nvSpPr>
        <p:spPr/>
        <p:txBody>
          <a:bodyPr/>
          <a:lstStyle/>
          <a:p>
            <a:r>
              <a:rPr lang="en-US" dirty="0" smtClean="0"/>
              <a:t>Abstract</a:t>
            </a:r>
            <a:endParaRPr lang="en-US" dirty="0"/>
          </a:p>
        </p:txBody>
      </p:sp>
    </p:spTree>
    <p:extLst>
      <p:ext uri="{BB962C8B-B14F-4D97-AF65-F5344CB8AC3E}">
        <p14:creationId xmlns:p14="http://schemas.microsoft.com/office/powerpoint/2010/main" val="29700190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a:p>
          <a:p>
            <a:r>
              <a:rPr lang="en-US" dirty="0"/>
              <a:t>J. Harper, N. Humphrey, W. Pfeffer, " Crevasse patterns and the strain-rate tensor: a high-resolution comparison," </a:t>
            </a:r>
            <a:r>
              <a:rPr lang="en-US" i="1" dirty="0"/>
              <a:t>Journal of Glaciology</a:t>
            </a:r>
            <a:r>
              <a:rPr lang="en-US" dirty="0"/>
              <a:t>, Vol. 44, no. </a:t>
            </a:r>
            <a:r>
              <a:rPr lang="en-US" dirty="0" smtClean="0"/>
              <a:t>146, 1998</a:t>
            </a:r>
            <a:r>
              <a:rPr lang="en-US" dirty="0"/>
              <a:t>. </a:t>
            </a:r>
          </a:p>
          <a:p>
            <a:r>
              <a:rPr lang="en-US" dirty="0" smtClean="0"/>
              <a:t>D</a:t>
            </a:r>
            <a:r>
              <a:rPr lang="en-US" dirty="0"/>
              <a:t>. Vaughan, " Relating the occurrence of crevasses to surface strain rates," </a:t>
            </a:r>
            <a:r>
              <a:rPr lang="en-US" i="1" dirty="0"/>
              <a:t>Journal of Glaciology</a:t>
            </a:r>
            <a:r>
              <a:rPr lang="en-US" dirty="0"/>
              <a:t>, Vol. 39, no. 132, </a:t>
            </a:r>
            <a:r>
              <a:rPr lang="en-US" dirty="0" smtClean="0"/>
              <a:t>1993</a:t>
            </a:r>
            <a:r>
              <a:rPr lang="en-US" dirty="0"/>
              <a:t>. </a:t>
            </a:r>
          </a:p>
          <a:p>
            <a:endParaRPr lang="en-US" dirty="0"/>
          </a:p>
        </p:txBody>
      </p:sp>
      <p:sp>
        <p:nvSpPr>
          <p:cNvPr id="3" name="Title 2"/>
          <p:cNvSpPr>
            <a:spLocks noGrp="1"/>
          </p:cNvSpPr>
          <p:nvPr>
            <p:ph type="title"/>
          </p:nvPr>
        </p:nvSpPr>
        <p:spPr/>
        <p:txBody>
          <a:bodyPr>
            <a:normAutofit/>
          </a:bodyPr>
          <a:lstStyle/>
          <a:p>
            <a:r>
              <a:rPr lang="en-US" dirty="0" smtClean="0"/>
              <a:t>References</a:t>
            </a:r>
            <a:endParaRPr lang="en-US" dirty="0"/>
          </a:p>
        </p:txBody>
      </p:sp>
    </p:spTree>
    <p:extLst>
      <p:ext uri="{BB962C8B-B14F-4D97-AF65-F5344CB8AC3E}">
        <p14:creationId xmlns:p14="http://schemas.microsoft.com/office/powerpoint/2010/main" val="1291634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4400" y="2967335"/>
            <a:ext cx="7138493" cy="1754326"/>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What are crevasses and</a:t>
            </a:r>
          </a:p>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strain rates?</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Title 2"/>
          <p:cNvSpPr>
            <a:spLocks noGrp="1"/>
          </p:cNvSpPr>
          <p:nvPr>
            <p:ph type="title"/>
          </p:nvPr>
        </p:nvSpPr>
        <p:spPr/>
        <p:txBody>
          <a:bodyPr>
            <a:normAutofit fontScale="90000"/>
          </a:bodyPr>
          <a:lstStyle/>
          <a:p>
            <a:r>
              <a:rPr lang="en-US" sz="4900" dirty="0" smtClean="0"/>
              <a:t>Introduction</a:t>
            </a:r>
            <a:r>
              <a:rPr lang="en-US" dirty="0" smtClean="0"/>
              <a:t/>
            </a:r>
            <a:br>
              <a:rPr lang="en-US" dirty="0" smtClean="0"/>
            </a:br>
            <a:r>
              <a:rPr lang="en-US" i="1" dirty="0" smtClean="0"/>
              <a:t>crevasses and strain rates</a:t>
            </a:r>
            <a:endParaRPr lang="en-US" dirty="0"/>
          </a:p>
        </p:txBody>
      </p:sp>
      <p:pic>
        <p:nvPicPr>
          <p:cNvPr id="4" name="Picture 2" descr="http://www.glaciers.pdx.edu/Thesis/robin/images/Shot%20looking%20up%20glacier%20from%20Heliocopter%2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762" y="1847850"/>
            <a:ext cx="7010400" cy="5029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dismuse.com/wp-content/uploads/2010/10/Glacier2_p-800x5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195" y="1619250"/>
            <a:ext cx="8151626" cy="52578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E:\documentation\power point pictures\4 strain rat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5" y="112350"/>
            <a:ext cx="9105900" cy="67456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6690" y="3625423"/>
            <a:ext cx="3295650" cy="3295650"/>
          </a:xfrm>
          <a:prstGeom prst="rect">
            <a:avLst/>
          </a:prstGeom>
        </p:spPr>
      </p:pic>
      <p:sp>
        <p:nvSpPr>
          <p:cNvPr id="7" name="Rectangle 6"/>
          <p:cNvSpPr/>
          <p:nvPr/>
        </p:nvSpPr>
        <p:spPr>
          <a:xfrm>
            <a:off x="305789" y="4396085"/>
            <a:ext cx="7688323" cy="1754326"/>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Strain Rates measure </a:t>
            </a:r>
          </a:p>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gradients of deformation</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907380" y="2967335"/>
            <a:ext cx="7329251" cy="923330"/>
          </a:xfrm>
          <a:prstGeom prst="rect">
            <a:avLst/>
          </a:prstGeom>
          <a:noFill/>
        </p:spPr>
        <p:txBody>
          <a:bodyPr wrap="non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Converges and Diverges</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9" name="Rectangle 8"/>
          <p:cNvSpPr/>
          <p:nvPr/>
        </p:nvSpPr>
        <p:spPr>
          <a:xfrm>
            <a:off x="3581400" y="1295400"/>
            <a:ext cx="3413115" cy="1569660"/>
          </a:xfrm>
          <a:prstGeom prst="rect">
            <a:avLst/>
          </a:prstGeom>
          <a:noFill/>
        </p:spPr>
        <p:txBody>
          <a:bodyPr wrap="none" lIns="91440" tIns="45720" rIns="91440" bIns="45720">
            <a:spAutoFit/>
          </a:bodyPr>
          <a:lstStyle/>
          <a:p>
            <a:pPr algn="ctr"/>
            <a:r>
              <a:rPr lang="en-US" sz="9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Stress</a:t>
            </a:r>
            <a:endParaRPr lang="en-US" sz="9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335" y="-19050"/>
            <a:ext cx="10349961"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29749" y="2061187"/>
            <a:ext cx="261376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480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 calcmode="lin" valueType="num">
                                      <p:cBhvr additive="base">
                                        <p:cTn id="22" dur="500" fill="hold"/>
                                        <p:tgtEl>
                                          <p:spTgt spid="1027"/>
                                        </p:tgtEl>
                                        <p:attrNameLst>
                                          <p:attrName>ppt_x</p:attrName>
                                        </p:attrNameLst>
                                      </p:cBhvr>
                                      <p:tavLst>
                                        <p:tav tm="0">
                                          <p:val>
                                            <p:strVal val="1+#ppt_w/2"/>
                                          </p:val>
                                        </p:tav>
                                        <p:tav tm="100000">
                                          <p:val>
                                            <p:strVal val="#ppt_x"/>
                                          </p:val>
                                        </p:tav>
                                      </p:tavLst>
                                    </p:anim>
                                    <p:anim calcmode="lin" valueType="num">
                                      <p:cBhvr additive="base">
                                        <p:cTn id="23"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fade">
                                      <p:cBhvr>
                                        <p:cTn id="28" dur="500"/>
                                        <p:tgtEl>
                                          <p:spTgt spid="1028"/>
                                        </p:tgtEl>
                                      </p:cBhvr>
                                    </p:animEffect>
                                  </p:childTnLst>
                                </p:cTn>
                              </p:par>
                              <p:par>
                                <p:cTn id="29" presetID="26" presetClass="exit" presetSubtype="0" fill="hold" nodeType="withEffect">
                                  <p:stCondLst>
                                    <p:cond delay="0"/>
                                  </p:stCondLst>
                                  <p:childTnLst>
                                    <p:animEffect transition="out" filter="wipe(down)">
                                      <p:cBhvr>
                                        <p:cTn id="30" dur="180" accel="50000">
                                          <p:stCondLst>
                                            <p:cond delay="1820"/>
                                          </p:stCondLst>
                                        </p:cTn>
                                        <p:tgtEl>
                                          <p:spTgt spid="1027"/>
                                        </p:tgtEl>
                                      </p:cBhvr>
                                    </p:animEffect>
                                    <p:anim calcmode="lin" valueType="num">
                                      <p:cBhvr>
                                        <p:cTn id="31" dur="1822" tmFilter="0,0; 0.14,0.31; 0.43,0.73; 0.71,0.91; 1.0,1.0">
                                          <p:stCondLst>
                                            <p:cond delay="0"/>
                                          </p:stCondLst>
                                        </p:cTn>
                                        <p:tgtEl>
                                          <p:spTgt spid="1027"/>
                                        </p:tgtEl>
                                        <p:attrNameLst>
                                          <p:attrName>ppt_x</p:attrName>
                                        </p:attrNameLst>
                                      </p:cBhvr>
                                      <p:tavLst>
                                        <p:tav tm="0">
                                          <p:val>
                                            <p:strVal val="ppt_x"/>
                                          </p:val>
                                        </p:tav>
                                        <p:tav tm="100000">
                                          <p:val>
                                            <p:strVal val="#ppt_x+0.25"/>
                                          </p:val>
                                        </p:tav>
                                      </p:tavLst>
                                    </p:anim>
                                    <p:anim calcmode="lin" valueType="num">
                                      <p:cBhvr>
                                        <p:cTn id="32" dur="178">
                                          <p:stCondLst>
                                            <p:cond delay="1822"/>
                                          </p:stCondLst>
                                        </p:cTn>
                                        <p:tgtEl>
                                          <p:spTgt spid="1027"/>
                                        </p:tgtEl>
                                        <p:attrNameLst>
                                          <p:attrName>ppt_x</p:attrName>
                                        </p:attrNameLst>
                                      </p:cBhvr>
                                      <p:tavLst>
                                        <p:tav tm="0">
                                          <p:val>
                                            <p:strVal val="ppt_x"/>
                                          </p:val>
                                        </p:tav>
                                        <p:tav tm="100000">
                                          <p:val>
                                            <p:strVal val="ppt_x"/>
                                          </p:val>
                                        </p:tav>
                                      </p:tavLst>
                                    </p:anim>
                                    <p:anim calcmode="lin" valueType="num">
                                      <p:cBhvr>
                                        <p:cTn id="33" dur="664" tmFilter="0.0,0.0;0.25,0.07;0.50,0.2;0.75,0.467;1.0,1.0">
                                          <p:stCondLst>
                                            <p:cond delay="0"/>
                                          </p:stCondLst>
                                        </p:cTn>
                                        <p:tgtEl>
                                          <p:spTgt spid="102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4" dur="664" tmFilter="0, 0; 0.125,0.2665; 0.25,0.4; 0.375,0.465; 0.5,0.5;  0.625,0.535; 0.75,0.6; 0.875,0.7335; 1,1">
                                          <p:stCondLst>
                                            <p:cond delay="664"/>
                                          </p:stCondLst>
                                        </p:cTn>
                                        <p:tgtEl>
                                          <p:spTgt spid="102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5" dur="332" tmFilter="0, 0; 0.125,0.2665; 0.25,0.4; 0.375,0.465; 0.5,0.5;  0.625,0.535; 0.75,0.6; 0.875,0.7335; 1,1">
                                          <p:stCondLst>
                                            <p:cond delay="1324"/>
                                          </p:stCondLst>
                                        </p:cTn>
                                        <p:tgtEl>
                                          <p:spTgt spid="102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6" dur="164" tmFilter="0, 0; 0.125,0.2665; 0.25,0.4; 0.375,0.465; 0.5,0.5;  0.625,0.535; 0.75,0.6; 0.875,0.7335; 1,1">
                                          <p:stCondLst>
                                            <p:cond delay="1656"/>
                                          </p:stCondLst>
                                        </p:cTn>
                                        <p:tgtEl>
                                          <p:spTgt spid="102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7" dur="180" accel="50000">
                                          <p:stCondLst>
                                            <p:cond delay="1820"/>
                                          </p:stCondLst>
                                        </p:cTn>
                                        <p:tgtEl>
                                          <p:spTgt spid="1027"/>
                                        </p:tgtEl>
                                        <p:attrNameLst>
                                          <p:attrName>ppt_y</p:attrName>
                                        </p:attrNameLst>
                                      </p:cBhvr>
                                      <p:tavLst>
                                        <p:tav tm="0">
                                          <p:val>
                                            <p:strVal val="ppt_y"/>
                                          </p:val>
                                        </p:tav>
                                        <p:tav tm="100000">
                                          <p:val>
                                            <p:strVal val="ppt_y+ppt_h"/>
                                          </p:val>
                                        </p:tav>
                                      </p:tavLst>
                                    </p:anim>
                                    <p:animScale>
                                      <p:cBhvr>
                                        <p:cTn id="38" dur="26">
                                          <p:stCondLst>
                                            <p:cond delay="620"/>
                                          </p:stCondLst>
                                        </p:cTn>
                                        <p:tgtEl>
                                          <p:spTgt spid="1027"/>
                                        </p:tgtEl>
                                      </p:cBhvr>
                                      <p:to x="100000" y="60000"/>
                                    </p:animScale>
                                    <p:animScale>
                                      <p:cBhvr>
                                        <p:cTn id="39" dur="166" decel="50000">
                                          <p:stCondLst>
                                            <p:cond delay="646"/>
                                          </p:stCondLst>
                                        </p:cTn>
                                        <p:tgtEl>
                                          <p:spTgt spid="1027"/>
                                        </p:tgtEl>
                                      </p:cBhvr>
                                      <p:to x="100000" y="100000"/>
                                    </p:animScale>
                                    <p:animScale>
                                      <p:cBhvr>
                                        <p:cTn id="40" dur="26">
                                          <p:stCondLst>
                                            <p:cond delay="1312"/>
                                          </p:stCondLst>
                                        </p:cTn>
                                        <p:tgtEl>
                                          <p:spTgt spid="1027"/>
                                        </p:tgtEl>
                                      </p:cBhvr>
                                      <p:to x="100000" y="80000"/>
                                    </p:animScale>
                                    <p:animScale>
                                      <p:cBhvr>
                                        <p:cTn id="41" dur="166" decel="50000">
                                          <p:stCondLst>
                                            <p:cond delay="1338"/>
                                          </p:stCondLst>
                                        </p:cTn>
                                        <p:tgtEl>
                                          <p:spTgt spid="1027"/>
                                        </p:tgtEl>
                                      </p:cBhvr>
                                      <p:to x="100000" y="100000"/>
                                    </p:animScale>
                                    <p:animScale>
                                      <p:cBhvr>
                                        <p:cTn id="42" dur="26">
                                          <p:stCondLst>
                                            <p:cond delay="1642"/>
                                          </p:stCondLst>
                                        </p:cTn>
                                        <p:tgtEl>
                                          <p:spTgt spid="1027"/>
                                        </p:tgtEl>
                                      </p:cBhvr>
                                      <p:to x="100000" y="90000"/>
                                    </p:animScale>
                                    <p:animScale>
                                      <p:cBhvr>
                                        <p:cTn id="43" dur="166" decel="50000">
                                          <p:stCondLst>
                                            <p:cond delay="1668"/>
                                          </p:stCondLst>
                                        </p:cTn>
                                        <p:tgtEl>
                                          <p:spTgt spid="1027"/>
                                        </p:tgtEl>
                                      </p:cBhvr>
                                      <p:to x="100000" y="100000"/>
                                    </p:animScale>
                                    <p:animScale>
                                      <p:cBhvr>
                                        <p:cTn id="44" dur="26">
                                          <p:stCondLst>
                                            <p:cond delay="1808"/>
                                          </p:stCondLst>
                                        </p:cTn>
                                        <p:tgtEl>
                                          <p:spTgt spid="1027"/>
                                        </p:tgtEl>
                                      </p:cBhvr>
                                      <p:to x="100000" y="95000"/>
                                    </p:animScale>
                                    <p:animScale>
                                      <p:cBhvr>
                                        <p:cTn id="45" dur="166" decel="50000">
                                          <p:stCondLst>
                                            <p:cond delay="1834"/>
                                          </p:stCondLst>
                                        </p:cTn>
                                        <p:tgtEl>
                                          <p:spTgt spid="1027"/>
                                        </p:tgtEl>
                                      </p:cBhvr>
                                      <p:to x="100000" y="100000"/>
                                    </p:animScale>
                                    <p:set>
                                      <p:cBhvr>
                                        <p:cTn id="46" dur="1" fill="hold">
                                          <p:stCondLst>
                                            <p:cond delay="1999"/>
                                          </p:stCondLst>
                                        </p:cTn>
                                        <p:tgtEl>
                                          <p:spTgt spid="102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Effect transition="in" filter="fade">
                                      <p:cBhvr>
                                        <p:cTn id="51" dur="500"/>
                                        <p:tgtEl>
                                          <p:spTgt spid="8">
                                            <p:txEl>
                                              <p:pRg st="0" end="0"/>
                                            </p:txEl>
                                          </p:spTgt>
                                        </p:tgtEl>
                                      </p:cBhvr>
                                    </p:animEffect>
                                  </p:childTnLst>
                                </p:cTn>
                              </p:par>
                              <p:par>
                                <p:cTn id="52" presetID="6" presetClass="emph" presetSubtype="0" repeatCount="5000" decel="29000" autoRev="1" fill="remove" nodeType="withEffect">
                                  <p:stCondLst>
                                    <p:cond delay="0"/>
                                  </p:stCondLst>
                                  <p:childTnLst>
                                    <p:animScale>
                                      <p:cBhvr>
                                        <p:cTn id="53" dur="3000" fill="hold"/>
                                        <p:tgtEl>
                                          <p:spTgt spid="8">
                                            <p:txEl>
                                              <p:pRg st="0" end="0"/>
                                            </p:txEl>
                                          </p:spTgt>
                                        </p:tgtEl>
                                      </p:cBhvr>
                                      <p:by x="150000" y="150000"/>
                                    </p:animScale>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029"/>
                                        </p:tgtEl>
                                        <p:attrNameLst>
                                          <p:attrName>style.visibility</p:attrName>
                                        </p:attrNameLst>
                                      </p:cBhvr>
                                      <p:to>
                                        <p:strVal val="visible"/>
                                      </p:to>
                                    </p:set>
                                    <p:animEffect transition="in" filter="fade">
                                      <p:cBhvr>
                                        <p:cTn id="63" dur="500"/>
                                        <p:tgtEl>
                                          <p:spTgt spid="1029"/>
                                        </p:tgtEl>
                                      </p:cBhvr>
                                    </p:animEffect>
                                  </p:childTnLst>
                                </p:cTn>
                              </p:par>
                            </p:childTnLst>
                          </p:cTn>
                        </p:par>
                        <p:par>
                          <p:cTn id="64" fill="hold">
                            <p:stCondLst>
                              <p:cond delay="500"/>
                            </p:stCondLst>
                            <p:childTnLst>
                              <p:par>
                                <p:cTn id="65" presetID="1" presetClass="exit" presetSubtype="0" fill="hold" grpId="1" nodeType="afterEffect">
                                  <p:stCondLst>
                                    <p:cond delay="0"/>
                                  </p:stCondLst>
                                  <p:childTnLst>
                                    <p:set>
                                      <p:cBhvr>
                                        <p:cTn id="66" dur="1" fill="hold">
                                          <p:stCondLst>
                                            <p:cond delay="0"/>
                                          </p:stCondLst>
                                        </p:cTn>
                                        <p:tgtEl>
                                          <p:spTgt spid="8">
                                            <p:txEl>
                                              <p:pRg st="0" end="0"/>
                                            </p:txEl>
                                          </p:spTgt>
                                        </p:tgtEl>
                                        <p:attrNameLst>
                                          <p:attrName>style.visibility</p:attrName>
                                        </p:attrNameLst>
                                      </p:cBhvr>
                                      <p:to>
                                        <p:strVal val="hidden"/>
                                      </p:to>
                                    </p:set>
                                  </p:childTnLst>
                                </p:cTn>
                              </p:par>
                              <p:par>
                                <p:cTn id="67" presetID="1" presetClass="entr" presetSubtype="0" fill="hold" grpId="1" nodeType="withEffect">
                                  <p:stCondLst>
                                    <p:cond delay="0"/>
                                  </p:stCondLst>
                                  <p:iterate type="lt">
                                    <p:tmAbs val="0"/>
                                  </p:iterate>
                                  <p:childTnLst>
                                    <p:set>
                                      <p:cBhvr>
                                        <p:cTn id="68" dur="1" fill="hold">
                                          <p:stCondLst>
                                            <p:cond delay="0"/>
                                          </p:stCondLst>
                                        </p:cTn>
                                        <p:tgtEl>
                                          <p:spTgt spid="7"/>
                                        </p:tgtEl>
                                        <p:attrNameLst>
                                          <p:attrName>style.visibility</p:attrName>
                                        </p:attrNameLst>
                                      </p:cBhvr>
                                      <p:to>
                                        <p:strVal val="visible"/>
                                      </p:to>
                                    </p:set>
                                  </p:childTnLst>
                                </p:cTn>
                              </p:par>
                              <p:par>
                                <p:cTn id="69"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70" dur="1000" accel="50000" decel="50000" autoRev="1" fill="hold">
                                          <p:stCondLst>
                                            <p:cond delay="0"/>
                                          </p:stCondLst>
                                        </p:cTn>
                                        <p:tgtEl>
                                          <p:spTgt spid="7"/>
                                        </p:tgtEl>
                                        <p:attrNameLst>
                                          <p:attrName>ppt_x</p:attrName>
                                          <p:attrName>ppt_y</p:attrName>
                                        </p:attrNameLst>
                                      </p:cBhvr>
                                    </p:animMotion>
                                    <p:animRot by="1500000">
                                      <p:cBhvr>
                                        <p:cTn id="71" dur="500" fill="hold">
                                          <p:stCondLst>
                                            <p:cond delay="0"/>
                                          </p:stCondLst>
                                        </p:cTn>
                                        <p:tgtEl>
                                          <p:spTgt spid="7"/>
                                        </p:tgtEl>
                                        <p:attrNameLst>
                                          <p:attrName>r</p:attrName>
                                        </p:attrNameLst>
                                      </p:cBhvr>
                                    </p:animRot>
                                    <p:animRot by="-1500000">
                                      <p:cBhvr>
                                        <p:cTn id="72" dur="500" fill="hold">
                                          <p:stCondLst>
                                            <p:cond delay="500"/>
                                          </p:stCondLst>
                                        </p:cTn>
                                        <p:tgtEl>
                                          <p:spTgt spid="7"/>
                                        </p:tgtEl>
                                        <p:attrNameLst>
                                          <p:attrName>r</p:attrName>
                                        </p:attrNameLst>
                                      </p:cBhvr>
                                    </p:animRot>
                                    <p:animRot by="-1500000">
                                      <p:cBhvr>
                                        <p:cTn id="73" dur="500" fill="hold">
                                          <p:stCondLst>
                                            <p:cond delay="1000"/>
                                          </p:stCondLst>
                                        </p:cTn>
                                        <p:tgtEl>
                                          <p:spTgt spid="7"/>
                                        </p:tgtEl>
                                        <p:attrNameLst>
                                          <p:attrName>r</p:attrName>
                                        </p:attrNameLst>
                                      </p:cBhvr>
                                    </p:animRot>
                                    <p:animRot by="1500000">
                                      <p:cBhvr>
                                        <p:cTn id="74" dur="500" fill="hold">
                                          <p:stCondLst>
                                            <p:cond delay="1500"/>
                                          </p:stCondLst>
                                        </p:cTn>
                                        <p:tgtEl>
                                          <p:spTgt spid="7"/>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
                                            <p:txEl>
                                              <p:pRg st="0" end="0"/>
                                            </p:txEl>
                                          </p:spTgt>
                                        </p:tgtEl>
                                        <p:attrNameLst>
                                          <p:attrName>style.visibility</p:attrName>
                                        </p:attrNameLst>
                                      </p:cBhvr>
                                      <p:to>
                                        <p:strVal val="visible"/>
                                      </p:to>
                                    </p:set>
                                  </p:childTnLst>
                                </p:cTn>
                              </p:par>
                              <p:par>
                                <p:cTn id="79" presetID="32" presetClass="emph" presetSubtype="0" repeatCount="indefinite" fill="hold" grpId="0" nodeType="withEffect">
                                  <p:stCondLst>
                                    <p:cond delay="0"/>
                                  </p:stCondLst>
                                  <p:childTnLst>
                                    <p:animRot by="120000">
                                      <p:cBhvr>
                                        <p:cTn id="80" dur="50" fill="hold">
                                          <p:stCondLst>
                                            <p:cond delay="0"/>
                                          </p:stCondLst>
                                        </p:cTn>
                                        <p:tgtEl>
                                          <p:spTgt spid="9">
                                            <p:txEl>
                                              <p:pRg st="0" end="0"/>
                                            </p:txEl>
                                          </p:spTgt>
                                        </p:tgtEl>
                                        <p:attrNameLst>
                                          <p:attrName>r</p:attrName>
                                        </p:attrNameLst>
                                      </p:cBhvr>
                                    </p:animRot>
                                    <p:animRot by="-240000">
                                      <p:cBhvr>
                                        <p:cTn id="81" dur="100" fill="hold">
                                          <p:stCondLst>
                                            <p:cond delay="100"/>
                                          </p:stCondLst>
                                        </p:cTn>
                                        <p:tgtEl>
                                          <p:spTgt spid="9">
                                            <p:txEl>
                                              <p:pRg st="0" end="0"/>
                                            </p:txEl>
                                          </p:spTgt>
                                        </p:tgtEl>
                                        <p:attrNameLst>
                                          <p:attrName>r</p:attrName>
                                        </p:attrNameLst>
                                      </p:cBhvr>
                                    </p:animRot>
                                    <p:animRot by="240000">
                                      <p:cBhvr>
                                        <p:cTn id="82" dur="100" fill="hold">
                                          <p:stCondLst>
                                            <p:cond delay="200"/>
                                          </p:stCondLst>
                                        </p:cTn>
                                        <p:tgtEl>
                                          <p:spTgt spid="9">
                                            <p:txEl>
                                              <p:pRg st="0" end="0"/>
                                            </p:txEl>
                                          </p:spTgt>
                                        </p:tgtEl>
                                        <p:attrNameLst>
                                          <p:attrName>r</p:attrName>
                                        </p:attrNameLst>
                                      </p:cBhvr>
                                    </p:animRot>
                                    <p:animRot by="-240000">
                                      <p:cBhvr>
                                        <p:cTn id="83" dur="100" fill="hold">
                                          <p:stCondLst>
                                            <p:cond delay="300"/>
                                          </p:stCondLst>
                                        </p:cTn>
                                        <p:tgtEl>
                                          <p:spTgt spid="9">
                                            <p:txEl>
                                              <p:pRg st="0" end="0"/>
                                            </p:txEl>
                                          </p:spTgt>
                                        </p:tgtEl>
                                        <p:attrNameLst>
                                          <p:attrName>r</p:attrName>
                                        </p:attrNameLst>
                                      </p:cBhvr>
                                    </p:animRot>
                                    <p:animRot by="120000">
                                      <p:cBhvr>
                                        <p:cTn id="84" dur="100" fill="hold">
                                          <p:stCondLst>
                                            <p:cond delay="400"/>
                                          </p:stCondLst>
                                        </p:cTn>
                                        <p:tgtEl>
                                          <p:spTgt spid="9">
                                            <p:txEl>
                                              <p:pRg st="0" end="0"/>
                                            </p:txEl>
                                          </p:spTgt>
                                        </p:tgtEl>
                                        <p:attrNameLst>
                                          <p:attrName>r</p:attrName>
                                        </p:attrNameLst>
                                      </p:cBhvr>
                                    </p:animRo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1026"/>
                                        </p:tgtEl>
                                        <p:attrNameLst>
                                          <p:attrName>style.visibility</p:attrName>
                                        </p:attrNameLst>
                                      </p:cBhvr>
                                      <p:to>
                                        <p:strVal val="visible"/>
                                      </p:to>
                                    </p:set>
                                    <p:animEffect transition="in" filter="fade">
                                      <p:cBhvr>
                                        <p:cTn id="8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build="allAtOnce"/>
      <p:bldP spid="8" grpId="1" build="allAtOnce"/>
      <p:bldP spid="9"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260" t="61300" r="-21073" b="-65008"/>
          <a:stretch/>
        </p:blipFill>
        <p:spPr bwMode="auto">
          <a:xfrm>
            <a:off x="-2381296" y="4610100"/>
            <a:ext cx="14401800" cy="7627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normAutofit fontScale="90000"/>
          </a:bodyPr>
          <a:lstStyle/>
          <a:p>
            <a:r>
              <a:rPr lang="en-US" sz="4900" dirty="0" smtClean="0"/>
              <a:t>Introduction</a:t>
            </a:r>
            <a:r>
              <a:rPr lang="en-US" dirty="0" smtClean="0"/>
              <a:t/>
            </a:r>
            <a:br>
              <a:rPr lang="en-US" dirty="0" smtClean="0"/>
            </a:br>
            <a:r>
              <a:rPr lang="en-US" i="1" dirty="0" smtClean="0"/>
              <a:t>Purpose</a:t>
            </a:r>
            <a:endParaRPr lang="en-US" dirty="0"/>
          </a:p>
        </p:txBody>
      </p:sp>
      <p:sp>
        <p:nvSpPr>
          <p:cNvPr id="5" name="Rectangle 4"/>
          <p:cNvSpPr/>
          <p:nvPr/>
        </p:nvSpPr>
        <p:spPr>
          <a:xfrm>
            <a:off x="2693122" y="2967335"/>
            <a:ext cx="3757760"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Strain Rates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514258" y="4419600"/>
            <a:ext cx="8610692"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Spatial Crevasse Density</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3" name="Down Arrow 12"/>
          <p:cNvSpPr/>
          <p:nvPr/>
        </p:nvSpPr>
        <p:spPr>
          <a:xfrm>
            <a:off x="2693122" y="3890665"/>
            <a:ext cx="3757760" cy="7575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14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Effect transition="in" filter="fade">
                                      <p:cBhvr>
                                        <p:cTn id="12" dur="500"/>
                                        <p:tgtEl>
                                          <p:spTgt spid="13"/>
                                        </p:tgtEl>
                                      </p:cBhvr>
                                    </p:animEffect>
                                  </p:childTnLst>
                                </p:cTn>
                              </p:par>
                              <p:par>
                                <p:cTn id="13" presetID="42" presetClass="entr" presetSubtype="0" fill="hold"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1000"/>
                                        <p:tgtEl>
                                          <p:spTgt spid="9">
                                            <p:txEl>
                                              <p:pRg st="0" end="0"/>
                                            </p:txEl>
                                          </p:spTgt>
                                        </p:tgtEl>
                                      </p:cBhvr>
                                    </p:animEffect>
                                    <p:anim calcmode="lin" valueType="num">
                                      <p:cBhvr>
                                        <p:cTn id="1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documentation\power point pictures\2 crevasse  evaluati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743200"/>
            <a:ext cx="3344426" cy="358050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normAutofit lnSpcReduction="10000"/>
          </a:bodyPr>
          <a:lstStyle/>
          <a:p>
            <a:r>
              <a:rPr lang="en-US" dirty="0" smtClean="0"/>
              <a:t>Obtained Images of western flank of Greenland Ice Sheet: approximately 50 </a:t>
            </a:r>
            <a:r>
              <a:rPr lang="en-US" dirty="0"/>
              <a:t>km southwest of the calving front of </a:t>
            </a:r>
            <a:r>
              <a:rPr lang="en-US" dirty="0" err="1" smtClean="0"/>
              <a:t>Jakobshavn</a:t>
            </a:r>
            <a:r>
              <a:rPr lang="en-US" dirty="0" smtClean="0"/>
              <a:t> </a:t>
            </a:r>
            <a:r>
              <a:rPr lang="en-US" dirty="0" err="1"/>
              <a:t>Isbrae</a:t>
            </a:r>
            <a:r>
              <a:rPr lang="en-US" dirty="0"/>
              <a:t>.</a:t>
            </a:r>
          </a:p>
          <a:p>
            <a:endParaRPr lang="en-US" dirty="0" smtClean="0"/>
          </a:p>
          <a:p>
            <a:r>
              <a:rPr lang="en-US" dirty="0" smtClean="0"/>
              <a:t>Picked image with the least amount of interferences</a:t>
            </a:r>
          </a:p>
          <a:p>
            <a:r>
              <a:rPr lang="en-US" dirty="0" smtClean="0"/>
              <a:t>Image had: 	</a:t>
            </a:r>
          </a:p>
          <a:p>
            <a:pPr lvl="1"/>
            <a:r>
              <a:rPr lang="en-US" dirty="0" smtClean="0"/>
              <a:t>Few Clouds</a:t>
            </a:r>
          </a:p>
          <a:p>
            <a:pPr lvl="1"/>
            <a:r>
              <a:rPr lang="en-US" dirty="0" smtClean="0"/>
              <a:t>Clearly Defined Crevasses</a:t>
            </a:r>
          </a:p>
          <a:p>
            <a:pPr lvl="1"/>
            <a:r>
              <a:rPr lang="en-US" dirty="0" smtClean="0"/>
              <a:t>Few Melt Water Lakes</a:t>
            </a:r>
          </a:p>
          <a:p>
            <a:endParaRPr lang="en-US" dirty="0" smtClean="0"/>
          </a:p>
          <a:p>
            <a:endParaRPr lang="en-US" dirty="0"/>
          </a:p>
        </p:txBody>
      </p:sp>
      <p:sp>
        <p:nvSpPr>
          <p:cNvPr id="3" name="Title 2"/>
          <p:cNvSpPr>
            <a:spLocks noGrp="1"/>
          </p:cNvSpPr>
          <p:nvPr>
            <p:ph type="title"/>
          </p:nvPr>
        </p:nvSpPr>
        <p:spPr/>
        <p:txBody>
          <a:bodyPr>
            <a:normAutofit/>
          </a:bodyPr>
          <a:lstStyle/>
          <a:p>
            <a:r>
              <a:rPr lang="en-US" dirty="0" smtClean="0"/>
              <a:t>Methodology</a:t>
            </a:r>
            <a:br>
              <a:rPr lang="en-US" dirty="0" smtClean="0"/>
            </a:br>
            <a:r>
              <a:rPr lang="en-US" sz="3100" i="1" dirty="0" smtClean="0"/>
              <a:t>selecting the area</a:t>
            </a:r>
            <a:endParaRPr lang="en-US" sz="3100" i="1" dirty="0"/>
          </a:p>
        </p:txBody>
      </p:sp>
      <p:pic>
        <p:nvPicPr>
          <p:cNvPr id="4098" name="Picture 2" descr="C:\Users\SBRAND~1\AppData\Local\Temp\Rar$DI66.032\studyare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3810000"/>
            <a:ext cx="1905000" cy="2721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13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fade">
                                      <p:cBhvr>
                                        <p:cTn id="15" dur="500"/>
                                        <p:tgtEl>
                                          <p:spTgt spid="409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par>
                                <p:cTn id="21" presetID="1" presetClass="exit" presetSubtype="0" fill="hold" nodeType="withEffect">
                                  <p:stCondLst>
                                    <p:cond delay="0"/>
                                  </p:stCondLst>
                                  <p:childTnLst>
                                    <p:set>
                                      <p:cBhvr>
                                        <p:cTn id="22" dur="1" fill="hold">
                                          <p:stCondLst>
                                            <p:cond delay="0"/>
                                          </p:stCondLst>
                                        </p:cTn>
                                        <p:tgtEl>
                                          <p:spTgt spid="409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500"/>
                                        <p:tgtEl>
                                          <p:spTgt spid="2">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500"/>
                                        <p:tgtEl>
                                          <p:spTgt spid="2">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fade">
                                      <p:cBhvr>
                                        <p:cTn id="3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Fourier Transform Decomposes any wave into the fundamental waves that create it.</a:t>
            </a:r>
          </a:p>
          <a:p>
            <a:r>
              <a:rPr lang="en-US" dirty="0" smtClean="0"/>
              <a:t>Every image has pixels with intensity values (light and dark)</a:t>
            </a:r>
          </a:p>
          <a:p>
            <a:r>
              <a:rPr lang="en-US" dirty="0" smtClean="0"/>
              <a:t>The Fast Fourier Transform </a:t>
            </a:r>
            <a:r>
              <a:rPr lang="en-US" dirty="0"/>
              <a:t>(FFT) </a:t>
            </a:r>
            <a:r>
              <a:rPr lang="en-US" dirty="0" smtClean="0"/>
              <a:t>algorithm  will process values into spatial waves.</a:t>
            </a:r>
          </a:p>
          <a:p>
            <a:r>
              <a:rPr lang="en-US" dirty="0" smtClean="0"/>
              <a:t>Returns wave that represents the most variance.</a:t>
            </a:r>
            <a:endParaRPr lang="en-US" dirty="0"/>
          </a:p>
        </p:txBody>
      </p:sp>
      <p:sp>
        <p:nvSpPr>
          <p:cNvPr id="3" name="Title 2"/>
          <p:cNvSpPr>
            <a:spLocks noGrp="1"/>
          </p:cNvSpPr>
          <p:nvPr>
            <p:ph type="title"/>
          </p:nvPr>
        </p:nvSpPr>
        <p:spPr/>
        <p:txBody>
          <a:bodyPr>
            <a:normAutofit fontScale="90000"/>
          </a:bodyPr>
          <a:lstStyle/>
          <a:p>
            <a:r>
              <a:rPr lang="en-US" dirty="0"/>
              <a:t>Methodology</a:t>
            </a:r>
            <a:br>
              <a:rPr lang="en-US" dirty="0"/>
            </a:br>
            <a:r>
              <a:rPr lang="en-US" i="1" dirty="0" smtClean="0"/>
              <a:t>Fourier Transform</a:t>
            </a:r>
            <a:endParaRPr lang="en-US" dirty="0"/>
          </a:p>
        </p:txBody>
      </p:sp>
      <p:pic>
        <p:nvPicPr>
          <p:cNvPr id="3074" name="Picture 2" descr="http://lowfrequency.org/interactivity/wiki/upload/8/8c/Sine-waves-add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3552249"/>
            <a:ext cx="2438400" cy="21336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blogs.mathworks.com/images/steve/119/bwlabel_part1_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038600"/>
            <a:ext cx="3276600" cy="23062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school-for-champions.com/science/images/waves-compress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113973"/>
            <a:ext cx="7467600" cy="2876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2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500" fill="hold"/>
                                        <p:tgtEl>
                                          <p:spTgt spid="3074"/>
                                        </p:tgtEl>
                                        <p:attrNameLst>
                                          <p:attrName>ppt_x</p:attrName>
                                        </p:attrNameLst>
                                      </p:cBhvr>
                                      <p:tavLst>
                                        <p:tav tm="0">
                                          <p:val>
                                            <p:strVal val="#ppt_x"/>
                                          </p:val>
                                        </p:tav>
                                        <p:tav tm="100000">
                                          <p:val>
                                            <p:strVal val="#ppt_x"/>
                                          </p:val>
                                        </p:tav>
                                      </p:tavLst>
                                    </p:anim>
                                    <p:anim calcmode="lin" valueType="num">
                                      <p:cBhvr additive="base">
                                        <p:cTn id="1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9" presetID="2" presetClass="exit" presetSubtype="4" fill="hold" nodeType="withEffect">
                                  <p:stCondLst>
                                    <p:cond delay="0"/>
                                  </p:stCondLst>
                                  <p:childTnLst>
                                    <p:anim calcmode="lin" valueType="num">
                                      <p:cBhvr additive="base">
                                        <p:cTn id="20" dur="500"/>
                                        <p:tgtEl>
                                          <p:spTgt spid="3074"/>
                                        </p:tgtEl>
                                        <p:attrNameLst>
                                          <p:attrName>ppt_x</p:attrName>
                                        </p:attrNameLst>
                                      </p:cBhvr>
                                      <p:tavLst>
                                        <p:tav tm="0">
                                          <p:val>
                                            <p:strVal val="ppt_x"/>
                                          </p:val>
                                        </p:tav>
                                        <p:tav tm="100000">
                                          <p:val>
                                            <p:strVal val="ppt_x"/>
                                          </p:val>
                                        </p:tav>
                                      </p:tavLst>
                                    </p:anim>
                                    <p:anim calcmode="lin" valueType="num">
                                      <p:cBhvr additive="base">
                                        <p:cTn id="21" dur="500"/>
                                        <p:tgtEl>
                                          <p:spTgt spid="3074"/>
                                        </p:tgtEl>
                                        <p:attrNameLst>
                                          <p:attrName>ppt_y</p:attrName>
                                        </p:attrNameLst>
                                      </p:cBhvr>
                                      <p:tavLst>
                                        <p:tav tm="0">
                                          <p:val>
                                            <p:strVal val="ppt_y"/>
                                          </p:val>
                                        </p:tav>
                                        <p:tav tm="100000">
                                          <p:val>
                                            <p:strVal val="1+ppt_h/2"/>
                                          </p:val>
                                        </p:tav>
                                      </p:tavLst>
                                    </p:anim>
                                    <p:set>
                                      <p:cBhvr>
                                        <p:cTn id="22" dur="1" fill="hold">
                                          <p:stCondLst>
                                            <p:cond delay="499"/>
                                          </p:stCondLst>
                                        </p:cTn>
                                        <p:tgtEl>
                                          <p:spTgt spid="3074"/>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3076"/>
                                        </p:tgtEl>
                                        <p:attrNameLst>
                                          <p:attrName>style.visibility</p:attrName>
                                        </p:attrNameLst>
                                      </p:cBhvr>
                                      <p:to>
                                        <p:strVal val="visible"/>
                                      </p:to>
                                    </p:set>
                                    <p:animEffect transition="in" filter="fade">
                                      <p:cBhvr>
                                        <p:cTn id="25" dur="500"/>
                                        <p:tgtEl>
                                          <p:spTgt spid="307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 calcmode="lin" valueType="num">
                                      <p:cBhvr additive="base">
                                        <p:cTn id="3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2" end="2"/>
                                            </p:txEl>
                                          </p:spTgt>
                                        </p:tgtEl>
                                        <p:attrNameLst>
                                          <p:attrName>ppt_y</p:attrName>
                                        </p:attrNameLst>
                                      </p:cBhvr>
                                      <p:tavLst>
                                        <p:tav tm="0">
                                          <p:val>
                                            <p:strVal val="1+#ppt_h/2"/>
                                          </p:val>
                                        </p:tav>
                                        <p:tav tm="100000">
                                          <p:val>
                                            <p:strVal val="#ppt_y"/>
                                          </p:val>
                                        </p:tav>
                                      </p:tavLst>
                                    </p:anim>
                                  </p:childTnLst>
                                </p:cTn>
                              </p:par>
                              <p:par>
                                <p:cTn id="32" presetID="2" presetClass="exit" presetSubtype="4" fill="hold" nodeType="withEffect">
                                  <p:stCondLst>
                                    <p:cond delay="0"/>
                                  </p:stCondLst>
                                  <p:childTnLst>
                                    <p:anim calcmode="lin" valueType="num">
                                      <p:cBhvr additive="base">
                                        <p:cTn id="33" dur="500"/>
                                        <p:tgtEl>
                                          <p:spTgt spid="3076"/>
                                        </p:tgtEl>
                                        <p:attrNameLst>
                                          <p:attrName>ppt_x</p:attrName>
                                        </p:attrNameLst>
                                      </p:cBhvr>
                                      <p:tavLst>
                                        <p:tav tm="0">
                                          <p:val>
                                            <p:strVal val="ppt_x"/>
                                          </p:val>
                                        </p:tav>
                                        <p:tav tm="100000">
                                          <p:val>
                                            <p:strVal val="ppt_x"/>
                                          </p:val>
                                        </p:tav>
                                      </p:tavLst>
                                    </p:anim>
                                    <p:anim calcmode="lin" valueType="num">
                                      <p:cBhvr additive="base">
                                        <p:cTn id="34" dur="500"/>
                                        <p:tgtEl>
                                          <p:spTgt spid="3076"/>
                                        </p:tgtEl>
                                        <p:attrNameLst>
                                          <p:attrName>ppt_y</p:attrName>
                                        </p:attrNameLst>
                                      </p:cBhvr>
                                      <p:tavLst>
                                        <p:tav tm="0">
                                          <p:val>
                                            <p:strVal val="ppt_y"/>
                                          </p:val>
                                        </p:tav>
                                        <p:tav tm="100000">
                                          <p:val>
                                            <p:strVal val="1+ppt_h/2"/>
                                          </p:val>
                                        </p:tav>
                                      </p:tavLst>
                                    </p:anim>
                                    <p:set>
                                      <p:cBhvr>
                                        <p:cTn id="35" dur="1" fill="hold">
                                          <p:stCondLst>
                                            <p:cond delay="499"/>
                                          </p:stCondLst>
                                        </p:cTn>
                                        <p:tgtEl>
                                          <p:spTgt spid="307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anim calcmode="lin" valueType="num">
                                      <p:cBhvr additive="base">
                                        <p:cTn id="4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txEl>
                                              <p:pRg st="3" end="3"/>
                                            </p:txEl>
                                          </p:spTgt>
                                        </p:tgtEl>
                                        <p:attrNameLst>
                                          <p:attrName>ppt_y</p:attrName>
                                        </p:attrNameLst>
                                      </p:cBhvr>
                                      <p:tavLst>
                                        <p:tav tm="0">
                                          <p:val>
                                            <p:strVal val="1+#ppt_h/2"/>
                                          </p:val>
                                        </p:tav>
                                        <p:tav tm="100000">
                                          <p:val>
                                            <p:strVal val="#ppt_y"/>
                                          </p:val>
                                        </p:tav>
                                      </p:tavLst>
                                    </p:anim>
                                  </p:childTnLst>
                                </p:cTn>
                              </p:par>
                              <p:par>
                                <p:cTn id="42" presetID="10" presetClass="entr" presetSubtype="0" fill="hold" nodeType="withEffect">
                                  <p:stCondLst>
                                    <p:cond delay="0"/>
                                  </p:stCondLst>
                                  <p:childTnLst>
                                    <p:set>
                                      <p:cBhvr>
                                        <p:cTn id="43" dur="1" fill="hold">
                                          <p:stCondLst>
                                            <p:cond delay="0"/>
                                          </p:stCondLst>
                                        </p:cTn>
                                        <p:tgtEl>
                                          <p:spTgt spid="3078"/>
                                        </p:tgtEl>
                                        <p:attrNameLst>
                                          <p:attrName>style.visibility</p:attrName>
                                        </p:attrNameLst>
                                      </p:cBhvr>
                                      <p:to>
                                        <p:strVal val="visible"/>
                                      </p:to>
                                    </p:set>
                                    <p:animEffect transition="in" filter="fade">
                                      <p:cBhvr>
                                        <p:cTn id="44"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r>
                  <a:rPr lang="en-US" dirty="0" smtClean="0"/>
                  <a:t>Manual </a:t>
                </a:r>
              </a:p>
              <a:p>
                <a14:m>
                  <m:oMath xmlns:m="http://schemas.openxmlformats.org/officeDocument/2006/math">
                    <m:sSub>
                      <m:sSubPr>
                        <m:ctrlPr>
                          <a:rPr lang="en-US" i="1">
                            <a:latin typeface="Cambria Math"/>
                          </a:rPr>
                        </m:ctrlPr>
                      </m:sSubPr>
                      <m:e>
                        <m:r>
                          <a:rPr lang="en-US" i="1">
                            <a:latin typeface="Cambria Math"/>
                          </a:rPr>
                          <m:t>𝐷</m:t>
                        </m:r>
                      </m:e>
                      <m:sub>
                        <m:r>
                          <a:rPr lang="en-US" b="0" i="1" smtClean="0">
                            <a:latin typeface="Cambria Math"/>
                          </a:rPr>
                          <m:t>1</m:t>
                        </m:r>
                      </m:sub>
                    </m:sSub>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𝑄</m:t>
                            </m:r>
                          </m:e>
                          <m:sub>
                            <m:r>
                              <a:rPr lang="en-US" i="1">
                                <a:latin typeface="Cambria Math"/>
                              </a:rPr>
                              <m:t>𝑐</m:t>
                            </m:r>
                          </m:sub>
                        </m:sSub>
                      </m:num>
                      <m:den>
                        <m:r>
                          <a:rPr lang="en-US" i="1">
                            <a:latin typeface="Cambria Math"/>
                          </a:rPr>
                          <m:t>𝐿</m:t>
                        </m:r>
                      </m:den>
                    </m:f>
                  </m:oMath>
                </a14:m>
                <a:endParaRPr lang="en-US" dirty="0" smtClean="0"/>
              </a:p>
              <a:p>
                <a14:m>
                  <m:oMath xmlns:m="http://schemas.openxmlformats.org/officeDocument/2006/math">
                    <m:sSub>
                      <m:sSubPr>
                        <m:ctrlPr>
                          <a:rPr lang="en-US" i="1" smtClean="0">
                            <a:latin typeface="Cambria Math"/>
                          </a:rPr>
                        </m:ctrlPr>
                      </m:sSubPr>
                      <m:e>
                        <m:r>
                          <a:rPr lang="en-US" i="1">
                            <a:latin typeface="Cambria Math"/>
                          </a:rPr>
                          <m:t>𝐷</m:t>
                        </m:r>
                      </m:e>
                      <m:sub>
                        <m:r>
                          <a:rPr lang="en-US" b="0" i="1" smtClean="0">
                            <a:latin typeface="Cambria Math"/>
                          </a:rPr>
                          <m:t>1</m:t>
                        </m:r>
                      </m:sub>
                    </m:sSub>
                    <m:r>
                      <a:rPr lang="en-US" b="0" i="0" smtClean="0">
                        <a:latin typeface="Cambria Math"/>
                      </a:rPr>
                      <m:t>:</m:t>
                    </m:r>
                    <m:r>
                      <m:rPr>
                        <m:sty m:val="p"/>
                      </m:rPr>
                      <a:rPr lang="en-US" b="0" i="0" smtClean="0">
                        <a:latin typeface="Cambria Math"/>
                      </a:rPr>
                      <m:t>one</m:t>
                    </m:r>
                    <m:r>
                      <a:rPr lang="en-US" b="0" i="0" smtClean="0">
                        <a:latin typeface="Cambria Math"/>
                      </a:rPr>
                      <m:t> </m:t>
                    </m:r>
                    <m:r>
                      <m:rPr>
                        <m:sty m:val="p"/>
                      </m:rPr>
                      <a:rPr lang="en-US" b="0" i="0" smtClean="0">
                        <a:latin typeface="Cambria Math"/>
                      </a:rPr>
                      <m:t>dimensional</m:t>
                    </m:r>
                    <m:r>
                      <a:rPr lang="en-US" b="0" i="0" smtClean="0">
                        <a:latin typeface="Cambria Math"/>
                      </a:rPr>
                      <m:t> </m:t>
                    </m:r>
                    <m:r>
                      <m:rPr>
                        <m:sty m:val="p"/>
                      </m:rPr>
                      <a:rPr lang="en-US" b="0" i="0" smtClean="0">
                        <a:latin typeface="Cambria Math"/>
                      </a:rPr>
                      <m:t>spatial</m:t>
                    </m:r>
                    <m:r>
                      <a:rPr lang="en-US" b="0" i="0" smtClean="0">
                        <a:latin typeface="Cambria Math"/>
                      </a:rPr>
                      <m:t> </m:t>
                    </m:r>
                    <m:r>
                      <m:rPr>
                        <m:sty m:val="p"/>
                      </m:rPr>
                      <a:rPr lang="en-US" b="0" i="0" smtClean="0">
                        <a:latin typeface="Cambria Math"/>
                      </a:rPr>
                      <m:t>crevasse</m:t>
                    </m:r>
                    <m:r>
                      <a:rPr lang="en-US" b="0" i="0" smtClean="0">
                        <a:latin typeface="Cambria Math"/>
                      </a:rPr>
                      <m:t> </m:t>
                    </m:r>
                    <m:r>
                      <m:rPr>
                        <m:sty m:val="p"/>
                      </m:rPr>
                      <a:rPr lang="en-US" b="0" i="0" smtClean="0">
                        <a:latin typeface="Cambria Math"/>
                      </a:rPr>
                      <m:t>density</m:t>
                    </m:r>
                  </m:oMath>
                </a14:m>
                <a:endParaRPr lang="en-US" b="0" dirty="0" smtClean="0"/>
              </a:p>
              <a:p>
                <a14:m>
                  <m:oMath xmlns:m="http://schemas.openxmlformats.org/officeDocument/2006/math">
                    <m:sSub>
                      <m:sSubPr>
                        <m:ctrlPr>
                          <a:rPr lang="en-US" i="1">
                            <a:latin typeface="Cambria Math"/>
                          </a:rPr>
                        </m:ctrlPr>
                      </m:sSubPr>
                      <m:e>
                        <m:r>
                          <a:rPr lang="en-US" i="1">
                            <a:latin typeface="Cambria Math"/>
                          </a:rPr>
                          <m:t>𝑄</m:t>
                        </m:r>
                      </m:e>
                      <m:sub>
                        <m:r>
                          <a:rPr lang="en-US" i="1">
                            <a:latin typeface="Cambria Math"/>
                          </a:rPr>
                          <m:t>𝑐</m:t>
                        </m:r>
                      </m:sub>
                    </m:sSub>
                  </m:oMath>
                </a14:m>
                <a:r>
                  <a:rPr lang="en-US" dirty="0" smtClean="0"/>
                  <a:t>: Quantity of Crevasses along a transect</a:t>
                </a:r>
              </a:p>
              <a:p>
                <a14:m>
                  <m:oMath xmlns:m="http://schemas.openxmlformats.org/officeDocument/2006/math">
                    <m:r>
                      <a:rPr lang="en-US" i="1">
                        <a:latin typeface="Cambria Math"/>
                      </a:rPr>
                      <m:t>𝐿</m:t>
                    </m:r>
                  </m:oMath>
                </a14:m>
                <a:r>
                  <a:rPr lang="en-US" dirty="0" smtClean="0"/>
                  <a:t>: Length of the transect</a:t>
                </a: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1235" t="-1943"/>
                </a:stretch>
              </a:blipFill>
            </p:spPr>
            <p:txBody>
              <a:bodyPr/>
              <a:lstStyle/>
              <a:p>
                <a:r>
                  <a:rPr lang="en-US">
                    <a:noFill/>
                  </a:rPr>
                  <a:t> </a:t>
                </a:r>
              </a:p>
            </p:txBody>
          </p:sp>
        </mc:Fallback>
      </mc:AlternateContent>
      <p:sp>
        <p:nvSpPr>
          <p:cNvPr id="3" name="Title 2"/>
          <p:cNvSpPr>
            <a:spLocks noGrp="1"/>
          </p:cNvSpPr>
          <p:nvPr>
            <p:ph type="title"/>
          </p:nvPr>
        </p:nvSpPr>
        <p:spPr/>
        <p:txBody>
          <a:bodyPr>
            <a:normAutofit/>
          </a:bodyPr>
          <a:lstStyle/>
          <a:p>
            <a:r>
              <a:rPr lang="en-US" dirty="0" smtClean="0"/>
              <a:t>Methodology</a:t>
            </a:r>
            <a:br>
              <a:rPr lang="en-US" dirty="0" smtClean="0"/>
            </a:br>
            <a:r>
              <a:rPr lang="en-US" sz="3100" i="1" dirty="0" smtClean="0"/>
              <a:t>Measuring Spatial Crevasse Density</a:t>
            </a:r>
            <a:endParaRPr lang="en-US" sz="3100" i="1"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161348"/>
            <a:ext cx="7955277" cy="3811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Rectangle 3"/>
              <p:cNvSpPr/>
              <p:nvPr/>
            </p:nvSpPr>
            <p:spPr>
              <a:xfrm>
                <a:off x="5547359" y="1752600"/>
                <a:ext cx="2750818" cy="1673728"/>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sSub>
                        <m:sSubPr>
                          <m:ctrlPr>
                            <a:rPr lang="en-US" sz="5400" b="1" i="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mbria Math"/>
                            </a:rPr>
                          </m:ctrlPr>
                        </m:sSubPr>
                        <m:e>
                          <m:r>
                            <a:rPr lang="en-US" sz="5400" b="1" i="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mbria Math"/>
                            </a:rPr>
                            <m:t>𝐷</m:t>
                          </m:r>
                        </m:e>
                        <m:sub>
                          <m:r>
                            <a:rPr lang="en-US" sz="5400" b="1" i="1" cap="none" spc="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mbria Math"/>
                            </a:rPr>
                            <m:t>1</m:t>
                          </m:r>
                        </m:sub>
                      </m:sSub>
                      <m:r>
                        <a:rPr lang="en-US" sz="5400" b="1" i="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mbria Math"/>
                        </a:rPr>
                        <m:t>=</m:t>
                      </m:r>
                      <m:f>
                        <m:fPr>
                          <m:ctrlPr>
                            <a:rPr lang="en-US" sz="5400" b="1" i="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mbria Math"/>
                            </a:rPr>
                          </m:ctrlPr>
                        </m:fPr>
                        <m:num>
                          <m:sSub>
                            <m:sSubPr>
                              <m:ctrlPr>
                                <a:rPr lang="en-US" sz="5400" b="1" i="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mbria Math"/>
                                </a:rPr>
                              </m:ctrlPr>
                            </m:sSubPr>
                            <m:e>
                              <m:r>
                                <a:rPr lang="en-US" sz="5400" b="1" i="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mbria Math"/>
                                </a:rPr>
                                <m:t>𝑄</m:t>
                              </m:r>
                            </m:e>
                            <m:sub>
                              <m:r>
                                <a:rPr lang="en-US" sz="5400" b="1" i="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mbria Math"/>
                                </a:rPr>
                                <m:t>𝑐</m:t>
                              </m:r>
                            </m:sub>
                          </m:sSub>
                        </m:num>
                        <m:den>
                          <m:r>
                            <a:rPr lang="en-US" sz="5400" b="1" i="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mbria Math"/>
                            </a:rPr>
                            <m:t>𝐿</m:t>
                          </m:r>
                        </m:den>
                      </m:f>
                    </m:oMath>
                  </m:oMathPara>
                </a14:m>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mc:Choice>
        <mc:Fallback xmlns="">
          <p:sp>
            <p:nvSpPr>
              <p:cNvPr id="4" name="Rectangle 3"/>
              <p:cNvSpPr>
                <a:spLocks noRot="1" noChangeAspect="1" noMove="1" noResize="1" noEditPoints="1" noAdjustHandles="1" noChangeArrowheads="1" noChangeShapeType="1" noTextEdit="1"/>
              </p:cNvSpPr>
              <p:nvPr/>
            </p:nvSpPr>
            <p:spPr>
              <a:xfrm>
                <a:off x="5547359" y="1752600"/>
                <a:ext cx="2750818" cy="1673728"/>
              </a:xfrm>
              <a:prstGeom prst="rect">
                <a:avLst/>
              </a:prstGeom>
              <a:blipFill rotWithShape="1">
                <a:blip r:embed="rId4"/>
                <a:stretch>
                  <a:fillRect b="-1825"/>
                </a:stretch>
              </a:blipFill>
            </p:spPr>
            <p:txBody>
              <a:bodyPr/>
              <a:lstStyle/>
              <a:p>
                <a:r>
                  <a:rPr lang="en-US">
                    <a:noFill/>
                  </a:rPr>
                  <a:t> </a:t>
                </a:r>
              </a:p>
            </p:txBody>
          </p:sp>
        </mc:Fallback>
      </mc:AlternateContent>
    </p:spTree>
    <p:extLst>
      <p:ext uri="{BB962C8B-B14F-4D97-AF65-F5344CB8AC3E}">
        <p14:creationId xmlns:p14="http://schemas.microsoft.com/office/powerpoint/2010/main" val="73822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123"/>
                                        </p:tgtEl>
                                        <p:attrNameLst>
                                          <p:attrName>style.visibility</p:attrName>
                                        </p:attrNameLst>
                                      </p:cBhvr>
                                      <p:to>
                                        <p:strVal val="visible"/>
                                      </p:to>
                                    </p:set>
                                    <p:anim calcmode="lin" valueType="num">
                                      <p:cBhvr additive="base">
                                        <p:cTn id="37" dur="500" fill="hold"/>
                                        <p:tgtEl>
                                          <p:spTgt spid="5123"/>
                                        </p:tgtEl>
                                        <p:attrNameLst>
                                          <p:attrName>ppt_x</p:attrName>
                                        </p:attrNameLst>
                                      </p:cBhvr>
                                      <p:tavLst>
                                        <p:tav tm="0">
                                          <p:val>
                                            <p:strVal val="#ppt_x"/>
                                          </p:val>
                                        </p:tav>
                                        <p:tav tm="100000">
                                          <p:val>
                                            <p:strVal val="#ppt_x"/>
                                          </p:val>
                                        </p:tav>
                                      </p:tavLst>
                                    </p:anim>
                                    <p:anim calcmode="lin" valueType="num">
                                      <p:cBhvr additive="base">
                                        <p:cTn id="38" dur="500" fill="hold"/>
                                        <p:tgtEl>
                                          <p:spTgt spid="512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r>
                  <a:rPr lang="en-US" dirty="0" smtClean="0"/>
                  <a:t>Automatic</a:t>
                </a:r>
              </a:p>
              <a:p>
                <a:r>
                  <a:rPr lang="en-US" dirty="0" smtClean="0"/>
                  <a:t>FFT algorithm returns </a:t>
                </a:r>
                <a14:m>
                  <m:oMath xmlns:m="http://schemas.openxmlformats.org/officeDocument/2006/math">
                    <m:sSub>
                      <m:sSubPr>
                        <m:ctrlPr>
                          <a:rPr lang="en-US" i="1">
                            <a:latin typeface="Cambria Math"/>
                          </a:rPr>
                        </m:ctrlPr>
                      </m:sSubPr>
                      <m:e>
                        <m:r>
                          <a:rPr lang="en-US" i="1">
                            <a:latin typeface="Cambria Math"/>
                          </a:rPr>
                          <m:t>𝜆</m:t>
                        </m:r>
                      </m:e>
                      <m:sub>
                        <m:r>
                          <a:rPr lang="en-US" i="1">
                            <a:latin typeface="Cambria Math"/>
                          </a:rPr>
                          <m:t>𝐹𝐹𝑇</m:t>
                        </m:r>
                      </m:sub>
                    </m:sSub>
                  </m:oMath>
                </a14:m>
                <a:r>
                  <a:rPr lang="en-US" dirty="0" smtClean="0"/>
                  <a:t>, the wavelength of a wave that represents the most variance in pixel intensity.</a:t>
                </a:r>
              </a:p>
              <a:p>
                <a14:m>
                  <m:oMath xmlns:m="http://schemas.openxmlformats.org/officeDocument/2006/math">
                    <m:sSub>
                      <m:sSubPr>
                        <m:ctrlPr>
                          <a:rPr lang="en-US" i="1">
                            <a:latin typeface="Cambria Math"/>
                          </a:rPr>
                        </m:ctrlPr>
                      </m:sSubPr>
                      <m:e>
                        <m:r>
                          <a:rPr lang="en-US" i="1">
                            <a:latin typeface="Cambria Math"/>
                          </a:rPr>
                          <m:t>𝑄</m:t>
                        </m:r>
                      </m:e>
                      <m:sub>
                        <m:r>
                          <a:rPr lang="en-US" i="1">
                            <a:latin typeface="Cambria Math"/>
                          </a:rPr>
                          <m:t>𝑐</m:t>
                        </m:r>
                      </m:sub>
                    </m:sSub>
                    <m:r>
                      <a:rPr lang="en-US" i="1">
                        <a:latin typeface="Cambria Math"/>
                      </a:rPr>
                      <m:t>=</m:t>
                    </m:r>
                    <m:f>
                      <m:fPr>
                        <m:ctrlPr>
                          <a:rPr lang="en-US" i="1">
                            <a:latin typeface="Cambria Math"/>
                          </a:rPr>
                        </m:ctrlPr>
                      </m:fPr>
                      <m:num>
                        <m:r>
                          <a:rPr lang="en-US" i="1">
                            <a:latin typeface="Cambria Math"/>
                          </a:rPr>
                          <m:t>𝐿</m:t>
                        </m:r>
                      </m:num>
                      <m:den>
                        <m:sSub>
                          <m:sSubPr>
                            <m:ctrlPr>
                              <a:rPr lang="en-US" i="1">
                                <a:latin typeface="Cambria Math"/>
                              </a:rPr>
                            </m:ctrlPr>
                          </m:sSubPr>
                          <m:e>
                            <m:r>
                              <a:rPr lang="en-US" i="1">
                                <a:latin typeface="Cambria Math"/>
                              </a:rPr>
                              <m:t>𝜆</m:t>
                            </m:r>
                          </m:e>
                          <m:sub>
                            <m:r>
                              <a:rPr lang="en-US" i="1">
                                <a:latin typeface="Cambria Math"/>
                              </a:rPr>
                              <m:t>𝐹𝐹𝑇</m:t>
                            </m:r>
                          </m:sub>
                        </m:sSub>
                      </m:den>
                    </m:f>
                  </m:oMath>
                </a14:m>
                <a:endParaRPr lang="en-US" dirty="0" smtClean="0"/>
              </a:p>
              <a:p>
                <a14:m>
                  <m:oMath xmlns:m="http://schemas.openxmlformats.org/officeDocument/2006/math">
                    <m:sSub>
                      <m:sSubPr>
                        <m:ctrlPr>
                          <a:rPr lang="en-US" i="1">
                            <a:latin typeface="Cambria Math"/>
                          </a:rPr>
                        </m:ctrlPr>
                      </m:sSubPr>
                      <m:e>
                        <m:r>
                          <a:rPr lang="en-US" i="1">
                            <a:latin typeface="Cambria Math"/>
                          </a:rPr>
                          <m:t>𝐷</m:t>
                        </m:r>
                      </m:e>
                      <m:sub>
                        <m:r>
                          <a:rPr lang="en-US" b="0" i="1" smtClean="0">
                            <a:latin typeface="Cambria Math"/>
                          </a:rPr>
                          <m:t>1</m:t>
                        </m:r>
                      </m:sub>
                    </m:sSub>
                    <m:r>
                      <a:rPr lang="en-US" i="1">
                        <a:latin typeface="Cambria Math"/>
                      </a:rPr>
                      <m:t>=</m:t>
                    </m:r>
                    <m:f>
                      <m:fPr>
                        <m:ctrlPr>
                          <a:rPr lang="en-US" i="1">
                            <a:latin typeface="Cambria Math"/>
                          </a:rPr>
                        </m:ctrlPr>
                      </m:fPr>
                      <m:num>
                        <m:f>
                          <m:fPr>
                            <m:ctrlPr>
                              <a:rPr lang="en-US" i="1">
                                <a:latin typeface="Cambria Math"/>
                              </a:rPr>
                            </m:ctrlPr>
                          </m:fPr>
                          <m:num>
                            <m:r>
                              <a:rPr lang="en-US" i="1">
                                <a:latin typeface="Cambria Math"/>
                              </a:rPr>
                              <m:t>𝐿</m:t>
                            </m:r>
                          </m:num>
                          <m:den>
                            <m:sSub>
                              <m:sSubPr>
                                <m:ctrlPr>
                                  <a:rPr lang="en-US" i="1">
                                    <a:latin typeface="Cambria Math"/>
                                  </a:rPr>
                                </m:ctrlPr>
                              </m:sSubPr>
                              <m:e>
                                <m:r>
                                  <a:rPr lang="en-US" i="1">
                                    <a:latin typeface="Cambria Math"/>
                                  </a:rPr>
                                  <m:t>𝜆</m:t>
                                </m:r>
                              </m:e>
                              <m:sub>
                                <m:r>
                                  <a:rPr lang="en-US" i="1">
                                    <a:latin typeface="Cambria Math"/>
                                  </a:rPr>
                                  <m:t>𝐹𝐹𝑇</m:t>
                                </m:r>
                              </m:sub>
                            </m:sSub>
                          </m:den>
                        </m:f>
                      </m:num>
                      <m:den>
                        <m:r>
                          <a:rPr lang="en-US" i="1">
                            <a:latin typeface="Cambria Math"/>
                          </a:rPr>
                          <m:t>𝐿</m:t>
                        </m:r>
                      </m:den>
                    </m:f>
                    <m:r>
                      <a:rPr lang="en-US" i="1">
                        <a:latin typeface="Cambria Math"/>
                      </a:rPr>
                      <m:t>=</m:t>
                    </m:r>
                    <m:f>
                      <m:fPr>
                        <m:ctrlPr>
                          <a:rPr lang="en-US" i="1">
                            <a:latin typeface="Cambria Math"/>
                          </a:rPr>
                        </m:ctrlPr>
                      </m:fPr>
                      <m:num>
                        <m:r>
                          <a:rPr lang="en-US" i="1">
                            <a:latin typeface="Cambria Math"/>
                          </a:rPr>
                          <m:t>1</m:t>
                        </m:r>
                      </m:num>
                      <m:den>
                        <m:sSub>
                          <m:sSubPr>
                            <m:ctrlPr>
                              <a:rPr lang="en-US" i="1">
                                <a:latin typeface="Cambria Math"/>
                              </a:rPr>
                            </m:ctrlPr>
                          </m:sSubPr>
                          <m:e>
                            <m:r>
                              <a:rPr lang="en-US" i="1">
                                <a:latin typeface="Cambria Math"/>
                              </a:rPr>
                              <m:t>𝜆</m:t>
                            </m:r>
                          </m:e>
                          <m:sub>
                            <m:r>
                              <a:rPr lang="en-US" i="1">
                                <a:latin typeface="Cambria Math"/>
                              </a:rPr>
                              <m:t>𝐹𝐹𝑇</m:t>
                            </m:r>
                          </m:sub>
                        </m:sSub>
                      </m:den>
                    </m:f>
                    <m:r>
                      <a:rPr lang="en-US" i="1">
                        <a:latin typeface="Cambria Math"/>
                      </a:rPr>
                      <m:t>=</m:t>
                    </m:r>
                    <m:sSup>
                      <m:sSupPr>
                        <m:ctrlPr>
                          <a:rPr lang="en-US" i="1">
                            <a:latin typeface="Cambria Math"/>
                          </a:rPr>
                        </m:ctrlPr>
                      </m:sSupPr>
                      <m:e>
                        <m:sSub>
                          <m:sSubPr>
                            <m:ctrlPr>
                              <a:rPr lang="en-US" i="1">
                                <a:latin typeface="Cambria Math"/>
                              </a:rPr>
                            </m:ctrlPr>
                          </m:sSubPr>
                          <m:e>
                            <m:r>
                              <a:rPr lang="en-US" i="1">
                                <a:latin typeface="Cambria Math"/>
                              </a:rPr>
                              <m:t>𝜆</m:t>
                            </m:r>
                          </m:e>
                          <m:sub>
                            <m:r>
                              <a:rPr lang="en-US" i="1">
                                <a:latin typeface="Cambria Math"/>
                              </a:rPr>
                              <m:t>𝐹𝐹𝑇</m:t>
                            </m:r>
                          </m:sub>
                        </m:sSub>
                      </m:e>
                      <m:sup>
                        <m:r>
                          <a:rPr lang="en-US" i="1">
                            <a:latin typeface="Cambria Math"/>
                          </a:rPr>
                          <m:t>−1</m:t>
                        </m:r>
                      </m:sup>
                    </m:sSup>
                  </m:oMath>
                </a14:m>
                <a:r>
                  <a:rPr lang="en-US" dirty="0" smtClean="0"/>
                  <a:t> </a:t>
                </a:r>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1235" t="-1943" r="-1564"/>
                </a:stretch>
              </a:blipFill>
            </p:spPr>
            <p:txBody>
              <a:bodyPr/>
              <a:lstStyle/>
              <a:p>
                <a:r>
                  <a:rPr lang="en-US">
                    <a:noFill/>
                  </a:rPr>
                  <a:t> </a:t>
                </a:r>
              </a:p>
            </p:txBody>
          </p:sp>
        </mc:Fallback>
      </mc:AlternateContent>
      <p:sp>
        <p:nvSpPr>
          <p:cNvPr id="3" name="Title 2"/>
          <p:cNvSpPr>
            <a:spLocks noGrp="1"/>
          </p:cNvSpPr>
          <p:nvPr>
            <p:ph type="title"/>
          </p:nvPr>
        </p:nvSpPr>
        <p:spPr/>
        <p:txBody>
          <a:bodyPr>
            <a:normAutofit fontScale="90000"/>
          </a:bodyPr>
          <a:lstStyle/>
          <a:p>
            <a:r>
              <a:rPr lang="en-US" dirty="0"/>
              <a:t>Methodology</a:t>
            </a:r>
            <a:br>
              <a:rPr lang="en-US" dirty="0"/>
            </a:br>
            <a:r>
              <a:rPr lang="en-US" i="1" dirty="0"/>
              <a:t>Measuring Spatial Crevasse Density</a:t>
            </a:r>
            <a:endParaRPr lang="en-US" dirty="0"/>
          </a:p>
        </p:txBody>
      </p:sp>
      <p:pic>
        <p:nvPicPr>
          <p:cNvPr id="4" name="Picture 6" descr="http://www.school-for-champions.com/science/images/waves-compres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014250"/>
            <a:ext cx="7467600" cy="69589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documentation\documentation\Research Paper\illustration\1 crevasse density illustra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66" y="2014250"/>
            <a:ext cx="9144000" cy="37007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Rectangle 4"/>
              <p:cNvSpPr/>
              <p:nvPr/>
            </p:nvSpPr>
            <p:spPr>
              <a:xfrm>
                <a:off x="1676400" y="5715000"/>
                <a:ext cx="5017362" cy="1194238"/>
              </a:xfrm>
              <a:prstGeom prst="rect">
                <a:avLst/>
              </a:prstGeom>
              <a:noFill/>
            </p:spPr>
            <p:txBody>
              <a:bodyPr wrap="square" lIns="91440" tIns="45720" rIns="91440" bIns="45720">
                <a:spAutoFit/>
              </a:bodyPr>
              <a:lstStyle/>
              <a:p>
                <a:pPr/>
                <a14:m>
                  <m:oMathPara xmlns:m="http://schemas.openxmlformats.org/officeDocument/2006/math">
                    <m:oMathParaPr>
                      <m:jc m:val="centerGroup"/>
                    </m:oMathParaPr>
                    <m:oMath xmlns:m="http://schemas.openxmlformats.org/officeDocument/2006/math">
                      <m:sSub>
                        <m:sSubPr>
                          <m:ctrlPr>
                            <a:rPr lang="en-US" sz="6600" b="1" i="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mbria Math"/>
                            </a:rPr>
                          </m:ctrlPr>
                        </m:sSubPr>
                        <m:e>
                          <m:r>
                            <a:rPr lang="en-US" sz="6600" b="1" i="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mbria Math"/>
                            </a:rPr>
                            <m:t>𝐷</m:t>
                          </m:r>
                        </m:e>
                        <m:sub>
                          <m:r>
                            <a:rPr lang="en-US" sz="6600" b="1" i="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mbria Math"/>
                            </a:rPr>
                            <m:t>𝟏</m:t>
                          </m:r>
                        </m:sub>
                      </m:sSub>
                      <m:r>
                        <a:rPr lang="en-US" sz="6600" b="1" i="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mbria Math"/>
                        </a:rPr>
                        <m:t>=</m:t>
                      </m:r>
                      <m:sSup>
                        <m:sSupPr>
                          <m:ctrlPr>
                            <a:rPr lang="en-US" sz="6600" b="1" i="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mbria Math"/>
                            </a:rPr>
                          </m:ctrlPr>
                        </m:sSupPr>
                        <m:e>
                          <m:sSub>
                            <m:sSubPr>
                              <m:ctrlPr>
                                <a:rPr lang="en-US" sz="6600" b="1" i="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mbria Math"/>
                                </a:rPr>
                              </m:ctrlPr>
                            </m:sSubPr>
                            <m:e>
                              <m:r>
                                <a:rPr lang="en-US" sz="6600" b="1" i="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mbria Math"/>
                                </a:rPr>
                                <m:t>𝜆</m:t>
                              </m:r>
                            </m:e>
                            <m:sub>
                              <m:r>
                                <a:rPr lang="en-US" sz="6600" b="1" i="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mbria Math"/>
                                </a:rPr>
                                <m:t>𝐹𝐹𝑇</m:t>
                              </m:r>
                            </m:sub>
                          </m:sSub>
                        </m:e>
                        <m:sup>
                          <m:r>
                            <a:rPr lang="en-US" sz="6600" b="1" i="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mbria Math"/>
                            </a:rPr>
                            <m:t>−1</m:t>
                          </m:r>
                        </m:sup>
                      </m:sSup>
                      <m:r>
                        <m:rPr>
                          <m:nor/>
                        </m:rPr>
                        <a:rPr lang="en-US" sz="6600" dirty="0"/>
                        <m:t> </m:t>
                      </m:r>
                    </m:oMath>
                  </m:oMathPara>
                </a14:m>
                <a:endParaRPr lang="en-US" sz="6600" dirty="0"/>
              </a:p>
            </p:txBody>
          </p:sp>
        </mc:Choice>
        <mc:Fallback xmlns="">
          <p:sp>
            <p:nvSpPr>
              <p:cNvPr id="5" name="Rectangle 4"/>
              <p:cNvSpPr>
                <a:spLocks noRot="1" noChangeAspect="1" noMove="1" noResize="1" noEditPoints="1" noAdjustHandles="1" noChangeArrowheads="1" noChangeShapeType="1" noTextEdit="1"/>
              </p:cNvSpPr>
              <p:nvPr/>
            </p:nvSpPr>
            <p:spPr>
              <a:xfrm>
                <a:off x="1676400" y="5715000"/>
                <a:ext cx="5017362" cy="1194238"/>
              </a:xfrm>
              <a:prstGeom prst="rect">
                <a:avLst/>
              </a:prstGeom>
              <a:blipFill rotWithShape="1">
                <a:blip r:embed="rId5"/>
                <a:stretch>
                  <a:fillRect/>
                </a:stretch>
              </a:blipFill>
            </p:spPr>
            <p:txBody>
              <a:bodyPr/>
              <a:lstStyle/>
              <a:p>
                <a:r>
                  <a:rPr lang="en-US">
                    <a:noFill/>
                  </a:rPr>
                  <a:t> </a:t>
                </a:r>
              </a:p>
            </p:txBody>
          </p:sp>
        </mc:Fallback>
      </mc:AlternateContent>
      <p:sp>
        <p:nvSpPr>
          <p:cNvPr id="6" name="Rectangle 5"/>
          <p:cNvSpPr/>
          <p:nvPr/>
        </p:nvSpPr>
        <p:spPr>
          <a:xfrm>
            <a:off x="4479634" y="2967335"/>
            <a:ext cx="184730" cy="923330"/>
          </a:xfrm>
          <a:prstGeom prst="rect">
            <a:avLst/>
          </a:prstGeom>
          <a:noFill/>
        </p:spPr>
        <p:txBody>
          <a:bodyPr wrap="none" lIns="91440" tIns="45720" rIns="91440" bIns="45720">
            <a:spAutoFit/>
          </a:bodyPr>
          <a:lstStyle/>
          <a:p>
            <a:pPr algn="ct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9035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 calcmode="lin" valueType="num">
                                      <p:cBhvr additive="base">
                                        <p:cTn id="2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additive="base">
                                        <p:cTn id="2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050"/>
                                        </p:tgtEl>
                                        <p:attrNameLst>
                                          <p:attrName>style.visibility</p:attrName>
                                        </p:attrNameLst>
                                      </p:cBhvr>
                                      <p:to>
                                        <p:strVal val="visible"/>
                                      </p:to>
                                    </p:set>
                                    <p:animEffect transition="in" filter="fade">
                                      <p:cBhvr>
                                        <p:cTn id="34" dur="1000"/>
                                        <p:tgtEl>
                                          <p:spTgt spid="2050"/>
                                        </p:tgtEl>
                                      </p:cBhvr>
                                    </p:animEffect>
                                    <p:anim calcmode="lin" valueType="num">
                                      <p:cBhvr>
                                        <p:cTn id="35" dur="1000" fill="hold"/>
                                        <p:tgtEl>
                                          <p:spTgt spid="2050"/>
                                        </p:tgtEl>
                                        <p:attrNameLst>
                                          <p:attrName>ppt_x</p:attrName>
                                        </p:attrNameLst>
                                      </p:cBhvr>
                                      <p:tavLst>
                                        <p:tav tm="0">
                                          <p:val>
                                            <p:strVal val="#ppt_x"/>
                                          </p:val>
                                        </p:tav>
                                        <p:tav tm="100000">
                                          <p:val>
                                            <p:strVal val="#ppt_x"/>
                                          </p:val>
                                        </p:tav>
                                      </p:tavLst>
                                    </p:anim>
                                    <p:anim calcmode="lin" valueType="num">
                                      <p:cBhvr>
                                        <p:cTn id="36" dur="1000" fill="hold"/>
                                        <p:tgtEl>
                                          <p:spTgt spid="205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Divided Study area into cells with transects in each cell.</a:t>
            </a:r>
          </a:p>
          <a:p>
            <a:r>
              <a:rPr lang="en-US" dirty="0" smtClean="0"/>
              <a:t>Extracted information from lines</a:t>
            </a:r>
          </a:p>
          <a:p>
            <a:r>
              <a:rPr lang="en-US" dirty="0" smtClean="0"/>
              <a:t>Used Matlab to create a Spatial Crevasse Density Map</a:t>
            </a:r>
            <a:endParaRPr lang="en-US" dirty="0"/>
          </a:p>
        </p:txBody>
      </p:sp>
      <p:sp>
        <p:nvSpPr>
          <p:cNvPr id="3" name="Title 2"/>
          <p:cNvSpPr>
            <a:spLocks noGrp="1"/>
          </p:cNvSpPr>
          <p:nvPr>
            <p:ph type="title"/>
          </p:nvPr>
        </p:nvSpPr>
        <p:spPr/>
        <p:txBody>
          <a:bodyPr>
            <a:normAutofit/>
          </a:bodyPr>
          <a:lstStyle/>
          <a:p>
            <a:r>
              <a:rPr lang="en-US" dirty="0" smtClean="0"/>
              <a:t>Methodology</a:t>
            </a:r>
            <a:br>
              <a:rPr lang="en-US" dirty="0" smtClean="0"/>
            </a:br>
            <a:r>
              <a:rPr lang="en-US" sz="3100" i="1" dirty="0" smtClean="0"/>
              <a:t>creating density map</a:t>
            </a:r>
            <a:endParaRPr lang="en-US" sz="3100" i="1" dirty="0"/>
          </a:p>
        </p:txBody>
      </p:sp>
      <p:pic>
        <p:nvPicPr>
          <p:cNvPr id="6146" name="Picture 2" descr="E:\documentation\documentation\Research Paper\illustration\3 checkboard and fft lin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4108148"/>
            <a:ext cx="2743200" cy="2749851"/>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E:\documentation\power point pictures\7 comparison.png"/>
          <p:cNvPicPr>
            <a:picLocks noChangeAspect="1" noChangeArrowheads="1"/>
          </p:cNvPicPr>
          <p:nvPr/>
        </p:nvPicPr>
        <p:blipFill rotWithShape="1">
          <a:blip r:embed="rId3">
            <a:extLst>
              <a:ext uri="{28A0092B-C50C-407E-A947-70E740481C1C}">
                <a14:useLocalDpi xmlns:a14="http://schemas.microsoft.com/office/drawing/2010/main" val="0"/>
              </a:ext>
            </a:extLst>
          </a:blip>
          <a:srcRect l="52082" t="39667" r="30626" b="32667"/>
          <a:stretch/>
        </p:blipFill>
        <p:spPr bwMode="auto">
          <a:xfrm>
            <a:off x="5715000" y="4225773"/>
            <a:ext cx="2514600" cy="251460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3581400" y="4800600"/>
            <a:ext cx="1905000"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8" name="Picture 4" descr="E:\documentation\power point pictures\6 raster mask.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625" t="8667" r="14583" b="11000"/>
          <a:stretch/>
        </p:blipFill>
        <p:spPr bwMode="auto">
          <a:xfrm>
            <a:off x="457200" y="4065860"/>
            <a:ext cx="1295400" cy="13062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E:\documentation\documentation\Research Paper\illustration\2 digitized crevasse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3952067"/>
            <a:ext cx="3810000" cy="29059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993342" y="4943368"/>
            <a:ext cx="1119217"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VS.</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667" t="9843" r="14643" b="15681"/>
          <a:stretch/>
        </p:blipFill>
        <p:spPr bwMode="auto">
          <a:xfrm>
            <a:off x="152400" y="3952066"/>
            <a:ext cx="3664002" cy="2905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descr="E:\documentation\documentation\power point pictures\7 comparison.png"/>
          <p:cNvPicPr>
            <a:picLocks noChangeAspect="1" noChangeArrowheads="1"/>
          </p:cNvPicPr>
          <p:nvPr/>
        </p:nvPicPr>
        <p:blipFill rotWithShape="1">
          <a:blip r:embed="rId3">
            <a:extLst>
              <a:ext uri="{28A0092B-C50C-407E-A947-70E740481C1C}">
                <a14:useLocalDpi xmlns:a14="http://schemas.microsoft.com/office/drawing/2010/main" val="0"/>
              </a:ext>
            </a:extLst>
          </a:blip>
          <a:srcRect l="22381" t="9619" r="1786" b="8095"/>
          <a:stretch/>
        </p:blipFill>
        <p:spPr bwMode="auto">
          <a:xfrm>
            <a:off x="-304800" y="38100"/>
            <a:ext cx="10148511" cy="6882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79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fade">
                                      <p:cBhvr>
                                        <p:cTn id="11" dur="500"/>
                                        <p:tgtEl>
                                          <p:spTgt spid="614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8" presetID="53" presetClass="entr" presetSubtype="16" fill="hold" nodeType="withEffect">
                                  <p:stCondLst>
                                    <p:cond delay="0"/>
                                  </p:stCondLst>
                                  <p:childTnLst>
                                    <p:set>
                                      <p:cBhvr>
                                        <p:cTn id="19" dur="1" fill="hold">
                                          <p:stCondLst>
                                            <p:cond delay="0"/>
                                          </p:stCondLst>
                                        </p:cTn>
                                        <p:tgtEl>
                                          <p:spTgt spid="6148"/>
                                        </p:tgtEl>
                                        <p:attrNameLst>
                                          <p:attrName>style.visibility</p:attrName>
                                        </p:attrNameLst>
                                      </p:cBhvr>
                                      <p:to>
                                        <p:strVal val="visible"/>
                                      </p:to>
                                    </p:set>
                                    <p:anim calcmode="lin" valueType="num">
                                      <p:cBhvr>
                                        <p:cTn id="20" dur="3000" fill="hold"/>
                                        <p:tgtEl>
                                          <p:spTgt spid="6148"/>
                                        </p:tgtEl>
                                        <p:attrNameLst>
                                          <p:attrName>ppt_w</p:attrName>
                                        </p:attrNameLst>
                                      </p:cBhvr>
                                      <p:tavLst>
                                        <p:tav tm="0">
                                          <p:val>
                                            <p:fltVal val="0"/>
                                          </p:val>
                                        </p:tav>
                                        <p:tav tm="100000">
                                          <p:val>
                                            <p:strVal val="#ppt_w"/>
                                          </p:val>
                                        </p:tav>
                                      </p:tavLst>
                                    </p:anim>
                                    <p:anim calcmode="lin" valueType="num">
                                      <p:cBhvr>
                                        <p:cTn id="21" dur="3000" fill="hold"/>
                                        <p:tgtEl>
                                          <p:spTgt spid="6148"/>
                                        </p:tgtEl>
                                        <p:attrNameLst>
                                          <p:attrName>ppt_h</p:attrName>
                                        </p:attrNameLst>
                                      </p:cBhvr>
                                      <p:tavLst>
                                        <p:tav tm="0">
                                          <p:val>
                                            <p:fltVal val="0"/>
                                          </p:val>
                                        </p:tav>
                                        <p:tav tm="100000">
                                          <p:val>
                                            <p:strVal val="#ppt_h"/>
                                          </p:val>
                                        </p:tav>
                                      </p:tavLst>
                                    </p:anim>
                                    <p:animEffect transition="in" filter="fade">
                                      <p:cBhvr>
                                        <p:cTn id="22" dur="3000"/>
                                        <p:tgtEl>
                                          <p:spTgt spid="614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 calcmode="lin" valueType="num">
                                      <p:cBhvr additive="base">
                                        <p:cTn id="3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2" end="2"/>
                                            </p:txEl>
                                          </p:spTgt>
                                        </p:tgtEl>
                                        <p:attrNameLst>
                                          <p:attrName>ppt_y</p:attrName>
                                        </p:attrNameLst>
                                      </p:cBhvr>
                                      <p:tavLst>
                                        <p:tav tm="0">
                                          <p:val>
                                            <p:strVal val="1+#ppt_h/2"/>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6147"/>
                                        </p:tgtEl>
                                        <p:attrNameLst>
                                          <p:attrName>style.visibility</p:attrName>
                                        </p:attrNameLst>
                                      </p:cBhvr>
                                      <p:to>
                                        <p:strVal val="visible"/>
                                      </p:to>
                                    </p:set>
                                    <p:animEffect transition="in" filter="fade">
                                      <p:cBhvr>
                                        <p:cTn id="34" dur="500"/>
                                        <p:tgtEl>
                                          <p:spTgt spid="614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 presetClass="exit" presetSubtype="0" fill="hold" grpId="1" nodeType="withEffect">
                                  <p:stCondLst>
                                    <p:cond delay="0"/>
                                  </p:stCondLst>
                                  <p:childTnLst>
                                    <p:set>
                                      <p:cBhvr>
                                        <p:cTn id="41" dur="1" fill="hold">
                                          <p:stCondLst>
                                            <p:cond delay="0"/>
                                          </p:stCondLst>
                                        </p:cTn>
                                        <p:tgtEl>
                                          <p:spTgt spid="4"/>
                                        </p:tgtEl>
                                        <p:attrNameLst>
                                          <p:attrName>style.visibility</p:attrName>
                                        </p:attrNameLst>
                                      </p:cBhvr>
                                      <p:to>
                                        <p:strVal val="hidden"/>
                                      </p:to>
                                    </p:set>
                                  </p:childTnLst>
                                </p:cTn>
                              </p:par>
                              <p:par>
                                <p:cTn id="42" presetID="2" presetClass="entr" presetSubtype="4"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6150"/>
                                        </p:tgtEl>
                                        <p:attrNameLst>
                                          <p:attrName>style.visibility</p:attrName>
                                        </p:attrNameLst>
                                      </p:cBhvr>
                                      <p:to>
                                        <p:strVal val="visible"/>
                                      </p:to>
                                    </p:set>
                                    <p:animEffect transition="in" filter="circle(in)">
                                      <p:cBhvr>
                                        <p:cTn id="54" dur="20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847</TotalTime>
  <Words>950</Words>
  <Application>Microsoft Office PowerPoint</Application>
  <PresentationFormat>On-screen Show (4:3)</PresentationFormat>
  <Paragraphs>154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Waveform</vt:lpstr>
      <vt:lpstr>Do strain rates determine the spatial density of crevasses on the Greenland Ice Sheet?</vt:lpstr>
      <vt:lpstr>Abstract</vt:lpstr>
      <vt:lpstr>Introduction crevasses and strain rates</vt:lpstr>
      <vt:lpstr>Introduction Purpose</vt:lpstr>
      <vt:lpstr>Methodology selecting the area</vt:lpstr>
      <vt:lpstr>Methodology Fourier Transform</vt:lpstr>
      <vt:lpstr>Methodology Measuring Spatial Crevasse Density</vt:lpstr>
      <vt:lpstr>Methodology Measuring Spatial Crevasse Density</vt:lpstr>
      <vt:lpstr>Methodology creating density map</vt:lpstr>
      <vt:lpstr>Results FFT Algorithm Accuracy </vt:lpstr>
      <vt:lpstr>Results Spatial crevasse density vs. Strain rate map</vt:lpstr>
      <vt:lpstr>Results Spatial crevasse density vs. Strain rate map</vt:lpstr>
      <vt:lpstr>Methodology calculating crevasse life span</vt:lpstr>
      <vt:lpstr>Results Crevasse Life Span</vt:lpstr>
      <vt:lpstr>Methodology Tensile Stress</vt:lpstr>
      <vt:lpstr>Methodology Equations</vt:lpstr>
      <vt:lpstr>Results Tensile Strength</vt:lpstr>
      <vt:lpstr>Conclusions</vt:lpstr>
      <vt:lpstr>Future Works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BRANDON024</dc:creator>
  <cp:lastModifiedBy>SCOTT BRANDON024</cp:lastModifiedBy>
  <cp:revision>122</cp:revision>
  <dcterms:created xsi:type="dcterms:W3CDTF">2006-08-16T00:00:00Z</dcterms:created>
  <dcterms:modified xsi:type="dcterms:W3CDTF">2011-07-19T16:35:42Z</dcterms:modified>
</cp:coreProperties>
</file>