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219456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EB5"/>
    <a:srgbClr val="FFFFFF"/>
    <a:srgbClr val="5B5137"/>
    <a:srgbClr val="C8B379"/>
    <a:srgbClr val="A29263"/>
    <a:srgbClr val="FF3E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845" autoAdjust="0"/>
  </p:normalViewPr>
  <p:slideViewPr>
    <p:cSldViewPr snapToGrid="0" snapToObjects="1">
      <p:cViewPr varScale="1">
        <p:scale>
          <a:sx n="32" d="100"/>
          <a:sy n="32" d="100"/>
        </p:scale>
        <p:origin x="-184" y="-576"/>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SHAQUETTA:DO,TDS%20TURBID%20bar%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HAQUETTA:DO,TDS%20TURBID%20bar%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HAQUETTA:DO,TDS%20TURBID%20bar%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SHAQUETTA:Salinity%20and%20Conductivit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SHAQUETTA:Salinity%20and%20Conductiv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nchor="ctr" anchorCtr="0"/>
          <a:lstStyle/>
          <a:p>
            <a:pPr>
              <a:defRPr/>
            </a:pPr>
            <a:r>
              <a:rPr lang="en-US"/>
              <a:t>Comparison of Turbidity</a:t>
            </a:r>
          </a:p>
        </c:rich>
      </c:tx>
      <c:layout>
        <c:manualLayout>
          <c:xMode val="edge"/>
          <c:yMode val="edge"/>
          <c:x val="0.314636306426609"/>
          <c:y val="0.0429183531545736"/>
        </c:manualLayout>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Sheet1!$B$10</c:f>
              <c:strCache>
                <c:ptCount val="1"/>
                <c:pt idx="0">
                  <c:v>Newbegun Creek </c:v>
                </c:pt>
              </c:strCache>
            </c:strRef>
          </c:tx>
          <c:invertIfNegative val="0"/>
          <c:cat>
            <c:numRef>
              <c:f>Sheet1!$A$11:$A$14</c:f>
              <c:numCache>
                <c:formatCode>0.00%</c:formatCode>
                <c:ptCount val="4"/>
                <c:pt idx="0">
                  <c:v>0.0</c:v>
                </c:pt>
                <c:pt idx="1">
                  <c:v>0.33</c:v>
                </c:pt>
                <c:pt idx="2">
                  <c:v>0.66</c:v>
                </c:pt>
                <c:pt idx="3">
                  <c:v>1.0</c:v>
                </c:pt>
              </c:numCache>
            </c:numRef>
          </c:cat>
          <c:val>
            <c:numRef>
              <c:f>Sheet1!$B$11:$B$14</c:f>
              <c:numCache>
                <c:formatCode>General</c:formatCode>
                <c:ptCount val="4"/>
                <c:pt idx="0">
                  <c:v>26.5</c:v>
                </c:pt>
                <c:pt idx="1">
                  <c:v>18.5</c:v>
                </c:pt>
                <c:pt idx="2">
                  <c:v>12.5</c:v>
                </c:pt>
                <c:pt idx="3">
                  <c:v>16.5</c:v>
                </c:pt>
              </c:numCache>
            </c:numRef>
          </c:val>
        </c:ser>
        <c:ser>
          <c:idx val="1"/>
          <c:order val="1"/>
          <c:tx>
            <c:strRef>
              <c:f>Sheet1!$C$10</c:f>
              <c:strCache>
                <c:ptCount val="1"/>
                <c:pt idx="0">
                  <c:v>Pasquotank River</c:v>
                </c:pt>
              </c:strCache>
            </c:strRef>
          </c:tx>
          <c:invertIfNegative val="0"/>
          <c:cat>
            <c:numRef>
              <c:f>Sheet1!$A$11:$A$14</c:f>
              <c:numCache>
                <c:formatCode>0.00%</c:formatCode>
                <c:ptCount val="4"/>
                <c:pt idx="0">
                  <c:v>0.0</c:v>
                </c:pt>
                <c:pt idx="1">
                  <c:v>0.33</c:v>
                </c:pt>
                <c:pt idx="2">
                  <c:v>0.66</c:v>
                </c:pt>
                <c:pt idx="3">
                  <c:v>1.0</c:v>
                </c:pt>
              </c:numCache>
            </c:numRef>
          </c:cat>
          <c:val>
            <c:numRef>
              <c:f>Sheet1!$C$11:$C$14</c:f>
              <c:numCache>
                <c:formatCode>General</c:formatCode>
                <c:ptCount val="4"/>
                <c:pt idx="0">
                  <c:v>13.5</c:v>
                </c:pt>
                <c:pt idx="1">
                  <c:v>9.415</c:v>
                </c:pt>
                <c:pt idx="2">
                  <c:v>6.58</c:v>
                </c:pt>
                <c:pt idx="3">
                  <c:v>8.75</c:v>
                </c:pt>
              </c:numCache>
            </c:numRef>
          </c:val>
        </c:ser>
        <c:ser>
          <c:idx val="2"/>
          <c:order val="2"/>
          <c:tx>
            <c:strRef>
              <c:f>Sheet1!$D$10</c:f>
              <c:strCache>
                <c:ptCount val="1"/>
                <c:pt idx="0">
                  <c:v>Mill Dam Creek</c:v>
                </c:pt>
              </c:strCache>
            </c:strRef>
          </c:tx>
          <c:invertIfNegative val="0"/>
          <c:cat>
            <c:numRef>
              <c:f>Sheet1!$A$11:$A$14</c:f>
              <c:numCache>
                <c:formatCode>0.00%</c:formatCode>
                <c:ptCount val="4"/>
                <c:pt idx="0">
                  <c:v>0.0</c:v>
                </c:pt>
                <c:pt idx="1">
                  <c:v>0.33</c:v>
                </c:pt>
                <c:pt idx="2">
                  <c:v>0.66</c:v>
                </c:pt>
                <c:pt idx="3">
                  <c:v>1.0</c:v>
                </c:pt>
              </c:numCache>
            </c:numRef>
          </c:cat>
          <c:val>
            <c:numRef>
              <c:f>Sheet1!$D$11:$D$14</c:f>
              <c:numCache>
                <c:formatCode>General</c:formatCode>
                <c:ptCount val="4"/>
                <c:pt idx="0">
                  <c:v>20.0</c:v>
                </c:pt>
                <c:pt idx="1">
                  <c:v>13.9575</c:v>
                </c:pt>
                <c:pt idx="2">
                  <c:v>9.54</c:v>
                </c:pt>
                <c:pt idx="3">
                  <c:v>12.625</c:v>
                </c:pt>
              </c:numCache>
            </c:numRef>
          </c:val>
        </c:ser>
        <c:ser>
          <c:idx val="3"/>
          <c:order val="3"/>
          <c:tx>
            <c:v>Areneuse Creek</c:v>
          </c:tx>
          <c:invertIfNegative val="0"/>
          <c:val>
            <c:numRef>
              <c:f>Sheet1!$E$11:$E$14</c:f>
              <c:numCache>
                <c:formatCode>General</c:formatCode>
                <c:ptCount val="4"/>
                <c:pt idx="0">
                  <c:v>16.75</c:v>
                </c:pt>
                <c:pt idx="1">
                  <c:v>11.68625</c:v>
                </c:pt>
                <c:pt idx="2">
                  <c:v>8.060000000000002</c:v>
                </c:pt>
                <c:pt idx="3">
                  <c:v>10.6875</c:v>
                </c:pt>
              </c:numCache>
            </c:numRef>
          </c:val>
        </c:ser>
        <c:ser>
          <c:idx val="4"/>
          <c:order val="4"/>
          <c:tx>
            <c:v>Sawyers Creek</c:v>
          </c:tx>
          <c:invertIfNegative val="0"/>
          <c:val>
            <c:numRef>
              <c:f>Sheet1!$F$11:$F$14</c:f>
              <c:numCache>
                <c:formatCode>General</c:formatCode>
                <c:ptCount val="4"/>
                <c:pt idx="0">
                  <c:v>19.5</c:v>
                </c:pt>
                <c:pt idx="1">
                  <c:v>23.0</c:v>
                </c:pt>
                <c:pt idx="2">
                  <c:v>18.5</c:v>
                </c:pt>
                <c:pt idx="3">
                  <c:v>17.5</c:v>
                </c:pt>
              </c:numCache>
            </c:numRef>
          </c:val>
        </c:ser>
        <c:ser>
          <c:idx val="5"/>
          <c:order val="5"/>
          <c:tx>
            <c:v>Knobbs Creek</c:v>
          </c:tx>
          <c:invertIfNegative val="0"/>
          <c:val>
            <c:numRef>
              <c:f>Sheet1!$G$11:$G$14</c:f>
              <c:numCache>
                <c:formatCode>General</c:formatCode>
                <c:ptCount val="4"/>
                <c:pt idx="0">
                  <c:v>32.5</c:v>
                </c:pt>
                <c:pt idx="1">
                  <c:v>24.5</c:v>
                </c:pt>
                <c:pt idx="2">
                  <c:v>23.5</c:v>
                </c:pt>
                <c:pt idx="3">
                  <c:v>19.0</c:v>
                </c:pt>
              </c:numCache>
            </c:numRef>
          </c:val>
        </c:ser>
        <c:dLbls>
          <c:showLegendKey val="0"/>
          <c:showVal val="0"/>
          <c:showCatName val="0"/>
          <c:showSerName val="0"/>
          <c:showPercent val="0"/>
          <c:showBubbleSize val="0"/>
        </c:dLbls>
        <c:gapWidth val="150"/>
        <c:shape val="box"/>
        <c:axId val="507720296"/>
        <c:axId val="507726120"/>
        <c:axId val="0"/>
      </c:bar3DChart>
      <c:catAx>
        <c:axId val="507720296"/>
        <c:scaling>
          <c:orientation val="minMax"/>
        </c:scaling>
        <c:delete val="0"/>
        <c:axPos val="b"/>
        <c:title>
          <c:tx>
            <c:rich>
              <a:bodyPr/>
              <a:lstStyle/>
              <a:p>
                <a:pPr>
                  <a:defRPr/>
                </a:pPr>
                <a:r>
                  <a:rPr lang="en-US" dirty="0"/>
                  <a:t>Percentage</a:t>
                </a:r>
                <a:r>
                  <a:rPr lang="en-US" baseline="0" dirty="0"/>
                  <a:t> along waterway from headwater (0%) to mouth (100%)</a:t>
                </a:r>
                <a:endParaRPr lang="en-US" dirty="0"/>
              </a:p>
            </c:rich>
          </c:tx>
          <c:layout/>
          <c:overlay val="0"/>
        </c:title>
        <c:numFmt formatCode="0.00%" sourceLinked="1"/>
        <c:majorTickMark val="out"/>
        <c:minorTickMark val="none"/>
        <c:tickLblPos val="nextTo"/>
        <c:crossAx val="507726120"/>
        <c:crosses val="autoZero"/>
        <c:auto val="1"/>
        <c:lblAlgn val="ctr"/>
        <c:lblOffset val="100"/>
        <c:noMultiLvlLbl val="0"/>
      </c:catAx>
      <c:valAx>
        <c:axId val="507726120"/>
        <c:scaling>
          <c:orientation val="minMax"/>
        </c:scaling>
        <c:delete val="0"/>
        <c:axPos val="l"/>
        <c:majorGridlines/>
        <c:title>
          <c:tx>
            <c:rich>
              <a:bodyPr rot="-5400000" vert="horz"/>
              <a:lstStyle/>
              <a:p>
                <a:pPr>
                  <a:defRPr/>
                </a:pPr>
                <a:r>
                  <a:rPr lang="en-US" dirty="0" smtClean="0"/>
                  <a:t>Depth in Inches</a:t>
                </a:r>
                <a:endParaRPr lang="en-US" dirty="0"/>
              </a:p>
            </c:rich>
          </c:tx>
          <c:layout/>
          <c:overlay val="0"/>
        </c:title>
        <c:numFmt formatCode="General" sourceLinked="1"/>
        <c:majorTickMark val="out"/>
        <c:minorTickMark val="none"/>
        <c:tickLblPos val="nextTo"/>
        <c:crossAx val="507720296"/>
        <c:crosses val="autoZero"/>
        <c:crossBetween val="between"/>
      </c:valAx>
    </c:plotArea>
    <c:legend>
      <c:legendPos val="r"/>
      <c:layout>
        <c:manualLayout>
          <c:xMode val="edge"/>
          <c:yMode val="edge"/>
          <c:x val="0.750269438976378"/>
          <c:y val="0.312184871121879"/>
          <c:w val="0.157716672134733"/>
          <c:h val="0.514946497072481"/>
        </c:manualLayout>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Comparison of Dissolved Oxygen</a:t>
            </a: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6"/>
          <c:order val="3"/>
          <c:tx>
            <c:strRef>
              <c:f>'[DO,TDS TURBID bar graphs.xlsx]Sheet1'!$B$24</c:f>
              <c:strCache>
                <c:ptCount val="1"/>
                <c:pt idx="0">
                  <c:v>Newbegun Creek </c:v>
                </c:pt>
              </c:strCache>
            </c:strRef>
          </c:tx>
          <c:invertIfNegative val="0"/>
          <c:cat>
            <c:numRef>
              <c:f>'[DO,TDS TURBID bar graphs.xlsx]Sheet1'!$A$25:$A$28</c:f>
              <c:numCache>
                <c:formatCode>0.00%</c:formatCode>
                <c:ptCount val="4"/>
                <c:pt idx="0">
                  <c:v>0.0</c:v>
                </c:pt>
                <c:pt idx="1">
                  <c:v>0.33</c:v>
                </c:pt>
                <c:pt idx="2">
                  <c:v>0.66</c:v>
                </c:pt>
                <c:pt idx="3">
                  <c:v>1.0</c:v>
                </c:pt>
              </c:numCache>
            </c:numRef>
          </c:cat>
          <c:val>
            <c:numRef>
              <c:f>'[DO,TDS TURBID bar graphs.xlsx]Sheet1'!$B$25:$B$28</c:f>
              <c:numCache>
                <c:formatCode>General</c:formatCode>
                <c:ptCount val="4"/>
                <c:pt idx="0">
                  <c:v>0.7</c:v>
                </c:pt>
                <c:pt idx="1">
                  <c:v>1.4</c:v>
                </c:pt>
                <c:pt idx="2">
                  <c:v>4.5</c:v>
                </c:pt>
                <c:pt idx="3">
                  <c:v>7.8</c:v>
                </c:pt>
              </c:numCache>
            </c:numRef>
          </c:val>
        </c:ser>
        <c:ser>
          <c:idx val="7"/>
          <c:order val="4"/>
          <c:tx>
            <c:strRef>
              <c:f>'[DO,TDS TURBID bar graphs.xlsx]Sheet1'!$C$24</c:f>
              <c:strCache>
                <c:ptCount val="1"/>
                <c:pt idx="0">
                  <c:v>Pasquotank River</c:v>
                </c:pt>
              </c:strCache>
            </c:strRef>
          </c:tx>
          <c:invertIfNegative val="0"/>
          <c:cat>
            <c:numRef>
              <c:f>'[DO,TDS TURBID bar graphs.xlsx]Sheet1'!$A$25:$A$28</c:f>
              <c:numCache>
                <c:formatCode>0.00%</c:formatCode>
                <c:ptCount val="4"/>
                <c:pt idx="0">
                  <c:v>0.0</c:v>
                </c:pt>
                <c:pt idx="1">
                  <c:v>0.33</c:v>
                </c:pt>
                <c:pt idx="2">
                  <c:v>0.66</c:v>
                </c:pt>
                <c:pt idx="3">
                  <c:v>1.0</c:v>
                </c:pt>
              </c:numCache>
            </c:numRef>
          </c:cat>
          <c:val>
            <c:numRef>
              <c:f>'[DO,TDS TURBID bar graphs.xlsx]Sheet1'!$C$25:$C$28</c:f>
              <c:numCache>
                <c:formatCode>General</c:formatCode>
                <c:ptCount val="4"/>
                <c:pt idx="0">
                  <c:v>1.1</c:v>
                </c:pt>
                <c:pt idx="1">
                  <c:v>2.9</c:v>
                </c:pt>
                <c:pt idx="2">
                  <c:v>5.4</c:v>
                </c:pt>
                <c:pt idx="3">
                  <c:v>11.1</c:v>
                </c:pt>
              </c:numCache>
            </c:numRef>
          </c:val>
        </c:ser>
        <c:ser>
          <c:idx val="8"/>
          <c:order val="5"/>
          <c:tx>
            <c:strRef>
              <c:f>'[DO,TDS TURBID bar graphs.xlsx]Sheet1'!$D$24</c:f>
              <c:strCache>
                <c:ptCount val="1"/>
                <c:pt idx="0">
                  <c:v>Mill Dam Creek</c:v>
                </c:pt>
              </c:strCache>
            </c:strRef>
          </c:tx>
          <c:invertIfNegative val="0"/>
          <c:cat>
            <c:numRef>
              <c:f>'[DO,TDS TURBID bar graphs.xlsx]Sheet1'!$A$25:$A$28</c:f>
              <c:numCache>
                <c:formatCode>0.00%</c:formatCode>
                <c:ptCount val="4"/>
                <c:pt idx="0">
                  <c:v>0.0</c:v>
                </c:pt>
                <c:pt idx="1">
                  <c:v>0.33</c:v>
                </c:pt>
                <c:pt idx="2">
                  <c:v>0.66</c:v>
                </c:pt>
                <c:pt idx="3">
                  <c:v>1.0</c:v>
                </c:pt>
              </c:numCache>
            </c:numRef>
          </c:cat>
          <c:val>
            <c:numRef>
              <c:f>'[DO,TDS TURBID bar graphs.xlsx]Sheet1'!$D$25:$D$28</c:f>
              <c:numCache>
                <c:formatCode>General</c:formatCode>
                <c:ptCount val="4"/>
                <c:pt idx="0">
                  <c:v>1.2</c:v>
                </c:pt>
                <c:pt idx="1">
                  <c:v>3.2</c:v>
                </c:pt>
                <c:pt idx="2">
                  <c:v>4.4</c:v>
                </c:pt>
                <c:pt idx="3">
                  <c:v>6.2</c:v>
                </c:pt>
              </c:numCache>
            </c:numRef>
          </c:val>
        </c:ser>
        <c:ser>
          <c:idx val="3"/>
          <c:order val="0"/>
          <c:tx>
            <c:v>Areneuse Creek </c:v>
          </c:tx>
          <c:invertIfNegative val="0"/>
          <c:val>
            <c:numRef>
              <c:f>'[DO,TDS TURBID line graphs.xlsx]Sheet1'!$E$25:$E$28</c:f>
              <c:numCache>
                <c:formatCode>General</c:formatCode>
                <c:ptCount val="4"/>
                <c:pt idx="0">
                  <c:v>0.5</c:v>
                </c:pt>
                <c:pt idx="1">
                  <c:v>3.5</c:v>
                </c:pt>
                <c:pt idx="2">
                  <c:v>5.0</c:v>
                </c:pt>
                <c:pt idx="3">
                  <c:v>6.2</c:v>
                </c:pt>
              </c:numCache>
            </c:numRef>
          </c:val>
        </c:ser>
        <c:ser>
          <c:idx val="4"/>
          <c:order val="1"/>
          <c:tx>
            <c:v>Sawyers Creek</c:v>
          </c:tx>
          <c:invertIfNegative val="0"/>
          <c:val>
            <c:numRef>
              <c:f>'[DO,TDS TURBID line graphs.xlsx]Sheet1'!$F$25:$F$28</c:f>
              <c:numCache>
                <c:formatCode>General</c:formatCode>
                <c:ptCount val="4"/>
                <c:pt idx="0">
                  <c:v>0.7</c:v>
                </c:pt>
                <c:pt idx="1">
                  <c:v>2.0</c:v>
                </c:pt>
                <c:pt idx="2">
                  <c:v>4.8</c:v>
                </c:pt>
                <c:pt idx="3">
                  <c:v>7.7</c:v>
                </c:pt>
              </c:numCache>
            </c:numRef>
          </c:val>
        </c:ser>
        <c:ser>
          <c:idx val="5"/>
          <c:order val="2"/>
          <c:tx>
            <c:v>Knobbs Creek </c:v>
          </c:tx>
          <c:invertIfNegative val="0"/>
          <c:val>
            <c:numRef>
              <c:f>'[DO,TDS TURBID line graphs.xlsx]Sheet1'!$G$25:$G$28</c:f>
              <c:numCache>
                <c:formatCode>General</c:formatCode>
                <c:ptCount val="4"/>
                <c:pt idx="0">
                  <c:v>1.2</c:v>
                </c:pt>
                <c:pt idx="1">
                  <c:v>3.3</c:v>
                </c:pt>
                <c:pt idx="2">
                  <c:v>7.3</c:v>
                </c:pt>
                <c:pt idx="3">
                  <c:v>5.4</c:v>
                </c:pt>
              </c:numCache>
            </c:numRef>
          </c:val>
        </c:ser>
        <c:dLbls>
          <c:showLegendKey val="0"/>
          <c:showVal val="0"/>
          <c:showCatName val="0"/>
          <c:showSerName val="0"/>
          <c:showPercent val="0"/>
          <c:showBubbleSize val="0"/>
        </c:dLbls>
        <c:gapWidth val="150"/>
        <c:shape val="box"/>
        <c:axId val="507798792"/>
        <c:axId val="507804488"/>
        <c:axId val="0"/>
      </c:bar3DChart>
      <c:catAx>
        <c:axId val="507798792"/>
        <c:scaling>
          <c:orientation val="minMax"/>
        </c:scaling>
        <c:delete val="0"/>
        <c:axPos val="b"/>
        <c:title>
          <c:tx>
            <c:rich>
              <a:bodyPr/>
              <a:lstStyle/>
              <a:p>
                <a:pPr>
                  <a:defRPr/>
                </a:pPr>
                <a:r>
                  <a:rPr lang="en-US" dirty="0" smtClean="0"/>
                  <a:t>Percentage along waterway from headwater (0%) to mouth (100%)</a:t>
                </a:r>
                <a:endParaRPr lang="en-US" dirty="0"/>
              </a:p>
            </c:rich>
          </c:tx>
          <c:layout/>
          <c:overlay val="0"/>
        </c:title>
        <c:numFmt formatCode="0.00%" sourceLinked="1"/>
        <c:majorTickMark val="out"/>
        <c:minorTickMark val="none"/>
        <c:tickLblPos val="nextTo"/>
        <c:crossAx val="507804488"/>
        <c:crosses val="autoZero"/>
        <c:auto val="1"/>
        <c:lblAlgn val="ctr"/>
        <c:lblOffset val="100"/>
        <c:noMultiLvlLbl val="0"/>
      </c:catAx>
      <c:valAx>
        <c:axId val="507804488"/>
        <c:scaling>
          <c:orientation val="minMax"/>
        </c:scaling>
        <c:delete val="0"/>
        <c:axPos val="l"/>
        <c:majorGridlines>
          <c:spPr>
            <a:ln>
              <a:solidFill>
                <a:schemeClr val="tx1"/>
              </a:solidFill>
            </a:ln>
          </c:spPr>
        </c:majorGridlines>
        <c:minorGridlines>
          <c:spPr>
            <a:ln w="25400">
              <a:noFill/>
            </a:ln>
          </c:spPr>
        </c:minorGridlines>
        <c:title>
          <c:tx>
            <c:rich>
              <a:bodyPr rot="-5400000" vert="horz"/>
              <a:lstStyle/>
              <a:p>
                <a:pPr>
                  <a:defRPr/>
                </a:pPr>
                <a:r>
                  <a:rPr lang="en-US" dirty="0" smtClean="0"/>
                  <a:t>mg/L</a:t>
                </a:r>
                <a:endParaRPr lang="en-US" dirty="0"/>
              </a:p>
            </c:rich>
          </c:tx>
          <c:layout/>
          <c:overlay val="0"/>
        </c:title>
        <c:numFmt formatCode="General" sourceLinked="1"/>
        <c:majorTickMark val="out"/>
        <c:minorTickMark val="none"/>
        <c:tickLblPos val="nextTo"/>
        <c:spPr>
          <a:ln w="19050" cmpd="sng"/>
        </c:spPr>
        <c:crossAx val="507798792"/>
        <c:crosses val="autoZero"/>
        <c:crossBetween val="between"/>
      </c:valAx>
    </c:plotArea>
    <c:legend>
      <c:legendPos val="r"/>
      <c:layout>
        <c:manualLayout>
          <c:xMode val="edge"/>
          <c:yMode val="edge"/>
          <c:x val="0.737785706474191"/>
          <c:y val="0.413241806312672"/>
          <c:w val="0.183527176290464"/>
          <c:h val="0.471922246664337"/>
        </c:manualLayout>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Comparison of Total Dissolved Solids</a:t>
            </a: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Sheet1!$B$2</c:f>
              <c:strCache>
                <c:ptCount val="1"/>
                <c:pt idx="0">
                  <c:v>Newbegun Creek </c:v>
                </c:pt>
              </c:strCache>
            </c:strRef>
          </c:tx>
          <c:invertIfNegative val="0"/>
          <c:cat>
            <c:numRef>
              <c:f>Sheet1!$A$3:$A$6</c:f>
              <c:numCache>
                <c:formatCode>0.00%</c:formatCode>
                <c:ptCount val="4"/>
                <c:pt idx="0">
                  <c:v>0.0</c:v>
                </c:pt>
                <c:pt idx="1">
                  <c:v>0.33</c:v>
                </c:pt>
                <c:pt idx="2">
                  <c:v>0.66</c:v>
                </c:pt>
                <c:pt idx="3">
                  <c:v>1.0</c:v>
                </c:pt>
              </c:numCache>
            </c:numRef>
          </c:cat>
          <c:val>
            <c:numRef>
              <c:f>Sheet1!$B$3:$B$6</c:f>
              <c:numCache>
                <c:formatCode>General</c:formatCode>
                <c:ptCount val="4"/>
                <c:pt idx="0">
                  <c:v>2140.0</c:v>
                </c:pt>
                <c:pt idx="1">
                  <c:v>2540.0</c:v>
                </c:pt>
                <c:pt idx="2">
                  <c:v>3450.0</c:v>
                </c:pt>
                <c:pt idx="3">
                  <c:v>3920.0</c:v>
                </c:pt>
              </c:numCache>
            </c:numRef>
          </c:val>
        </c:ser>
        <c:ser>
          <c:idx val="1"/>
          <c:order val="1"/>
          <c:tx>
            <c:strRef>
              <c:f>Sheet1!$C$2</c:f>
              <c:strCache>
                <c:ptCount val="1"/>
                <c:pt idx="0">
                  <c:v>Pasquotank River</c:v>
                </c:pt>
              </c:strCache>
            </c:strRef>
          </c:tx>
          <c:invertIfNegative val="0"/>
          <c:cat>
            <c:numRef>
              <c:f>Sheet1!$A$3:$A$6</c:f>
              <c:numCache>
                <c:formatCode>0.00%</c:formatCode>
                <c:ptCount val="4"/>
                <c:pt idx="0">
                  <c:v>0.0</c:v>
                </c:pt>
                <c:pt idx="1">
                  <c:v>0.33</c:v>
                </c:pt>
                <c:pt idx="2">
                  <c:v>0.66</c:v>
                </c:pt>
                <c:pt idx="3">
                  <c:v>1.0</c:v>
                </c:pt>
              </c:numCache>
            </c:numRef>
          </c:cat>
          <c:val>
            <c:numRef>
              <c:f>Sheet1!$C$3:$C$6</c:f>
              <c:numCache>
                <c:formatCode>General</c:formatCode>
                <c:ptCount val="4"/>
                <c:pt idx="0">
                  <c:v>170.0</c:v>
                </c:pt>
                <c:pt idx="1">
                  <c:v>260.0</c:v>
                </c:pt>
                <c:pt idx="2">
                  <c:v>710.0</c:v>
                </c:pt>
                <c:pt idx="3">
                  <c:v>1840.0</c:v>
                </c:pt>
              </c:numCache>
            </c:numRef>
          </c:val>
        </c:ser>
        <c:ser>
          <c:idx val="2"/>
          <c:order val="2"/>
          <c:tx>
            <c:strRef>
              <c:f>Sheet1!$D$2</c:f>
              <c:strCache>
                <c:ptCount val="1"/>
                <c:pt idx="0">
                  <c:v>Mill Dam Creek</c:v>
                </c:pt>
              </c:strCache>
            </c:strRef>
          </c:tx>
          <c:invertIfNegative val="0"/>
          <c:cat>
            <c:numRef>
              <c:f>Sheet1!$A$3:$A$6</c:f>
              <c:numCache>
                <c:formatCode>0.00%</c:formatCode>
                <c:ptCount val="4"/>
                <c:pt idx="0">
                  <c:v>0.0</c:v>
                </c:pt>
                <c:pt idx="1">
                  <c:v>0.33</c:v>
                </c:pt>
                <c:pt idx="2">
                  <c:v>0.66</c:v>
                </c:pt>
                <c:pt idx="3">
                  <c:v>1.0</c:v>
                </c:pt>
              </c:numCache>
            </c:numRef>
          </c:cat>
          <c:val>
            <c:numRef>
              <c:f>Sheet1!$D$3:$D$6</c:f>
              <c:numCache>
                <c:formatCode>General</c:formatCode>
                <c:ptCount val="4"/>
                <c:pt idx="0">
                  <c:v>2980.0</c:v>
                </c:pt>
                <c:pt idx="1">
                  <c:v>3200.0</c:v>
                </c:pt>
                <c:pt idx="2">
                  <c:v>3320.0</c:v>
                </c:pt>
                <c:pt idx="3">
                  <c:v>3310.0</c:v>
                </c:pt>
              </c:numCache>
            </c:numRef>
          </c:val>
        </c:ser>
        <c:ser>
          <c:idx val="3"/>
          <c:order val="3"/>
          <c:tx>
            <c:v>Areneuse Creek</c:v>
          </c:tx>
          <c:invertIfNegative val="0"/>
          <c:val>
            <c:numRef>
              <c:f>Sheet1!$E$3:$E$6</c:f>
              <c:numCache>
                <c:formatCode>General</c:formatCode>
                <c:ptCount val="4"/>
                <c:pt idx="0">
                  <c:v>2980.0</c:v>
                </c:pt>
                <c:pt idx="1">
                  <c:v>3190.0</c:v>
                </c:pt>
                <c:pt idx="2">
                  <c:v>3260.0</c:v>
                </c:pt>
                <c:pt idx="3">
                  <c:v>3390.0</c:v>
                </c:pt>
              </c:numCache>
            </c:numRef>
          </c:val>
        </c:ser>
        <c:ser>
          <c:idx val="4"/>
          <c:order val="4"/>
          <c:tx>
            <c:v>Sawyers Creek</c:v>
          </c:tx>
          <c:invertIfNegative val="0"/>
          <c:val>
            <c:numRef>
              <c:f>Sheet1!$F$3:$F$6</c:f>
              <c:numCache>
                <c:formatCode>General</c:formatCode>
                <c:ptCount val="4"/>
                <c:pt idx="0">
                  <c:v>660.0</c:v>
                </c:pt>
                <c:pt idx="1">
                  <c:v>900.0</c:v>
                </c:pt>
                <c:pt idx="2">
                  <c:v>900.0</c:v>
                </c:pt>
                <c:pt idx="3">
                  <c:v>890.0</c:v>
                </c:pt>
              </c:numCache>
            </c:numRef>
          </c:val>
        </c:ser>
        <c:ser>
          <c:idx val="5"/>
          <c:order val="5"/>
          <c:tx>
            <c:v>Knobbs Creek</c:v>
          </c:tx>
          <c:invertIfNegative val="0"/>
          <c:val>
            <c:numRef>
              <c:f>Sheet1!$G$3:$G$6</c:f>
              <c:numCache>
                <c:formatCode>General</c:formatCode>
                <c:ptCount val="4"/>
                <c:pt idx="0">
                  <c:v>1560.0</c:v>
                </c:pt>
                <c:pt idx="1">
                  <c:v>1700.0</c:v>
                </c:pt>
                <c:pt idx="2">
                  <c:v>1860.0</c:v>
                </c:pt>
                <c:pt idx="3">
                  <c:v>2330.0</c:v>
                </c:pt>
              </c:numCache>
            </c:numRef>
          </c:val>
        </c:ser>
        <c:dLbls>
          <c:showLegendKey val="0"/>
          <c:showVal val="0"/>
          <c:showCatName val="0"/>
          <c:showSerName val="0"/>
          <c:showPercent val="0"/>
          <c:showBubbleSize val="0"/>
        </c:dLbls>
        <c:gapWidth val="150"/>
        <c:shape val="box"/>
        <c:axId val="507843128"/>
        <c:axId val="507848824"/>
        <c:axId val="0"/>
      </c:bar3DChart>
      <c:catAx>
        <c:axId val="507843128"/>
        <c:scaling>
          <c:orientation val="minMax"/>
        </c:scaling>
        <c:delete val="0"/>
        <c:axPos val="b"/>
        <c:title>
          <c:tx>
            <c:rich>
              <a:bodyPr/>
              <a:lstStyle/>
              <a:p>
                <a:pPr>
                  <a:defRPr/>
                </a:pPr>
                <a:r>
                  <a:rPr lang="en-US" dirty="0" smtClean="0"/>
                  <a:t>Percentage along waterway from headwater (0%) to mouth (100%)</a:t>
                </a:r>
                <a:endParaRPr lang="en-US" dirty="0"/>
              </a:p>
            </c:rich>
          </c:tx>
          <c:layout/>
          <c:overlay val="0"/>
        </c:title>
        <c:numFmt formatCode="0.00%" sourceLinked="1"/>
        <c:majorTickMark val="none"/>
        <c:minorTickMark val="none"/>
        <c:tickLblPos val="nextTo"/>
        <c:crossAx val="507848824"/>
        <c:crosses val="autoZero"/>
        <c:auto val="1"/>
        <c:lblAlgn val="ctr"/>
        <c:lblOffset val="100"/>
        <c:noMultiLvlLbl val="0"/>
      </c:catAx>
      <c:valAx>
        <c:axId val="507848824"/>
        <c:scaling>
          <c:orientation val="minMax"/>
        </c:scaling>
        <c:delete val="0"/>
        <c:axPos val="l"/>
        <c:majorGridlines/>
        <c:title>
          <c:tx>
            <c:rich>
              <a:bodyPr/>
              <a:lstStyle/>
              <a:p>
                <a:pPr>
                  <a:defRPr/>
                </a:pPr>
                <a:r>
                  <a:rPr lang="en-US"/>
                  <a:t>TDS (ppm)</a:t>
                </a:r>
              </a:p>
            </c:rich>
          </c:tx>
          <c:layout/>
          <c:overlay val="0"/>
        </c:title>
        <c:numFmt formatCode="General" sourceLinked="1"/>
        <c:majorTickMark val="none"/>
        <c:minorTickMark val="none"/>
        <c:tickLblPos val="nextTo"/>
        <c:crossAx val="507843128"/>
        <c:crosses val="autoZero"/>
        <c:crossBetween val="between"/>
      </c:valAx>
    </c:plotArea>
    <c:legend>
      <c:legendPos val="r"/>
      <c:layout>
        <c:manualLayout>
          <c:xMode val="edge"/>
          <c:yMode val="edge"/>
          <c:x val="0.750269438976378"/>
          <c:y val="0.312184871121879"/>
          <c:w val="0.157716672134733"/>
          <c:h val="0.514946497072481"/>
        </c:manualLayout>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sz="1800"/>
              <a:t>Comparison of Salinity</a:t>
            </a:r>
            <a:endParaRPr lang="en-US" sz="1800" baseline="0"/>
          </a:p>
        </c:rich>
      </c:tx>
      <c:layout>
        <c:manualLayout>
          <c:xMode val="edge"/>
          <c:yMode val="edge"/>
          <c:x val="0.294245227543278"/>
          <c:y val="0.0"/>
        </c:manualLayout>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Sheet1!$B$28</c:f>
              <c:strCache>
                <c:ptCount val="1"/>
                <c:pt idx="0">
                  <c:v>Newbegun Creek </c:v>
                </c:pt>
              </c:strCache>
            </c:strRef>
          </c:tx>
          <c:invertIfNegative val="0"/>
          <c:cat>
            <c:numRef>
              <c:f>Sheet1!$A$29:$A$32</c:f>
              <c:numCache>
                <c:formatCode>0%</c:formatCode>
                <c:ptCount val="4"/>
                <c:pt idx="0">
                  <c:v>0.0</c:v>
                </c:pt>
                <c:pt idx="1">
                  <c:v>0.33</c:v>
                </c:pt>
                <c:pt idx="2">
                  <c:v>0.66</c:v>
                </c:pt>
                <c:pt idx="3">
                  <c:v>1.0</c:v>
                </c:pt>
              </c:numCache>
            </c:numRef>
          </c:cat>
          <c:val>
            <c:numRef>
              <c:f>Sheet1!$B$29:$B$32</c:f>
              <c:numCache>
                <c:formatCode>General</c:formatCode>
                <c:ptCount val="4"/>
                <c:pt idx="0">
                  <c:v>1530.0</c:v>
                </c:pt>
                <c:pt idx="1">
                  <c:v>1810.0</c:v>
                </c:pt>
                <c:pt idx="2">
                  <c:v>2460.0</c:v>
                </c:pt>
              </c:numCache>
            </c:numRef>
          </c:val>
        </c:ser>
        <c:ser>
          <c:idx val="1"/>
          <c:order val="1"/>
          <c:tx>
            <c:strRef>
              <c:f>Sheet1!$C$28</c:f>
              <c:strCache>
                <c:ptCount val="1"/>
                <c:pt idx="0">
                  <c:v>Pasquotank River</c:v>
                </c:pt>
              </c:strCache>
            </c:strRef>
          </c:tx>
          <c:invertIfNegative val="0"/>
          <c:cat>
            <c:numRef>
              <c:f>Sheet1!$A$29:$A$32</c:f>
              <c:numCache>
                <c:formatCode>0%</c:formatCode>
                <c:ptCount val="4"/>
                <c:pt idx="0">
                  <c:v>0.0</c:v>
                </c:pt>
                <c:pt idx="1">
                  <c:v>0.33</c:v>
                </c:pt>
                <c:pt idx="2">
                  <c:v>0.66</c:v>
                </c:pt>
                <c:pt idx="3">
                  <c:v>1.0</c:v>
                </c:pt>
              </c:numCache>
            </c:numRef>
          </c:cat>
          <c:val>
            <c:numRef>
              <c:f>Sheet1!$C$29:$C$32</c:f>
              <c:numCache>
                <c:formatCode>General</c:formatCode>
                <c:ptCount val="4"/>
                <c:pt idx="0">
                  <c:v>170.0</c:v>
                </c:pt>
                <c:pt idx="1">
                  <c:v>180.0</c:v>
                </c:pt>
                <c:pt idx="2">
                  <c:v>500.0</c:v>
                </c:pt>
                <c:pt idx="3">
                  <c:v>1320.0</c:v>
                </c:pt>
              </c:numCache>
            </c:numRef>
          </c:val>
        </c:ser>
        <c:ser>
          <c:idx val="2"/>
          <c:order val="2"/>
          <c:tx>
            <c:strRef>
              <c:f>Sheet1!$D$28</c:f>
              <c:strCache>
                <c:ptCount val="1"/>
                <c:pt idx="0">
                  <c:v>Mill Dam Creek</c:v>
                </c:pt>
              </c:strCache>
            </c:strRef>
          </c:tx>
          <c:invertIfNegative val="0"/>
          <c:cat>
            <c:numRef>
              <c:f>Sheet1!$A$29:$A$32</c:f>
              <c:numCache>
                <c:formatCode>0%</c:formatCode>
                <c:ptCount val="4"/>
                <c:pt idx="0">
                  <c:v>0.0</c:v>
                </c:pt>
                <c:pt idx="1">
                  <c:v>0.33</c:v>
                </c:pt>
                <c:pt idx="2">
                  <c:v>0.66</c:v>
                </c:pt>
                <c:pt idx="3">
                  <c:v>1.0</c:v>
                </c:pt>
              </c:numCache>
            </c:numRef>
          </c:cat>
          <c:val>
            <c:numRef>
              <c:f>Sheet1!$D$29:$D$32</c:f>
              <c:numCache>
                <c:formatCode>General</c:formatCode>
                <c:ptCount val="4"/>
                <c:pt idx="0">
                  <c:v>2120.0</c:v>
                </c:pt>
                <c:pt idx="1">
                  <c:v>2290.0</c:v>
                </c:pt>
                <c:pt idx="2">
                  <c:v>2370.0</c:v>
                </c:pt>
                <c:pt idx="3">
                  <c:v>2360.0</c:v>
                </c:pt>
              </c:numCache>
            </c:numRef>
          </c:val>
        </c:ser>
        <c:ser>
          <c:idx val="3"/>
          <c:order val="3"/>
          <c:tx>
            <c:v>Areneuse Creek</c:v>
          </c:tx>
          <c:invertIfNegative val="0"/>
          <c:val>
            <c:numRef>
              <c:f>Sheet1!$E$29:$E$32</c:f>
              <c:numCache>
                <c:formatCode>General</c:formatCode>
                <c:ptCount val="4"/>
                <c:pt idx="0">
                  <c:v>2130.0</c:v>
                </c:pt>
                <c:pt idx="1">
                  <c:v>2280.0</c:v>
                </c:pt>
                <c:pt idx="2">
                  <c:v>2330.0</c:v>
                </c:pt>
                <c:pt idx="3">
                  <c:v>2360.0</c:v>
                </c:pt>
              </c:numCache>
            </c:numRef>
          </c:val>
        </c:ser>
        <c:ser>
          <c:idx val="4"/>
          <c:order val="4"/>
          <c:tx>
            <c:v>Sawyers Creek</c:v>
          </c:tx>
          <c:invertIfNegative val="0"/>
          <c:val>
            <c:numRef>
              <c:f>Sheet1!$F$29:$F$32</c:f>
              <c:numCache>
                <c:formatCode>General</c:formatCode>
                <c:ptCount val="4"/>
                <c:pt idx="0">
                  <c:v>470.0</c:v>
                </c:pt>
                <c:pt idx="1">
                  <c:v>640.0</c:v>
                </c:pt>
                <c:pt idx="2">
                  <c:v>640.0</c:v>
                </c:pt>
                <c:pt idx="3">
                  <c:v>640.0</c:v>
                </c:pt>
              </c:numCache>
            </c:numRef>
          </c:val>
        </c:ser>
        <c:ser>
          <c:idx val="5"/>
          <c:order val="5"/>
          <c:tx>
            <c:v>Knobbs</c:v>
          </c:tx>
          <c:invertIfNegative val="0"/>
          <c:val>
            <c:numRef>
              <c:f>Sheet1!$G$29:$G$32</c:f>
              <c:numCache>
                <c:formatCode>General</c:formatCode>
                <c:ptCount val="4"/>
                <c:pt idx="0">
                  <c:v>1120.0</c:v>
                </c:pt>
                <c:pt idx="1">
                  <c:v>1220.0</c:v>
                </c:pt>
                <c:pt idx="2">
                  <c:v>1330.0</c:v>
                </c:pt>
                <c:pt idx="3">
                  <c:v>1670.0</c:v>
                </c:pt>
              </c:numCache>
            </c:numRef>
          </c:val>
        </c:ser>
        <c:dLbls>
          <c:showLegendKey val="0"/>
          <c:showVal val="0"/>
          <c:showCatName val="0"/>
          <c:showSerName val="0"/>
          <c:showPercent val="0"/>
          <c:showBubbleSize val="0"/>
        </c:dLbls>
        <c:gapWidth val="150"/>
        <c:shape val="box"/>
        <c:axId val="507888648"/>
        <c:axId val="507894376"/>
        <c:axId val="0"/>
      </c:bar3DChart>
      <c:catAx>
        <c:axId val="507888648"/>
        <c:scaling>
          <c:orientation val="minMax"/>
        </c:scaling>
        <c:delete val="0"/>
        <c:axPos val="b"/>
        <c:title>
          <c:tx>
            <c:rich>
              <a:bodyPr/>
              <a:lstStyle/>
              <a:p>
                <a:pPr>
                  <a:defRPr/>
                </a:pPr>
                <a:r>
                  <a:rPr lang="en-US" dirty="0" smtClean="0"/>
                  <a:t>Percentage along waterway from headwater (0%) to mouth (100%)</a:t>
                </a:r>
                <a:endParaRPr lang="en-US" dirty="0"/>
              </a:p>
            </c:rich>
          </c:tx>
          <c:layout/>
          <c:overlay val="0"/>
        </c:title>
        <c:numFmt formatCode="0%" sourceLinked="1"/>
        <c:majorTickMark val="out"/>
        <c:minorTickMark val="none"/>
        <c:tickLblPos val="nextTo"/>
        <c:crossAx val="507894376"/>
        <c:crosses val="autoZero"/>
        <c:auto val="1"/>
        <c:lblAlgn val="ctr"/>
        <c:lblOffset val="100"/>
        <c:noMultiLvlLbl val="0"/>
      </c:catAx>
      <c:valAx>
        <c:axId val="507894376"/>
        <c:scaling>
          <c:orientation val="minMax"/>
        </c:scaling>
        <c:delete val="0"/>
        <c:axPos val="l"/>
        <c:majorGridlines/>
        <c:title>
          <c:tx>
            <c:rich>
              <a:bodyPr rot="-5400000" vert="horz"/>
              <a:lstStyle/>
              <a:p>
                <a:pPr>
                  <a:defRPr/>
                </a:pPr>
                <a:r>
                  <a:rPr lang="en-US" sz="1000" b="1" i="0" u="none" strike="noStrike" baseline="0" dirty="0" smtClean="0"/>
                  <a:t>ppm</a:t>
                </a:r>
                <a:endParaRPr lang="en-US" dirty="0"/>
              </a:p>
            </c:rich>
          </c:tx>
          <c:layout/>
          <c:overlay val="0"/>
        </c:title>
        <c:numFmt formatCode="General" sourceLinked="1"/>
        <c:majorTickMark val="out"/>
        <c:minorTickMark val="none"/>
        <c:tickLblPos val="nextTo"/>
        <c:crossAx val="507888648"/>
        <c:crosses val="autoZero"/>
        <c:crossBetween val="between"/>
      </c:valAx>
    </c:plotArea>
    <c:legend>
      <c:legendPos val="r"/>
      <c:layout>
        <c:manualLayout>
          <c:xMode val="edge"/>
          <c:yMode val="edge"/>
          <c:x val="0.750269438976378"/>
          <c:y val="0.312184871121879"/>
          <c:w val="0.157716672134733"/>
          <c:h val="0.514946497072481"/>
        </c:manualLayout>
      </c:layout>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Comparison of Conductivity</a:t>
            </a:r>
          </a:p>
        </c:rich>
      </c:tx>
      <c:layout>
        <c:manualLayout>
          <c:xMode val="edge"/>
          <c:yMode val="edge"/>
          <c:x val="0.301809793307087"/>
          <c:y val="0.0446648495861094"/>
        </c:manualLayout>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Sheet1!$B$36</c:f>
              <c:strCache>
                <c:ptCount val="1"/>
                <c:pt idx="0">
                  <c:v>Newbegun Creek </c:v>
                </c:pt>
              </c:strCache>
            </c:strRef>
          </c:tx>
          <c:invertIfNegative val="0"/>
          <c:cat>
            <c:numRef>
              <c:f>Sheet1!$A$37:$A$40</c:f>
              <c:numCache>
                <c:formatCode>0%</c:formatCode>
                <c:ptCount val="4"/>
                <c:pt idx="0">
                  <c:v>0.0</c:v>
                </c:pt>
                <c:pt idx="1">
                  <c:v>0.33</c:v>
                </c:pt>
                <c:pt idx="2">
                  <c:v>0.66</c:v>
                </c:pt>
                <c:pt idx="3">
                  <c:v>1.0</c:v>
                </c:pt>
              </c:numCache>
            </c:numRef>
          </c:cat>
          <c:val>
            <c:numRef>
              <c:f>Sheet1!$B$37:$B$40</c:f>
              <c:numCache>
                <c:formatCode>General</c:formatCode>
                <c:ptCount val="4"/>
                <c:pt idx="0">
                  <c:v>3.06</c:v>
                </c:pt>
                <c:pt idx="1">
                  <c:v>3.63</c:v>
                </c:pt>
                <c:pt idx="2">
                  <c:v>4.9</c:v>
                </c:pt>
                <c:pt idx="3">
                  <c:v>5.6</c:v>
                </c:pt>
              </c:numCache>
            </c:numRef>
          </c:val>
        </c:ser>
        <c:ser>
          <c:idx val="1"/>
          <c:order val="1"/>
          <c:tx>
            <c:strRef>
              <c:f>Sheet1!$C$36</c:f>
              <c:strCache>
                <c:ptCount val="1"/>
                <c:pt idx="0">
                  <c:v>Pasquotank River</c:v>
                </c:pt>
              </c:strCache>
            </c:strRef>
          </c:tx>
          <c:invertIfNegative val="0"/>
          <c:cat>
            <c:numRef>
              <c:f>Sheet1!$A$37:$A$40</c:f>
              <c:numCache>
                <c:formatCode>0%</c:formatCode>
                <c:ptCount val="4"/>
                <c:pt idx="0">
                  <c:v>0.0</c:v>
                </c:pt>
                <c:pt idx="1">
                  <c:v>0.33</c:v>
                </c:pt>
                <c:pt idx="2">
                  <c:v>0.66</c:v>
                </c:pt>
                <c:pt idx="3">
                  <c:v>1.0</c:v>
                </c:pt>
              </c:numCache>
            </c:numRef>
          </c:cat>
          <c:val>
            <c:numRef>
              <c:f>Sheet1!$C$37:$C$40</c:f>
              <c:numCache>
                <c:formatCode>General</c:formatCode>
                <c:ptCount val="4"/>
                <c:pt idx="0">
                  <c:v>0.253</c:v>
                </c:pt>
                <c:pt idx="1">
                  <c:v>0.374</c:v>
                </c:pt>
                <c:pt idx="2">
                  <c:v>1.02</c:v>
                </c:pt>
                <c:pt idx="3">
                  <c:v>2.64</c:v>
                </c:pt>
              </c:numCache>
            </c:numRef>
          </c:val>
        </c:ser>
        <c:ser>
          <c:idx val="2"/>
          <c:order val="2"/>
          <c:tx>
            <c:strRef>
              <c:f>Sheet1!$D$36</c:f>
              <c:strCache>
                <c:ptCount val="1"/>
                <c:pt idx="0">
                  <c:v>Mill Dam Creek</c:v>
                </c:pt>
              </c:strCache>
            </c:strRef>
          </c:tx>
          <c:invertIfNegative val="0"/>
          <c:cat>
            <c:numRef>
              <c:f>Sheet1!$A$37:$A$40</c:f>
              <c:numCache>
                <c:formatCode>0%</c:formatCode>
                <c:ptCount val="4"/>
                <c:pt idx="0">
                  <c:v>0.0</c:v>
                </c:pt>
                <c:pt idx="1">
                  <c:v>0.33</c:v>
                </c:pt>
                <c:pt idx="2">
                  <c:v>0.66</c:v>
                </c:pt>
                <c:pt idx="3">
                  <c:v>1.0</c:v>
                </c:pt>
              </c:numCache>
            </c:numRef>
          </c:cat>
          <c:val>
            <c:numRef>
              <c:f>Sheet1!$D$37:$D$40</c:f>
              <c:numCache>
                <c:formatCode>General</c:formatCode>
                <c:ptCount val="4"/>
                <c:pt idx="0">
                  <c:v>4.25</c:v>
                </c:pt>
                <c:pt idx="1">
                  <c:v>4.57</c:v>
                </c:pt>
                <c:pt idx="2">
                  <c:v>4.74</c:v>
                </c:pt>
                <c:pt idx="3">
                  <c:v>4.72</c:v>
                </c:pt>
              </c:numCache>
            </c:numRef>
          </c:val>
        </c:ser>
        <c:ser>
          <c:idx val="3"/>
          <c:order val="3"/>
          <c:tx>
            <c:v>Areneuse Creek</c:v>
          </c:tx>
          <c:invertIfNegative val="0"/>
          <c:val>
            <c:numRef>
              <c:f>Sheet1!$E$37:$E$40</c:f>
              <c:numCache>
                <c:formatCode>General</c:formatCode>
                <c:ptCount val="4"/>
                <c:pt idx="0">
                  <c:v>4.27</c:v>
                </c:pt>
                <c:pt idx="1">
                  <c:v>4.56</c:v>
                </c:pt>
                <c:pt idx="2">
                  <c:v>4.649999999999998</c:v>
                </c:pt>
                <c:pt idx="3">
                  <c:v>4.84</c:v>
                </c:pt>
              </c:numCache>
            </c:numRef>
          </c:val>
        </c:ser>
        <c:ser>
          <c:idx val="4"/>
          <c:order val="4"/>
          <c:tx>
            <c:v>Sawyers Creek</c:v>
          </c:tx>
          <c:invertIfNegative val="0"/>
          <c:val>
            <c:numRef>
              <c:f>Sheet1!$F$37:$F$40</c:f>
              <c:numCache>
                <c:formatCode>General</c:formatCode>
                <c:ptCount val="4"/>
                <c:pt idx="0">
                  <c:v>0.896</c:v>
                </c:pt>
                <c:pt idx="1">
                  <c:v>1.281</c:v>
                </c:pt>
                <c:pt idx="2">
                  <c:v>1.29</c:v>
                </c:pt>
                <c:pt idx="3">
                  <c:v>1.28</c:v>
                </c:pt>
              </c:numCache>
            </c:numRef>
          </c:val>
        </c:ser>
        <c:ser>
          <c:idx val="5"/>
          <c:order val="5"/>
          <c:tx>
            <c:v>Knobbs Creek</c:v>
          </c:tx>
          <c:invertIfNegative val="0"/>
          <c:val>
            <c:numRef>
              <c:f>Sheet1!$G$37:$G$40</c:f>
              <c:numCache>
                <c:formatCode>General</c:formatCode>
                <c:ptCount val="4"/>
                <c:pt idx="0">
                  <c:v>2.24</c:v>
                </c:pt>
                <c:pt idx="1">
                  <c:v>2.44</c:v>
                </c:pt>
                <c:pt idx="2">
                  <c:v>2.66</c:v>
                </c:pt>
                <c:pt idx="3">
                  <c:v>3.34</c:v>
                </c:pt>
              </c:numCache>
            </c:numRef>
          </c:val>
        </c:ser>
        <c:dLbls>
          <c:showLegendKey val="0"/>
          <c:showVal val="0"/>
          <c:showCatName val="0"/>
          <c:showSerName val="0"/>
          <c:showPercent val="0"/>
          <c:showBubbleSize val="0"/>
        </c:dLbls>
        <c:gapWidth val="150"/>
        <c:shape val="box"/>
        <c:axId val="507934568"/>
        <c:axId val="507940264"/>
        <c:axId val="0"/>
      </c:bar3DChart>
      <c:catAx>
        <c:axId val="507934568"/>
        <c:scaling>
          <c:orientation val="minMax"/>
        </c:scaling>
        <c:delete val="0"/>
        <c:axPos val="b"/>
        <c:title>
          <c:tx>
            <c:rich>
              <a:bodyPr/>
              <a:lstStyle/>
              <a:p>
                <a:pPr>
                  <a:defRPr/>
                </a:pPr>
                <a:r>
                  <a:rPr lang="en-US" dirty="0" smtClean="0"/>
                  <a:t>Percentage along waterway from headwater (0%) to mouth (100%)</a:t>
                </a:r>
                <a:endParaRPr lang="en-US" dirty="0"/>
              </a:p>
            </c:rich>
          </c:tx>
          <c:layout/>
          <c:overlay val="0"/>
        </c:title>
        <c:numFmt formatCode="0%" sourceLinked="1"/>
        <c:majorTickMark val="out"/>
        <c:minorTickMark val="none"/>
        <c:tickLblPos val="nextTo"/>
        <c:crossAx val="507940264"/>
        <c:crosses val="autoZero"/>
        <c:auto val="1"/>
        <c:lblAlgn val="ctr"/>
        <c:lblOffset val="100"/>
        <c:noMultiLvlLbl val="0"/>
      </c:catAx>
      <c:valAx>
        <c:axId val="507940264"/>
        <c:scaling>
          <c:orientation val="minMax"/>
        </c:scaling>
        <c:delete val="0"/>
        <c:axPos val="l"/>
        <c:minorGridlines/>
        <c:title>
          <c:tx>
            <c:rich>
              <a:bodyPr rot="-5400000" vert="horz"/>
              <a:lstStyle/>
              <a:p>
                <a:pPr>
                  <a:defRPr/>
                </a:pPr>
                <a:r>
                  <a:rPr lang="en-US" dirty="0" err="1" smtClean="0"/>
                  <a:t>mS</a:t>
                </a:r>
                <a:endParaRPr lang="en-US" dirty="0"/>
              </a:p>
            </c:rich>
          </c:tx>
          <c:layout/>
          <c:overlay val="0"/>
        </c:title>
        <c:numFmt formatCode="General" sourceLinked="1"/>
        <c:majorTickMark val="out"/>
        <c:minorTickMark val="none"/>
        <c:tickLblPos val="nextTo"/>
        <c:crossAx val="507934568"/>
        <c:crosses val="autoZero"/>
        <c:crossBetween val="between"/>
        <c:minorUnit val="1.0"/>
      </c:valAx>
    </c:plotArea>
    <c:legend>
      <c:legendPos val="r"/>
      <c:layout>
        <c:manualLayout>
          <c:xMode val="edge"/>
          <c:yMode val="edge"/>
          <c:x val="0.750269438976378"/>
          <c:y val="0.312184871121879"/>
          <c:w val="0.157716672134733"/>
          <c:h val="0.514946497072481"/>
        </c:manualLayout>
      </c:layout>
      <c:overlay val="0"/>
    </c:legend>
    <c:plotVisOnly val="1"/>
    <c:dispBlanksAs val="gap"/>
    <c:showDLblsOverMax val="0"/>
  </c:chart>
  <c:spPr>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8/30/11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5194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8/30/11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92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8/30/11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4967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8/30/11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796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DE5FF-0BF5-9D40-92EB-77D6D5498FD9}" type="datetimeFigureOut">
              <a:rPr lang="en-US" smtClean="0"/>
              <a:t>8/30/11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80462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DE5FF-0BF5-9D40-92EB-77D6D5498FD9}" type="datetimeFigureOut">
              <a:rPr lang="en-US" smtClean="0"/>
              <a:t>8/30/11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425357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DE5FF-0BF5-9D40-92EB-77D6D5498FD9}" type="datetimeFigureOut">
              <a:rPr lang="en-US" smtClean="0"/>
              <a:t>8/30/11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0145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DE5FF-0BF5-9D40-92EB-77D6D5498FD9}" type="datetimeFigureOut">
              <a:rPr lang="en-US" smtClean="0"/>
              <a:t>8/30/11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8588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DE5FF-0BF5-9D40-92EB-77D6D5498FD9}" type="datetimeFigureOut">
              <a:rPr lang="en-US" smtClean="0"/>
              <a:t>8/30/11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2078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8/30/11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59215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8/30/11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1709477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CFDE5FF-0BF5-9D40-92EB-77D6D5498FD9}" type="datetimeFigureOut">
              <a:rPr lang="en-US" smtClean="0"/>
              <a:t>8/30/11</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6149014D-81E3-0940-AC72-8990DEAE345E}" type="slidenum">
              <a:rPr lang="en-US" smtClean="0"/>
              <a:t>‹#›</a:t>
            </a:fld>
            <a:endParaRPr lang="en-US"/>
          </a:p>
        </p:txBody>
      </p:sp>
    </p:spTree>
    <p:extLst>
      <p:ext uri="{BB962C8B-B14F-4D97-AF65-F5344CB8AC3E}">
        <p14:creationId xmlns:p14="http://schemas.microsoft.com/office/powerpoint/2010/main" val="9414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4.png"/><Relationship Id="rId21" Type="http://schemas.openxmlformats.org/officeDocument/2006/relationships/image" Target="../media/image15.png"/><Relationship Id="rId22" Type="http://schemas.openxmlformats.org/officeDocument/2006/relationships/image" Target="../media/image16.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chart" Target="../charts/chart1.xml"/><Relationship Id="rId13" Type="http://schemas.openxmlformats.org/officeDocument/2006/relationships/chart" Target="../charts/chart2.xml"/><Relationship Id="rId14" Type="http://schemas.openxmlformats.org/officeDocument/2006/relationships/chart" Target="../charts/chart3.xml"/><Relationship Id="rId15" Type="http://schemas.openxmlformats.org/officeDocument/2006/relationships/chart" Target="../charts/chart4.xml"/><Relationship Id="rId16" Type="http://schemas.openxmlformats.org/officeDocument/2006/relationships/chart" Target="../charts/chart5.xml"/><Relationship Id="rId17" Type="http://schemas.openxmlformats.org/officeDocument/2006/relationships/image" Target="../media/image11.jpg"/><Relationship Id="rId18" Type="http://schemas.openxmlformats.org/officeDocument/2006/relationships/image" Target="../media/image12.png"/><Relationship Id="rId19"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p:cNvSpPr>
          <p:nvPr/>
        </p:nvSpPr>
        <p:spPr>
          <a:xfrm>
            <a:off x="174933" y="2930965"/>
            <a:ext cx="6701458" cy="13849943"/>
          </a:xfrm>
          <a:prstGeom prst="rect">
            <a:avLst/>
          </a:prstGeom>
          <a:noFill/>
        </p:spPr>
        <p:txBody>
          <a:bodyPr wrap="square" lIns="0" rtlCol="0">
            <a:spAutoFit/>
          </a:bodyPr>
          <a:lstStyle/>
          <a:p>
            <a:r>
              <a:rPr lang="en-US" sz="2400" b="1" dirty="0">
                <a:latin typeface="Times New Roman"/>
                <a:cs typeface="Times New Roman"/>
              </a:rPr>
              <a:t>Abstract </a:t>
            </a:r>
          </a:p>
          <a:p>
            <a:pPr algn="just">
              <a:spcAft>
                <a:spcPts val="1200"/>
              </a:spcAft>
            </a:pPr>
            <a:r>
              <a:rPr lang="en-US" sz="2400" dirty="0">
                <a:latin typeface="Times New Roman"/>
                <a:cs typeface="Times New Roman"/>
              </a:rPr>
              <a:t>The Pasquotank River Watershed in Northeast North Carolina is fed by multiple tributaries surrounded by varying landforms such as swamp, farmlands, and urban development. Each of these landforms contributes both negatively and positively to the waters they surround. The watershed itself provides an intermediate between spawning grounds at the headwaters and the more open waters of the Albemarle Sound, which serves as a nursery area for many fish species, and s home to several commercial species. The Pasquotank River Watershed begins in the Great Dismal Swamp along the Virginia, North Carolina border where acid and significant color from dissolved organic matter is contributed.</a:t>
            </a:r>
          </a:p>
          <a:p>
            <a:pPr algn="just">
              <a:spcAft>
                <a:spcPts val="1200"/>
              </a:spcAft>
            </a:pPr>
            <a:r>
              <a:rPr lang="en-US" sz="2400" dirty="0">
                <a:latin typeface="Times New Roman"/>
                <a:cs typeface="Times New Roman"/>
              </a:rPr>
              <a:t>The 2011 UREOMPS Pasquotank River Watershed Team performed an assessment of the water quality in the watershed area. Assessments took place in several areas including the main channel of the river from Elizabeth City up to the Dismal Swamp Canal. Tributaries tested on the south side of the watershed were Newbegun Creek and Knobbs Creek. The tributaries on the north side were Areneuse Creek, Mill Dam Creek, and Sawyers Creek.</a:t>
            </a:r>
          </a:p>
          <a:p>
            <a:pPr algn="just">
              <a:spcAft>
                <a:spcPts val="1200"/>
              </a:spcAft>
            </a:pPr>
            <a:r>
              <a:rPr lang="en-US" sz="2400" dirty="0">
                <a:latin typeface="Times New Roman"/>
                <a:cs typeface="Times New Roman"/>
              </a:rPr>
              <a:t>Samples were taken at predetermined intervals and returned to the University for testing. Tests included pH, salt, total dissolved solids, and conductivity. Field readings recorded were air and water temperature, dissolved oxygen, wind speed and direction, and turbidity measurements using the Secchi disk.</a:t>
            </a:r>
          </a:p>
          <a:p>
            <a:pPr algn="just">
              <a:spcAft>
                <a:spcPts val="1200"/>
              </a:spcAft>
            </a:pPr>
            <a:r>
              <a:rPr lang="en-US" sz="2400" dirty="0">
                <a:latin typeface="Times New Roman"/>
                <a:cs typeface="Times New Roman"/>
              </a:rPr>
              <a:t>All measurements were placed on-line and correlated to the location of the sample utilizing Google Maps</a:t>
            </a:r>
            <a:r>
              <a:rPr lang="en-US" sz="2400" baseline="30000" dirty="0">
                <a:latin typeface="Times New Roman"/>
                <a:cs typeface="Times New Roman"/>
              </a:rPr>
              <a:t>®</a:t>
            </a:r>
            <a:r>
              <a:rPr lang="en-US" sz="2400" dirty="0">
                <a:latin typeface="Times New Roman"/>
                <a:cs typeface="Times New Roman"/>
              </a:rPr>
              <a:t>. Readings were then compared to the landforms around the sample and their distance away from the river to determine if any </a:t>
            </a:r>
            <a:r>
              <a:rPr lang="en-US" sz="2400" dirty="0" smtClean="0">
                <a:latin typeface="Times New Roman"/>
                <a:cs typeface="Times New Roman"/>
              </a:rPr>
              <a:t>link could </a:t>
            </a:r>
            <a:r>
              <a:rPr lang="en-US" sz="2400" dirty="0">
                <a:latin typeface="Times New Roman"/>
                <a:cs typeface="Times New Roman"/>
              </a:rPr>
              <a:t>be formed. </a:t>
            </a:r>
          </a:p>
        </p:txBody>
      </p:sp>
      <p:sp>
        <p:nvSpPr>
          <p:cNvPr id="4" name="TextBox 3"/>
          <p:cNvSpPr txBox="1"/>
          <p:nvPr/>
        </p:nvSpPr>
        <p:spPr>
          <a:xfrm>
            <a:off x="0" y="0"/>
            <a:ext cx="43891200" cy="2492990"/>
          </a:xfrm>
          <a:prstGeom prst="rect">
            <a:avLst/>
          </a:prstGeom>
          <a:gradFill flip="none" rotWithShape="1">
            <a:gsLst>
              <a:gs pos="0">
                <a:srgbClr val="A29263"/>
              </a:gs>
              <a:gs pos="66000">
                <a:srgbClr val="C8B379"/>
              </a:gs>
              <a:gs pos="100000">
                <a:srgbClr val="5B5137"/>
              </a:gs>
            </a:gsLst>
            <a:lin ang="5400000" scaled="0"/>
            <a:tileRect/>
          </a:gradFill>
          <a:ln>
            <a:noFill/>
          </a:ln>
        </p:spPr>
        <p:txBody>
          <a:bodyPr wrap="square" lIns="182880" tIns="182880" rIns="914400" bIns="274320" rtlCol="0">
            <a:spAutoFit/>
          </a:bodyPr>
          <a:lstStyle/>
          <a:p>
            <a:r>
              <a:rPr lang="en-US" sz="6600" spc="200" dirty="0">
                <a:solidFill>
                  <a:schemeClr val="bg1"/>
                </a:solidFill>
                <a:latin typeface="Times New Roman"/>
                <a:cs typeface="Times New Roman"/>
              </a:rPr>
              <a:t>Water-Quality Assessment of the Pasquotank </a:t>
            </a:r>
            <a:r>
              <a:rPr lang="en-US" sz="6600" spc="200" dirty="0" smtClean="0">
                <a:solidFill>
                  <a:schemeClr val="bg1"/>
                </a:solidFill>
                <a:latin typeface="Times New Roman"/>
                <a:cs typeface="Times New Roman"/>
              </a:rPr>
              <a:t>River Watershed</a:t>
            </a:r>
            <a:r>
              <a:rPr lang="en-US" sz="6600" spc="200" dirty="0">
                <a:solidFill>
                  <a:schemeClr val="bg1"/>
                </a:solidFill>
                <a:latin typeface="Times New Roman"/>
                <a:cs typeface="Times New Roman"/>
              </a:rPr>
              <a:t>; </a:t>
            </a:r>
            <a:endParaRPr lang="en-US" sz="6600" spc="200" dirty="0" smtClean="0">
              <a:solidFill>
                <a:schemeClr val="bg1"/>
              </a:solidFill>
              <a:latin typeface="Times New Roman"/>
              <a:cs typeface="Times New Roman"/>
            </a:endParaRPr>
          </a:p>
          <a:p>
            <a:r>
              <a:rPr lang="en-US" sz="6600" spc="200" dirty="0" smtClean="0">
                <a:solidFill>
                  <a:schemeClr val="bg1"/>
                </a:solidFill>
                <a:latin typeface="Times New Roman"/>
                <a:cs typeface="Times New Roman"/>
              </a:rPr>
              <a:t>Analysis </a:t>
            </a:r>
            <a:r>
              <a:rPr lang="en-US" sz="6600" spc="200" dirty="0">
                <a:solidFill>
                  <a:schemeClr val="bg1"/>
                </a:solidFill>
                <a:latin typeface="Times New Roman"/>
                <a:cs typeface="Times New Roman"/>
              </a:rPr>
              <a:t>of </a:t>
            </a:r>
            <a:r>
              <a:rPr lang="en-US" sz="6600" spc="200" dirty="0" smtClean="0">
                <a:solidFill>
                  <a:schemeClr val="bg1"/>
                </a:solidFill>
                <a:latin typeface="Times New Roman"/>
                <a:cs typeface="Times New Roman"/>
              </a:rPr>
              <a:t>Dissolved </a:t>
            </a:r>
            <a:r>
              <a:rPr lang="en-US" sz="6600" spc="200" dirty="0">
                <a:solidFill>
                  <a:schemeClr val="bg1"/>
                </a:solidFill>
                <a:latin typeface="Times New Roman"/>
                <a:cs typeface="Times New Roman"/>
              </a:rPr>
              <a:t>Oxygen, pH, Salt</a:t>
            </a:r>
            <a:r>
              <a:rPr lang="en-US" sz="6600" spc="200" dirty="0" smtClean="0">
                <a:solidFill>
                  <a:schemeClr val="bg1"/>
                </a:solidFill>
                <a:latin typeface="Times New Roman"/>
                <a:cs typeface="Times New Roman"/>
              </a:rPr>
              <a:t>, Total </a:t>
            </a:r>
            <a:r>
              <a:rPr lang="en-US" sz="6600" spc="200" dirty="0">
                <a:solidFill>
                  <a:schemeClr val="bg1"/>
                </a:solidFill>
                <a:latin typeface="Times New Roman"/>
                <a:cs typeface="Times New Roman"/>
              </a:rPr>
              <a:t>Dissolved Solids, and Conductivity</a:t>
            </a:r>
          </a:p>
        </p:txBody>
      </p:sp>
      <p:sp>
        <p:nvSpPr>
          <p:cNvPr id="7" name="TextBox 6"/>
          <p:cNvSpPr txBox="1"/>
          <p:nvPr/>
        </p:nvSpPr>
        <p:spPr>
          <a:xfrm>
            <a:off x="0" y="2324524"/>
            <a:ext cx="43891199" cy="615553"/>
          </a:xfrm>
          <a:prstGeom prst="rect">
            <a:avLst/>
          </a:prstGeom>
          <a:solidFill>
            <a:srgbClr val="A29263"/>
          </a:solidFill>
          <a:ln>
            <a:solidFill>
              <a:srgbClr val="C8B379"/>
            </a:solidFill>
          </a:ln>
        </p:spPr>
        <p:txBody>
          <a:bodyPr wrap="square" lIns="182880" tIns="91440" bIns="91440" rtlCol="0">
            <a:spAutoFit/>
          </a:bodyPr>
          <a:lstStyle/>
          <a:p>
            <a:r>
              <a:rPr lang="en-US" sz="2800" dirty="0">
                <a:solidFill>
                  <a:srgbClr val="FFFFFF"/>
                </a:solidFill>
              </a:rPr>
              <a:t>Aurielle </a:t>
            </a:r>
            <a:r>
              <a:rPr lang="en-US" sz="2800" dirty="0" smtClean="0">
                <a:solidFill>
                  <a:srgbClr val="FFFFFF"/>
                </a:solidFill>
              </a:rPr>
              <a:t>Jones (St. Aug), Shaquetta Hassell (NSU), Antonio Deese (St. Aug)</a:t>
            </a:r>
            <a:r>
              <a:rPr lang="en-US" sz="2800" dirty="0">
                <a:solidFill>
                  <a:srgbClr val="FFFFFF"/>
                </a:solidFill>
              </a:rPr>
              <a:t> </a:t>
            </a:r>
            <a:r>
              <a:rPr lang="en-US" sz="2800" dirty="0" smtClean="0">
                <a:solidFill>
                  <a:srgbClr val="FFFFFF"/>
                </a:solidFill>
              </a:rPr>
              <a:t>            Mentor: Mr. Jeffrey A. Wood (ECSU)</a:t>
            </a:r>
            <a:r>
              <a:rPr lang="en-US" sz="2800" dirty="0">
                <a:solidFill>
                  <a:srgbClr val="FFFFFF"/>
                </a:solidFill>
              </a:rPr>
              <a:t> </a:t>
            </a:r>
            <a:r>
              <a:rPr lang="en-US" sz="2800" dirty="0" smtClean="0">
                <a:solidFill>
                  <a:srgbClr val="FFFFFF"/>
                </a:solidFill>
              </a:rPr>
              <a:t>              Principal </a:t>
            </a:r>
            <a:r>
              <a:rPr lang="en-US" sz="2800" dirty="0">
                <a:solidFill>
                  <a:srgbClr val="FFFFFF"/>
                </a:solidFill>
              </a:rPr>
              <a:t>Investigator: Dr. Linda </a:t>
            </a:r>
            <a:r>
              <a:rPr lang="en-US" sz="2800" dirty="0" smtClean="0">
                <a:solidFill>
                  <a:srgbClr val="FFFFFF"/>
                </a:solidFill>
              </a:rPr>
              <a:t>B. Hayden (ECSU), 1704 </a:t>
            </a:r>
            <a:r>
              <a:rPr lang="en-US" sz="2800" dirty="0">
                <a:solidFill>
                  <a:srgbClr val="FFFFFF"/>
                </a:solidFill>
              </a:rPr>
              <a:t>Weeksville Rd, Box </a:t>
            </a:r>
            <a:r>
              <a:rPr lang="en-US" sz="2800" dirty="0" smtClean="0">
                <a:solidFill>
                  <a:srgbClr val="FFFFFF"/>
                </a:solidFill>
              </a:rPr>
              <a:t>672, Elizabeth </a:t>
            </a:r>
            <a:r>
              <a:rPr lang="en-US" sz="2800" dirty="0">
                <a:solidFill>
                  <a:srgbClr val="FFFFFF"/>
                </a:solidFill>
              </a:rPr>
              <a:t>City, North Carolina 27909</a:t>
            </a:r>
            <a:endParaRPr lang="en-US" sz="2800" dirty="0">
              <a:solidFill>
                <a:srgbClr val="FFFFFF"/>
              </a:solidFill>
              <a:latin typeface="Times New Roman"/>
              <a:cs typeface="Times New Roman"/>
            </a:endParaRPr>
          </a:p>
        </p:txBody>
      </p:sp>
      <p:sp>
        <p:nvSpPr>
          <p:cNvPr id="13" name="Rectangle 12"/>
          <p:cNvSpPr/>
          <p:nvPr/>
        </p:nvSpPr>
        <p:spPr>
          <a:xfrm>
            <a:off x="0" y="21501884"/>
            <a:ext cx="43891199" cy="453196"/>
          </a:xfrm>
          <a:prstGeom prst="rect">
            <a:avLst/>
          </a:prstGeom>
          <a:gradFill flip="none" rotWithShape="1">
            <a:gsLst>
              <a:gs pos="0">
                <a:srgbClr val="A29263"/>
              </a:gs>
              <a:gs pos="66000">
                <a:srgbClr val="C8B379"/>
              </a:gs>
              <a:gs pos="100000">
                <a:srgbClr val="5B5137"/>
              </a:gs>
            </a:gsLst>
            <a:lin ang="5400000" scaled="0"/>
            <a:tileRect/>
          </a:gradFill>
          <a:ln>
            <a:noFill/>
          </a:ln>
        </p:spPr>
        <p:txBody>
          <a:bodyPr wrap="square" lIns="182880" tIns="182880" rIns="914400" bIns="274320" rtlCol="0">
            <a:spAutoFit/>
          </a:bodyPr>
          <a:lstStyle/>
          <a:p>
            <a:endParaRPr lang="en-US" sz="6600" spc="200">
              <a:solidFill>
                <a:schemeClr val="bg1"/>
              </a:solidFill>
              <a:latin typeface="Times New Roman"/>
              <a:cs typeface="Times New Roman"/>
            </a:endParaRPr>
          </a:p>
        </p:txBody>
      </p:sp>
      <p:sp>
        <p:nvSpPr>
          <p:cNvPr id="18" name="TextBox 17"/>
          <p:cNvSpPr txBox="1"/>
          <p:nvPr/>
        </p:nvSpPr>
        <p:spPr>
          <a:xfrm>
            <a:off x="14294645" y="2950559"/>
            <a:ext cx="7082376" cy="15635041"/>
          </a:xfrm>
          <a:prstGeom prst="rect">
            <a:avLst/>
          </a:prstGeom>
          <a:noFill/>
        </p:spPr>
        <p:txBody>
          <a:bodyPr wrap="square" lIns="0" rtlCol="0">
            <a:spAutoFit/>
          </a:bodyPr>
          <a:lstStyle/>
          <a:p>
            <a:r>
              <a:rPr lang="en-US" sz="2400" b="1" dirty="0" smtClean="0">
                <a:latin typeface="Times New Roman"/>
                <a:cs typeface="Times New Roman"/>
              </a:rPr>
              <a:t>Analysis</a:t>
            </a:r>
            <a:endParaRPr lang="en-US" sz="2400" b="1" dirty="0">
              <a:latin typeface="Times New Roman"/>
              <a:cs typeface="Times New Roman"/>
            </a:endParaRPr>
          </a:p>
          <a:p>
            <a:pPr algn="just">
              <a:spcAft>
                <a:spcPts val="1200"/>
              </a:spcAft>
            </a:pPr>
            <a:r>
              <a:rPr lang="en-US" sz="1800" dirty="0">
                <a:latin typeface="Times New Roman"/>
                <a:cs typeface="Times New Roman"/>
              </a:rPr>
              <a:t>After measuring dissolved oxygen (DO), salinity, turbidity, conductivity, water temperature and pH of the Pasquotank River and its tributaries the Water Quality Index (WQI) was calculated for each water source. The Pasquotank River had the highest WQI with a 64 on a scale of 1-100. Mill Dam Creek had the lowest WQI with a score of 48.</a:t>
            </a:r>
          </a:p>
          <a:p>
            <a:pPr algn="just">
              <a:spcAft>
                <a:spcPts val="1200"/>
              </a:spcAft>
            </a:pPr>
            <a:r>
              <a:rPr lang="en-US" sz="1800" dirty="0">
                <a:latin typeface="Times New Roman"/>
                <a:cs typeface="Times New Roman"/>
              </a:rPr>
              <a:t>The quality of water was based heavily on the amount of dissolved oxygen in the water. Dissolved oxygen levels increased downstream where the Pasquotank River widened and the mouths of the creeks met the river. Levels were much lower at the head of the river and the tributaries in comparison to the measurements at the mouth. It was stated that the volume and velocity of the water affected the DO level, so it was expected that dissolved oxygen levels would be lower at the head, where the water was stagnant and surrounded by trees. Based on a table provided by [4] the percent saturation for oxygen was calculated at the head and mouth of each water source in the Pasquotank Watershed. Percent saturation was calculated at two intervals in between the mouth and head for each body of water. The greatest percentage of saturation was measured at the mouth of the Pasquotank River, which plays a role in the relatively high water quality index of the Pasquotank.</a:t>
            </a:r>
          </a:p>
          <a:p>
            <a:pPr algn="just">
              <a:spcAft>
                <a:spcPts val="1200"/>
              </a:spcAft>
            </a:pPr>
            <a:r>
              <a:rPr lang="en-US" sz="1800" dirty="0">
                <a:latin typeface="Times New Roman"/>
                <a:cs typeface="Times New Roman"/>
              </a:rPr>
              <a:t>In this study, the lowest average pH was 5, which were at the Mill Dam, </a:t>
            </a:r>
            <a:r>
              <a:rPr lang="en-US" sz="1800" dirty="0" err="1">
                <a:latin typeface="Times New Roman"/>
                <a:cs typeface="Times New Roman"/>
              </a:rPr>
              <a:t>Areneuse</a:t>
            </a:r>
            <a:r>
              <a:rPr lang="en-US" sz="1800" dirty="0">
                <a:latin typeface="Times New Roman"/>
                <a:cs typeface="Times New Roman"/>
              </a:rPr>
              <a:t> and </a:t>
            </a:r>
            <a:r>
              <a:rPr lang="en-US" sz="1800" dirty="0" err="1">
                <a:latin typeface="Times New Roman"/>
                <a:cs typeface="Times New Roman"/>
              </a:rPr>
              <a:t>Knobbs</a:t>
            </a:r>
            <a:r>
              <a:rPr lang="en-US" sz="1800" dirty="0">
                <a:latin typeface="Times New Roman"/>
                <a:cs typeface="Times New Roman"/>
              </a:rPr>
              <a:t> Creek, and the highest pH was 6.5 at Sawyers Creek. While there was no physical observance of a negative impact of the pH on the water, the WQI for each creek indicated that water quality was relatively poor. Although the Pasquotank River had the highest WQI, its score was still moderate. It was expected that the Pasquotank and tributaries would be acidic because of the tannic acid entering the water. Tannic acid comes from the trees whose roots are submerged in the water. This is why the color of the water in the Pasquotank and its tributaries is brown.</a:t>
            </a:r>
          </a:p>
          <a:p>
            <a:pPr algn="just">
              <a:spcAft>
                <a:spcPts val="1200"/>
              </a:spcAft>
            </a:pPr>
            <a:r>
              <a:rPr lang="en-US" sz="1800" dirty="0">
                <a:latin typeface="Times New Roman"/>
                <a:cs typeface="Times New Roman"/>
              </a:rPr>
              <a:t>Turbidity was highest in the Pasquotank River. Although higher turbidity usually causes lower dissolved oxygen concentrations, this was not the case for the Pasquotank River. Most likely, the cool temperature, large volume and rapid flow of the Pasquotank had a greater impact on the dissolved oxygen in the river, as well as the low amount of total dissolved solids in the water.</a:t>
            </a:r>
          </a:p>
          <a:p>
            <a:pPr algn="just">
              <a:spcAft>
                <a:spcPts val="1200"/>
              </a:spcAft>
            </a:pPr>
            <a:r>
              <a:rPr lang="en-US" sz="1800" dirty="0">
                <a:latin typeface="Times New Roman"/>
                <a:cs typeface="Times New Roman"/>
              </a:rPr>
              <a:t>The concentration of total dissolved solids (TDS) was lowest in the Pasquotank River. According to the Environmental Protection Agency TDS should not exceed 500 ppm; however the average concentration of TDS in the Pasquotank Watershed exceeded 500 ppm.</a:t>
            </a:r>
          </a:p>
          <a:p>
            <a:pPr algn="just">
              <a:spcAft>
                <a:spcPts val="1200"/>
              </a:spcAft>
            </a:pPr>
            <a:r>
              <a:rPr lang="en-US" sz="1800" dirty="0">
                <a:latin typeface="Times New Roman"/>
                <a:cs typeface="Times New Roman"/>
              </a:rPr>
              <a:t>It was difficult to determine how the landforms surrounding the Pasquotank and its tributaries affected water quality. While most of the bodies of water were directly surrounded by swamp, urban and farmland were located directly outside of the swamp areas. The bodies of water that were tested had numerous landforms surroundings, directly and indirectly. All of the landforms directly surrounding the bodies of were swamp areas, the indirect landforms varied. The TDS concentration was slightly affected by the direct and indirect landforms. For example, at the head of the Pasquotank River the direct and indirect landforms were swamp areas; there was a low level of TDS concentration but at the mouth of Knobbs </a:t>
            </a:r>
            <a:r>
              <a:rPr lang="en-US" sz="1800" dirty="0" smtClean="0">
                <a:latin typeface="Times New Roman"/>
                <a:cs typeface="Times New Roman"/>
              </a:rPr>
              <a:t>Creek </a:t>
            </a:r>
            <a:r>
              <a:rPr lang="en-US" sz="1800" dirty="0">
                <a:latin typeface="Times New Roman"/>
                <a:cs typeface="Times New Roman"/>
              </a:rPr>
              <a:t>the direct landform was a swamp and the indirect landform was a woodchip mill; there were high levels of TDS concentration. </a:t>
            </a:r>
          </a:p>
        </p:txBody>
      </p:sp>
      <p:sp>
        <p:nvSpPr>
          <p:cNvPr id="31" name="TextBox 30"/>
          <p:cNvSpPr txBox="1">
            <a:spLocks/>
          </p:cNvSpPr>
          <p:nvPr/>
        </p:nvSpPr>
        <p:spPr>
          <a:xfrm>
            <a:off x="28720141" y="2994427"/>
            <a:ext cx="6400800" cy="6278643"/>
          </a:xfrm>
          <a:prstGeom prst="rect">
            <a:avLst/>
          </a:prstGeom>
          <a:noFill/>
        </p:spPr>
        <p:txBody>
          <a:bodyPr wrap="square" lIns="0" rtlCol="0">
            <a:spAutoFit/>
          </a:bodyPr>
          <a:lstStyle/>
          <a:p>
            <a:r>
              <a:rPr lang="en-US" sz="2400" b="1" dirty="0" smtClean="0">
                <a:latin typeface="Times New Roman"/>
                <a:cs typeface="Times New Roman"/>
              </a:rPr>
              <a:t>Conclusion</a:t>
            </a:r>
            <a:endParaRPr lang="en-US" sz="2400" b="1" dirty="0">
              <a:latin typeface="Times New Roman"/>
              <a:cs typeface="Times New Roman"/>
            </a:endParaRPr>
          </a:p>
          <a:p>
            <a:pPr algn="just">
              <a:spcAft>
                <a:spcPts val="1200"/>
              </a:spcAft>
            </a:pPr>
            <a:r>
              <a:rPr lang="en-US" sz="1800" dirty="0">
                <a:latin typeface="Times New Roman"/>
                <a:cs typeface="Times New Roman"/>
              </a:rPr>
              <a:t>The Water Quality Index (WQI) of the Pasquotank Watershed was calculated by evaluating the key parameters that influence the health of water. While the Pasquotank River had the highest WQI (64) the health of the water can still be improved. The water quality index scores of the creeks were slightly lower and ranged from a score of 48-54. Measurements taken at and between the mouth and head of each body of water provided easy comparison and showed a relationship between the parameters. It was determined that dissolved oxygen (DO), turbidity, total dissolved solids, conductivity and salinity all increased going downstream. Turbidity, total dissolved solids, salinity as well as water temperature affected DO levels, however there were other factors also had an impact on DO levels. These factors were unique to each water source and included size, rate of the water flow and the location of the water. It was difficult to determine the impact that the landforms had on the quality of the water but there were obvious indications of the influence some landforms had. The paper mill located at the mouth of </a:t>
            </a:r>
            <a:r>
              <a:rPr lang="en-US" sz="1800" dirty="0" err="1">
                <a:latin typeface="Times New Roman"/>
                <a:cs typeface="Times New Roman"/>
              </a:rPr>
              <a:t>Knobbs</a:t>
            </a:r>
            <a:r>
              <a:rPr lang="en-US" sz="1800" dirty="0">
                <a:latin typeface="Times New Roman"/>
                <a:cs typeface="Times New Roman"/>
              </a:rPr>
              <a:t> Creek most likely caused an increasing amount of TDS. Although some parameters had a greater influence than other; collectively the various characteristics of the water attributed to determining the water quality of the Pasquotank and its tributaries.</a:t>
            </a:r>
            <a:endParaRPr lang="en-US" sz="1800" dirty="0" smtClean="0">
              <a:latin typeface="Times New Roman"/>
              <a:cs typeface="Times New Roman"/>
            </a:endParaRPr>
          </a:p>
        </p:txBody>
      </p:sp>
      <p:sp>
        <p:nvSpPr>
          <p:cNvPr id="41" name="TextBox 40"/>
          <p:cNvSpPr txBox="1"/>
          <p:nvPr/>
        </p:nvSpPr>
        <p:spPr>
          <a:xfrm>
            <a:off x="37020504" y="2994427"/>
            <a:ext cx="6400800" cy="3508653"/>
          </a:xfrm>
          <a:prstGeom prst="rect">
            <a:avLst/>
          </a:prstGeom>
          <a:noFill/>
        </p:spPr>
        <p:txBody>
          <a:bodyPr wrap="square" lIns="0" rtlCol="0">
            <a:spAutoFit/>
          </a:bodyPr>
          <a:lstStyle/>
          <a:p>
            <a:r>
              <a:rPr lang="en-US" sz="2400" b="1" dirty="0" smtClean="0">
                <a:latin typeface="Times New Roman"/>
                <a:cs typeface="Times New Roman"/>
              </a:rPr>
              <a:t>Future Work</a:t>
            </a:r>
            <a:endParaRPr lang="en-US" sz="2400" b="1" dirty="0">
              <a:latin typeface="Times New Roman"/>
              <a:cs typeface="Times New Roman"/>
            </a:endParaRPr>
          </a:p>
          <a:p>
            <a:pPr algn="just">
              <a:spcAft>
                <a:spcPts val="600"/>
              </a:spcAft>
            </a:pPr>
            <a:r>
              <a:rPr lang="en-US" sz="1800" dirty="0">
                <a:latin typeface="Times New Roman"/>
                <a:cs typeface="Times New Roman"/>
              </a:rPr>
              <a:t>The purpose of this research was to assess how the landforms around the Pasquotank watershed affected water quality. Since there was difficulty determining this relationship, future work should include another study on how specific landforms influence water quality. Also, research could be conducted on whether the landforms that are surrounding the river and tributaries begin to change because of construction or an increase in residential development. The same methodology can be used in order to gather and analyze the data. However some improvements that could be made include weekly testing and use of a motorized flat boat or canoe in order to gather data more quickly. </a:t>
            </a:r>
          </a:p>
        </p:txBody>
      </p:sp>
      <p:sp>
        <p:nvSpPr>
          <p:cNvPr id="42" name="TextBox 41"/>
          <p:cNvSpPr txBox="1"/>
          <p:nvPr/>
        </p:nvSpPr>
        <p:spPr>
          <a:xfrm>
            <a:off x="28720141" y="19135014"/>
            <a:ext cx="11522523" cy="2123658"/>
          </a:xfrm>
          <a:prstGeom prst="rect">
            <a:avLst/>
          </a:prstGeom>
          <a:noFill/>
        </p:spPr>
        <p:txBody>
          <a:bodyPr wrap="square" lIns="0" rtlCol="0">
            <a:spAutoFit/>
          </a:bodyPr>
          <a:lstStyle/>
          <a:p>
            <a:r>
              <a:rPr lang="en-US" sz="2000" b="1" dirty="0" smtClean="0">
                <a:latin typeface="Times New Roman"/>
                <a:cs typeface="Times New Roman"/>
              </a:rPr>
              <a:t>References</a:t>
            </a:r>
            <a:endParaRPr lang="en-US" sz="2000" b="1" dirty="0">
              <a:latin typeface="Times New Roman"/>
              <a:cs typeface="Times New Roman"/>
            </a:endParaRPr>
          </a:p>
          <a:p>
            <a:pPr marL="352425" indent="-352425"/>
            <a:r>
              <a:rPr lang="en-US" sz="1400" dirty="0">
                <a:latin typeface="Times New Roman"/>
                <a:cs typeface="Times New Roman"/>
              </a:rPr>
              <a:t>[1] APEC “Does Salt Concentration or Salinity of Water Affect Solubility of Oxygen.” http://</a:t>
            </a:r>
            <a:r>
              <a:rPr lang="en-US" sz="1400" dirty="0" err="1">
                <a:latin typeface="Times New Roman"/>
                <a:cs typeface="Times New Roman"/>
              </a:rPr>
              <a:t>www.freedrinkingwater.com</a:t>
            </a:r>
            <a:r>
              <a:rPr lang="en-US" sz="1400" dirty="0">
                <a:latin typeface="Times New Roman"/>
                <a:cs typeface="Times New Roman"/>
              </a:rPr>
              <a:t> July 15, 2011</a:t>
            </a:r>
          </a:p>
          <a:p>
            <a:pPr marL="352425" indent="-352425"/>
            <a:r>
              <a:rPr lang="en-US" sz="1400" dirty="0">
                <a:latin typeface="Times New Roman"/>
                <a:cs typeface="Times New Roman"/>
              </a:rPr>
              <a:t>[2] Earth Force “Water Quality Parameters” http://</a:t>
            </a:r>
            <a:r>
              <a:rPr lang="en-US" sz="1400" dirty="0" err="1">
                <a:latin typeface="Times New Roman"/>
                <a:cs typeface="Times New Roman"/>
              </a:rPr>
              <a:t>www.eeweek.org</a:t>
            </a:r>
            <a:r>
              <a:rPr lang="en-US" sz="1400" dirty="0">
                <a:latin typeface="Times New Roman"/>
                <a:cs typeface="Times New Roman"/>
              </a:rPr>
              <a:t>/assets/files/water%20Quality%20Testing/Water</a:t>
            </a:r>
          </a:p>
          <a:p>
            <a:pPr marL="352425" indent="-352425"/>
            <a:r>
              <a:rPr lang="en-US" sz="1400" dirty="0">
                <a:latin typeface="Times New Roman"/>
                <a:cs typeface="Times New Roman"/>
              </a:rPr>
              <a:t>%20Quality%20Parameters.pdf. July 15, 2011</a:t>
            </a:r>
          </a:p>
          <a:p>
            <a:pPr marL="352425" indent="-352425"/>
            <a:r>
              <a:rPr lang="en-US" sz="1400" dirty="0">
                <a:latin typeface="Times New Roman"/>
                <a:cs typeface="Times New Roman"/>
              </a:rPr>
              <a:t>[3] </a:t>
            </a:r>
            <a:r>
              <a:rPr lang="en-US" sz="1400" dirty="0" err="1">
                <a:latin typeface="Times New Roman"/>
                <a:cs typeface="Times New Roman"/>
              </a:rPr>
              <a:t>Grob</a:t>
            </a:r>
            <a:r>
              <a:rPr lang="en-US" sz="1400" dirty="0">
                <a:latin typeface="Times New Roman"/>
                <a:cs typeface="Times New Roman"/>
              </a:rPr>
              <a:t>, Linda “Salmon Conservation and Restoration Lake Washington/Cedar/Sammamish Watershed.” http://</a:t>
            </a:r>
            <a:r>
              <a:rPr lang="en-US" sz="1400" dirty="0" err="1">
                <a:latin typeface="Times New Roman"/>
                <a:cs typeface="Times New Roman"/>
              </a:rPr>
              <a:t>www.govlink.org</a:t>
            </a:r>
            <a:r>
              <a:rPr lang="en-US" sz="1400" dirty="0">
                <a:latin typeface="Times New Roman"/>
                <a:cs typeface="Times New Roman"/>
              </a:rPr>
              <a:t>/watersheds/8/reports/watershed-</a:t>
            </a:r>
            <a:r>
              <a:rPr lang="en-US" sz="1400" dirty="0" err="1">
                <a:latin typeface="Times New Roman"/>
                <a:cs typeface="Times New Roman"/>
              </a:rPr>
              <a:t>intro.apsx</a:t>
            </a:r>
            <a:r>
              <a:rPr lang="en-US" sz="1400" dirty="0">
                <a:latin typeface="Times New Roman"/>
                <a:cs typeface="Times New Roman"/>
              </a:rPr>
              <a:t>, January 28, 2010. July 15, 2011</a:t>
            </a:r>
          </a:p>
          <a:p>
            <a:pPr marL="352425" indent="-352425"/>
            <a:r>
              <a:rPr lang="en-US" sz="1400" dirty="0">
                <a:latin typeface="Times New Roman"/>
                <a:cs typeface="Times New Roman"/>
              </a:rPr>
              <a:t>[4] </a:t>
            </a:r>
            <a:r>
              <a:rPr lang="en-US" sz="1400" dirty="0" err="1">
                <a:latin typeface="Times New Roman"/>
                <a:cs typeface="Times New Roman"/>
              </a:rPr>
              <a:t>Oram</a:t>
            </a:r>
            <a:r>
              <a:rPr lang="en-US" sz="1400" dirty="0">
                <a:latin typeface="Times New Roman"/>
                <a:cs typeface="Times New Roman"/>
              </a:rPr>
              <a:t>, Brian “Monitoring the Quality of Surface Waters” http://</a:t>
            </a:r>
            <a:r>
              <a:rPr lang="en-US" sz="1400" dirty="0" err="1">
                <a:latin typeface="Times New Roman"/>
                <a:cs typeface="Times New Roman"/>
              </a:rPr>
              <a:t>www.waterresearch.net</a:t>
            </a:r>
            <a:r>
              <a:rPr lang="en-US" sz="1400" dirty="0">
                <a:latin typeface="Times New Roman"/>
                <a:cs typeface="Times New Roman"/>
              </a:rPr>
              <a:t>/</a:t>
            </a:r>
            <a:r>
              <a:rPr lang="en-US" sz="1400" dirty="0" err="1">
                <a:latin typeface="Times New Roman"/>
                <a:cs typeface="Times New Roman"/>
              </a:rPr>
              <a:t>waterqualindex</a:t>
            </a:r>
            <a:r>
              <a:rPr lang="en-US" sz="1400" dirty="0">
                <a:latin typeface="Times New Roman"/>
                <a:cs typeface="Times New Roman"/>
              </a:rPr>
              <a:t>/</a:t>
            </a:r>
            <a:r>
              <a:rPr lang="en-US" sz="1400" dirty="0" err="1">
                <a:latin typeface="Times New Roman"/>
                <a:cs typeface="Times New Roman"/>
              </a:rPr>
              <a:t>index.htm</a:t>
            </a:r>
            <a:r>
              <a:rPr lang="en-US" sz="1400" dirty="0">
                <a:latin typeface="Times New Roman"/>
                <a:cs typeface="Times New Roman"/>
              </a:rPr>
              <a:t>. July 17, 2011</a:t>
            </a:r>
          </a:p>
          <a:p>
            <a:pPr marL="352425" indent="-352425"/>
            <a:r>
              <a:rPr lang="en-US" sz="1400" dirty="0">
                <a:latin typeface="Times New Roman"/>
                <a:cs typeface="Times New Roman"/>
              </a:rPr>
              <a:t>[5] Nixon, Jay, Pauley, Sara “Water Quality Parameters” http://</a:t>
            </a:r>
            <a:r>
              <a:rPr lang="en-US" sz="1400" dirty="0" err="1">
                <a:latin typeface="Times New Roman"/>
                <a:cs typeface="Times New Roman"/>
              </a:rPr>
              <a:t>www.dnr.mo.gov</a:t>
            </a:r>
            <a:r>
              <a:rPr lang="en-US" sz="1400" dirty="0">
                <a:latin typeface="Times New Roman"/>
                <a:cs typeface="Times New Roman"/>
              </a:rPr>
              <a:t>/</a:t>
            </a:r>
            <a:r>
              <a:rPr lang="en-US" sz="1400" dirty="0" err="1">
                <a:latin typeface="Times New Roman"/>
                <a:cs typeface="Times New Roman"/>
              </a:rPr>
              <a:t>env</a:t>
            </a:r>
            <a:r>
              <a:rPr lang="en-US" sz="1400" dirty="0">
                <a:latin typeface="Times New Roman"/>
                <a:cs typeface="Times New Roman"/>
              </a:rPr>
              <a:t>/</a:t>
            </a:r>
            <a:r>
              <a:rPr lang="en-US" sz="1400" dirty="0" err="1">
                <a:latin typeface="Times New Roman"/>
                <a:cs typeface="Times New Roman"/>
              </a:rPr>
              <a:t>esp</a:t>
            </a:r>
            <a:r>
              <a:rPr lang="en-US" sz="1400" dirty="0">
                <a:latin typeface="Times New Roman"/>
                <a:cs typeface="Times New Roman"/>
              </a:rPr>
              <a:t>/</a:t>
            </a:r>
            <a:r>
              <a:rPr lang="en-US" sz="1400" dirty="0" err="1">
                <a:latin typeface="Times New Roman"/>
                <a:cs typeface="Times New Roman"/>
              </a:rPr>
              <a:t>waterquality-parameters.htm</a:t>
            </a:r>
            <a:r>
              <a:rPr lang="en-US" sz="1400" dirty="0">
                <a:latin typeface="Times New Roman"/>
                <a:cs typeface="Times New Roman"/>
              </a:rPr>
              <a:t> July 17, 2011</a:t>
            </a:r>
          </a:p>
          <a:p>
            <a:pPr marL="352425" indent="-352425"/>
            <a:r>
              <a:rPr lang="en-US" sz="1400" dirty="0">
                <a:latin typeface="Times New Roman"/>
                <a:cs typeface="Times New Roman"/>
              </a:rPr>
              <a:t>[6] </a:t>
            </a:r>
            <a:r>
              <a:rPr lang="en-US" sz="1400" dirty="0" err="1">
                <a:latin typeface="Times New Roman"/>
                <a:cs typeface="Times New Roman"/>
              </a:rPr>
              <a:t>Srinivas</a:t>
            </a:r>
            <a:r>
              <a:rPr lang="en-US" sz="1400" dirty="0">
                <a:latin typeface="Times New Roman"/>
                <a:cs typeface="Times New Roman"/>
              </a:rPr>
              <a:t>, </a:t>
            </a:r>
            <a:r>
              <a:rPr lang="en-US" sz="1400" dirty="0" err="1">
                <a:latin typeface="Times New Roman"/>
                <a:cs typeface="Times New Roman"/>
              </a:rPr>
              <a:t>Hari</a:t>
            </a:r>
            <a:r>
              <a:rPr lang="en-US" sz="1400" dirty="0">
                <a:latin typeface="Times New Roman"/>
                <a:cs typeface="Times New Roman"/>
              </a:rPr>
              <a:t> “An Introduction to Urban Watersheds” http://</a:t>
            </a:r>
            <a:r>
              <a:rPr lang="en-US" sz="1400" dirty="0" err="1">
                <a:latin typeface="Times New Roman"/>
                <a:cs typeface="Times New Roman"/>
              </a:rPr>
              <a:t>www.gdrc.org</a:t>
            </a:r>
            <a:r>
              <a:rPr lang="en-US" sz="1400" dirty="0">
                <a:latin typeface="Times New Roman"/>
                <a:cs typeface="Times New Roman"/>
              </a:rPr>
              <a:t>/</a:t>
            </a:r>
            <a:r>
              <a:rPr lang="en-US" sz="1400" dirty="0" err="1">
                <a:latin typeface="Times New Roman"/>
                <a:cs typeface="Times New Roman"/>
              </a:rPr>
              <a:t>uem</a:t>
            </a:r>
            <a:r>
              <a:rPr lang="en-US" sz="1400" dirty="0">
                <a:latin typeface="Times New Roman"/>
                <a:cs typeface="Times New Roman"/>
              </a:rPr>
              <a:t>/water/watershed/</a:t>
            </a:r>
            <a:r>
              <a:rPr lang="en-US" sz="1400" dirty="0" err="1">
                <a:latin typeface="Times New Roman"/>
                <a:cs typeface="Times New Roman"/>
              </a:rPr>
              <a:t>introduction.html</a:t>
            </a:r>
            <a:r>
              <a:rPr lang="en-US" sz="1400" dirty="0">
                <a:latin typeface="Times New Roman"/>
                <a:cs typeface="Times New Roman"/>
              </a:rPr>
              <a:t>. July 13th, 2011. July 15, 2011 </a:t>
            </a:r>
          </a:p>
        </p:txBody>
      </p:sp>
      <p:pic>
        <p:nvPicPr>
          <p:cNvPr id="44" name="Picture 43"/>
          <p:cNvPicPr>
            <a:picLocks noChangeAspect="1"/>
          </p:cNvPicPr>
          <p:nvPr/>
        </p:nvPicPr>
        <p:blipFill>
          <a:blip r:embed="rId2"/>
          <a:stretch>
            <a:fillRect/>
          </a:stretch>
        </p:blipFill>
        <p:spPr>
          <a:xfrm>
            <a:off x="39531793" y="489231"/>
            <a:ext cx="4127645" cy="1609782"/>
          </a:xfrm>
          <a:prstGeom prst="rect">
            <a:avLst/>
          </a:prstGeom>
        </p:spPr>
      </p:pic>
      <p:sp>
        <p:nvSpPr>
          <p:cNvPr id="54" name="TextBox 53"/>
          <p:cNvSpPr txBox="1"/>
          <p:nvPr/>
        </p:nvSpPr>
        <p:spPr>
          <a:xfrm>
            <a:off x="7399927" y="2930965"/>
            <a:ext cx="6400800" cy="10772177"/>
          </a:xfrm>
          <a:prstGeom prst="rect">
            <a:avLst/>
          </a:prstGeom>
          <a:noFill/>
        </p:spPr>
        <p:txBody>
          <a:bodyPr wrap="square" lIns="0" rtlCol="0">
            <a:spAutoFit/>
          </a:bodyPr>
          <a:lstStyle/>
          <a:p>
            <a:r>
              <a:rPr lang="en-US" sz="2400" b="1" dirty="0" smtClean="0">
                <a:latin typeface="Times New Roman"/>
                <a:cs typeface="Times New Roman"/>
              </a:rPr>
              <a:t>Methodology</a:t>
            </a:r>
            <a:endParaRPr lang="en-US" sz="2400" b="1" dirty="0">
              <a:latin typeface="Times New Roman"/>
              <a:cs typeface="Times New Roman"/>
            </a:endParaRPr>
          </a:p>
          <a:p>
            <a:pPr algn="just">
              <a:spcAft>
                <a:spcPts val="1200"/>
              </a:spcAft>
            </a:pPr>
            <a:r>
              <a:rPr lang="en-US" sz="1800" dirty="0">
                <a:latin typeface="Times New Roman"/>
                <a:cs typeface="Times New Roman"/>
              </a:rPr>
              <a:t>Water samples were collected from the Pasquotank Watershed by using a water-sampling device. A sample bottle was attached to a yardstick and used to collect the water at a depth of three feet (36 inches). Each location that was tested was reached by way of canoe or boat. The latitude and longitude of the locations were recorded. The temperature of the water was also taken at three feet and a wind meter was used to measure the wind speed and temperature. Dissolved oxygen, turbidity, total dissolved solids, conductivity and salinity were also measured.</a:t>
            </a:r>
          </a:p>
          <a:p>
            <a:pPr algn="just">
              <a:spcAft>
                <a:spcPts val="1200"/>
              </a:spcAft>
            </a:pPr>
            <a:r>
              <a:rPr lang="en-US" sz="1800" dirty="0">
                <a:latin typeface="Times New Roman"/>
                <a:cs typeface="Times New Roman"/>
              </a:rPr>
              <a:t>The dissolved oxygen meter was an important tool and could be used to analyze drinking water and pollution control in rivers and lakes. A dissolved oxygen meter was used to measure the amount of oxygen present in a unit volume of water. A main factor contributing to changes in dissolved oxygen levels was the build-up of organic waste.</a:t>
            </a:r>
          </a:p>
          <a:p>
            <a:pPr algn="just">
              <a:spcAft>
                <a:spcPts val="1200"/>
              </a:spcAft>
            </a:pPr>
            <a:r>
              <a:rPr lang="en-US" sz="1800" dirty="0">
                <a:latin typeface="Times New Roman"/>
                <a:cs typeface="Times New Roman"/>
              </a:rPr>
              <a:t>The Skymate Wind Meter was used to measure wind speed and temperature of the air. The Skymate measured in knots, MPH, KPH, M/Sec, Ft/Sec, Celsius and Beaufort. The measurement used for wind speed was knots and the measurement used for the air temperature was Celsius. To take the measurements the device was held away from the person, this method was used to take the wind speed and temperature more accurately.</a:t>
            </a:r>
          </a:p>
          <a:p>
            <a:pPr algn="just">
              <a:spcAft>
                <a:spcPts val="1200"/>
              </a:spcAft>
            </a:pPr>
            <a:r>
              <a:rPr lang="en-US" sz="1800" dirty="0">
                <a:latin typeface="Times New Roman"/>
                <a:cs typeface="Times New Roman"/>
              </a:rPr>
              <a:t>The Secchi disk is a circular disk used to measure turbidity. To use the Secchi disk, it was placed in the water, and lowered until the difference between the white and black portions on the disk became differentiable from the water. At that point the depth was measured in inches. However, there were some challenges in using the Secchi disk, since perception of depth differs by individual.</a:t>
            </a:r>
          </a:p>
          <a:p>
            <a:pPr algn="just">
              <a:spcAft>
                <a:spcPts val="1200"/>
              </a:spcAft>
            </a:pPr>
            <a:r>
              <a:rPr lang="en-US" sz="1800" dirty="0">
                <a:latin typeface="Times New Roman"/>
                <a:cs typeface="Times New Roman"/>
              </a:rPr>
              <a:t>The LaMotte Tracer PocketTester is designed to test conductivity, pH, Salinity, Total Dissolved Solids (TDS), and Dissolved Oxygen (DO) in different bodies of water. The PocketTester measures the sodium chloride level in salty waters. The meter can be set to measure conductivity in millisiemens (ms), pH, Salinity in parts per million (ppm), TDS in parts per million (ppm), and DO milligrams/ liters (mg/L). </a:t>
            </a:r>
          </a:p>
        </p:txBody>
      </p:sp>
      <p:pic>
        <p:nvPicPr>
          <p:cNvPr id="63" name="Picture 62"/>
          <p:cNvPicPr>
            <a:picLocks noChangeAspect="1"/>
          </p:cNvPicPr>
          <p:nvPr/>
        </p:nvPicPr>
        <p:blipFill>
          <a:blip r:embed="rId3"/>
          <a:stretch>
            <a:fillRect/>
          </a:stretch>
        </p:blipFill>
        <p:spPr>
          <a:xfrm>
            <a:off x="35218751" y="489231"/>
            <a:ext cx="3763502" cy="1533627"/>
          </a:xfrm>
          <a:prstGeom prst="rect">
            <a:avLst/>
          </a:prstGeom>
        </p:spPr>
      </p:pic>
      <p:pic>
        <p:nvPicPr>
          <p:cNvPr id="57" name="Content Placeholder 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74932" y="16525519"/>
            <a:ext cx="4156654"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8" name="Picture 57"/>
          <p:cNvPicPr>
            <a:picLocks noChangeAspect="1"/>
          </p:cNvPicPr>
          <p:nvPr/>
        </p:nvPicPr>
        <p:blipFill>
          <a:blip r:embed="rId5"/>
          <a:stretch>
            <a:fillRect/>
          </a:stretch>
        </p:blipFill>
        <p:spPr>
          <a:xfrm>
            <a:off x="5842424" y="16525517"/>
            <a:ext cx="3418318"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9" name="Picture 5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752727" y="16525519"/>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0" name="Picture 59"/>
          <p:cNvPicPr>
            <a:picLocks noChangeAspect="1"/>
          </p:cNvPicPr>
          <p:nvPr/>
        </p:nvPicPr>
        <p:blipFill>
          <a:blip r:embed="rId7"/>
          <a:stretch>
            <a:fillRect/>
          </a:stretch>
        </p:blipFill>
        <p:spPr>
          <a:xfrm>
            <a:off x="10382409" y="19074784"/>
            <a:ext cx="3418318"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p:cNvGrpSpPr/>
          <p:nvPr/>
        </p:nvGrpSpPr>
        <p:grpSpPr>
          <a:xfrm>
            <a:off x="5813570" y="19271243"/>
            <a:ext cx="1957762" cy="2222500"/>
            <a:chOff x="4823113" y="19271243"/>
            <a:chExt cx="1957762" cy="2222500"/>
          </a:xfrm>
        </p:grpSpPr>
        <p:pic>
          <p:nvPicPr>
            <p:cNvPr id="64" name="Picture 63"/>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823113" y="19271243"/>
              <a:ext cx="1009485" cy="2222500"/>
            </a:xfrm>
            <a:prstGeom prst="rect">
              <a:avLst/>
            </a:prstGeom>
          </p:spPr>
        </p:pic>
        <p:sp>
          <p:nvSpPr>
            <p:cNvPr id="12" name="TextBox 11"/>
            <p:cNvSpPr txBox="1"/>
            <p:nvPr/>
          </p:nvSpPr>
          <p:spPr>
            <a:xfrm>
              <a:off x="5352279" y="21093253"/>
              <a:ext cx="1428596" cy="369332"/>
            </a:xfrm>
            <a:prstGeom prst="rect">
              <a:avLst/>
            </a:prstGeom>
            <a:noFill/>
          </p:spPr>
          <p:txBody>
            <a:bodyPr wrap="none" rtlCol="0">
              <a:spAutoFit/>
            </a:bodyPr>
            <a:lstStyle/>
            <a:p>
              <a:r>
                <a:rPr lang="en-US" sz="1800" dirty="0" smtClean="0">
                  <a:latin typeface="Times New Roman"/>
                  <a:cs typeface="Times New Roman"/>
                </a:rPr>
                <a:t>Pocket Tester</a:t>
              </a:r>
              <a:endParaRPr lang="en-US" sz="1800" dirty="0">
                <a:latin typeface="Times New Roman"/>
                <a:cs typeface="Times New Roman"/>
              </a:endParaRPr>
            </a:p>
          </p:txBody>
        </p:sp>
      </p:grpSp>
      <p:grpSp>
        <p:nvGrpSpPr>
          <p:cNvPr id="17" name="Group 16"/>
          <p:cNvGrpSpPr/>
          <p:nvPr/>
        </p:nvGrpSpPr>
        <p:grpSpPr>
          <a:xfrm>
            <a:off x="3185679" y="19271243"/>
            <a:ext cx="2135220" cy="2095500"/>
            <a:chOff x="2687893" y="19271243"/>
            <a:chExt cx="2135220" cy="2095500"/>
          </a:xfrm>
        </p:grpSpPr>
        <p:pic>
          <p:nvPicPr>
            <p:cNvPr id="65" name="Picture 64"/>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687893" y="19271243"/>
              <a:ext cx="2135220" cy="2095500"/>
            </a:xfrm>
            <a:prstGeom prst="rect">
              <a:avLst/>
            </a:prstGeom>
          </p:spPr>
        </p:pic>
        <p:sp>
          <p:nvSpPr>
            <p:cNvPr id="67" name="TextBox 66"/>
            <p:cNvSpPr txBox="1"/>
            <p:nvPr/>
          </p:nvSpPr>
          <p:spPr>
            <a:xfrm>
              <a:off x="2687893" y="19516282"/>
              <a:ext cx="1322598" cy="369332"/>
            </a:xfrm>
            <a:prstGeom prst="rect">
              <a:avLst/>
            </a:prstGeom>
            <a:noFill/>
          </p:spPr>
          <p:txBody>
            <a:bodyPr wrap="none" rtlCol="0">
              <a:spAutoFit/>
            </a:bodyPr>
            <a:lstStyle/>
            <a:p>
              <a:r>
                <a:rPr lang="en-US" sz="1800" dirty="0">
                  <a:latin typeface="Times New Roman"/>
                  <a:cs typeface="Times New Roman"/>
                </a:rPr>
                <a:t>Wind Meter</a:t>
              </a:r>
            </a:p>
          </p:txBody>
        </p:sp>
      </p:grpSp>
      <p:grpSp>
        <p:nvGrpSpPr>
          <p:cNvPr id="19" name="Group 18"/>
          <p:cNvGrpSpPr/>
          <p:nvPr/>
        </p:nvGrpSpPr>
        <p:grpSpPr>
          <a:xfrm>
            <a:off x="187194" y="19271244"/>
            <a:ext cx="2505814" cy="2195354"/>
            <a:chOff x="187194" y="19271244"/>
            <a:chExt cx="2505814" cy="2195354"/>
          </a:xfrm>
        </p:grpSpPr>
        <p:pic>
          <p:nvPicPr>
            <p:cNvPr id="11" name="Picture 10" descr="mw600.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49054" y="19271244"/>
              <a:ext cx="2382095" cy="1921826"/>
            </a:xfrm>
            <a:prstGeom prst="rect">
              <a:avLst/>
            </a:prstGeom>
          </p:spPr>
        </p:pic>
        <p:sp>
          <p:nvSpPr>
            <p:cNvPr id="68" name="TextBox 67"/>
            <p:cNvSpPr txBox="1"/>
            <p:nvPr/>
          </p:nvSpPr>
          <p:spPr>
            <a:xfrm>
              <a:off x="187194" y="21097266"/>
              <a:ext cx="2505814" cy="369332"/>
            </a:xfrm>
            <a:prstGeom prst="rect">
              <a:avLst/>
            </a:prstGeom>
            <a:noFill/>
          </p:spPr>
          <p:txBody>
            <a:bodyPr wrap="none" rtlCol="0">
              <a:spAutoFit/>
            </a:bodyPr>
            <a:lstStyle/>
            <a:p>
              <a:r>
                <a:rPr lang="en-US" sz="1800" dirty="0">
                  <a:latin typeface="Times New Roman"/>
                  <a:cs typeface="Times New Roman"/>
                </a:rPr>
                <a:t>Dissolved Oxygen Meter</a:t>
              </a:r>
            </a:p>
          </p:txBody>
        </p:sp>
      </p:grpSp>
      <p:grpSp>
        <p:nvGrpSpPr>
          <p:cNvPr id="15" name="Group 14"/>
          <p:cNvGrpSpPr/>
          <p:nvPr/>
        </p:nvGrpSpPr>
        <p:grpSpPr>
          <a:xfrm>
            <a:off x="8264002" y="19335329"/>
            <a:ext cx="1637708" cy="1970031"/>
            <a:chOff x="6368483" y="19335329"/>
            <a:chExt cx="1637708" cy="1970031"/>
          </a:xfrm>
        </p:grpSpPr>
        <p:pic>
          <p:nvPicPr>
            <p:cNvPr id="66" name="Picture 65"/>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368483" y="19335329"/>
              <a:ext cx="1637708" cy="1694377"/>
            </a:xfrm>
            <a:prstGeom prst="rect">
              <a:avLst/>
            </a:prstGeom>
          </p:spPr>
        </p:pic>
        <p:sp>
          <p:nvSpPr>
            <p:cNvPr id="69" name="TextBox 68"/>
            <p:cNvSpPr txBox="1"/>
            <p:nvPr/>
          </p:nvSpPr>
          <p:spPr>
            <a:xfrm>
              <a:off x="6540465" y="20936028"/>
              <a:ext cx="1293744" cy="369332"/>
            </a:xfrm>
            <a:prstGeom prst="rect">
              <a:avLst/>
            </a:prstGeom>
            <a:noFill/>
          </p:spPr>
          <p:txBody>
            <a:bodyPr wrap="none" rtlCol="0">
              <a:spAutoFit/>
            </a:bodyPr>
            <a:lstStyle/>
            <a:p>
              <a:r>
                <a:rPr lang="en-US" sz="1800" dirty="0">
                  <a:latin typeface="Times New Roman"/>
                  <a:cs typeface="Times New Roman"/>
                </a:rPr>
                <a:t>Secchi </a:t>
              </a:r>
              <a:r>
                <a:rPr lang="en-US" sz="1800" dirty="0" smtClean="0">
                  <a:latin typeface="Times New Roman"/>
                  <a:cs typeface="Times New Roman"/>
                </a:rPr>
                <a:t>Disk</a:t>
              </a:r>
              <a:endParaRPr lang="en-US" sz="1800" dirty="0">
                <a:latin typeface="Times New Roman"/>
                <a:cs typeface="Times New Roman"/>
              </a:endParaRPr>
            </a:p>
          </p:txBody>
        </p:sp>
      </p:grpSp>
      <p:graphicFrame>
        <p:nvGraphicFramePr>
          <p:cNvPr id="70" name="Chart 69"/>
          <p:cNvGraphicFramePr/>
          <p:nvPr>
            <p:extLst>
              <p:ext uri="{D42A27DB-BD31-4B8C-83A1-F6EECF244321}">
                <p14:modId xmlns:p14="http://schemas.microsoft.com/office/powerpoint/2010/main" val="3655306964"/>
              </p:ext>
            </p:extLst>
          </p:nvPr>
        </p:nvGraphicFramePr>
        <p:xfrm>
          <a:off x="21157564" y="3426205"/>
          <a:ext cx="7315200" cy="29718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1" name="Chart 70"/>
          <p:cNvGraphicFramePr/>
          <p:nvPr>
            <p:extLst>
              <p:ext uri="{D42A27DB-BD31-4B8C-83A1-F6EECF244321}">
                <p14:modId xmlns:p14="http://schemas.microsoft.com/office/powerpoint/2010/main" val="2724235726"/>
              </p:ext>
            </p:extLst>
          </p:nvPr>
        </p:nvGraphicFramePr>
        <p:xfrm>
          <a:off x="21157564" y="7124971"/>
          <a:ext cx="7315200" cy="29718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2" name="Chart 71"/>
          <p:cNvGraphicFramePr/>
          <p:nvPr>
            <p:extLst>
              <p:ext uri="{D42A27DB-BD31-4B8C-83A1-F6EECF244321}">
                <p14:modId xmlns:p14="http://schemas.microsoft.com/office/powerpoint/2010/main" val="4276176333"/>
              </p:ext>
            </p:extLst>
          </p:nvPr>
        </p:nvGraphicFramePr>
        <p:xfrm>
          <a:off x="21157564" y="10823737"/>
          <a:ext cx="7315200" cy="29718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3" name="Chart 72"/>
          <p:cNvGraphicFramePr/>
          <p:nvPr>
            <p:extLst>
              <p:ext uri="{D42A27DB-BD31-4B8C-83A1-F6EECF244321}">
                <p14:modId xmlns:p14="http://schemas.microsoft.com/office/powerpoint/2010/main" val="1727825138"/>
              </p:ext>
            </p:extLst>
          </p:nvPr>
        </p:nvGraphicFramePr>
        <p:xfrm>
          <a:off x="21157564" y="14522503"/>
          <a:ext cx="7315200" cy="29718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4" name="Chart 73"/>
          <p:cNvGraphicFramePr/>
          <p:nvPr>
            <p:extLst>
              <p:ext uri="{D42A27DB-BD31-4B8C-83A1-F6EECF244321}">
                <p14:modId xmlns:p14="http://schemas.microsoft.com/office/powerpoint/2010/main" val="459790817"/>
              </p:ext>
            </p:extLst>
          </p:nvPr>
        </p:nvGraphicFramePr>
        <p:xfrm>
          <a:off x="21157564" y="18221270"/>
          <a:ext cx="7315200" cy="29718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378920096"/>
              </p:ext>
            </p:extLst>
          </p:nvPr>
        </p:nvGraphicFramePr>
        <p:xfrm>
          <a:off x="37142410" y="6741190"/>
          <a:ext cx="3311816" cy="2773680"/>
        </p:xfrm>
        <a:graphic>
          <a:graphicData uri="http://schemas.openxmlformats.org/drawingml/2006/table">
            <a:tbl>
              <a:tblPr firstRow="1" bandRow="1">
                <a:tableStyleId>{5C22544A-7EE6-4342-B048-85BDC9FD1C3A}</a:tableStyleId>
              </a:tblPr>
              <a:tblGrid>
                <a:gridCol w="2511251"/>
                <a:gridCol w="800565"/>
              </a:tblGrid>
              <a:tr h="370840">
                <a:tc gridSpan="2">
                  <a:txBody>
                    <a:bodyPr/>
                    <a:lstStyle/>
                    <a:p>
                      <a:pPr algn="ctr"/>
                      <a:r>
                        <a:rPr lang="en-US" sz="2000" dirty="0" smtClean="0"/>
                        <a:t>Water Quality Index</a:t>
                      </a:r>
                      <a:endParaRPr lang="en-US" sz="2000" dirty="0"/>
                    </a:p>
                  </a:txBody>
                  <a:tcPr>
                    <a:solidFill>
                      <a:srgbClr val="A29263"/>
                    </a:solidFill>
                  </a:tcPr>
                </a:tc>
                <a:tc hMerge="1">
                  <a:txBody>
                    <a:bodyPr/>
                    <a:lstStyle/>
                    <a:p>
                      <a:endParaRPr lang="en-US" dirty="0"/>
                    </a:p>
                  </a:txBody>
                  <a:tcPr/>
                </a:tc>
              </a:tr>
              <a:tr h="370840">
                <a:tc>
                  <a:txBody>
                    <a:bodyPr/>
                    <a:lstStyle/>
                    <a:p>
                      <a:r>
                        <a:rPr lang="en-US" sz="2000" dirty="0" smtClean="0"/>
                        <a:t>Newbegun Creek</a:t>
                      </a:r>
                      <a:endParaRPr lang="en-US" sz="2000" dirty="0"/>
                    </a:p>
                  </a:txBody>
                  <a:tcPr>
                    <a:solidFill>
                      <a:srgbClr val="C8B379"/>
                    </a:solidFill>
                  </a:tcPr>
                </a:tc>
                <a:tc>
                  <a:txBody>
                    <a:bodyPr/>
                    <a:lstStyle/>
                    <a:p>
                      <a:r>
                        <a:rPr lang="en-US" sz="2000" dirty="0" smtClean="0"/>
                        <a:t>50</a:t>
                      </a:r>
                      <a:endParaRPr lang="en-US" sz="2000" dirty="0"/>
                    </a:p>
                  </a:txBody>
                  <a:tcPr>
                    <a:solidFill>
                      <a:srgbClr val="C8B379"/>
                    </a:solidFill>
                  </a:tcPr>
                </a:tc>
              </a:tr>
              <a:tr h="370840">
                <a:tc>
                  <a:txBody>
                    <a:bodyPr/>
                    <a:lstStyle/>
                    <a:p>
                      <a:r>
                        <a:rPr lang="en-US" sz="2000" dirty="0" smtClean="0"/>
                        <a:t>Pasquotank River</a:t>
                      </a:r>
                      <a:endParaRPr lang="en-US" sz="2000" dirty="0"/>
                    </a:p>
                  </a:txBody>
                  <a:tcPr>
                    <a:solidFill>
                      <a:srgbClr val="FFEEB5"/>
                    </a:solidFill>
                  </a:tcPr>
                </a:tc>
                <a:tc>
                  <a:txBody>
                    <a:bodyPr/>
                    <a:lstStyle/>
                    <a:p>
                      <a:r>
                        <a:rPr lang="en-US" sz="2000" dirty="0" smtClean="0"/>
                        <a:t>64</a:t>
                      </a:r>
                      <a:endParaRPr lang="en-US" sz="2000" dirty="0"/>
                    </a:p>
                  </a:txBody>
                  <a:tcPr>
                    <a:solidFill>
                      <a:srgbClr val="FFEEB5"/>
                    </a:solidFill>
                  </a:tcPr>
                </a:tc>
              </a:tr>
              <a:tr h="370840">
                <a:tc>
                  <a:txBody>
                    <a:bodyPr/>
                    <a:lstStyle/>
                    <a:p>
                      <a:r>
                        <a:rPr lang="en-US" sz="2000" dirty="0" smtClean="0"/>
                        <a:t>Mill Dam Creek</a:t>
                      </a:r>
                      <a:endParaRPr lang="en-US" sz="2000" dirty="0"/>
                    </a:p>
                  </a:txBody>
                  <a:tcPr>
                    <a:solidFill>
                      <a:srgbClr val="C8B379"/>
                    </a:solidFill>
                  </a:tcPr>
                </a:tc>
                <a:tc>
                  <a:txBody>
                    <a:bodyPr/>
                    <a:lstStyle/>
                    <a:p>
                      <a:r>
                        <a:rPr lang="en-US" sz="2000" dirty="0" smtClean="0"/>
                        <a:t>48</a:t>
                      </a:r>
                      <a:endParaRPr lang="en-US" sz="2000" dirty="0"/>
                    </a:p>
                  </a:txBody>
                  <a:tcPr>
                    <a:solidFill>
                      <a:srgbClr val="C8B379"/>
                    </a:solidFill>
                  </a:tcPr>
                </a:tc>
              </a:tr>
              <a:tr h="370840">
                <a:tc>
                  <a:txBody>
                    <a:bodyPr/>
                    <a:lstStyle/>
                    <a:p>
                      <a:r>
                        <a:rPr lang="en-US" sz="2000" dirty="0" smtClean="0"/>
                        <a:t>Areneuse</a:t>
                      </a:r>
                      <a:r>
                        <a:rPr lang="en-US" sz="2000" baseline="0" dirty="0" smtClean="0"/>
                        <a:t> Creek</a:t>
                      </a:r>
                      <a:endParaRPr lang="en-US" sz="2000" dirty="0"/>
                    </a:p>
                  </a:txBody>
                  <a:tcPr>
                    <a:solidFill>
                      <a:srgbClr val="FFEEB5"/>
                    </a:solidFill>
                  </a:tcPr>
                </a:tc>
                <a:tc>
                  <a:txBody>
                    <a:bodyPr/>
                    <a:lstStyle/>
                    <a:p>
                      <a:r>
                        <a:rPr lang="en-US" sz="2000" dirty="0" smtClean="0"/>
                        <a:t>49</a:t>
                      </a:r>
                      <a:endParaRPr lang="en-US" sz="2000" dirty="0"/>
                    </a:p>
                  </a:txBody>
                  <a:tcPr>
                    <a:solidFill>
                      <a:srgbClr val="FFEEB5"/>
                    </a:solidFill>
                  </a:tcPr>
                </a:tc>
              </a:tr>
              <a:tr h="370840">
                <a:tc>
                  <a:txBody>
                    <a:bodyPr/>
                    <a:lstStyle/>
                    <a:p>
                      <a:r>
                        <a:rPr lang="en-US" sz="2000" dirty="0" smtClean="0"/>
                        <a:t>Sawyers Creek</a:t>
                      </a:r>
                      <a:endParaRPr lang="en-US" sz="2000" dirty="0"/>
                    </a:p>
                  </a:txBody>
                  <a:tcPr>
                    <a:solidFill>
                      <a:srgbClr val="C8B379"/>
                    </a:solidFill>
                  </a:tcPr>
                </a:tc>
                <a:tc>
                  <a:txBody>
                    <a:bodyPr/>
                    <a:lstStyle/>
                    <a:p>
                      <a:r>
                        <a:rPr lang="en-US" sz="2000" dirty="0" smtClean="0"/>
                        <a:t>54</a:t>
                      </a:r>
                      <a:endParaRPr lang="en-US" sz="2000" dirty="0"/>
                    </a:p>
                  </a:txBody>
                  <a:tcPr>
                    <a:solidFill>
                      <a:srgbClr val="C8B379"/>
                    </a:solidFill>
                  </a:tcPr>
                </a:tc>
              </a:tr>
              <a:tr h="370840">
                <a:tc>
                  <a:txBody>
                    <a:bodyPr/>
                    <a:lstStyle/>
                    <a:p>
                      <a:r>
                        <a:rPr lang="en-US" sz="2000" dirty="0" smtClean="0"/>
                        <a:t>Knobbs Creek</a:t>
                      </a:r>
                      <a:endParaRPr lang="en-US" sz="2000" dirty="0"/>
                    </a:p>
                  </a:txBody>
                  <a:tcPr>
                    <a:solidFill>
                      <a:srgbClr val="FFEEB5"/>
                    </a:solidFill>
                  </a:tcPr>
                </a:tc>
                <a:tc>
                  <a:txBody>
                    <a:bodyPr/>
                    <a:lstStyle/>
                    <a:p>
                      <a:r>
                        <a:rPr lang="en-US" sz="2000" dirty="0" smtClean="0"/>
                        <a:t>52</a:t>
                      </a:r>
                      <a:endParaRPr lang="en-US" sz="2000" dirty="0"/>
                    </a:p>
                  </a:txBody>
                  <a:tcPr>
                    <a:solidFill>
                      <a:srgbClr val="FFEEB5"/>
                    </a:solidFill>
                  </a:tcPr>
                </a:tc>
              </a:tr>
            </a:tbl>
          </a:graphicData>
        </a:graphic>
      </p:graphicFrame>
      <p:pic>
        <p:nvPicPr>
          <p:cNvPr id="2" name="Picture 1" descr="Gmap2.jp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8720141" y="9832350"/>
            <a:ext cx="11404600" cy="8877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0973358" y="6662779"/>
            <a:ext cx="2746835" cy="4028691"/>
          </a:xfrm>
          <a:prstGeom prst="rect">
            <a:avLst/>
          </a:prstGeom>
          <a:ln w="38100" cap="sq">
            <a:noFill/>
            <a:prstDash val="solid"/>
            <a:miter lim="800000"/>
          </a:ln>
          <a:effectLst/>
        </p:spPr>
      </p:pic>
      <p:pic>
        <p:nvPicPr>
          <p:cNvPr id="8" name="Picture 7"/>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40973358" y="11922618"/>
            <a:ext cx="2750058" cy="4030750"/>
          </a:xfrm>
          <a:prstGeom prst="rect">
            <a:avLst/>
          </a:prstGeom>
          <a:ln w="38100" cap="sq">
            <a:noFill/>
            <a:prstDash val="solid"/>
            <a:miter lim="800000"/>
          </a:ln>
          <a:effectLst/>
        </p:spPr>
      </p:pic>
      <p:pic>
        <p:nvPicPr>
          <p:cNvPr id="9" name="Picture 8"/>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40973358" y="17185895"/>
            <a:ext cx="2750060" cy="4030753"/>
          </a:xfrm>
          <a:prstGeom prst="rect">
            <a:avLst/>
          </a:prstGeom>
          <a:ln w="38100" cap="sq">
            <a:noFill/>
            <a:prstDash val="solid"/>
            <a:miter lim="800000"/>
          </a:ln>
          <a:effectLst/>
        </p:spPr>
      </p:pic>
      <p:pic>
        <p:nvPicPr>
          <p:cNvPr id="10" name="Picture 9"/>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14298219" y="18058359"/>
            <a:ext cx="6855769" cy="3357928"/>
          </a:xfrm>
          <a:prstGeom prst="rect">
            <a:avLst/>
          </a:prstGeom>
        </p:spPr>
      </p:pic>
      <p:pic>
        <p:nvPicPr>
          <p:cNvPr id="14" name="Picture 13"/>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399928" y="13849948"/>
            <a:ext cx="6400799" cy="226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53242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3347</TotalTime>
  <Words>2130</Words>
  <Application>Microsoft Macintosh PowerPoint</Application>
  <PresentationFormat>Custom</PresentationFormat>
  <Paragraphs>65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ECSU CERSER</dc:creator>
  <cp:lastModifiedBy>ECSU CERSER</cp:lastModifiedBy>
  <cp:revision>195</cp:revision>
  <dcterms:created xsi:type="dcterms:W3CDTF">2011-08-19T13:39:50Z</dcterms:created>
  <dcterms:modified xsi:type="dcterms:W3CDTF">2011-08-30T19:00:01Z</dcterms:modified>
</cp:coreProperties>
</file>