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105600" cy="43078400"/>
  <p:custDataLst>
    <p:tags r:id="rId4"/>
  </p:custDataLst>
  <p:defaultTextStyle>
    <a:defPPr>
      <a:defRPr lang="en-US"/>
    </a:defPPr>
    <a:lvl1pPr marL="0" algn="l" defTabSz="439317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6587" algn="l" defTabSz="439317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93173" algn="l" defTabSz="439317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9760" algn="l" defTabSz="439317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86347" algn="l" defTabSz="439317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82934" algn="l" defTabSz="439317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79520" algn="l" defTabSz="439317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76107" algn="l" defTabSz="439317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72694" algn="l" defTabSz="439317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016" y="-672"/>
      </p:cViewPr>
      <p:guideLst>
        <p:guide orient="horz" pos="10369"/>
        <p:guide pos="138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13912427" cy="2153920"/>
          </a:xfrm>
          <a:prstGeom prst="rect">
            <a:avLst/>
          </a:prstGeom>
        </p:spPr>
        <p:txBody>
          <a:bodyPr vert="horz" lIns="429572" tIns="214786" rIns="429572" bIns="214786" rtlCol="0"/>
          <a:lstStyle>
            <a:lvl1pPr algn="l">
              <a:defRPr sz="56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185744" y="0"/>
            <a:ext cx="13912427" cy="2153920"/>
          </a:xfrm>
          <a:prstGeom prst="rect">
            <a:avLst/>
          </a:prstGeom>
        </p:spPr>
        <p:txBody>
          <a:bodyPr vert="horz" lIns="429572" tIns="214786" rIns="429572" bIns="214786" rtlCol="0"/>
          <a:lstStyle>
            <a:lvl1pPr algn="r">
              <a:defRPr sz="5600"/>
            </a:lvl1pPr>
          </a:lstStyle>
          <a:p>
            <a:fld id="{280ADB8A-2DFF-4B18-8ABF-42FFC2EDF202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83200" y="3230563"/>
            <a:ext cx="21539200" cy="161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29572" tIns="214786" rIns="429572" bIns="2147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10560" y="20462240"/>
            <a:ext cx="25684480" cy="19385280"/>
          </a:xfrm>
          <a:prstGeom prst="rect">
            <a:avLst/>
          </a:prstGeom>
        </p:spPr>
        <p:txBody>
          <a:bodyPr vert="horz" lIns="429572" tIns="214786" rIns="429572" bIns="2147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40917003"/>
            <a:ext cx="13912427" cy="2153920"/>
          </a:xfrm>
          <a:prstGeom prst="rect">
            <a:avLst/>
          </a:prstGeom>
        </p:spPr>
        <p:txBody>
          <a:bodyPr vert="horz" lIns="429572" tIns="214786" rIns="429572" bIns="214786" rtlCol="0" anchor="b"/>
          <a:lstStyle>
            <a:lvl1pPr algn="l">
              <a:defRPr sz="56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185744" y="40917003"/>
            <a:ext cx="13912427" cy="2153920"/>
          </a:xfrm>
          <a:prstGeom prst="rect">
            <a:avLst/>
          </a:prstGeom>
        </p:spPr>
        <p:txBody>
          <a:bodyPr vert="horz" lIns="429572" tIns="214786" rIns="429572" bIns="214786" rtlCol="0" anchor="b"/>
          <a:lstStyle>
            <a:lvl1pPr algn="r">
              <a:defRPr sz="5600"/>
            </a:lvl1pPr>
          </a:lstStyle>
          <a:p>
            <a:fld id="{CF9BFC9B-EFBD-4DE1-8751-BE61CBB73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075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931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6587" algn="l" defTabSz="43931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93173" algn="l" defTabSz="43931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9760" algn="l" defTabSz="43931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86347" algn="l" defTabSz="43931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82934" algn="l" defTabSz="43931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79520" algn="l" defTabSz="43931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76107" algn="l" defTabSz="43931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72694" algn="l" defTabSz="43931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283200" y="3230563"/>
            <a:ext cx="21539200" cy="161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BFC9B-EFBD-4DE1-8751-BE61CBB737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1" y="10226044"/>
            <a:ext cx="37307520" cy="70561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1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9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8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82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79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76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72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8" y="1318271"/>
            <a:ext cx="9875520" cy="280873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71"/>
            <a:ext cx="28895040" cy="280873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4" y="21153122"/>
            <a:ext cx="37307520" cy="6537960"/>
          </a:xfrm>
        </p:spPr>
        <p:txBody>
          <a:bodyPr anchor="t"/>
          <a:lstStyle>
            <a:lvl1pPr algn="l">
              <a:defRPr sz="19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4" y="13952229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6587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9317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97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786347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98293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17952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376107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57269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7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7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9" y="7368547"/>
            <a:ext cx="19392902" cy="3070859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6587" indent="0">
              <a:buNone/>
              <a:defRPr sz="9600" b="1"/>
            </a:lvl2pPr>
            <a:lvl3pPr marL="4393173" indent="0">
              <a:buNone/>
              <a:defRPr sz="8600" b="1"/>
            </a:lvl3pPr>
            <a:lvl4pPr marL="6589760" indent="0">
              <a:buNone/>
              <a:defRPr sz="7700" b="1"/>
            </a:lvl4pPr>
            <a:lvl5pPr marL="8786347" indent="0">
              <a:buNone/>
              <a:defRPr sz="7700" b="1"/>
            </a:lvl5pPr>
            <a:lvl6pPr marL="10982934" indent="0">
              <a:buNone/>
              <a:defRPr sz="7700" b="1"/>
            </a:lvl6pPr>
            <a:lvl7pPr marL="13179520" indent="0">
              <a:buNone/>
              <a:defRPr sz="7700" b="1"/>
            </a:lvl7pPr>
            <a:lvl8pPr marL="15376107" indent="0">
              <a:buNone/>
              <a:defRPr sz="7700" b="1"/>
            </a:lvl8pPr>
            <a:lvl9pPr marL="1757269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9" y="10439401"/>
            <a:ext cx="19392902" cy="18966184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8" y="7368547"/>
            <a:ext cx="19400521" cy="3070859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6587" indent="0">
              <a:buNone/>
              <a:defRPr sz="9600" b="1"/>
            </a:lvl2pPr>
            <a:lvl3pPr marL="4393173" indent="0">
              <a:buNone/>
              <a:defRPr sz="8600" b="1"/>
            </a:lvl3pPr>
            <a:lvl4pPr marL="6589760" indent="0">
              <a:buNone/>
              <a:defRPr sz="7700" b="1"/>
            </a:lvl4pPr>
            <a:lvl5pPr marL="8786347" indent="0">
              <a:buNone/>
              <a:defRPr sz="7700" b="1"/>
            </a:lvl5pPr>
            <a:lvl6pPr marL="10982934" indent="0">
              <a:buNone/>
              <a:defRPr sz="7700" b="1"/>
            </a:lvl6pPr>
            <a:lvl7pPr marL="13179520" indent="0">
              <a:buNone/>
              <a:defRPr sz="7700" b="1"/>
            </a:lvl7pPr>
            <a:lvl8pPr marL="15376107" indent="0">
              <a:buNone/>
              <a:defRPr sz="7700" b="1"/>
            </a:lvl8pPr>
            <a:lvl9pPr marL="1757269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8" y="10439401"/>
            <a:ext cx="19400521" cy="18966184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4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8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7"/>
            <a:ext cx="14439904" cy="22517102"/>
          </a:xfrm>
        </p:spPr>
        <p:txBody>
          <a:bodyPr/>
          <a:lstStyle>
            <a:lvl1pPr marL="0" indent="0">
              <a:buNone/>
              <a:defRPr sz="6800"/>
            </a:lvl1pPr>
            <a:lvl2pPr marL="2196587" indent="0">
              <a:buNone/>
              <a:defRPr sz="5700"/>
            </a:lvl2pPr>
            <a:lvl3pPr marL="4393173" indent="0">
              <a:buNone/>
              <a:defRPr sz="4800"/>
            </a:lvl3pPr>
            <a:lvl4pPr marL="6589760" indent="0">
              <a:buNone/>
              <a:defRPr sz="4400"/>
            </a:lvl4pPr>
            <a:lvl5pPr marL="8786347" indent="0">
              <a:buNone/>
              <a:defRPr sz="4400"/>
            </a:lvl5pPr>
            <a:lvl6pPr marL="10982934" indent="0">
              <a:buNone/>
              <a:defRPr sz="4400"/>
            </a:lvl6pPr>
            <a:lvl7pPr marL="13179520" indent="0">
              <a:buNone/>
              <a:defRPr sz="4400"/>
            </a:lvl7pPr>
            <a:lvl8pPr marL="15376107" indent="0">
              <a:buNone/>
              <a:defRPr sz="4400"/>
            </a:lvl8pPr>
            <a:lvl9pPr marL="17572694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5" y="23042889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5" y="2941321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6587" indent="0">
              <a:buNone/>
              <a:defRPr sz="13400"/>
            </a:lvl2pPr>
            <a:lvl3pPr marL="4393173" indent="0">
              <a:buNone/>
              <a:defRPr sz="11600"/>
            </a:lvl3pPr>
            <a:lvl4pPr marL="6589760" indent="0">
              <a:buNone/>
              <a:defRPr sz="9600"/>
            </a:lvl4pPr>
            <a:lvl5pPr marL="8786347" indent="0">
              <a:buNone/>
              <a:defRPr sz="9600"/>
            </a:lvl5pPr>
            <a:lvl6pPr marL="10982934" indent="0">
              <a:buNone/>
              <a:defRPr sz="9600"/>
            </a:lvl6pPr>
            <a:lvl7pPr marL="13179520" indent="0">
              <a:buNone/>
              <a:defRPr sz="9600"/>
            </a:lvl7pPr>
            <a:lvl8pPr marL="15376107" indent="0">
              <a:buNone/>
              <a:defRPr sz="9600"/>
            </a:lvl8pPr>
            <a:lvl9pPr marL="17572694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5" y="25763227"/>
            <a:ext cx="26334720" cy="3863339"/>
          </a:xfrm>
        </p:spPr>
        <p:txBody>
          <a:bodyPr/>
          <a:lstStyle>
            <a:lvl1pPr marL="0" indent="0">
              <a:buNone/>
              <a:defRPr sz="6800"/>
            </a:lvl1pPr>
            <a:lvl2pPr marL="2196587" indent="0">
              <a:buNone/>
              <a:defRPr sz="5700"/>
            </a:lvl2pPr>
            <a:lvl3pPr marL="4393173" indent="0">
              <a:buNone/>
              <a:defRPr sz="4800"/>
            </a:lvl3pPr>
            <a:lvl4pPr marL="6589760" indent="0">
              <a:buNone/>
              <a:defRPr sz="4400"/>
            </a:lvl4pPr>
            <a:lvl5pPr marL="8786347" indent="0">
              <a:buNone/>
              <a:defRPr sz="4400"/>
            </a:lvl5pPr>
            <a:lvl6pPr marL="10982934" indent="0">
              <a:buNone/>
              <a:defRPr sz="4400"/>
            </a:lvl6pPr>
            <a:lvl7pPr marL="13179520" indent="0">
              <a:buNone/>
              <a:defRPr sz="4400"/>
            </a:lvl7pPr>
            <a:lvl8pPr marL="15376107" indent="0">
              <a:buNone/>
              <a:defRPr sz="4400"/>
            </a:lvl8pPr>
            <a:lvl9pPr marL="17572694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1" y="1318264"/>
            <a:ext cx="39502080" cy="5486400"/>
          </a:xfrm>
          <a:prstGeom prst="rect">
            <a:avLst/>
          </a:prstGeom>
        </p:spPr>
        <p:txBody>
          <a:bodyPr vert="horz" lIns="439317" tIns="219658" rIns="439317" bIns="2196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680967"/>
            <a:ext cx="39502080" cy="21724622"/>
          </a:xfrm>
          <a:prstGeom prst="rect">
            <a:avLst/>
          </a:prstGeom>
        </p:spPr>
        <p:txBody>
          <a:bodyPr vert="horz" lIns="439317" tIns="219658" rIns="439317" bIns="2196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91"/>
            <a:ext cx="10241280" cy="1752600"/>
          </a:xfrm>
          <a:prstGeom prst="rect">
            <a:avLst/>
          </a:prstGeom>
        </p:spPr>
        <p:txBody>
          <a:bodyPr vert="horz" lIns="439317" tIns="219658" rIns="439317" bIns="219658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94766-1ED2-4340-9EDD-C826345AB3E0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7" y="30510491"/>
            <a:ext cx="13898880" cy="1752600"/>
          </a:xfrm>
          <a:prstGeom prst="rect">
            <a:avLst/>
          </a:prstGeom>
        </p:spPr>
        <p:txBody>
          <a:bodyPr vert="horz" lIns="439317" tIns="219658" rIns="439317" bIns="219658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91"/>
            <a:ext cx="10241280" cy="1752600"/>
          </a:xfrm>
          <a:prstGeom prst="rect">
            <a:avLst/>
          </a:prstGeom>
        </p:spPr>
        <p:txBody>
          <a:bodyPr vert="horz" lIns="439317" tIns="219658" rIns="439317" bIns="219658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DA481-467B-435C-A3F6-145C810CB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93173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7440" indent="-1647440" algn="l" defTabSz="4393173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9454" indent="-1372867" algn="l" defTabSz="4393173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91467" indent="-1098293" algn="l" defTabSz="4393173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8054" indent="-1098293" algn="l" defTabSz="4393173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84640" indent="-1098293" algn="l" defTabSz="4393173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81226" indent="-1098293" algn="l" defTabSz="439317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77814" indent="-1098293" algn="l" defTabSz="439317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4401" indent="-1098293" algn="l" defTabSz="439317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70988" indent="-1098293" algn="l" defTabSz="439317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931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6587" algn="l" defTabSz="43931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93173" algn="l" defTabSz="43931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9760" algn="l" defTabSz="43931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86347" algn="l" defTabSz="43931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82934" algn="l" defTabSz="43931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79520" algn="l" defTabSz="43931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6107" algn="l" defTabSz="43931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72694" algn="l" defTabSz="43931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0866" y="30312360"/>
            <a:ext cx="10529338" cy="1645920"/>
          </a:xfrm>
          <a:noFill/>
        </p:spPr>
        <p:txBody>
          <a:bodyPr>
            <a:normAutofit fontScale="62500" lnSpcReduction="20000"/>
          </a:bodyPr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5" name="Picture 4" descr="imagesCAZ4YOW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305119" y="-20782"/>
            <a:ext cx="5586082" cy="60113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0519" y="8353124"/>
            <a:ext cx="13423385" cy="12077560"/>
          </a:xfrm>
          <a:prstGeom prst="rect">
            <a:avLst/>
          </a:prstGeom>
          <a:solidFill>
            <a:schemeClr val="tx2">
              <a:lumMod val="75000"/>
              <a:alpha val="88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lIns="439317" tIns="219658" rIns="439317" bIns="219658" rtlCol="0" anchor="t">
            <a:spAutoFit/>
          </a:bodyPr>
          <a:lstStyle/>
          <a:p>
            <a:pPr lvl="0"/>
            <a:r>
              <a:rPr lang="en-US" sz="5400" dirty="0"/>
              <a:t>     </a:t>
            </a:r>
            <a:r>
              <a:rPr lang="en-US" sz="5400" dirty="0" smtClean="0">
                <a:solidFill>
                  <a:schemeClr val="bg1"/>
                </a:solidFill>
              </a:rPr>
              <a:t>Modern scientists are conducting research  to study complex </a:t>
            </a:r>
            <a:r>
              <a:rPr lang="en-US" sz="5400" dirty="0">
                <a:solidFill>
                  <a:schemeClr val="bg1"/>
                </a:solidFill>
              </a:rPr>
              <a:t>bacterial populations from clinical samples.   Modern pyro sequencing techniques have made this type of study possible. I am particularly </a:t>
            </a:r>
            <a:r>
              <a:rPr lang="en-US" sz="5400" dirty="0" smtClean="0">
                <a:solidFill>
                  <a:schemeClr val="bg1"/>
                </a:solidFill>
              </a:rPr>
              <a:t>interested  in those scientists who are studying the </a:t>
            </a:r>
            <a:r>
              <a:rPr lang="en-US" sz="5400" dirty="0">
                <a:solidFill>
                  <a:schemeClr val="bg1"/>
                </a:solidFill>
              </a:rPr>
              <a:t>genome bacteria 16S </a:t>
            </a:r>
            <a:r>
              <a:rPr lang="en-US" sz="5400" i="1" dirty="0">
                <a:solidFill>
                  <a:schemeClr val="bg1"/>
                </a:solidFill>
              </a:rPr>
              <a:t>rRNA</a:t>
            </a:r>
            <a:r>
              <a:rPr lang="en-US" sz="5400" dirty="0" smtClean="0">
                <a:solidFill>
                  <a:schemeClr val="bg1"/>
                </a:solidFill>
              </a:rPr>
              <a:t>.  </a:t>
            </a:r>
            <a:r>
              <a:rPr lang="en-US" sz="5400" dirty="0">
                <a:solidFill>
                  <a:schemeClr val="bg1"/>
                </a:solidFill>
              </a:rPr>
              <a:t>These types of experiments generate huge amounts of data and demand accurate, fast and robust algorithms and software systems to conduct the analysis. Therefore </a:t>
            </a:r>
            <a:r>
              <a:rPr lang="en-US" sz="5400" dirty="0" smtClean="0">
                <a:solidFill>
                  <a:schemeClr val="bg1"/>
                </a:solidFill>
              </a:rPr>
              <a:t>I created a website interface </a:t>
            </a:r>
            <a:r>
              <a:rPr lang="en-US" sz="5400" dirty="0">
                <a:solidFill>
                  <a:schemeClr val="bg1"/>
                </a:solidFill>
              </a:rPr>
              <a:t>that </a:t>
            </a:r>
            <a:r>
              <a:rPr lang="en-US" sz="5400" dirty="0" smtClean="0">
                <a:solidFill>
                  <a:schemeClr val="bg1"/>
                </a:solidFill>
              </a:rPr>
              <a:t> allows them to collect and track the results of  their detailed results.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520" y="6248400"/>
            <a:ext cx="13423384" cy="1831372"/>
          </a:xfrm>
          <a:prstGeom prst="rect">
            <a:avLst/>
          </a:prstGeom>
          <a:solidFill>
            <a:schemeClr val="tx1"/>
          </a:solidFill>
        </p:spPr>
        <p:txBody>
          <a:bodyPr wrap="square" lIns="106781" tIns="53390" rIns="106781" bIns="53390" rtlCol="0">
            <a:spAutoFit/>
          </a:bodyPr>
          <a:lstStyle/>
          <a:p>
            <a:pPr algn="ctr"/>
            <a:r>
              <a:rPr lang="en-US" sz="11200" dirty="0">
                <a:solidFill>
                  <a:schemeClr val="bg1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Introduction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369349" y="17780603"/>
            <a:ext cx="12967731" cy="5924800"/>
          </a:xfrm>
          <a:prstGeom prst="rect">
            <a:avLst/>
          </a:prstGeom>
          <a:solidFill>
            <a:schemeClr val="tx2">
              <a:lumMod val="75000"/>
              <a:alpha val="88000"/>
            </a:schemeClr>
          </a:solidFill>
          <a:ln w="19050" cmpd="sng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lIns="106781" tIns="53390" rIns="106781" bIns="53390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     I began by creating the portal page of the website. To create the website, I am utilizing Hyper Text Markup Language (HTML) and Cascading style sheets (CSS).  An important aspect of this project is that I and my coworker are using similar cascading style sheets. </a:t>
            </a:r>
          </a:p>
        </p:txBody>
      </p:sp>
      <p:pic>
        <p:nvPicPr>
          <p:cNvPr id="1028" name="Picture 4" descr="C:\Users\Lakesha\Desktop\poster\bio sequence im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19232" y="25122965"/>
            <a:ext cx="12917848" cy="5736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30207349" y="6931628"/>
            <a:ext cx="12913341" cy="1831372"/>
          </a:xfrm>
          <a:prstGeom prst="rect">
            <a:avLst/>
          </a:prstGeom>
          <a:solidFill>
            <a:schemeClr val="tx1"/>
          </a:solidFill>
        </p:spPr>
        <p:txBody>
          <a:bodyPr wrap="square" lIns="106781" tIns="53390" rIns="106781" bIns="53390" rtlCol="0">
            <a:spAutoFit/>
          </a:bodyPr>
          <a:lstStyle/>
          <a:p>
            <a:pPr algn="ctr"/>
            <a:r>
              <a:rPr lang="en-US" sz="11200" dirty="0">
                <a:solidFill>
                  <a:schemeClr val="bg1"/>
                </a:solidFill>
              </a:rPr>
              <a:t>Results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0251400" y="9067800"/>
            <a:ext cx="12913342" cy="5924800"/>
          </a:xfrm>
          <a:prstGeom prst="rect">
            <a:avLst/>
          </a:prstGeom>
          <a:solidFill>
            <a:schemeClr val="tx2">
              <a:lumMod val="75000"/>
              <a:alpha val="88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lIns="106781" tIns="53390" rIns="106781" bIns="53390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    </a:t>
            </a:r>
            <a:r>
              <a:rPr lang="en-US" sz="5400" dirty="0" smtClean="0">
                <a:solidFill>
                  <a:schemeClr val="bg1"/>
                </a:solidFill>
              </a:rPr>
              <a:t>After completing my portal page and desktop analysis table.  My desktop analysis page  links to their txt results and a new data entry page. I then created a new data entry page. I used fields and forms to finish it. The data entry page will allow users to enter their new analysis.   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1029" name="Picture 5" descr="C:\Users\Lakesha\Desktop\stem work\completeportal\sals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23800" y="30556200"/>
            <a:ext cx="4663440" cy="1272654"/>
          </a:xfrm>
          <a:prstGeom prst="rect">
            <a:avLst/>
          </a:prstGeom>
          <a:noFill/>
          <a:ln cap="sq" cmpd="sng">
            <a:solidFill>
              <a:schemeClr val="tx1"/>
            </a:solidFill>
            <a:bevel/>
          </a:ln>
        </p:spPr>
      </p:pic>
      <p:sp>
        <p:nvSpPr>
          <p:cNvPr id="10" name="AutoShape 9" descr="data:image/jpg;base64,/9j/4AAQSkZJRgABAQAAAQABAAD/2wBDAAkGBwgHBgkIBwgKCgkLDRYPDQwMDRsUFRAWIB0iIiAdHx8kKDQsJCYxJx8fLT0tMTU3Ojo6Iys/RD84QzQ5Ojf/2wBDAQoKCg0MDRoPDxo3JR8lNzc3Nzc3Nzc3Nzc3Nzc3Nzc3Nzc3Nzc3Nzc3Nzc3Nzc3Nzc3Nzc3Nzc3Nzc3Nzc3Nzf/wAARCACcAH0DASIAAhEBAxEB/8QAGwAAAQUBAQAAAAAAAAAAAAAAAAECBAUGAwf/xAAxEAACAQMEAQMDAwQCAwEAAAABAgMABBEFEiExQRNRYQYicYGRoQcUMrEj0TRDwfD/xAAbAQACAwEBAQAAAAAAAAAAAAAABQMEBgIBB//EAC8RAAEEAQMDAgMIAwAAAAAAAAEAAgMRBAUSIRMxQRRRBiJxFSNhkaGxwfAygfH/2gAMAwEAAhEDEQA/APDaKKKEIopR+KXHPVCE2inY+KUIWICgknwKF7SWKN5XVYwWY9AVOTRr50LLEODjG4ZqfoVi0Lma4Vo26UMMce9XUQOWZG4z5qlNlFjqatLp2hMniD5iRfgLEzwyQSMkqlWHYNcq02tabNdyCaEh3C4ZPis4y7SQwwQasRSCRtpPqGC/EmLCDXg+6ZRRRUqooooooQiiiihCK7W0DXEqxIRuY+a41M0tN95EA23nuuXGmkqWBgfK1p8lWkWgCFt07+pHgf48c1ZQabZQy744s4HnkfzXdmCwlc5wRnnxRAwdT4FKnyyOHJX0DH0/DgdTWD355P5qvvtGguJPUjYwg97RkH8Cm2OkC0nDtLuk7GBgAVaxMJM5HA8CmROJZMt3jAoE0m3ba9OmYZlEoYNxP947JxUMwVkzgefFNlQxEbD9pOCBTkk2SOrcL71EVriSVmcbIs/8fz+ajaCValkYAABZJ8eFOReASTkVmfqJYFvB6KgMy5cD3rRkSgDJGAPFZXXGDag5UMBgDnyasYg+8tKPiJ7fRgV5CrqKKKZrDIooooQiiiihCKejMhBU4I80yihANKfZ3khu42nlYoDzk8VoZry0hh9RiufAU9/oKx9KKgkga8gprh6tLisc0CyfJWqsbtJoy8bY5/xqaVOY+PuPkVltJZFvF9Q4HitLwduJC2PNUp49juFpdKzTkQW/uPxUlR/ybewB3Te1deDjjJpmCp3K5O74pNhy21sHznzVek5Lq4pdVVQRuJzjPdUf1PJloVK88nd8e1XAVmUqxw/iqDX7PULdoJr4KY5VPpOhypweR8EHsVYxQOpdpLr0+zE2Bvev6VTUVYWmj6heQia2tnkjLbAwxy3HH8/79jXC8sbiyZRcx7CehkH/AF+R+9Mg5pNA8rDKNRRRXSEUUUUIRSikpRQhXVhosF1bxSyajBDvOCrYJX7sc8j81C1OzjspkjiuY7gNGrl4+gSOv0rlZW7Xl1FbJjdI4UE+K9BuP6cWr2K/2N/Ib4qGAlA2N79DK/zVObJjx3jqu7/gp44Hyglg7LF6d9P6vqVuZ7GxmmiBP3KODj29/wBKm6STbxSxSqyTqxDI4wVP4r1DQX/srWOx9PAjUID4wOKmRQW95cTTXFrA4lATc6AkqOucc+9KJdXJLg5vHik4wYvTPEjTZXmquw/yBDKeVNdQweQYGGAr0M272u6RPTmgc87/AB/3ULUdFsJ7A3JhCNErPiDCE+T4xUTM5r3Btd+E+i1IjhwWQhje4uFgjQtMxwABzWpvvp7TtU0GOwdsTR59GbB3I57OB4PkVCsdSt7E+nbWUYU4LEsWdh8n2+KsLbV7L1zNLuRn9lDKPyc5p0ND1B87QWljRzdg/wCuP2VPOzPVfLXyry3UdK1zRQ8dzDdwxKcF13eme/I48n96jwwC8txLc6goYHaFkbJHPyeuf2zXtlxeQ3WmXIDx3IMLb13AKVweDnr8mvDpdNu44vWeBgn6HFNMiFsDgCeSs5LhvbywEj6dlJm0yyjyV1SBwSNu1fBBOcZ48fufaqinGm1CqKKKKKEIq2sdWitbVIWsoZCpyXOMnk98H3/ge1VNFcuaHCihWJunvL+GSGJINjDasYwF5z/9/bAr2HSpVKwOrB2kTGSf8DXk307tEkxLANtwK01jevAEMTMpHWDSfUourTR4Wm0vT+rB1A7k/wALeJDJFMLRgkkbZKEjof8AddJ7SSG2eKCf5jTHOc9Z/eqOy1RbqeICUrIAQS/tVnc3yR3UcbTrI/BYKeAPikLopGupdOjcwlrm8p0TTxwiO5jkeM9/Yf5IprRwMj259V4nXGJG2gf6NTY7qCe4CBgFVQfyazn1wsYeznjAZTlHbdnB4wO/zUuGWmYB4Pvx7rqKESPDdyqr2yktGaeNWezZh/yZzt+DQJ4SRgj3zmokN69tMPQlMeRzt6PwR0akWU6Wtjd2wt4ZXnJZJpFBeInGcEg+36Zr6Fj/ABGGNqRvKsyaVM0/dEOF/QhdbDUDHcybbNLoMNuwqWHYOcD5A/8Axpmo6isllJCLCGLKsGwPljzkHn7u+OhWo/pZqun2U1yZjEkxYYL8fb7D4zXL+oU8OrfULy6NbibZAP7hosY3ZxnPR4Iyfg+xpJkySTu6xNknt/C9iyIRM6BzKaB/l4/4vNX+o7Jzum+n7B5CTuP3KCPAwOsD9+/amRfUFlHHJE+g2MkTyFwpLfblVGAe8cE/k/io2o6RfRNJcT2rQo5DgMQDtYnHH6UkX09qcskkcVt6jR4DbJFPJzx33wePGOatjssY4AEgG1E1W4t7q+eazthbQkKFiBzjCgE/qQT+tRK6XEL288kMqlZI2KOp8EHBFc69XiKKKKELrbytDIHQ8itDZ6xbBS0v2nHRrM0oJqKSFsndXsLUZsM3H+q2dteJKvqo2cng56qWzgLu3HI57rH6bDdzOTa9r3k8VorSGT0gJ5FZyOQvAFL5oGsPBWw0zUpMlvzM59/CnpczIg9KVwSeQDT5ppJlxI5cnwxqArtbyYYZrq5YFZMcearlgu0zj6Ys7aPnheof0yTSItLP9zbWzzszCUyIGPfXPjH+6yH1JZQT/VV6mhxKbTeAqqwChiMkD9mOB4BqjVvtLjyORnuuN7c3Frp87QuyHb2jkf6qwZRIAyksbp78SSXJEl2CQP1VlNp13DDvlg9MfaTnGcMcA4+arNW07XDMsdgsoCAljDKFJODxweSBu47AJqlt/qW+QBJZpHQEHhyOjn39646lrdzdsdkssYP+WHOWPzU8WOWSA0lefq8WVhuZu+Y1xSjXF3f28rW8tzcBoZCCvqn7WDc+e8j+K5Lf3aGRlupwZTmQiQjf+feuDszsWdizHkknJNNq8sqnSOXcuxLMxySTkk02iihCKKKKEIpR3SUq90IWk+nUjW1Z8/e3Zz1VgJMqqAY/SqvSLBo4kuDMQW/9Y6P5q8KepHycEdGlM5b1CQbX0HSWSHFa3btofmE1/vZVb25p7Dau3sexrhIhjdTu+7HNG5g5LNkVDVpl1A29w5T/AEn9NtrYU9A1zkU3Vs9uft3jBbvFCyPPE3ospGOCTxSW/qxrkr+3Ne0Rz5UZcx1NF7SOVS6joQtbUzxzFyv+SkY4qlPBq++oL9iBbKCMjL5/gVQnummOXllvWE1ZmNHklmOKA7/VJRRRU6VoooooQiiiihCKVeDSUo7oQtVYT+rDHKinHRGKnbnPWB+TUDRWMdmgfjyB8VYsiMuVIDUnloPIX0jA3uxmuvmgmMvqRby33DwKD6U0PpOvB74rn6UinAGQfINcpZvQuEhdH3PyvORivA0nsu3yhgt4oHg2pDLFDFshUAKeh7V0E4ZQAOaWKMrl2xz4poAkfjgA8CuLB7qyGubW0VfhRdagD6bIAillAYHyPf8Aisge6298nq2Uy5wdh6PxWIPdMMJxLCFkPiaMNyGOHkfsUlFFFXFmkUUUUIRRRRQhFKvdJRQhXdvq0S26pIjb1GOKsLe8iuFCxSEt81lc1aaFGJLpmLY2jgVVlhYGlyf6fqeQ+VkRog8LSAyNGFC4bxTUYtIPVUHHFKXKMMcnHQppyXbcdo75pcAtg53I5T3YnOzOPYUZVlBDhW859qfbKNu7PNZv6hkddQZVO1Qo6Pddwx9R21VtRy/SQCZwu+KTLrVp3WSJdoU5BI8iqs90ZpDTZrGtFALAT5Ms7t0jrRRRRXSgRRRRQhFFFFCEUUUUIRXWGd4H3xsVb3FcqKCLXrXFpsK9sdb2f+QCT4YCl1PV0IT+2OW53HHGKoqDUHp2bt1Jn9r5fR6Rdx7+Vf2utJgLICnucZqv1e9S8uFaMHaq7cnzUAd0E8102FjXbgo59TyJ4ejIbCSiiipUvRRRRQhFFFFCF//Z"/>
          <p:cNvSpPr>
            <a:spLocks noChangeAspect="1" noChangeArrowheads="1"/>
          </p:cNvSpPr>
          <p:nvPr/>
        </p:nvSpPr>
        <p:spPr bwMode="auto">
          <a:xfrm>
            <a:off x="126000" y="-550718"/>
            <a:ext cx="1307978" cy="10598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6781" tIns="53390" rIns="106781" bIns="533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06835" y="6931628"/>
            <a:ext cx="15546517" cy="66319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AutoShape 14" descr="data:image/jpg;base64,/9j/4AAQSkZJRgABAQAAAQABAAD/2wBDAAkGBwgHBgkIBwgKCgkLDRYPDQwMDRsUFRAWIB0iIiAdHx8kKDQsJCYxJx8fLT0tMTU3Ojo6Iys/RD84QzQ5Ojf/2wBDAQoKCg0MDRoPDxo3JR8lNzc3Nzc3Nzc3Nzc3Nzc3Nzc3Nzc3Nzc3Nzc3Nzc3Nzc3Nzc3Nzc3Nzc3Nzc3Nzc3Nzf/wAARCACiAHgDASIAAhEBAxEB/8QAHAAAAgIDAQEAAAAAAAAAAAAAAAYFBwEDCAIE/8QATxAAAQMBAwUHCxEIAwEAAAAAAQACAwQFBhEHEiE0cjFBUXFzsbIIEyIyMzY3UmF1sxQVF0JUVmJ0gYKEkZWhwtHjIyQ1U3aSk8EnRWOU/8QAGgEAAgMBAQAAAAAAAAAAAAAAAAUBAgYEA//EADERAAIBAgQDBgUEAwAAAAAAAAABAgMEBRExMiEzcRIUQVFSwRMVNGGRIoGh0bHh8P/aAAwDAQACEQMRAD8AvFCEIAEIQgDRW1lPQUstVWTMhp4Wl8kjzg1oG+SubMpOUiqvTaLaOzJJqayIX9gGuLXzncz3Yfc3e39O5c+WIf8AG9tn/wA2ekYuVISevM2goZaO5DIeue6ar/6H/msYP901X+d/5r0d1YS/4k/M2Ss7fLYvwYwf7pqv87/zR+0901X+d/5rKEfEn5h3O39C/Bf+RV75MnlA6R7nuMs+LnOJJ/au3ynsJDyI+Dmz+Vn9K5PiYmMlqwQhCCAQhCABCXb73us659jurq92fK7EU9O04PmdwDgHCd76ga6blvqnNDhdmMgjH+IfpqHJR1PSnSqVXlBZlzoVM+zdV+9iP7Q/TR7N1X72I/tD9NV+JDzPXudx6H+BzyxeDa2+SZ6Ri5TiIbI0ncBCuC+GVGqvLdutsc2CymFU1reuitz83BwduZgx3OFVcbEtD1vqq9tOXUlK9jJpQ4YMc/tRu46eJSpRlwTKzoVqS7U4tH2x19PLK1jS7FxwHYr6Uv0GuQ7SYFxVoKD4Glw26qXEHKfgwC+V9oU7Hlji/EHDQ1fWE5ZIcnlPeKqmty182Sz6eoLI6bd69IMCc74IxGjf4t2aNNTbzIxK7qW8YuHiWdkWilhyd2aJY3sLnSvaHDDFrpHEHiI0p5Vb32yqUF2LUjsizaMWlVs7uxk4iZDgNDcc04nyb33KA9nCs96zPtH9NdjlGPBszMKNWp+qEW+iLnQqY9nCs96zPtH9NHs4VnvWZ9o/pqPiQ8y/dLj0P8MudCpmPLfUuljZJdlrGve1hd64Y4YnD+WhWTT0PKdOdN5TWTKhvpb9o3ivBVVlpzGR4kdHG0aGxMBODWjeHPulb4e4x7I5lCWl/Earln9Iqcg7jHsjmXPc6Ic4Jvn+x6QsniQFxmhMKcp/Bter45Rf7UIpun8G16vjlFzldFvuFWMfTrr/AGIdn65FtBMCX6DXYtoJgU3O5HngvKl19jITvYt4K+7mReuq7KkEVTLbD4BLhpjDmjEt8ujd3sUkBMVR4Dpv6gPQU23iVxvZDqINnPdJXtc8lzjnEknEk4FTag7L11ny8yncPIq3O49MG5D6+yMIQshc43PJ7pBy8fSCEO0SwY/z4+kELut9hmMY+oXT+yBtP+I1XLP6RXllVPi0ddfhoG6rvtHIRATU1ZvBMMS+TN9SDynDt1RTe3HGF7NJiyEpRfB5DOhCEsZuloR0zK2qtSOjoGyyTSlrY4ogSXOO8ArTvFcya6GSC0RXzmW0Kypp5KgA4sjwdgGg7+GJxK+zIHQUs1rW3XSwMfVU7YGQyuGJYHh+dhwY5o0pqy7+Dqs5eHphMKaXZRjb2cnXmm+GZzPQa7FtBMCX6DXItoJgXPc7kOcF5UuvsZCYqjwHTf1Aegl0KyrhXUbfLJdUWU+sdSAWxJN1xseeexa0YYYjhU22rK43sgUa17mnFpII3wpCypZH1ODnuIzToJTXlPyex3FbZxjtJ9Z6sMoOdCI8zMzfhHHHO+5KNj6180r3qbWKLKT7xBfcmytVQSKeUjQc0rYtdTq8uweZcEdUa6ty5dBlyU3Arb1Vsdo17pYbHgkDi/HAzuae1b5OE/Ju7gr9uVGyO59htja1rfUEBwaMBpYChMzDNt6kpaGo1HJO5iuJm9uPkXbNoajUck7mK4mb24+RBK1GdCEJWzeLQtfqftYvH9F5pUw5d/B1WcvD0wl7qftYvH9F5pUw5d/B1WcvD0wmNPajF3nPn1ZzPQa5FtBMCX6DXItoJgXNc7kO8F5UuvsZCu7IH3mVPnGbmYqRCu7IH3mVPnGbosU23iVxvZAW+qY7nd7aqeaJU1Y+tfNKuXqmO53e2qnmiVNWPrXzSuiptYnsvqIdUTS11Gry7B5lsWuo1eXYPMl8dUa+ty5dDqW5vejYfm+D0bUIub3o2H5vg9G1CZmFJG0NRqOSdzFcTN7cfIu2bQ1Go5J3MVxM3tx8iCy1GdCEJWzeLQtfqftYvH9F5pUw5d/B1WcvD0wl7qftYvH9F5pUw5d/B1WcvD0wmNPajF3nPn1ZzPQa5FtBMCX6DXItoJgXNc7kO8F5UuvsZCu7IH3mVPnGbosVIhXdkD7zKnzjN0WKbbxK43sgLfVMdzu9tVPNEqasfWvmlXL1THc7vbVTzRKmrH1r5pXRU2sT2X1EOqJpa6jV5dg8y2LXUavLsHmS+OqNfW5cuh1Lc3vRsPzfB6NqEXN70bD83wejahMzCkjaGo1HJO5iuJ2DsxxhdsWjqFRyTuYricHAg8SCy1GZC00tSypjzmnBw7YcC3pZJNPJm5pzjUgpReaHfJTe+ybpz2x68Onb6q6x1rrUDpMc0Pxxw3O2ClMquUO7947m1NnWbJVOqHyxuAkpnMGAcCdJVaY+VaK8/ucuyuiFfSOQmusLi+3V7Xm9CFoNdi2gmBL9BrsW0EwKLnci+C8qXX2AKxclOUCwbsXcqKG1Zals5rZZMI6dzxmkNA0jiKrsbq+ehP7OTlXKlKfYTZ0X9srmUIN5ajllqvhZN72WQLFdUSGlMxl65A5mGdmYYY7valV5ZMb21OLmuAzTuhTOKMVeVxmssjwo4QqVRT7en2/2YK11Gry7B5ltWqpOFNLj4h5l4R1Q0rcuXQ6lub3o2H5vg9G1CLm96Nieb4PRtQmZhSYIBGBGIVA5X8l3re6e37twfuWl9XSMHcOF7B4nCPa8W5f6wRiCDpxQScRwTPgkDmHAj71O0tSyojzm6He2HArAywZLvWzr1v3chJotL6qkYO4cL2jxOEe14tyoYZnwPzmHAheVWkpr7nfY30raXHjF+AyLRX6nNsqL9c6nxm/2rzJXzyMLHluad3QvCNCSaY0rYtQnTlFJ8UeKDXYtoJgS/Qa7FtBMCLncicF5UuvsA3V89D3OTlXL6QoR1bNBJIyMgDPO6PKqU4OSaR13lxC3nCc9OJNIUJ651PjN/tCBadST2zf7Vbu8jw+c2/k/+/cm3ODGlziA0aSSrByY5PH3gkitu3oi2ymnOpqV4wNT8Jw8Tyb/ABbunJVk8qLf6zbd5IyLMac6npSMPVJ8Z3wOlxbt+xtDGhrQGtAwAAwAC9qVHs8XqLL7EnXXYp8I/wCQY1rGta0BrQMAAMAAhekL3FQIQhAGC0O3QDxqnL3ZD4bSteSssCths+CXsn00kZLWO38zDcB4N7e0aBciEAc/SZBLRiY58lv0LGNGLnOicABwnSqttSjpqW05aSjrWVsTH5jahjC1r+EgHTh5d9dTZVsRk8t0g4fu34guT4TjMzaHOhlo6rMkqezXQzMkMgOaccMFIlZO6VhLZzc3xNpb21OhHKC1AKNlstz5XvEreyOOGCklnFEJyhoRcWtO4SVRaEvcjJdWXws+prKa0qembBUGAtkjcSSGg46NpPd1chsdDa8dVb9dDXUsXZCmjjLRI7ezsfa+Tf4lK5AO9u1fObvRsVpJinmjG1EozaXmeWMaxga1oDQMAAMAAvSEKSgIQhAAhCEACEIQApZV/B5bvxb8QXJ0PdmbQXWOVfweW78W/EFyXjgglPJ5jMXtx7Zv1oz2+M360s4nhRp4Vy92XmPPncvR/IzZ7fGb9aM9vjD60s6eFT9zLqWje61mUFnNwAwdPO4dhCzxj/ob/wBaO7LzD53L0fyXh1P+m7dq4H/snejYrSUHdG7Vn3VseOzbNYQxpzpJHaXSvI0ud5dA4sMFODcXSlkhJOXak5eYIQhSVBCEIAEIQgAQhCAFLKv4PLd+LfiC5JQhAAhCEAC6ZyCQxR3DgkZGxr5amYyODQC/A4DE7+AQhAFlIQhAAhCEACEIQB//2Q=="/>
          <p:cNvSpPr>
            <a:spLocks noChangeAspect="1" noChangeArrowheads="1"/>
          </p:cNvSpPr>
          <p:nvPr/>
        </p:nvSpPr>
        <p:spPr bwMode="auto">
          <a:xfrm>
            <a:off x="127638" y="-728040"/>
            <a:ext cx="1360169" cy="1417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6781" tIns="53390" rIns="106781" bIns="533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6" descr="data:image/jpg;base64,/9j/4AAQSkZJRgABAQAAAQABAAD/2wBDAAkGBwgHBgkIBwgKCgkLDRYPDQwMDRsUFRAWIB0iIiAdHx8kKDQsJCYxJx8fLT0tMTU3Ojo6Iys/RD84QzQ5Ojf/2wBDAQoKCg0MDRoPDxo3JR8lNzc3Nzc3Nzc3Nzc3Nzc3Nzc3Nzc3Nzc3Nzc3Nzc3Nzc3Nzc3Nzc3Nzc3Nzc3Nzc3Nzf/wAARCACiAHgDASIAAhEBAxEB/8QAHAAAAgIDAQEAAAAAAAAAAAAAAAYFBwEDCAIE/8QATxAAAQMBAwUHCxEIAwEAAAAAAQACAwQFBhEHEiE0cjFBUXFzsbIIEyIyMzY3UmF1sxQVF0JUVmJ0gYKEkZWhwtHjIyQ1U3aSk8EnRWOU/8QAGgEAAgMBAQAAAAAAAAAAAAAAAAUBAgYEA//EADERAAIBAgQDBgUEAwAAAAAAAAABAgMEBRExMiEzcRIUQVFSwRMVNGGRIoGh0bHh8P/aAAwDAQACEQMRAD8AvFCEIAEIQgDRW1lPQUstVWTMhp4Wl8kjzg1oG+SubMpOUiqvTaLaOzJJqayIX9gGuLXzncz3Yfc3e39O5c+WIf8AG9tn/wA2ekYuVISevM2goZaO5DIeue6ar/6H/msYP901X+d/5r0d1YS/4k/M2Ss7fLYvwYwf7pqv87/zR+0901X+d/5rKEfEn5h3O39C/Bf+RV75MnlA6R7nuMs+LnOJJ/au3ynsJDyI+Dmz+Vn9K5PiYmMlqwQhCCAQhCABCXb73us659jurq92fK7EU9O04PmdwDgHCd76ga6blvqnNDhdmMgjH+IfpqHJR1PSnSqVXlBZlzoVM+zdV+9iP7Q/TR7N1X72I/tD9NV+JDzPXudx6H+BzyxeDa2+SZ6Ri5TiIbI0ncBCuC+GVGqvLdutsc2CymFU1reuitz83BwduZgx3OFVcbEtD1vqq9tOXUlK9jJpQ4YMc/tRu46eJSpRlwTKzoVqS7U4tH2x19PLK1jS7FxwHYr6Uv0GuQ7SYFxVoKD4Glw26qXEHKfgwC+V9oU7Hlji/EHDQ1fWE5ZIcnlPeKqmty182Sz6eoLI6bd69IMCc74IxGjf4t2aNNTbzIxK7qW8YuHiWdkWilhyd2aJY3sLnSvaHDDFrpHEHiI0p5Vb32yqUF2LUjsizaMWlVs7uxk4iZDgNDcc04nyb33KA9nCs96zPtH9NdjlGPBszMKNWp+qEW+iLnQqY9nCs96zPtH9NHs4VnvWZ9o/pqPiQ8y/dLj0P8MudCpmPLfUuljZJdlrGve1hd64Y4YnD+WhWTT0PKdOdN5TWTKhvpb9o3ivBVVlpzGR4kdHG0aGxMBODWjeHPulb4e4x7I5lCWl/Earln9Iqcg7jHsjmXPc6Ic4Jvn+x6QsniQFxmhMKcp/Bter45Rf7UIpun8G16vjlFzldFvuFWMfTrr/AGIdn65FtBMCX6DXYtoJgU3O5HngvKl19jITvYt4K+7mReuq7KkEVTLbD4BLhpjDmjEt8ujd3sUkBMVR4Dpv6gPQU23iVxvZDqINnPdJXtc8lzjnEknEk4FTag7L11ny8yncPIq3O49MG5D6+yMIQshc43PJ7pBy8fSCEO0SwY/z4+kELut9hmMY+oXT+yBtP+I1XLP6RXllVPi0ddfhoG6rvtHIRATU1ZvBMMS+TN9SDynDt1RTe3HGF7NJiyEpRfB5DOhCEsZuloR0zK2qtSOjoGyyTSlrY4ogSXOO8ArTvFcya6GSC0RXzmW0Kypp5KgA4sjwdgGg7+GJxK+zIHQUs1rW3XSwMfVU7YGQyuGJYHh+dhwY5o0pqy7+Dqs5eHphMKaXZRjb2cnXmm+GZzPQa7FtBMCX6DXItoJgXPc7kOcF5UuvsZCYqjwHTf1Aegl0KyrhXUbfLJdUWU+sdSAWxJN1xseeexa0YYYjhU22rK43sgUa17mnFpII3wpCypZH1ODnuIzToJTXlPyex3FbZxjtJ9Z6sMoOdCI8zMzfhHHHO+5KNj6180r3qbWKLKT7xBfcmytVQSKeUjQc0rYtdTq8uweZcEdUa6ty5dBlyU3Arb1Vsdo17pYbHgkDi/HAzuae1b5OE/Ju7gr9uVGyO59htja1rfUEBwaMBpYChMzDNt6kpaGo1HJO5iuJm9uPkXbNoajUck7mK4mb24+RBK1GdCEJWzeLQtfqftYvH9F5pUw5d/B1WcvD0wl7qftYvH9F5pUw5d/B1WcvD0wmNPajF3nPn1ZzPQa5FtBMCX6DXItoJgXNc7kO8F5UuvsZCu7IH3mVPnGbmYqRCu7IH3mVPnGbosU23iVxvZAW+qY7nd7aqeaJU1Y+tfNKuXqmO53e2qnmiVNWPrXzSuiptYnsvqIdUTS11Gry7B5lsWuo1eXYPMl8dUa+ty5dDqW5vejYfm+D0bUIub3o2H5vg9G1CZmFJG0NRqOSdzFcTN7cfIu2bQ1Go5J3MVxM3tx8iCy1GdCEJWzeLQtfqftYvH9F5pUw5d/B1WcvD0wl7qftYvH9F5pUw5d/B1WcvD0wmNPajF3nPn1ZzPQa5FtBMCX6DXItoJgXNc7kO8F5UuvsZCu7IH3mVPnGbosVIhXdkD7zKnzjN0WKbbxK43sgLfVMdzu9tVPNEqasfWvmlXL1THc7vbVTzRKmrH1r5pXRU2sT2X1EOqJpa6jV5dg8y2LXUavLsHmS+OqNfW5cuh1Lc3vRsPzfB6NqEXN70bD83wejahMzCkjaGo1HJO5iuJ2DsxxhdsWjqFRyTuYricHAg8SCy1GZC00tSypjzmnBw7YcC3pZJNPJm5pzjUgpReaHfJTe+ybpz2x68Onb6q6x1rrUDpMc0Pxxw3O2ClMquUO7947m1NnWbJVOqHyxuAkpnMGAcCdJVaY+VaK8/ucuyuiFfSOQmusLi+3V7Xm9CFoNdi2gmBL9BrsW0EwKLnci+C8qXX2AKxclOUCwbsXcqKG1Zals5rZZMI6dzxmkNA0jiKrsbq+ehP7OTlXKlKfYTZ0X9srmUIN5ajllqvhZN72WQLFdUSGlMxl65A5mGdmYYY7valV5ZMb21OLmuAzTuhTOKMVeVxmssjwo4QqVRT7en2/2YK11Gry7B5ltWqpOFNLj4h5l4R1Q0rcuXQ6lub3o2H5vg9G1CLm96Nieb4PRtQmZhSYIBGBGIVA5X8l3re6e37twfuWl9XSMHcOF7B4nCPa8W5f6wRiCDpxQScRwTPgkDmHAj71O0tSyojzm6He2HArAywZLvWzr1v3chJotL6qkYO4cL2jxOEe14tyoYZnwPzmHAheVWkpr7nfY30raXHjF+AyLRX6nNsqL9c6nxm/2rzJXzyMLHluad3QvCNCSaY0rYtQnTlFJ8UeKDXYtoJgS/Qa7FtBMCLncicF5UuvsA3V89D3OTlXL6QoR1bNBJIyMgDPO6PKqU4OSaR13lxC3nCc9OJNIUJ651PjN/tCBadST2zf7Vbu8jw+c2/k/+/cm3ODGlziA0aSSrByY5PH3gkitu3oi2ymnOpqV4wNT8Jw8Tyb/ABbunJVk8qLf6zbd5IyLMac6npSMPVJ8Z3wOlxbt+xtDGhrQGtAwAAwAC9qVHs8XqLL7EnXXYp8I/wCQY1rGta0BrQMAAMAAhekL3FQIQhAGC0O3QDxqnL3ZD4bSteSssCths+CXsn00kZLWO38zDcB4N7e0aBciEAc/SZBLRiY58lv0LGNGLnOicABwnSqttSjpqW05aSjrWVsTH5jahjC1r+EgHTh5d9dTZVsRk8t0g4fu34guT4TjMzaHOhlo6rMkqezXQzMkMgOaccMFIlZO6VhLZzc3xNpb21OhHKC1AKNlstz5XvEreyOOGCklnFEJyhoRcWtO4SVRaEvcjJdWXws+prKa0qembBUGAtkjcSSGg46NpPd1chsdDa8dVb9dDXUsXZCmjjLRI7ezsfa+Tf4lK5AO9u1fObvRsVpJinmjG1EozaXmeWMaxga1oDQMAAMAAvSEKSgIQhAAhCEACEIQApZV/B5bvxb8QXJ0PdmbQXWOVfweW78W/EFyXjgglPJ5jMXtx7Zv1oz2+M360s4nhRp4Vy92XmPPncvR/IzZ7fGb9aM9vjD60s6eFT9zLqWje61mUFnNwAwdPO4dhCzxj/ob/wBaO7LzD53L0fyXh1P+m7dq4H/snejYrSUHdG7Vn3VseOzbNYQxpzpJHaXSvI0ud5dA4sMFODcXSlkhJOXak5eYIQhSVBCEIAEIQgAQhCAFLKv4PLd+LfiC5JQhAAhCEAC6ZyCQxR3DgkZGxr5amYyODQC/A4DE7+AQhAFlIQhAAhCEACEIQB//2Q=="/>
          <p:cNvSpPr>
            <a:spLocks noChangeAspect="1" noChangeArrowheads="1"/>
          </p:cNvSpPr>
          <p:nvPr/>
        </p:nvSpPr>
        <p:spPr bwMode="auto">
          <a:xfrm>
            <a:off x="310519" y="-586272"/>
            <a:ext cx="1360169" cy="1417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6781" tIns="53390" rIns="106781" bIns="533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926735" cy="5990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369348" y="15466028"/>
            <a:ext cx="12967731" cy="1831372"/>
          </a:xfrm>
          <a:prstGeom prst="rect">
            <a:avLst/>
          </a:prstGeom>
          <a:solidFill>
            <a:schemeClr val="tx1"/>
          </a:solidFill>
        </p:spPr>
        <p:txBody>
          <a:bodyPr wrap="square" lIns="106781" tIns="53390" rIns="106781" bIns="53390" rtlCol="0">
            <a:spAutoFit/>
          </a:bodyPr>
          <a:lstStyle/>
          <a:p>
            <a:pPr algn="ctr"/>
            <a:r>
              <a:rPr lang="en-US" sz="11200" dirty="0">
                <a:solidFill>
                  <a:schemeClr val="bg1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Procedure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5926733" y="-20782"/>
            <a:ext cx="32378385" cy="6011362"/>
          </a:xfrm>
          <a:prstGeom prst="rect">
            <a:avLst/>
          </a:prstGeom>
          <a:solidFill>
            <a:schemeClr val="tx2">
              <a:lumMod val="75000"/>
              <a:alpha val="88000"/>
            </a:schemeClr>
          </a:solidFill>
          <a:ln>
            <a:noFill/>
          </a:ln>
        </p:spPr>
        <p:txBody>
          <a:bodyPr vert="horz" lIns="439317" tIns="219658" rIns="439317" bIns="219658" rtlCol="0" anchor="ctr">
            <a:noAutofit/>
            <a:scene3d>
              <a:camera prst="obliqueBottomRight"/>
              <a:lightRig rig="threePt" dir="t"/>
            </a:scene3d>
            <a:sp3d>
              <a:bevelT w="19050"/>
              <a:bevelB w="12700"/>
            </a:sp3d>
          </a:bodyPr>
          <a:lstStyle>
            <a:lvl1pPr algn="ctr" defTabSz="3935830" rtl="0" eaLnBrk="1" latinLnBrk="0" hangingPunct="1">
              <a:spcBef>
                <a:spcPct val="0"/>
              </a:spcBef>
              <a:buNone/>
              <a:defRPr sz="18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0" b="1" dirty="0"/>
              <a:t/>
            </a:r>
            <a:br>
              <a:rPr lang="en-US" sz="14000" b="1" dirty="0"/>
            </a:br>
            <a:endParaRPr lang="en-US" sz="13000" b="1" dirty="0" smtClean="0"/>
          </a:p>
          <a:p>
            <a:endParaRPr lang="en-US" sz="13000" b="1" dirty="0" smtClean="0">
              <a:solidFill>
                <a:schemeClr val="bg1"/>
              </a:solidFill>
            </a:endParaRPr>
          </a:p>
          <a:p>
            <a:r>
              <a:rPr lang="en-US" sz="13000" b="1" dirty="0" smtClean="0">
                <a:solidFill>
                  <a:schemeClr val="bg1"/>
                </a:solidFill>
              </a:rPr>
              <a:t>Web </a:t>
            </a:r>
            <a:r>
              <a:rPr lang="en-US" sz="13000" b="1" dirty="0">
                <a:solidFill>
                  <a:schemeClr val="bg1"/>
                </a:solidFill>
              </a:rPr>
              <a:t>Interfaces for Bio Sequence Desktop </a:t>
            </a:r>
            <a:r>
              <a:rPr lang="en-US" sz="13000" b="1" dirty="0" smtClean="0">
                <a:solidFill>
                  <a:schemeClr val="bg1"/>
                </a:solidFill>
              </a:rPr>
              <a:t>Analysis</a:t>
            </a:r>
          </a:p>
          <a:p>
            <a:endParaRPr lang="en-US" sz="14000" b="1" dirty="0">
              <a:solidFill>
                <a:schemeClr val="bg1"/>
              </a:solidFill>
            </a:endParaRPr>
          </a:p>
          <a:p>
            <a:r>
              <a:rPr lang="en-US" sz="14000" b="1" dirty="0">
                <a:solidFill>
                  <a:schemeClr val="bg1"/>
                </a:solidFill>
              </a:rPr>
              <a:t/>
            </a:r>
            <a:br>
              <a:rPr lang="en-US" sz="14000" b="1" dirty="0">
                <a:solidFill>
                  <a:schemeClr val="bg1"/>
                </a:solidFill>
              </a:rPr>
            </a:br>
            <a:endParaRPr lang="en-US" sz="14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264189" y="4564078"/>
            <a:ext cx="19115640" cy="1426502"/>
          </a:xfrm>
          <a:prstGeom prst="rect">
            <a:avLst/>
          </a:prstGeom>
          <a:noFill/>
        </p:spPr>
        <p:txBody>
          <a:bodyPr wrap="square" lIns="102065" tIns="51033" rIns="102065" bIns="51033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Lakesha Wells	PI: Adam Hughes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79" y="20779741"/>
            <a:ext cx="6624938" cy="1110902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66" y="20779740"/>
            <a:ext cx="6258234" cy="1116546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251400" y="15316200"/>
            <a:ext cx="12911328" cy="794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403800" y="23469600"/>
            <a:ext cx="5394960" cy="883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476</TotalTime>
  <Words>205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Lakesha</dc:creator>
  <cp:lastModifiedBy>wood</cp:lastModifiedBy>
  <cp:revision>52</cp:revision>
  <cp:lastPrinted>2011-07-13T21:45:30Z</cp:lastPrinted>
  <dcterms:created xsi:type="dcterms:W3CDTF">2011-07-10T19:38:44Z</dcterms:created>
  <dcterms:modified xsi:type="dcterms:W3CDTF">2011-09-07T15:16:59Z</dcterms:modified>
</cp:coreProperties>
</file>