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43891200" cy="43891200"/>
  <p:notesSz cx="6716713" cy="9239250"/>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49DA"/>
    <a:srgbClr val="000099"/>
    <a:srgbClr val="333399"/>
    <a:srgbClr val="FFBF0B"/>
    <a:srgbClr val="FF3300"/>
    <a:srgbClr val="FF0000"/>
    <a:srgbClr val="9F9FCF"/>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20" d="100"/>
          <a:sy n="20" d="100"/>
        </p:scale>
        <p:origin x="-2910" y="-150"/>
      </p:cViewPr>
      <p:guideLst>
        <p:guide orient="horz" pos="14784"/>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effectLst/>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effectLst/>
              </a:defRPr>
            </a:lvl1pPr>
          </a:lstStyle>
          <a:p>
            <a:endParaRPr lang="en-US"/>
          </a:p>
        </p:txBody>
      </p:sp>
      <p:sp>
        <p:nvSpPr>
          <p:cNvPr id="4100" name="Rectangle 4"/>
          <p:cNvSpPr>
            <a:spLocks noGrp="1" noRot="1" noChangeAspect="1" noChangeArrowheads="1" noTextEdit="1"/>
          </p:cNvSpPr>
          <p:nvPr>
            <p:ph type="sldImg" idx="2"/>
          </p:nvPr>
        </p:nvSpPr>
        <p:spPr bwMode="auto">
          <a:xfrm>
            <a:off x="1600200" y="685800"/>
            <a:ext cx="350520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effectLst/>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effectLst/>
              </a:defRPr>
            </a:lvl1pPr>
          </a:lstStyle>
          <a:p>
            <a:fld id="{52634601-F843-421B-8ECA-81F96577AB79}" type="slidenum">
              <a:rPr lang="en-US"/>
              <a:pPr/>
              <a:t>‹#›</a:t>
            </a:fld>
            <a:endParaRPr lang="en-US"/>
          </a:p>
        </p:txBody>
      </p:sp>
    </p:spTree>
    <p:extLst>
      <p:ext uri="{BB962C8B-B14F-4D97-AF65-F5344CB8AC3E}">
        <p14:creationId xmlns:p14="http://schemas.microsoft.com/office/powerpoint/2010/main" xmlns="" val="4135738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3635568"/>
            <a:ext cx="37306250" cy="940646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4870835"/>
            <a:ext cx="30724475" cy="1121833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0E8588-45BE-4149-A941-166E9F488E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90D6EC-C6F3-4E83-8838-214E096EBA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3" y="3898902"/>
            <a:ext cx="9326563" cy="3511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3898902"/>
            <a:ext cx="27830462" cy="3511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D079C-B546-4D74-A2E3-CD721F20FE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6BBE26-06BE-42BB-8F2D-C98AF7B2DC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8204585"/>
            <a:ext cx="37307838" cy="87164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8603384"/>
            <a:ext cx="37307838"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87D52C-F46A-4311-B276-9928EBD067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12685185"/>
            <a:ext cx="18578512" cy="263292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3" y="12685185"/>
            <a:ext cx="18578513" cy="263292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47583E-6873-45B4-817B-2C447B9ED1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56834"/>
            <a:ext cx="3950335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9825570"/>
            <a:ext cx="19392900" cy="40936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3919203"/>
            <a:ext cx="19392900" cy="252878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41" y="9825570"/>
            <a:ext cx="19400837" cy="40936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41" y="13919203"/>
            <a:ext cx="19400837" cy="252878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9B555D-80E6-40BA-99DA-C3B906AAD7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986A8B-8811-4C65-9F86-BA9E41FC33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A351F4-43AC-4426-9702-2848E66EDFD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48368"/>
            <a:ext cx="14439900" cy="743585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748368"/>
            <a:ext cx="24536400" cy="37458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9184217"/>
            <a:ext cx="14439900"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291E14-7ADF-4ED6-9FA4-348AA5DAB85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30723419"/>
            <a:ext cx="26335037" cy="362796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6" y="3922186"/>
            <a:ext cx="26335037" cy="26333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02666" y="34351387"/>
            <a:ext cx="26335037" cy="51498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C4C1BC-DFEF-4405-87A5-E1E5B48A17E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rgbClr val="3399FF">
            <a:alpha val="60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3898901"/>
            <a:ext cx="37309425" cy="7319434"/>
          </a:xfrm>
          <a:prstGeom prst="rect">
            <a:avLst/>
          </a:prstGeom>
          <a:noFill/>
          <a:ln w="9525">
            <a:noFill/>
            <a:miter lim="800000"/>
            <a:headEnd/>
            <a:tailEnd/>
          </a:ln>
          <a:effectLst/>
        </p:spPr>
        <p:txBody>
          <a:bodyPr vert="horz" wrap="square" lIns="307594" tIns="153799" rIns="307594" bIns="1537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88" y="12685185"/>
            <a:ext cx="37309425" cy="26329216"/>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39992301"/>
            <a:ext cx="9144000" cy="292100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defTabSz="3074988">
              <a:defRPr sz="4700">
                <a:effectLst/>
              </a:defRPr>
            </a:lvl1pPr>
          </a:lstStyle>
          <a:p>
            <a:endParaRPr lang="en-US"/>
          </a:p>
        </p:txBody>
      </p:sp>
      <p:sp>
        <p:nvSpPr>
          <p:cNvPr id="1029" name="Rectangle 5"/>
          <p:cNvSpPr>
            <a:spLocks noGrp="1" noChangeArrowheads="1"/>
          </p:cNvSpPr>
          <p:nvPr>
            <p:ph type="ftr" sz="quarter" idx="3"/>
          </p:nvPr>
        </p:nvSpPr>
        <p:spPr bwMode="auto">
          <a:xfrm>
            <a:off x="14997113" y="39992301"/>
            <a:ext cx="13896975" cy="292100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ctr" defTabSz="3074988">
              <a:defRPr sz="4700">
                <a:effectLst/>
              </a:defRPr>
            </a:lvl1pPr>
          </a:lstStyle>
          <a:p>
            <a:endParaRPr lang="en-US"/>
          </a:p>
        </p:txBody>
      </p:sp>
      <p:sp>
        <p:nvSpPr>
          <p:cNvPr id="1030" name="Rectangle 6"/>
          <p:cNvSpPr>
            <a:spLocks noGrp="1" noChangeArrowheads="1"/>
          </p:cNvSpPr>
          <p:nvPr>
            <p:ph type="sldNum" sz="quarter" idx="4"/>
          </p:nvPr>
        </p:nvSpPr>
        <p:spPr bwMode="auto">
          <a:xfrm>
            <a:off x="31456313" y="39992301"/>
            <a:ext cx="9144000" cy="292100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r" defTabSz="3074988">
              <a:defRPr sz="4700">
                <a:effectLst/>
              </a:defRPr>
            </a:lvl1pPr>
          </a:lstStyle>
          <a:p>
            <a:fld id="{EE5F356B-5F25-4DE3-8E87-864E563FD83B}" type="slidenum">
              <a:rPr lang="en-US"/>
              <a:pPr/>
              <a:t>‹#›</a:t>
            </a:fld>
            <a:endParaRPr lang="en-US"/>
          </a:p>
        </p:txBody>
      </p:sp>
      <p:pic>
        <p:nvPicPr>
          <p:cNvPr id="1031" name="Picture 7" descr="mp logo"/>
          <p:cNvPicPr>
            <a:picLocks noChangeAspect="1" noChangeArrowheads="1"/>
          </p:cNvPicPr>
          <p:nvPr/>
        </p:nvPicPr>
        <p:blipFill>
          <a:blip r:embed="rId13" cstate="print"/>
          <a:srcRect/>
          <a:stretch>
            <a:fillRect/>
          </a:stretch>
        </p:blipFill>
        <p:spPr bwMode="auto">
          <a:xfrm>
            <a:off x="40319325" y="42909068"/>
            <a:ext cx="2541588" cy="484717"/>
          </a:xfrm>
          <a:prstGeom prst="rect">
            <a:avLst/>
          </a:prstGeom>
          <a:noFill/>
        </p:spPr>
      </p:pic>
      <p:sp>
        <p:nvSpPr>
          <p:cNvPr id="1032" name="Rectangle 8"/>
          <p:cNvSpPr>
            <a:spLocks noChangeArrowheads="1"/>
          </p:cNvSpPr>
          <p:nvPr/>
        </p:nvSpPr>
        <p:spPr bwMode="auto">
          <a:xfrm>
            <a:off x="41005125" y="42468801"/>
            <a:ext cx="1197764" cy="369332"/>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printed by</a:t>
            </a:r>
            <a:endParaRPr lang="en-US" sz="1800">
              <a:solidFill>
                <a:srgbClr val="003399"/>
              </a:solidFill>
              <a:effectLst/>
              <a:latin typeface="Arial" charset="0"/>
            </a:endParaRPr>
          </a:p>
        </p:txBody>
      </p:sp>
      <p:sp>
        <p:nvSpPr>
          <p:cNvPr id="1033" name="Rectangle 9"/>
          <p:cNvSpPr>
            <a:spLocks noChangeArrowheads="1"/>
          </p:cNvSpPr>
          <p:nvPr/>
        </p:nvSpPr>
        <p:spPr bwMode="auto">
          <a:xfrm>
            <a:off x="40281227" y="43300651"/>
            <a:ext cx="2659767" cy="369332"/>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www.postersession.com</a:t>
            </a:r>
            <a:endParaRPr lang="en-US" sz="1800">
              <a:solidFill>
                <a:srgbClr val="003399"/>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74988" rtl="0" eaLnBrk="1" fontAlgn="base" hangingPunct="1">
        <a:spcBef>
          <a:spcPct val="0"/>
        </a:spcBef>
        <a:spcAft>
          <a:spcPct val="0"/>
        </a:spcAft>
        <a:defRPr sz="14800">
          <a:solidFill>
            <a:schemeClr val="tx2"/>
          </a:solidFill>
          <a:latin typeface="+mj-lt"/>
          <a:ea typeface="+mj-ea"/>
          <a:cs typeface="+mj-cs"/>
        </a:defRPr>
      </a:lvl1pPr>
      <a:lvl2pPr algn="ctr" defTabSz="3074988" rtl="0" eaLnBrk="1" fontAlgn="base" hangingPunct="1">
        <a:spcBef>
          <a:spcPct val="0"/>
        </a:spcBef>
        <a:spcAft>
          <a:spcPct val="0"/>
        </a:spcAft>
        <a:defRPr sz="14800">
          <a:solidFill>
            <a:schemeClr val="tx2"/>
          </a:solidFill>
          <a:latin typeface="Times New Roman" pitchFamily="18" charset="0"/>
        </a:defRPr>
      </a:lvl2pPr>
      <a:lvl3pPr algn="ctr" defTabSz="3074988" rtl="0" eaLnBrk="1" fontAlgn="base" hangingPunct="1">
        <a:spcBef>
          <a:spcPct val="0"/>
        </a:spcBef>
        <a:spcAft>
          <a:spcPct val="0"/>
        </a:spcAft>
        <a:defRPr sz="14800">
          <a:solidFill>
            <a:schemeClr val="tx2"/>
          </a:solidFill>
          <a:latin typeface="Times New Roman" pitchFamily="18" charset="0"/>
        </a:defRPr>
      </a:lvl3pPr>
      <a:lvl4pPr algn="ctr" defTabSz="3074988" rtl="0" eaLnBrk="1" fontAlgn="base" hangingPunct="1">
        <a:spcBef>
          <a:spcPct val="0"/>
        </a:spcBef>
        <a:spcAft>
          <a:spcPct val="0"/>
        </a:spcAft>
        <a:defRPr sz="14800">
          <a:solidFill>
            <a:schemeClr val="tx2"/>
          </a:solidFill>
          <a:latin typeface="Times New Roman" pitchFamily="18" charset="0"/>
        </a:defRPr>
      </a:lvl4pPr>
      <a:lvl5pPr algn="ctr" defTabSz="3074988" rtl="0" eaLnBrk="1" fontAlgn="base" hangingPunct="1">
        <a:spcBef>
          <a:spcPct val="0"/>
        </a:spcBef>
        <a:spcAft>
          <a:spcPct val="0"/>
        </a:spcAft>
        <a:defRPr sz="14800">
          <a:solidFill>
            <a:schemeClr val="tx2"/>
          </a:solidFill>
          <a:latin typeface="Times New Roman" pitchFamily="18" charset="0"/>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p:titleStyle>
    <p:bodyStyle>
      <a:lvl1pPr marL="1150938" indent="-1150938" algn="l" defTabSz="3074988" rtl="0" eaLnBrk="1" fontAlgn="base" hangingPunct="1">
        <a:spcBef>
          <a:spcPct val="20000"/>
        </a:spcBef>
        <a:spcAft>
          <a:spcPct val="0"/>
        </a:spcAft>
        <a:buChar char="•"/>
        <a:defRPr sz="10700">
          <a:solidFill>
            <a:schemeClr val="tx1"/>
          </a:solidFill>
          <a:latin typeface="+mn-lt"/>
          <a:ea typeface="+mn-ea"/>
          <a:cs typeface="+mn-cs"/>
        </a:defRPr>
      </a:lvl1pPr>
      <a:lvl2pPr marL="2497138" indent="-960438" algn="l" defTabSz="3074988" rtl="0" eaLnBrk="1" fontAlgn="base" hangingPunct="1">
        <a:spcBef>
          <a:spcPct val="20000"/>
        </a:spcBef>
        <a:spcAft>
          <a:spcPct val="0"/>
        </a:spcAft>
        <a:buChar char="–"/>
        <a:defRPr sz="9500">
          <a:solidFill>
            <a:schemeClr val="tx1"/>
          </a:solidFill>
          <a:latin typeface="+mn-lt"/>
        </a:defRPr>
      </a:lvl2pPr>
      <a:lvl3pPr marL="3843338" indent="-768350" algn="l" defTabSz="3074988" rtl="0" eaLnBrk="1" fontAlgn="base" hangingPunct="1">
        <a:spcBef>
          <a:spcPct val="20000"/>
        </a:spcBef>
        <a:spcAft>
          <a:spcPct val="0"/>
        </a:spcAft>
        <a:buChar char="•"/>
        <a:defRPr sz="8100">
          <a:solidFill>
            <a:schemeClr val="tx1"/>
          </a:solidFill>
          <a:latin typeface="+mn-lt"/>
        </a:defRPr>
      </a:lvl3pPr>
      <a:lvl4pPr marL="5384800" indent="-773113" algn="l" defTabSz="3074988" rtl="0" eaLnBrk="1" fontAlgn="base" hangingPunct="1">
        <a:spcBef>
          <a:spcPct val="20000"/>
        </a:spcBef>
        <a:spcAft>
          <a:spcPct val="0"/>
        </a:spcAft>
        <a:buChar char="–"/>
        <a:defRPr sz="6500">
          <a:solidFill>
            <a:schemeClr val="tx1"/>
          </a:solidFill>
          <a:latin typeface="+mn-lt"/>
        </a:defRPr>
      </a:lvl4pPr>
      <a:lvl5pPr marL="6921500" indent="-768350" algn="l" defTabSz="3074988" rtl="0" eaLnBrk="1" fontAlgn="base" hangingPunct="1">
        <a:spcBef>
          <a:spcPct val="20000"/>
        </a:spcBef>
        <a:spcAft>
          <a:spcPct val="0"/>
        </a:spcAft>
        <a:buChar char="»"/>
        <a:defRPr sz="6500">
          <a:solidFill>
            <a:schemeClr val="tx1"/>
          </a:solidFill>
          <a:latin typeface="+mn-lt"/>
        </a:defRPr>
      </a:lvl5pPr>
      <a:lvl6pPr marL="7378700" indent="-768350" algn="l" defTabSz="3074988" rtl="0" eaLnBrk="1" fontAlgn="base" hangingPunct="1">
        <a:spcBef>
          <a:spcPct val="20000"/>
        </a:spcBef>
        <a:spcAft>
          <a:spcPct val="0"/>
        </a:spcAft>
        <a:buChar char="»"/>
        <a:defRPr sz="6500">
          <a:solidFill>
            <a:schemeClr val="tx1"/>
          </a:solidFill>
          <a:latin typeface="+mn-lt"/>
        </a:defRPr>
      </a:lvl6pPr>
      <a:lvl7pPr marL="7835900" indent="-768350" algn="l" defTabSz="3074988" rtl="0" eaLnBrk="1" fontAlgn="base" hangingPunct="1">
        <a:spcBef>
          <a:spcPct val="20000"/>
        </a:spcBef>
        <a:spcAft>
          <a:spcPct val="0"/>
        </a:spcAft>
        <a:buChar char="»"/>
        <a:defRPr sz="6500">
          <a:solidFill>
            <a:schemeClr val="tx1"/>
          </a:solidFill>
          <a:latin typeface="+mn-lt"/>
        </a:defRPr>
      </a:lvl7pPr>
      <a:lvl8pPr marL="8293100" indent="-768350" algn="l" defTabSz="3074988" rtl="0" eaLnBrk="1" fontAlgn="base" hangingPunct="1">
        <a:spcBef>
          <a:spcPct val="20000"/>
        </a:spcBef>
        <a:spcAft>
          <a:spcPct val="0"/>
        </a:spcAft>
        <a:buChar char="»"/>
        <a:defRPr sz="6500">
          <a:solidFill>
            <a:schemeClr val="tx1"/>
          </a:solidFill>
          <a:latin typeface="+mn-lt"/>
        </a:defRPr>
      </a:lvl8pPr>
      <a:lvl9pPr marL="8750300" indent="-768350" algn="l" defTabSz="3074988" rtl="0" eaLnBrk="1" fontAlgn="base" hangingPunct="1">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p:cNvSpPr txBox="1"/>
          <p:nvPr/>
        </p:nvSpPr>
        <p:spPr>
          <a:xfrm>
            <a:off x="22031881" y="6242835"/>
            <a:ext cx="21199147" cy="37432168"/>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11" name="Text Placeholder 63"/>
          <p:cNvSpPr txBox="1">
            <a:spLocks/>
          </p:cNvSpPr>
          <p:nvPr/>
        </p:nvSpPr>
        <p:spPr>
          <a:xfrm>
            <a:off x="712706" y="587426"/>
            <a:ext cx="42518321" cy="5127574"/>
          </a:xfrm>
          <a:prstGeom prst="rect">
            <a:avLst/>
          </a:prstGeom>
          <a:solidFill>
            <a:srgbClr val="005BD3">
              <a:lumMod val="50000"/>
            </a:srgb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4000" b="1"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1645838" marR="0" lvl="0" indent="-1645838" algn="ctr" defTabSz="43889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 name="TextBox 2"/>
          <p:cNvSpPr txBox="1"/>
          <p:nvPr/>
        </p:nvSpPr>
        <p:spPr>
          <a:xfrm>
            <a:off x="776003" y="6280151"/>
            <a:ext cx="20858246" cy="37394852"/>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196" name="Text Box 148"/>
          <p:cNvSpPr txBox="1">
            <a:spLocks noChangeArrowheads="1"/>
          </p:cNvSpPr>
          <p:nvPr/>
        </p:nvSpPr>
        <p:spPr bwMode="auto">
          <a:xfrm>
            <a:off x="19865975" y="6280151"/>
            <a:ext cx="435082" cy="1094673"/>
          </a:xfrm>
          <a:prstGeom prst="rect">
            <a:avLst/>
          </a:prstGeom>
          <a:noFill/>
          <a:ln w="9525">
            <a:noFill/>
            <a:miter lim="800000"/>
            <a:headEnd/>
            <a:tailEnd/>
          </a:ln>
          <a:effectLst/>
        </p:spPr>
        <p:txBody>
          <a:bodyPr wrap="none" lIns="215405" tIns="107703" rIns="215405" bIns="107703">
            <a:spAutoFit/>
          </a:bodyPr>
          <a:lstStyle/>
          <a:p>
            <a:pPr defTabSz="2154238"/>
            <a:endParaRPr lang="en-US" sz="5700">
              <a:effectLst/>
            </a:endParaRPr>
          </a:p>
        </p:txBody>
      </p:sp>
      <p:pic>
        <p:nvPicPr>
          <p:cNvPr id="80" name="Picture 5" descr="http://www-lmmb.ncifcrf.gov/~bshapiro/images/molecularDynamics/movie.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82018" y="22402800"/>
            <a:ext cx="21149010" cy="7296931"/>
          </a:xfrm>
          <a:prstGeom prst="rect">
            <a:avLst/>
          </a:prstGeom>
          <a:noFill/>
          <a:extLst>
            <a:ext uri="{909E8E84-426E-40DD-AFC4-6F175D3DCCD1}">
              <a14:hiddenFill xmlns:a14="http://schemas.microsoft.com/office/drawing/2010/main" xmlns="">
                <a:solidFill>
                  <a:srgbClr val="FFFFFF"/>
                </a:solidFill>
              </a14:hiddenFill>
            </a:ext>
          </a:extLst>
        </p:spPr>
      </p:pic>
      <p:sp>
        <p:nvSpPr>
          <p:cNvPr id="81" name="Title 57"/>
          <p:cNvSpPr txBox="1">
            <a:spLocks/>
          </p:cNvSpPr>
          <p:nvPr/>
        </p:nvSpPr>
        <p:spPr>
          <a:xfrm>
            <a:off x="5334000" y="1017334"/>
            <a:ext cx="33023982" cy="2308318"/>
          </a:xfrm>
          <a:prstGeom prst="rect">
            <a:avLst/>
          </a:prstGeom>
        </p:spPr>
        <p:txBody>
          <a:bodyPr wrap="square" lIns="91436" tIns="45717" rIns="91436" bIns="45717" anchor="ctr" anchorCtr="0">
            <a:spAutoFit/>
          </a:bodyPr>
          <a:lstStyle>
            <a:lvl1pPr algn="ctr" defTabSz="4388900" rtl="0" eaLnBrk="1" latinLnBrk="0" hangingPunct="1">
              <a:spcBef>
                <a:spcPct val="0"/>
              </a:spcBef>
              <a:buNone/>
              <a:defRPr sz="11500" b="1" kern="1200">
                <a:solidFill>
                  <a:schemeClr val="bg1"/>
                </a:solidFill>
                <a:latin typeface="Trebuchet MS" pitchFamily="34" charset="0"/>
                <a:ea typeface="+mj-ea"/>
                <a:cs typeface="+mj-cs"/>
              </a:defRPr>
            </a:lvl1pPr>
          </a:lstStyle>
          <a:p>
            <a:pPr marL="0" marR="0" lvl="0" indent="0" algn="ctr" defTabSz="43889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ysClr val="window" lastClr="FFFFFF"/>
                </a:solidFill>
                <a:effectLst/>
                <a:uLnTx/>
                <a:uFillTx/>
                <a:latin typeface="Trebuchet MS" pitchFamily="34" charset="0"/>
                <a:ea typeface="+mj-ea"/>
                <a:cs typeface="+mj-cs"/>
              </a:rPr>
              <a:t>Tracking High-Performance Biosequence Clustering Jobs </a:t>
            </a:r>
            <a:r>
              <a:rPr kumimoji="0" lang="en-US" sz="7200" b="1" i="0" u="none" strike="noStrike" kern="1200" cap="none" spc="0" normalizeH="0" baseline="0" noProof="0" dirty="0" smtClean="0">
                <a:ln>
                  <a:noFill/>
                </a:ln>
                <a:solidFill>
                  <a:sysClr val="window" lastClr="FFFFFF"/>
                </a:solidFill>
                <a:effectLst/>
                <a:uLnTx/>
                <a:uFillTx/>
                <a:latin typeface="Trebuchet MS" pitchFamily="34" charset="0"/>
                <a:ea typeface="+mj-ea"/>
                <a:cs typeface="+mj-cs"/>
              </a:rPr>
              <a:t/>
            </a:r>
            <a:br>
              <a:rPr kumimoji="0" lang="en-US" sz="7200" b="1" i="0" u="none" strike="noStrike" kern="1200" cap="none" spc="0" normalizeH="0" baseline="0" noProof="0" dirty="0" smtClean="0">
                <a:ln>
                  <a:noFill/>
                </a:ln>
                <a:solidFill>
                  <a:sysClr val="window" lastClr="FFFFFF"/>
                </a:solidFill>
                <a:effectLst/>
                <a:uLnTx/>
                <a:uFillTx/>
                <a:latin typeface="Trebuchet MS" pitchFamily="34" charset="0"/>
                <a:ea typeface="+mj-ea"/>
                <a:cs typeface="+mj-cs"/>
              </a:rPr>
            </a:br>
            <a:r>
              <a:rPr kumimoji="0" lang="en-US" sz="7200" b="1" i="0" u="none" strike="noStrike" kern="1200" cap="none" spc="0" normalizeH="0" baseline="0" noProof="0" dirty="0" smtClean="0">
                <a:ln>
                  <a:noFill/>
                </a:ln>
                <a:solidFill>
                  <a:sysClr val="window" lastClr="FFFFFF"/>
                </a:solidFill>
                <a:effectLst/>
                <a:uLnTx/>
                <a:uFillTx/>
                <a:latin typeface="Trebuchet MS" pitchFamily="34" charset="0"/>
                <a:ea typeface="+mj-ea"/>
                <a:cs typeface="+mj-cs"/>
              </a:rPr>
              <a:t>Using </a:t>
            </a:r>
            <a:r>
              <a:rPr kumimoji="0" lang="en-US" sz="7200" b="1" i="0" u="none" strike="noStrike" kern="1200" cap="none" spc="0" normalizeH="0" baseline="0" noProof="0" dirty="0" smtClean="0">
                <a:ln>
                  <a:noFill/>
                </a:ln>
                <a:solidFill>
                  <a:sysClr val="window" lastClr="FFFFFF"/>
                </a:solidFill>
                <a:effectLst/>
                <a:uLnTx/>
                <a:uFillTx/>
                <a:latin typeface="Trebuchet MS" pitchFamily="34" charset="0"/>
                <a:ea typeface="+mj-ea"/>
                <a:cs typeface="+mj-cs"/>
              </a:rPr>
              <a:t>Common Web Interfaces</a:t>
            </a:r>
            <a:endParaRPr kumimoji="0" lang="en-US" sz="7200" b="1" i="0" u="none" strike="noStrike" kern="1200" cap="none" spc="0" normalizeH="0" baseline="0" noProof="0" dirty="0">
              <a:ln>
                <a:noFill/>
              </a:ln>
              <a:solidFill>
                <a:sysClr val="window" lastClr="FFFFFF"/>
              </a:solidFill>
              <a:effectLst/>
              <a:uLnTx/>
              <a:uFillTx/>
              <a:latin typeface="Trebuchet MS" pitchFamily="34" charset="0"/>
              <a:ea typeface="+mj-ea"/>
              <a:cs typeface="+mj-cs"/>
            </a:endParaRPr>
          </a:p>
        </p:txBody>
      </p:sp>
      <p:sp>
        <p:nvSpPr>
          <p:cNvPr id="82" name="Text Placeholder 58"/>
          <p:cNvSpPr txBox="1">
            <a:spLocks/>
          </p:cNvSpPr>
          <p:nvPr/>
        </p:nvSpPr>
        <p:spPr>
          <a:xfrm>
            <a:off x="616970" y="6827487"/>
            <a:ext cx="20730060" cy="637095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4200" b="0" i="0" u="none" strike="noStrike" kern="1200" cap="none" spc="0" normalizeH="0" baseline="0" noProof="0" dirty="0" smtClean="0">
                <a:ln>
                  <a:noFill/>
                </a:ln>
                <a:solidFill>
                  <a:sysClr val="windowText" lastClr="000000"/>
                </a:solidFill>
                <a:effectLst/>
                <a:uLnTx/>
                <a:uFillTx/>
                <a:latin typeface="Garamond" pitchFamily="18" charset="0"/>
              </a:rPr>
              <a:t>     </a:t>
            </a: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cs typeface="Calibri" pitchFamily="34" charset="0"/>
              </a:rPr>
              <a:t>Contemporary methods have allowed for the study of complex bacterial populations, such as 16S</a:t>
            </a:r>
            <a:r>
              <a:rPr kumimoji="0" lang="en-US" sz="3800" b="0" i="0" u="none" strike="noStrike" kern="1200" cap="none" spc="0" normalizeH="0" noProof="0" dirty="0" smtClean="0">
                <a:ln>
                  <a:noFill/>
                </a:ln>
                <a:solidFill>
                  <a:sysClr val="windowText" lastClr="000000"/>
                </a:solidFill>
                <a:effectLst/>
                <a:uLnTx/>
                <a:uFillTx/>
                <a:latin typeface="Bookman Old Style" pitchFamily="18" charset="0"/>
                <a:cs typeface="Calibri" pitchFamily="34" charset="0"/>
              </a:rPr>
              <a:t> </a:t>
            </a: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cs typeface="Calibri" pitchFamily="34" charset="0"/>
              </a:rPr>
              <a:t>rRNA, directly from environmental or clinical samples. Alignment of data sets of 100,000+ sequences is necessary to identify potential gene clusters and families. Consequently, there is a demand for accurate and effective software systems and algorithms to conduct analysis. My mission was to create a simple, yet efficient webpage that will track computational jobs on several platforms and catalog results. To complete this task, I used Hyper-Text Markup Language (HTML) and Cascading Style Sheets (CSS) as my primary resources. HTML permitted me to format and display documents on the web, while CSS will allowed me to brand the work of this particular lab and maintain a common, coherent web look. </a:t>
            </a:r>
          </a:p>
        </p:txBody>
      </p:sp>
      <p:sp>
        <p:nvSpPr>
          <p:cNvPr id="83" name="Text Placeholder 59"/>
          <p:cNvSpPr txBox="1">
            <a:spLocks/>
          </p:cNvSpPr>
          <p:nvPr/>
        </p:nvSpPr>
        <p:spPr>
          <a:xfrm>
            <a:off x="776003" y="6073326"/>
            <a:ext cx="20865094" cy="954099"/>
          </a:xfrm>
          <a:prstGeom prst="rect">
            <a:avLst/>
          </a:prstGeom>
          <a:solidFill>
            <a:srgbClr val="005BD3">
              <a:lumMod val="50000"/>
            </a:srgb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4000" b="1"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1645838" marR="0" lvl="0" indent="-1645838" algn="ctr"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ysClr val="window" lastClr="FFFFFF"/>
                </a:solidFill>
                <a:effectLst/>
                <a:uLnTx/>
                <a:uFillTx/>
                <a:latin typeface="Trebuchet MS" pitchFamily="34" charset="0"/>
              </a:rPr>
              <a:t>Abstract</a:t>
            </a:r>
            <a:endParaRPr kumimoji="0" lang="en-US" sz="5000" b="1" i="0" u="none" strike="noStrike" kern="1200" cap="none" spc="0" normalizeH="0" baseline="0" noProof="0" dirty="0">
              <a:ln>
                <a:noFill/>
              </a:ln>
              <a:solidFill>
                <a:sysClr val="window" lastClr="FFFFFF"/>
              </a:solidFill>
              <a:effectLst/>
              <a:uLnTx/>
              <a:uFillTx/>
              <a:latin typeface="Trebuchet MS" pitchFamily="34" charset="0"/>
            </a:endParaRPr>
          </a:p>
        </p:txBody>
      </p:sp>
      <p:sp>
        <p:nvSpPr>
          <p:cNvPr id="84" name="Text Placeholder 62"/>
          <p:cNvSpPr txBox="1">
            <a:spLocks/>
          </p:cNvSpPr>
          <p:nvPr/>
        </p:nvSpPr>
        <p:spPr>
          <a:xfrm>
            <a:off x="782755" y="13198440"/>
            <a:ext cx="20858342" cy="954099"/>
          </a:xfrm>
          <a:prstGeom prst="rect">
            <a:avLst/>
          </a:prstGeom>
          <a:solidFill>
            <a:srgbClr val="005BD3">
              <a:lumMod val="50000"/>
            </a:srgb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4000" b="1"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1645838" marR="0" lvl="0" indent="-1645838" algn="ctr"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ysClr val="window" lastClr="FFFFFF"/>
                </a:solidFill>
                <a:effectLst/>
                <a:uLnTx/>
                <a:uFillTx/>
                <a:latin typeface="Trebuchet MS" pitchFamily="34" charset="0"/>
              </a:rPr>
              <a:t>Methodology</a:t>
            </a:r>
            <a:endParaRPr kumimoji="0" lang="en-US" sz="5000" b="1" i="0" u="none" strike="noStrike" kern="1200" cap="none" spc="0" normalizeH="0" baseline="0" noProof="0" dirty="0">
              <a:ln>
                <a:noFill/>
              </a:ln>
              <a:solidFill>
                <a:sysClr val="window" lastClr="FFFFFF"/>
              </a:solidFill>
              <a:effectLst/>
              <a:uLnTx/>
              <a:uFillTx/>
              <a:latin typeface="Trebuchet MS" pitchFamily="34" charset="0"/>
            </a:endParaRPr>
          </a:p>
        </p:txBody>
      </p:sp>
      <p:sp>
        <p:nvSpPr>
          <p:cNvPr id="85" name="Text Placeholder 63"/>
          <p:cNvSpPr txBox="1">
            <a:spLocks/>
          </p:cNvSpPr>
          <p:nvPr/>
        </p:nvSpPr>
        <p:spPr>
          <a:xfrm>
            <a:off x="22066952" y="6098676"/>
            <a:ext cx="21164075" cy="954099"/>
          </a:xfrm>
          <a:prstGeom prst="rect">
            <a:avLst/>
          </a:prstGeom>
          <a:solidFill>
            <a:srgbClr val="005BD3">
              <a:lumMod val="50000"/>
            </a:srgb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4000" b="1"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1645838" marR="0" lvl="0" indent="-1645838" algn="ctr"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ysClr val="window" lastClr="FFFFFF"/>
                </a:solidFill>
                <a:effectLst/>
                <a:uLnTx/>
                <a:uFillTx/>
                <a:latin typeface="Trebuchet MS" pitchFamily="34" charset="0"/>
              </a:rPr>
              <a:t>Results</a:t>
            </a:r>
            <a:endParaRPr kumimoji="0" lang="en-US" sz="5000" b="1" i="0" u="none" strike="noStrike" kern="1200" cap="none" spc="0" normalizeH="0" baseline="0" noProof="0" dirty="0">
              <a:ln>
                <a:noFill/>
              </a:ln>
              <a:solidFill>
                <a:sysClr val="window" lastClr="FFFFFF"/>
              </a:solidFill>
              <a:effectLst/>
              <a:uLnTx/>
              <a:uFillTx/>
              <a:latin typeface="Trebuchet MS" pitchFamily="34" charset="0"/>
            </a:endParaRPr>
          </a:p>
        </p:txBody>
      </p:sp>
      <p:sp>
        <p:nvSpPr>
          <p:cNvPr id="86" name="Text Placeholder 64"/>
          <p:cNvSpPr txBox="1">
            <a:spLocks/>
          </p:cNvSpPr>
          <p:nvPr/>
        </p:nvSpPr>
        <p:spPr>
          <a:xfrm>
            <a:off x="22140298" y="7128826"/>
            <a:ext cx="20713429" cy="104641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cs typeface="Calibri" pitchFamily="34" charset="0"/>
              </a:rPr>
              <a:t>User can create and display a new entry</a:t>
            </a:r>
            <a:r>
              <a:rPr kumimoji="0" lang="en-US" sz="3800" b="0" i="0" u="none" strike="noStrike" kern="1200" cap="none" spc="0" normalizeH="0" baseline="0" noProof="0" dirty="0" smtClean="0">
                <a:ln>
                  <a:noFill/>
                </a:ln>
                <a:solidFill>
                  <a:sysClr val="windowText" lastClr="000000"/>
                </a:solidFill>
                <a:effectLst/>
                <a:uLnTx/>
                <a:uFillTx/>
                <a:latin typeface="Garamond" pitchFamily="18" charset="0"/>
              </a:rPr>
              <a:t>.</a:t>
            </a:r>
            <a:endParaRPr kumimoji="0" lang="en-US" sz="3800" b="0" i="0" u="none" strike="noStrike" kern="1200" cap="none" spc="0" normalizeH="0" baseline="0" noProof="0" dirty="0">
              <a:ln>
                <a:noFill/>
              </a:ln>
              <a:solidFill>
                <a:sysClr val="windowText" lastClr="000000"/>
              </a:solidFill>
              <a:effectLst/>
              <a:uLnTx/>
              <a:uFillTx/>
              <a:latin typeface="Garamond" pitchFamily="18" charset="0"/>
            </a:endParaRPr>
          </a:p>
        </p:txBody>
      </p:sp>
      <p:sp>
        <p:nvSpPr>
          <p:cNvPr id="87" name="Text Placeholder 65"/>
          <p:cNvSpPr txBox="1">
            <a:spLocks/>
          </p:cNvSpPr>
          <p:nvPr/>
        </p:nvSpPr>
        <p:spPr>
          <a:xfrm>
            <a:off x="22082017" y="21479478"/>
            <a:ext cx="21149010" cy="923322"/>
          </a:xfrm>
          <a:prstGeom prst="rect">
            <a:avLst/>
          </a:prstGeom>
          <a:solidFill>
            <a:srgbClr val="005BD3">
              <a:lumMod val="50000"/>
            </a:srgb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4000" b="1"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1645838" marR="0" lvl="0" indent="-1645838" algn="ctr"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ysClr val="window" lastClr="FFFFFF"/>
                </a:solidFill>
                <a:effectLst/>
                <a:uLnTx/>
                <a:uFillTx/>
                <a:latin typeface="Trebuchet MS" pitchFamily="34" charset="0"/>
              </a:rPr>
              <a:t>Future Goals</a:t>
            </a:r>
            <a:endParaRPr kumimoji="0" lang="en-US" sz="4800" b="1" i="0" u="none" strike="noStrike" kern="1200" cap="none" spc="0" normalizeH="0" baseline="0" noProof="0" dirty="0">
              <a:ln>
                <a:noFill/>
              </a:ln>
              <a:solidFill>
                <a:sysClr val="window" lastClr="FFFFFF"/>
              </a:solidFill>
              <a:effectLst/>
              <a:uLnTx/>
              <a:uFillTx/>
              <a:latin typeface="Trebuchet MS" pitchFamily="34" charset="0"/>
            </a:endParaRPr>
          </a:p>
        </p:txBody>
      </p:sp>
      <p:sp>
        <p:nvSpPr>
          <p:cNvPr id="88" name="Text Placeholder 66"/>
          <p:cNvSpPr txBox="1">
            <a:spLocks/>
          </p:cNvSpPr>
          <p:nvPr/>
        </p:nvSpPr>
        <p:spPr>
          <a:xfrm>
            <a:off x="21987763" y="38376819"/>
            <a:ext cx="20715677" cy="104641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rPr>
              <a:t>This research was made possible by</a:t>
            </a:r>
            <a:endParaRPr kumimoji="0" lang="en-US" sz="3800" b="0" i="0" u="none" strike="noStrike" kern="1200" cap="none" spc="0" normalizeH="0" baseline="0" noProof="0" dirty="0">
              <a:ln>
                <a:noFill/>
              </a:ln>
              <a:solidFill>
                <a:sysClr val="windowText" lastClr="000000"/>
              </a:solidFill>
              <a:effectLst/>
              <a:uLnTx/>
              <a:uFillTx/>
              <a:latin typeface="Bookman Old Style" pitchFamily="18" charset="0"/>
            </a:endParaRPr>
          </a:p>
        </p:txBody>
      </p:sp>
      <p:sp>
        <p:nvSpPr>
          <p:cNvPr id="89" name="Text Placeholder 67"/>
          <p:cNvSpPr txBox="1">
            <a:spLocks/>
          </p:cNvSpPr>
          <p:nvPr/>
        </p:nvSpPr>
        <p:spPr>
          <a:xfrm>
            <a:off x="21987763" y="37380493"/>
            <a:ext cx="21148673" cy="923322"/>
          </a:xfrm>
          <a:prstGeom prst="rect">
            <a:avLst/>
          </a:prstGeom>
          <a:solidFill>
            <a:srgbClr val="005BD3">
              <a:lumMod val="50000"/>
            </a:srgb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4000" b="1"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1645838" marR="0" lvl="0" indent="-1645838" algn="ctr"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ysClr val="window" lastClr="FFFFFF"/>
                </a:solidFill>
                <a:effectLst/>
                <a:uLnTx/>
                <a:uFillTx/>
                <a:latin typeface="Trebuchet MS" pitchFamily="34" charset="0"/>
              </a:rPr>
              <a:t>Acknowledgements</a:t>
            </a:r>
            <a:endParaRPr kumimoji="0" lang="en-US" sz="4800" b="1" i="0" u="none" strike="noStrike" kern="1200" cap="none" spc="0" normalizeH="0" baseline="0" noProof="0" dirty="0">
              <a:ln>
                <a:noFill/>
              </a:ln>
              <a:solidFill>
                <a:sysClr val="window" lastClr="FFFFFF"/>
              </a:solidFill>
              <a:effectLst/>
              <a:uLnTx/>
              <a:uFillTx/>
              <a:latin typeface="Trebuchet MS" pitchFamily="34" charset="0"/>
            </a:endParaRPr>
          </a:p>
        </p:txBody>
      </p:sp>
      <p:sp>
        <p:nvSpPr>
          <p:cNvPr id="90" name="Text Placeholder 70"/>
          <p:cNvSpPr txBox="1">
            <a:spLocks/>
          </p:cNvSpPr>
          <p:nvPr/>
        </p:nvSpPr>
        <p:spPr>
          <a:xfrm>
            <a:off x="630107" y="14185217"/>
            <a:ext cx="20917211" cy="234523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514350" marR="0" lvl="0" indent="-514350" algn="l" defTabSz="4388900" rtl="0" eaLnBrk="1" fontAlgn="auto" latinLnBrk="0" hangingPunct="1">
              <a:lnSpc>
                <a:spcPct val="100000"/>
              </a:lnSpc>
              <a:spcBef>
                <a:spcPct val="20000"/>
              </a:spcBef>
              <a:spcAft>
                <a:spcPts val="0"/>
              </a:spcAft>
              <a:buClrTx/>
              <a:buSzTx/>
              <a:buFont typeface="Arial" pitchFamily="34" charset="0"/>
              <a:buAutoNum type="arabicParenBoth"/>
              <a:tabLst/>
              <a:defRPr/>
            </a:pPr>
            <a:r>
              <a:rPr kumimoji="0" lang="en-US" sz="4200" b="0" i="0" u="none" strike="noStrike" kern="1200" cap="none" spc="0" normalizeH="0" baseline="0" noProof="0" dirty="0" smtClean="0">
                <a:ln>
                  <a:noFill/>
                </a:ln>
                <a:solidFill>
                  <a:sysClr val="windowText" lastClr="000000"/>
                </a:solidFill>
                <a:effectLst/>
                <a:uLnTx/>
                <a:uFillTx/>
                <a:latin typeface="Garamond" pitchFamily="18" charset="0"/>
                <a:cs typeface="Calibri" pitchFamily="34" charset="0"/>
              </a:rPr>
              <a:t> </a:t>
            </a: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cs typeface="Calibri" pitchFamily="34" charset="0"/>
              </a:rPr>
              <a:t>Create a Cascading Style Sheet</a:t>
            </a:r>
          </a:p>
          <a:p>
            <a:pPr marL="2000175" marR="0" lvl="1" indent="-514350" algn="l" defTabSz="4388900" rtl="0" eaLnBrk="1" fontAlgn="auto" latinLnBrk="0" hangingPunct="1">
              <a:lnSpc>
                <a:spcPct val="100000"/>
              </a:lnSpc>
              <a:spcBef>
                <a:spcPct val="20000"/>
              </a:spcBef>
              <a:spcAft>
                <a:spcPts val="0"/>
              </a:spcAft>
              <a:buClrTx/>
              <a:buSzTx/>
              <a:buFont typeface="Arial" pitchFamily="34" charset="0"/>
              <a:buChar char="•"/>
              <a:tabLst/>
              <a:defRPr/>
            </a:pP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cs typeface="Calibri" pitchFamily="34" charset="0"/>
              </a:rPr>
              <a:t>Create style elements that will be used repetitively</a:t>
            </a:r>
          </a:p>
          <a:p>
            <a:pPr marL="2000175" marR="0" lvl="1" indent="-514350" algn="l" defTabSz="43889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ysClr val="windowText" lastClr="000000"/>
              </a:solidFill>
              <a:effectLst/>
              <a:uLnTx/>
              <a:uFillTx/>
              <a:latin typeface="Trebuchet MS" pitchFamily="34" charset="0"/>
              <a:ea typeface="+mn-ea"/>
              <a:cs typeface="+mn-cs"/>
            </a:endParaRPr>
          </a:p>
        </p:txBody>
      </p:sp>
      <p:sp>
        <p:nvSpPr>
          <p:cNvPr id="91" name="Text Placeholder 71"/>
          <p:cNvSpPr txBox="1">
            <a:spLocks/>
          </p:cNvSpPr>
          <p:nvPr/>
        </p:nvSpPr>
        <p:spPr>
          <a:xfrm>
            <a:off x="22176948" y="13732797"/>
            <a:ext cx="20825779" cy="162503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baseline="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sz="3800" dirty="0" smtClean="0">
                <a:solidFill>
                  <a:prstClr val="black"/>
                </a:solidFill>
                <a:effectLst/>
                <a:latin typeface="Bookman Old Style" pitchFamily="18" charset="0"/>
              </a:rPr>
              <a:t>User </a:t>
            </a:r>
            <a:r>
              <a:rPr kumimoji="0" lang="en-US" sz="3800" b="0" i="0" u="none" strike="noStrike" kern="1200" cap="none" spc="0" normalizeH="0" baseline="0" noProof="0" dirty="0" smtClean="0">
                <a:ln>
                  <a:noFill/>
                </a:ln>
                <a:solidFill>
                  <a:prstClr val="black"/>
                </a:solidFill>
                <a:effectLst/>
                <a:uLnTx/>
                <a:uFillTx/>
                <a:latin typeface="Bookman Old Style" pitchFamily="18" charset="0"/>
              </a:rPr>
              <a:t>can easily track computational jobs on a wide variety of platforms.</a:t>
            </a:r>
          </a:p>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Trebuchet MS" pitchFamily="34" charset="0"/>
              <a:ea typeface="+mn-ea"/>
              <a:cs typeface="+mn-cs"/>
            </a:endParaRPr>
          </a:p>
        </p:txBody>
      </p:sp>
      <p:sp>
        <p:nvSpPr>
          <p:cNvPr id="92" name="Text Placeholder 73"/>
          <p:cNvSpPr txBox="1">
            <a:spLocks/>
          </p:cNvSpPr>
          <p:nvPr/>
        </p:nvSpPr>
        <p:spPr>
          <a:xfrm>
            <a:off x="704685" y="41901578"/>
            <a:ext cx="20825779" cy="104641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baseline="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rPr>
              <a:t>(4) Abstract all style elements into  CSS using custom IDs or classes</a:t>
            </a:r>
            <a:endParaRPr kumimoji="0" lang="en-US" sz="3800" b="0" i="0" u="none" strike="noStrike" kern="1200" cap="none" spc="0" normalizeH="0" baseline="0" noProof="0" dirty="0">
              <a:ln>
                <a:noFill/>
              </a:ln>
              <a:solidFill>
                <a:sysClr val="windowText" lastClr="000000"/>
              </a:solidFill>
              <a:effectLst/>
              <a:uLnTx/>
              <a:uFillTx/>
              <a:latin typeface="Bookman Old Style" pitchFamily="18" charset="0"/>
            </a:endParaRPr>
          </a:p>
        </p:txBody>
      </p:sp>
      <p:sp>
        <p:nvSpPr>
          <p:cNvPr id="93" name="Text Placeholder 80"/>
          <p:cNvSpPr txBox="1">
            <a:spLocks/>
          </p:cNvSpPr>
          <p:nvPr/>
        </p:nvSpPr>
        <p:spPr>
          <a:xfrm>
            <a:off x="732760" y="33223402"/>
            <a:ext cx="20711907" cy="104641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baseline="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rPr>
              <a:t>(3) Create a Webpage that will track current job information</a:t>
            </a:r>
          </a:p>
        </p:txBody>
      </p:sp>
      <p:sp>
        <p:nvSpPr>
          <p:cNvPr id="94" name="Text Placeholder 81"/>
          <p:cNvSpPr txBox="1">
            <a:spLocks/>
          </p:cNvSpPr>
          <p:nvPr/>
        </p:nvSpPr>
        <p:spPr>
          <a:xfrm>
            <a:off x="712707" y="23527683"/>
            <a:ext cx="20670419" cy="349016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baseline="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3700" b="0" i="0" u="none" strike="noStrike" kern="1200" cap="none" spc="0" normalizeH="0" baseline="0" noProof="0" dirty="0" smtClean="0">
                <a:ln>
                  <a:noFill/>
                </a:ln>
                <a:solidFill>
                  <a:sysClr val="windowText" lastClr="000000"/>
                </a:solidFill>
                <a:effectLst/>
                <a:uLnTx/>
                <a:uFillTx/>
                <a:latin typeface="Trebuchet MS" pitchFamily="34" charset="0"/>
                <a:ea typeface="+mn-ea"/>
                <a:cs typeface="+mn-cs"/>
              </a:rPr>
              <a:t>(2</a:t>
            </a:r>
            <a:r>
              <a:rPr kumimoji="0" lang="en-US" sz="4200" b="0" i="0" u="none" strike="noStrike" kern="1200" cap="none" spc="0" normalizeH="0" baseline="0" noProof="0" dirty="0" smtClean="0">
                <a:ln>
                  <a:noFill/>
                </a:ln>
                <a:solidFill>
                  <a:sysClr val="windowText" lastClr="000000"/>
                </a:solidFill>
                <a:effectLst/>
                <a:uLnTx/>
                <a:uFillTx/>
                <a:latin typeface="Garamond" pitchFamily="18" charset="0"/>
              </a:rPr>
              <a:t>) </a:t>
            </a: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rPr>
              <a:t>Create a Data Entry webpage using HTML</a:t>
            </a:r>
          </a:p>
          <a:p>
            <a:pPr marL="1943025" marR="0" lvl="1" indent="-457200" algn="l" defTabSz="4388900" rtl="0" eaLnBrk="1" fontAlgn="auto" latinLnBrk="0" hangingPunct="1">
              <a:lnSpc>
                <a:spcPct val="100000"/>
              </a:lnSpc>
              <a:spcBef>
                <a:spcPct val="20000"/>
              </a:spcBef>
              <a:spcAft>
                <a:spcPts val="0"/>
              </a:spcAft>
              <a:buClrTx/>
              <a:buSzTx/>
              <a:buFont typeface="Arial" pitchFamily="34" charset="0"/>
              <a:buChar char="•"/>
              <a:tabLst/>
              <a:defRPr/>
            </a:pP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rPr>
              <a:t>Must allow user to create  a new entry</a:t>
            </a:r>
          </a:p>
          <a:p>
            <a:pPr marL="1943025" marR="0" lvl="1" indent="-457200" algn="l" defTabSz="4388900" rtl="0" eaLnBrk="1" fontAlgn="auto" latinLnBrk="0" hangingPunct="1">
              <a:lnSpc>
                <a:spcPct val="100000"/>
              </a:lnSpc>
              <a:spcBef>
                <a:spcPct val="20000"/>
              </a:spcBef>
              <a:spcAft>
                <a:spcPts val="0"/>
              </a:spcAft>
              <a:buClrTx/>
              <a:buSzTx/>
              <a:buFont typeface="Arial" pitchFamily="34" charset="0"/>
              <a:buChar char="•"/>
              <a:tabLst/>
              <a:defRPr/>
            </a:pPr>
            <a:r>
              <a:rPr kumimoji="0" lang="en-US" sz="3800" b="0" i="0" u="none" strike="noStrike" kern="1200" cap="none" spc="0" normalizeH="0" baseline="0" noProof="0" dirty="0" smtClean="0">
                <a:ln>
                  <a:noFill/>
                </a:ln>
                <a:solidFill>
                  <a:sysClr val="windowText" lastClr="000000"/>
                </a:solidFill>
                <a:effectLst/>
                <a:uLnTx/>
                <a:uFillTx/>
                <a:latin typeface="Bookman Old Style" pitchFamily="18" charset="0"/>
              </a:rPr>
              <a:t>Must require certain information pertaining to job</a:t>
            </a:r>
          </a:p>
          <a:p>
            <a:pPr marL="1943025" marR="0" lvl="1" indent="-457200" algn="l" defTabSz="43889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ysClr val="windowText" lastClr="000000"/>
              </a:solidFill>
              <a:effectLst/>
              <a:uLnTx/>
              <a:uFillTx/>
              <a:latin typeface="Trebuchet MS" pitchFamily="34" charset="0"/>
              <a:ea typeface="+mn-ea"/>
              <a:cs typeface="+mn-cs"/>
            </a:endParaRPr>
          </a:p>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Trebuchet MS" pitchFamily="34" charset="0"/>
              <a:ea typeface="+mn-ea"/>
              <a:cs typeface="+mn-cs"/>
            </a:endParaRPr>
          </a:p>
        </p:txBody>
      </p:sp>
      <p:sp>
        <p:nvSpPr>
          <p:cNvPr id="96" name="Text Placeholder 108"/>
          <p:cNvSpPr txBox="1">
            <a:spLocks/>
          </p:cNvSpPr>
          <p:nvPr/>
        </p:nvSpPr>
        <p:spPr>
          <a:xfrm>
            <a:off x="5641613" y="3325652"/>
            <a:ext cx="32716369" cy="2123658"/>
          </a:xfrm>
          <a:prstGeom prst="rect">
            <a:avLst/>
          </a:prstGeom>
        </p:spPr>
        <p:txBody>
          <a:bodyPr wrap="square">
            <a:spAutoFit/>
          </a:bodyPr>
          <a:lstStyle>
            <a:lvl1pPr marL="1645838" indent="-1645838" algn="ctr" defTabSz="4388900" rtl="0" eaLnBrk="1" latinLnBrk="0" hangingPunct="1">
              <a:spcBef>
                <a:spcPct val="20000"/>
              </a:spcBef>
              <a:buFontTx/>
              <a:buNone/>
              <a:defRPr sz="8800" kern="1200">
                <a:solidFill>
                  <a:schemeClr val="bg1"/>
                </a:solidFill>
                <a:latin typeface="+mn-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1645838" marR="0" lvl="0" indent="-1645838" algn="ctr" defTabSz="4388900" rtl="0" eaLnBrk="1" fontAlgn="auto" latinLnBrk="0" hangingPunct="1">
              <a:spcBef>
                <a:spcPct val="20000"/>
              </a:spcBef>
              <a:spcAft>
                <a:spcPts val="0"/>
              </a:spcAft>
              <a:buClrTx/>
              <a:buSzTx/>
              <a:buFontTx/>
              <a:buNone/>
              <a:tabLst/>
              <a:defRPr/>
            </a:pPr>
            <a:r>
              <a:rPr kumimoji="0" lang="en-US" sz="6000" i="0" u="none" strike="noStrike" kern="1200" cap="none" spc="0" normalizeH="0" baseline="0" noProof="0" dirty="0" smtClean="0">
                <a:ln>
                  <a:noFill/>
                </a:ln>
                <a:solidFill>
                  <a:sysClr val="window" lastClr="FFFFFF"/>
                </a:solidFill>
                <a:effectLst/>
                <a:uLnTx/>
                <a:uFillTx/>
                <a:latin typeface="Trebuchet MS" pitchFamily="34" charset="0"/>
              </a:rPr>
              <a:t>Franshetta Hibbler, Mississippi Valley State University</a:t>
            </a:r>
          </a:p>
          <a:p>
            <a:pPr lvl="0" fontAlgn="auto">
              <a:spcAft>
                <a:spcPts val="0"/>
              </a:spcAft>
              <a:defRPr/>
            </a:pPr>
            <a:r>
              <a:rPr lang="en-US" sz="6000" dirty="0">
                <a:solidFill>
                  <a:sysClr val="window" lastClr="FFFFFF"/>
                </a:solidFill>
                <a:effectLst/>
                <a:latin typeface="Trebuchet MS" pitchFamily="34" charset="0"/>
              </a:rPr>
              <a:t>Mentor: Adam Hughes , Indiana University</a:t>
            </a:r>
            <a:r>
              <a:rPr kumimoji="0" lang="en-US" sz="6000" i="0" u="none" strike="noStrike" kern="1200" cap="none" spc="0" normalizeH="0" baseline="0" noProof="0" dirty="0" smtClean="0">
                <a:ln>
                  <a:noFill/>
                </a:ln>
                <a:solidFill>
                  <a:sysClr val="window" lastClr="FFFFFF"/>
                </a:solidFill>
                <a:effectLst/>
                <a:uLnTx/>
                <a:uFillTx/>
                <a:latin typeface="Trebuchet MS" pitchFamily="34" charset="0"/>
              </a:rPr>
              <a:t> </a:t>
            </a:r>
            <a:endParaRPr kumimoji="0" lang="en-US" sz="6000" i="0" u="none" strike="noStrike" kern="1200" cap="none" spc="0" normalizeH="0" baseline="0" noProof="0" dirty="0">
              <a:ln>
                <a:noFill/>
              </a:ln>
              <a:solidFill>
                <a:sysClr val="window" lastClr="FFFFFF"/>
              </a:solidFill>
              <a:effectLst/>
              <a:uLnTx/>
              <a:uFillTx/>
              <a:latin typeface="Trebuchet MS" pitchFamily="34" charset="0"/>
            </a:endParaRPr>
          </a:p>
        </p:txBody>
      </p:sp>
      <p:pic>
        <p:nvPicPr>
          <p:cNvPr id="97" name="Picture 48" descr="C:\Users\Franshetta\Desktop\poster info\logo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12069" b="12069"/>
          <a:stretch>
            <a:fillRect/>
          </a:stretch>
        </p:blipFill>
        <p:spPr bwMode="auto">
          <a:xfrm>
            <a:off x="914400" y="1524000"/>
            <a:ext cx="4419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8" name="Picture 10" descr="http://www.namasteshopper.com/Namaste/images/stories/News/Indiana-University-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t="12069" b="12069"/>
          <a:stretch>
            <a:fillRect/>
          </a:stretch>
        </p:blipFill>
        <p:spPr bwMode="auto">
          <a:xfrm>
            <a:off x="38357982" y="1649252"/>
            <a:ext cx="4419600"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59" descr="C:\Users\Franshetta\Desktop\poster info\poster 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783800" y="40487576"/>
            <a:ext cx="2250420" cy="2291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16" descr="http://www.iterativemapreduce.org/images/PTI_IU.V.CMYK.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832463" y="40208637"/>
            <a:ext cx="5171017" cy="2216150"/>
          </a:xfrm>
          <a:prstGeom prst="rect">
            <a:avLst/>
          </a:prstGeom>
          <a:noFill/>
          <a:extLst>
            <a:ext uri="{909E8E84-426E-40DD-AFC4-6F175D3DCCD1}">
              <a14:hiddenFill xmlns:a14="http://schemas.microsoft.com/office/drawing/2010/main" xmlns="">
                <a:solidFill>
                  <a:srgbClr val="FFFFFF"/>
                </a:solidFill>
              </a14:hiddenFill>
            </a:ext>
          </a:extLst>
        </p:spPr>
      </p:pic>
      <p:sp>
        <p:nvSpPr>
          <p:cNvPr id="107" name="Text Placeholder 66"/>
          <p:cNvSpPr txBox="1">
            <a:spLocks/>
          </p:cNvSpPr>
          <p:nvPr/>
        </p:nvSpPr>
        <p:spPr>
          <a:xfrm>
            <a:off x="32603074" y="22402800"/>
            <a:ext cx="10357838" cy="348400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8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514350" marR="0" lvl="0" indent="-514350" algn="l" defTabSz="4388900" rtl="0" eaLnBrk="1" fontAlgn="auto" latinLnBrk="0" hangingPunct="1">
              <a:lnSpc>
                <a:spcPct val="100000"/>
              </a:lnSpc>
              <a:spcBef>
                <a:spcPct val="20000"/>
              </a:spcBef>
              <a:spcAft>
                <a:spcPts val="0"/>
              </a:spcAft>
              <a:buClrTx/>
              <a:buSzTx/>
              <a:buFont typeface="Arial" pitchFamily="34" charset="0"/>
              <a:buAutoNum type="arabicParenBoth"/>
              <a:tabLst/>
              <a:defRPr/>
            </a:pPr>
            <a:r>
              <a:rPr kumimoji="0" lang="en-US" sz="3700" b="0" i="0" u="none" strike="noStrike" kern="1200" cap="none" spc="0" normalizeH="0" baseline="0" noProof="0" dirty="0" smtClean="0">
                <a:ln>
                  <a:noFill/>
                </a:ln>
                <a:solidFill>
                  <a:sysClr val="window" lastClr="FFFFFF"/>
                </a:solidFill>
                <a:effectLst/>
                <a:uLnTx/>
                <a:uFillTx/>
                <a:latin typeface="Trebuchet MS" pitchFamily="34" charset="0"/>
                <a:ea typeface="+mn-ea"/>
                <a:cs typeface="+mn-cs"/>
              </a:rPr>
              <a:t>Apply</a:t>
            </a:r>
            <a:r>
              <a:rPr kumimoji="0" lang="en-US" sz="3700" b="0" i="0" u="none" strike="noStrike" kern="1200" cap="none" spc="0" normalizeH="0" noProof="0" dirty="0" smtClean="0">
                <a:ln>
                  <a:noFill/>
                </a:ln>
                <a:solidFill>
                  <a:sysClr val="window" lastClr="FFFFFF"/>
                </a:solidFill>
                <a:effectLst/>
                <a:uLnTx/>
                <a:uFillTx/>
                <a:latin typeface="Trebuchet MS" pitchFamily="34" charset="0"/>
                <a:ea typeface="+mn-ea"/>
                <a:cs typeface="+mn-cs"/>
              </a:rPr>
              <a:t> CSS</a:t>
            </a:r>
            <a:r>
              <a:rPr kumimoji="0" lang="en-US" sz="3700" b="0" i="0" u="none" strike="noStrike" kern="1200" cap="none" spc="0" normalizeH="0" baseline="0" noProof="0" dirty="0" smtClean="0">
                <a:ln>
                  <a:noFill/>
                </a:ln>
                <a:solidFill>
                  <a:sysClr val="window" lastClr="FFFFFF"/>
                </a:solidFill>
                <a:effectLst/>
                <a:uLnTx/>
                <a:uFillTx/>
                <a:latin typeface="Trebuchet MS" pitchFamily="34" charset="0"/>
                <a:ea typeface="+mn-ea"/>
                <a:cs typeface="+mn-cs"/>
              </a:rPr>
              <a:t> design to existing site</a:t>
            </a:r>
          </a:p>
          <a:p>
            <a:pPr marL="514350" marR="0" lvl="0" indent="-514350" algn="l" defTabSz="4388900" rtl="0" eaLnBrk="1" fontAlgn="auto" latinLnBrk="0" hangingPunct="1">
              <a:lnSpc>
                <a:spcPct val="100000"/>
              </a:lnSpc>
              <a:spcBef>
                <a:spcPct val="20000"/>
              </a:spcBef>
              <a:spcAft>
                <a:spcPts val="0"/>
              </a:spcAft>
              <a:buClrTx/>
              <a:buSzTx/>
              <a:buFont typeface="Arial" pitchFamily="34" charset="0"/>
              <a:buAutoNum type="arabicParenBoth"/>
              <a:tabLst/>
              <a:defRPr/>
            </a:pPr>
            <a:r>
              <a:rPr kumimoji="0" lang="en-US" sz="3700" b="0" i="0" u="none" strike="noStrike" kern="1200" cap="none" spc="0" normalizeH="0" baseline="0" noProof="0" dirty="0" smtClean="0">
                <a:ln>
                  <a:noFill/>
                </a:ln>
                <a:solidFill>
                  <a:sysClr val="window" lastClr="FFFFFF"/>
                </a:solidFill>
                <a:effectLst/>
                <a:uLnTx/>
                <a:uFillTx/>
                <a:latin typeface="Trebuchet MS" pitchFamily="34" charset="0"/>
                <a:ea typeface="+mn-ea"/>
                <a:cs typeface="+mn-cs"/>
              </a:rPr>
              <a:t> Give users a way to edit existing entries</a:t>
            </a:r>
          </a:p>
          <a:p>
            <a:pPr marL="514350" marR="0" lvl="0" indent="-514350" algn="l" defTabSz="4388900" rtl="0" eaLnBrk="1" fontAlgn="auto" latinLnBrk="0" hangingPunct="1">
              <a:lnSpc>
                <a:spcPct val="100000"/>
              </a:lnSpc>
              <a:spcBef>
                <a:spcPct val="20000"/>
              </a:spcBef>
              <a:spcAft>
                <a:spcPts val="0"/>
              </a:spcAft>
              <a:buClrTx/>
              <a:buSzTx/>
              <a:buFont typeface="Arial" pitchFamily="34" charset="0"/>
              <a:buAutoNum type="arabicParenBoth"/>
              <a:tabLst/>
              <a:defRPr/>
            </a:pPr>
            <a:r>
              <a:rPr kumimoji="0" lang="en-US" sz="3700" b="0" i="0" u="none" strike="noStrike" kern="1200" cap="none" spc="0" normalizeH="0" baseline="0" noProof="0" dirty="0" smtClean="0">
                <a:ln>
                  <a:noFill/>
                </a:ln>
                <a:solidFill>
                  <a:sysClr val="window" lastClr="FFFFFF"/>
                </a:solidFill>
                <a:effectLst/>
                <a:uLnTx/>
                <a:uFillTx/>
                <a:latin typeface="Trebuchet MS" pitchFamily="34" charset="0"/>
                <a:ea typeface="+mn-ea"/>
                <a:cs typeface="+mn-cs"/>
              </a:rPr>
              <a:t> Tie webpages to a database that would store information</a:t>
            </a:r>
          </a:p>
          <a:p>
            <a:pPr marL="514350" marR="0" lvl="0" indent="-514350" algn="l" defTabSz="4388900" rtl="0" eaLnBrk="1" fontAlgn="auto" latinLnBrk="0" hangingPunct="1">
              <a:lnSpc>
                <a:spcPct val="100000"/>
              </a:lnSpc>
              <a:spcBef>
                <a:spcPct val="20000"/>
              </a:spcBef>
              <a:spcAft>
                <a:spcPts val="0"/>
              </a:spcAft>
              <a:buClrTx/>
              <a:buSzTx/>
              <a:buFont typeface="Arial" pitchFamily="34" charset="0"/>
              <a:buAutoNum type="arabicParenBoth"/>
              <a:tabLst/>
              <a:defRPr/>
            </a:pPr>
            <a:endParaRPr kumimoji="0" lang="en-US" sz="2800" b="0" i="0" u="none" strike="noStrike" kern="1200" cap="none" spc="0" normalizeH="0" baseline="0" noProof="0" dirty="0">
              <a:ln>
                <a:noFill/>
              </a:ln>
              <a:solidFill>
                <a:sysClr val="windowText" lastClr="000000"/>
              </a:solidFill>
              <a:effectLst/>
              <a:uLnTx/>
              <a:uFillTx/>
              <a:latin typeface="Trebuchet MS" pitchFamily="34" charset="0"/>
              <a:ea typeface="+mn-ea"/>
              <a:cs typeface="+mn-cs"/>
            </a:endParaRPr>
          </a:p>
        </p:txBody>
      </p:sp>
      <p:sp>
        <p:nvSpPr>
          <p:cNvPr id="7" name="TextBox 6"/>
          <p:cNvSpPr txBox="1"/>
          <p:nvPr/>
        </p:nvSpPr>
        <p:spPr>
          <a:xfrm>
            <a:off x="32704950" y="29078205"/>
            <a:ext cx="10298530" cy="461665"/>
          </a:xfrm>
          <a:prstGeom prst="rect">
            <a:avLst/>
          </a:prstGeom>
          <a:noFill/>
        </p:spPr>
        <p:txBody>
          <a:bodyPr wrap="square" rtlCol="0">
            <a:spAutoFit/>
          </a:bodyPr>
          <a:lstStyle/>
          <a:p>
            <a:r>
              <a:rPr lang="en-US" dirty="0">
                <a:solidFill>
                  <a:schemeClr val="bg1"/>
                </a:solidFill>
              </a:rPr>
              <a:t>http://www-lmmb.ncifcrf.gov/~bshapiro/images/molecularDynamics/movie.gif</a:t>
            </a:r>
          </a:p>
        </p:txBody>
      </p:sp>
      <p:sp>
        <p:nvSpPr>
          <p:cNvPr id="41" name="Text Placeholder 67"/>
          <p:cNvSpPr txBox="1">
            <a:spLocks/>
          </p:cNvSpPr>
          <p:nvPr/>
        </p:nvSpPr>
        <p:spPr>
          <a:xfrm>
            <a:off x="22102858" y="30308813"/>
            <a:ext cx="21128169" cy="923322"/>
          </a:xfrm>
          <a:prstGeom prst="rect">
            <a:avLst/>
          </a:prstGeom>
          <a:solidFill>
            <a:srgbClr val="005BD3">
              <a:lumMod val="50000"/>
            </a:srgb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4000" b="1"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1645838" marR="0" lvl="0" indent="-1645838" algn="ctr" defTabSz="4388900" rtl="0" eaLnBrk="1" fontAlgn="auto" latinLnBrk="0" hangingPunct="1">
              <a:lnSpc>
                <a:spcPct val="100000"/>
              </a:lnSpc>
              <a:spcBef>
                <a:spcPct val="20000"/>
              </a:spcBef>
              <a:spcAft>
                <a:spcPts val="0"/>
              </a:spcAft>
              <a:buClrTx/>
              <a:buSzTx/>
              <a:buFont typeface="Arial" pitchFamily="34" charset="0"/>
              <a:buNone/>
              <a:tabLst/>
              <a:defRPr/>
            </a:pPr>
            <a:r>
              <a:rPr lang="en-US" sz="4800" dirty="0" smtClean="0">
                <a:solidFill>
                  <a:sysClr val="window" lastClr="FFFFFF"/>
                </a:solidFill>
                <a:effectLst/>
                <a:latin typeface="Trebuchet MS" pitchFamily="34" charset="0"/>
              </a:rPr>
              <a:t>Contact Information</a:t>
            </a:r>
            <a:endParaRPr kumimoji="0" lang="en-US" sz="4800" b="1" i="0" u="none" strike="noStrike" kern="1200" cap="none" spc="0" normalizeH="0" baseline="0" noProof="0" dirty="0">
              <a:ln>
                <a:noFill/>
              </a:ln>
              <a:solidFill>
                <a:sysClr val="window" lastClr="FFFFFF"/>
              </a:solidFill>
              <a:effectLst/>
              <a:uLnTx/>
              <a:uFillTx/>
              <a:latin typeface="Trebuchet MS" pitchFamily="34" charset="0"/>
            </a:endParaRPr>
          </a:p>
        </p:txBody>
      </p:sp>
      <p:pic>
        <p:nvPicPr>
          <p:cNvPr id="15" name="Picture 14" descr="tracker - Notepad"/>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08938" y="34756289"/>
            <a:ext cx="12346124" cy="6630326"/>
          </a:xfrm>
          <a:prstGeom prst="rect">
            <a:avLst/>
          </a:prstGeom>
          <a:ln>
            <a:solidFill>
              <a:srgbClr val="3399FF"/>
            </a:solidFill>
          </a:ln>
        </p:spPr>
      </p:pic>
      <p:pic>
        <p:nvPicPr>
          <p:cNvPr id="16" name="Picture 15" descr="trackerentry - Notepad"/>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944512" y="26629171"/>
            <a:ext cx="12346124" cy="6630326"/>
          </a:xfrm>
          <a:prstGeom prst="rect">
            <a:avLst/>
          </a:prstGeom>
          <a:ln>
            <a:solidFill>
              <a:srgbClr val="3399FF"/>
            </a:solidFill>
          </a:ln>
        </p:spPr>
      </p:pic>
      <p:pic>
        <p:nvPicPr>
          <p:cNvPr id="17" name="Picture 16" descr="istyle2 - Notepad"/>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808938" y="16353045"/>
            <a:ext cx="12346124" cy="6630326"/>
          </a:xfrm>
          <a:prstGeom prst="rect">
            <a:avLst/>
          </a:prstGeom>
          <a:ln w="38100">
            <a:solidFill>
              <a:srgbClr val="3399FF"/>
            </a:solidFill>
          </a:ln>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631623" y="8237273"/>
            <a:ext cx="9784080" cy="5503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7602190" y="14784516"/>
            <a:ext cx="9786112" cy="550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22224711" y="31893967"/>
            <a:ext cx="20920373" cy="5724644"/>
          </a:xfrm>
          <a:prstGeom prst="rect">
            <a:avLst/>
          </a:prstGeom>
          <a:noFill/>
        </p:spPr>
        <p:txBody>
          <a:bodyPr wrap="square" rtlCol="0">
            <a:spAutoFit/>
          </a:bodyPr>
          <a:lstStyle/>
          <a:p>
            <a:pPr algn="ctr"/>
            <a:r>
              <a:rPr lang="en-US" sz="3800" dirty="0">
                <a:effectLst/>
                <a:latin typeface="Bookman Old Style" pitchFamily="18" charset="0"/>
              </a:rPr>
              <a:t>Franshetta S. Hibbler</a:t>
            </a:r>
            <a:br>
              <a:rPr lang="en-US" sz="3800" dirty="0">
                <a:effectLst/>
                <a:latin typeface="Bookman Old Style" pitchFamily="18" charset="0"/>
              </a:rPr>
            </a:br>
            <a:r>
              <a:rPr lang="en-US" sz="3800" dirty="0">
                <a:effectLst/>
                <a:latin typeface="Bookman Old Style" pitchFamily="18" charset="0"/>
              </a:rPr>
              <a:t>BS Computer Science, Dec 2013</a:t>
            </a:r>
            <a:br>
              <a:rPr lang="en-US" sz="3800" dirty="0">
                <a:effectLst/>
                <a:latin typeface="Bookman Old Style" pitchFamily="18" charset="0"/>
              </a:rPr>
            </a:br>
            <a:r>
              <a:rPr lang="en-US" sz="3800" dirty="0">
                <a:effectLst/>
                <a:latin typeface="Bookman Old Style" pitchFamily="18" charset="0"/>
              </a:rPr>
              <a:t>Mississippi Valley State University</a:t>
            </a:r>
            <a:br>
              <a:rPr lang="en-US" sz="3800" dirty="0">
                <a:effectLst/>
                <a:latin typeface="Bookman Old Style" pitchFamily="18" charset="0"/>
              </a:rPr>
            </a:br>
            <a:r>
              <a:rPr lang="en-US" sz="3800" dirty="0">
                <a:effectLst/>
                <a:latin typeface="Bookman Old Style" pitchFamily="18" charset="0"/>
              </a:rPr>
              <a:t>MVSU #5656</a:t>
            </a:r>
            <a:br>
              <a:rPr lang="en-US" sz="3800" dirty="0">
                <a:effectLst/>
                <a:latin typeface="Bookman Old Style" pitchFamily="18" charset="0"/>
              </a:rPr>
            </a:br>
            <a:r>
              <a:rPr lang="en-US" sz="3800" dirty="0">
                <a:effectLst/>
                <a:latin typeface="Bookman Old Style" pitchFamily="18" charset="0"/>
              </a:rPr>
              <a:t>14000 Hwy 82W</a:t>
            </a:r>
            <a:br>
              <a:rPr lang="en-US" sz="3800" dirty="0">
                <a:effectLst/>
                <a:latin typeface="Bookman Old Style" pitchFamily="18" charset="0"/>
              </a:rPr>
            </a:br>
            <a:r>
              <a:rPr lang="en-US" sz="3800" dirty="0">
                <a:effectLst/>
                <a:latin typeface="Bookman Old Style" pitchFamily="18" charset="0"/>
              </a:rPr>
              <a:t>Itta Bena, MS </a:t>
            </a:r>
            <a:r>
              <a:rPr lang="en-US" sz="3800" dirty="0" smtClean="0">
                <a:effectLst/>
                <a:latin typeface="Bookman Old Style" pitchFamily="18" charset="0"/>
              </a:rPr>
              <a:t>38941</a:t>
            </a:r>
            <a:r>
              <a:rPr lang="en-US" sz="3800" dirty="0">
                <a:effectLst/>
                <a:latin typeface="Bookman Old Style" pitchFamily="18" charset="0"/>
              </a:rPr>
              <a:t/>
            </a:r>
            <a:br>
              <a:rPr lang="en-US" sz="3800" dirty="0">
                <a:effectLst/>
                <a:latin typeface="Bookman Old Style" pitchFamily="18" charset="0"/>
              </a:rPr>
            </a:br>
            <a:r>
              <a:rPr lang="en-US" sz="3800" dirty="0">
                <a:solidFill>
                  <a:schemeClr val="tx2">
                    <a:lumMod val="95000"/>
                    <a:lumOff val="5000"/>
                  </a:schemeClr>
                </a:solidFill>
                <a:effectLst/>
                <a:latin typeface="Bookman Old Style" pitchFamily="18" charset="0"/>
              </a:rPr>
              <a:t>franshetta.hibbler@mvsu.edu</a:t>
            </a:r>
            <a:br>
              <a:rPr lang="en-US" sz="3800" dirty="0">
                <a:solidFill>
                  <a:schemeClr val="tx2">
                    <a:lumMod val="95000"/>
                    <a:lumOff val="5000"/>
                  </a:schemeClr>
                </a:solidFill>
                <a:effectLst/>
                <a:latin typeface="Bookman Old Style" pitchFamily="18" charset="0"/>
              </a:rPr>
            </a:br>
            <a:r>
              <a:rPr lang="en-US" sz="3800" dirty="0" smtClean="0">
                <a:solidFill>
                  <a:schemeClr val="tx2">
                    <a:lumMod val="95000"/>
                    <a:lumOff val="5000"/>
                  </a:schemeClr>
                </a:solidFill>
                <a:effectLst/>
                <a:latin typeface="Bookman Old Style" pitchFamily="18" charset="0"/>
              </a:rPr>
              <a:t>franshettahibbler92@gmail.com</a:t>
            </a:r>
            <a:r>
              <a:rPr lang="en-US" sz="3800" dirty="0">
                <a:effectLst/>
                <a:latin typeface="Bookman Old Style" pitchFamily="18" charset="0"/>
              </a:rPr>
              <a:t/>
            </a:r>
            <a:br>
              <a:rPr lang="en-US" sz="3800" dirty="0">
                <a:effectLst/>
                <a:latin typeface="Bookman Old Style" pitchFamily="18" charset="0"/>
              </a:rPr>
            </a:br>
            <a:r>
              <a:rPr lang="en-US" sz="3800" dirty="0" smtClean="0">
                <a:effectLst/>
                <a:latin typeface="Bookman Old Style" pitchFamily="18" charset="0"/>
              </a:rPr>
              <a:t>cell: </a:t>
            </a:r>
            <a:r>
              <a:rPr lang="en-US" sz="3800" dirty="0">
                <a:effectLst/>
                <a:latin typeface="Bookman Old Style" pitchFamily="18" charset="0"/>
              </a:rPr>
              <a:t>(662)392-1703</a:t>
            </a:r>
            <a:r>
              <a:rPr lang="en-US" dirty="0"/>
              <a:t/>
            </a:r>
            <a:br>
              <a:rPr lang="en-US" dirty="0"/>
            </a:br>
            <a:endParaRPr lang="en-US" dirty="0"/>
          </a:p>
        </p:txBody>
      </p:sp>
      <p:pic>
        <p:nvPicPr>
          <p:cNvPr id="2" name="Picture 1"/>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5603200" y="40841890"/>
            <a:ext cx="5725372" cy="1582897"/>
          </a:xfrm>
          <a:prstGeom prst="rect">
            <a:avLst/>
          </a:prstGeom>
        </p:spPr>
      </p:pic>
      <p:pic>
        <p:nvPicPr>
          <p:cNvPr id="1026" name="Picture 2" descr="http://2.bp.blogspot.com/_Ri9p4jP6vRM/S6o5K-ZudAI/AAAAAAAACtw/jqzHSqOrYY4/s1600/ECSU+Logo+JPEG.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927800" y="40841890"/>
            <a:ext cx="5014627" cy="15334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0783">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DC95BA8D-7A40-4265-952A-D809215579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195E166-E6BA-49C0-9E78-6AF77FF2EBEE}">
  <ds:schemaRefs>
    <ds:schemaRef ds:uri="http://schemas.microsoft.com/sharepoint/v3/contenttype/forms"/>
  </ds:schemaRefs>
</ds:datastoreItem>
</file>

<file path=customXml/itemProps3.xml><?xml version="1.0" encoding="utf-8"?>
<ds:datastoreItem xmlns:ds="http://schemas.openxmlformats.org/officeDocument/2006/customXml" ds:itemID="{4DE3988D-B449-4C3D-8337-08C4D6C01E95}">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TP030000783</Template>
  <TotalTime>986</TotalTime>
  <Words>297</Words>
  <Application>Microsoft Office PowerPoint</Application>
  <PresentationFormat>Custom</PresentationFormat>
  <Paragraphs>223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TP030000783</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Franshetta</dc:creator>
  <cp:lastModifiedBy>wood</cp:lastModifiedBy>
  <cp:revision>31</cp:revision>
  <cp:lastPrinted>2000-08-03T00:31:24Z</cp:lastPrinted>
  <dcterms:created xsi:type="dcterms:W3CDTF">2011-07-07T22:00:09Z</dcterms:created>
  <dcterms:modified xsi:type="dcterms:W3CDTF">2011-09-19T11:56:53Z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TC300007839990</vt:lpwstr>
  </property>
</Properties>
</file>