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drawings/drawing1.xml" ContentType="application/vnd.openxmlformats-officedocument.drawingml.chartshape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drawings/drawing2.xml" ContentType="application/vnd.openxmlformats-officedocument.drawingml.chartshapes+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sldIdLst>
    <p:sldId id="256" r:id="rId2"/>
    <p:sldId id="257" r:id="rId3"/>
    <p:sldId id="283" r:id="rId4"/>
    <p:sldId id="284" r:id="rId5"/>
    <p:sldId id="259" r:id="rId6"/>
    <p:sldId id="260" r:id="rId7"/>
    <p:sldId id="261" r:id="rId8"/>
    <p:sldId id="289" r:id="rId9"/>
    <p:sldId id="288" r:id="rId10"/>
    <p:sldId id="262" r:id="rId11"/>
    <p:sldId id="264" r:id="rId12"/>
    <p:sldId id="263" r:id="rId13"/>
    <p:sldId id="265" r:id="rId14"/>
    <p:sldId id="268" r:id="rId15"/>
    <p:sldId id="266" r:id="rId16"/>
    <p:sldId id="290" r:id="rId17"/>
    <p:sldId id="269" r:id="rId18"/>
    <p:sldId id="270" r:id="rId19"/>
    <p:sldId id="271" r:id="rId20"/>
    <p:sldId id="286" r:id="rId21"/>
    <p:sldId id="285" r:id="rId22"/>
    <p:sldId id="272" r:id="rId23"/>
    <p:sldId id="273" r:id="rId24"/>
    <p:sldId id="291" r:id="rId25"/>
    <p:sldId id="274" r:id="rId26"/>
    <p:sldId id="275" r:id="rId27"/>
    <p:sldId id="276" r:id="rId28"/>
    <p:sldId id="277" r:id="rId29"/>
    <p:sldId id="278" r:id="rId30"/>
    <p:sldId id="279" r:id="rId31"/>
    <p:sldId id="280" r:id="rId32"/>
    <p:sldId id="281" r:id="rId33"/>
    <p:sldId id="282"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385" autoAdjust="0"/>
    <p:restoredTop sz="94661" autoAdjust="0"/>
  </p:normalViewPr>
  <p:slideViewPr>
    <p:cSldViewPr>
      <p:cViewPr varScale="1">
        <p:scale>
          <a:sx n="138" d="100"/>
          <a:sy n="138" d="100"/>
        </p:scale>
        <p:origin x="-13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Office%20Word"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2%20in%20Microsoft%20Office%20Word"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EDRICHALL:Whitehead%20Da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a:t>CS #/kg</a:t>
            </a:r>
          </a:p>
        </c:rich>
      </c:tx>
      <c:layout>
        <c:manualLayout>
          <c:xMode val="edge"/>
          <c:yMode val="edge"/>
          <c:x val="0.324340810328109"/>
          <c:y val="0.109965635738832"/>
        </c:manualLayout>
      </c:layout>
    </c:title>
    <c:plotArea>
      <c:layout>
        <c:manualLayout>
          <c:layoutTarget val="inner"/>
          <c:xMode val="edge"/>
          <c:yMode val="edge"/>
          <c:x val="0.175266878874183"/>
          <c:y val="0.0629926031973276"/>
          <c:w val="0.810965802842232"/>
          <c:h val="0.74931836688016"/>
        </c:manualLayout>
      </c:layout>
      <c:barChart>
        <c:barDir val="col"/>
        <c:grouping val="clustered"/>
        <c:ser>
          <c:idx val="1"/>
          <c:order val="1"/>
          <c:cat>
            <c:multiLvlStrRef>
              <c:f>{6,12,18,24,36,48,60,72,84,90,96,102,108,114,120}</c:f>
            </c:multiLvlStrRef>
          </c:cat>
          <c:val>
            <c:numRef>
              <c:f>'[Chart in Microsoft Office Word]Sheet1'!$B$2:$B$16</c:f>
            </c:numRef>
          </c:val>
        </c:ser>
        <c:ser>
          <c:idx val="0"/>
          <c:order val="0"/>
          <c:tx>
            <c:strRef>
              <c:f>'[Chart in Microsoft Office Word]Sheet1'!$B$1</c:f>
              <c:strCache>
                <c:ptCount val="1"/>
                <c:pt idx="0">
                  <c:v>#/kg</c:v>
                </c:pt>
              </c:strCache>
            </c:strRef>
          </c:tx>
          <c:cat>
            <c:numLit>
              <c:formatCode>General</c:formatCode>
              <c:ptCount val="15"/>
              <c:pt idx="0">
                <c:v>6.0</c:v>
              </c:pt>
              <c:pt idx="1">
                <c:v>12.0</c:v>
              </c:pt>
              <c:pt idx="2">
                <c:v>18.0</c:v>
              </c:pt>
              <c:pt idx="3">
                <c:v>24.0</c:v>
              </c:pt>
              <c:pt idx="4">
                <c:v>36.0</c:v>
              </c:pt>
              <c:pt idx="5">
                <c:v>48.0</c:v>
              </c:pt>
              <c:pt idx="6">
                <c:v>60.0</c:v>
              </c:pt>
              <c:pt idx="7">
                <c:v>72.0</c:v>
              </c:pt>
              <c:pt idx="8">
                <c:v>84.0</c:v>
              </c:pt>
              <c:pt idx="9">
                <c:v>90.0</c:v>
              </c:pt>
              <c:pt idx="10">
                <c:v>96.0</c:v>
              </c:pt>
              <c:pt idx="11">
                <c:v>102.0</c:v>
              </c:pt>
              <c:pt idx="12">
                <c:v>108.0</c:v>
              </c:pt>
              <c:pt idx="13">
                <c:v>114.0</c:v>
              </c:pt>
              <c:pt idx="14">
                <c:v>120.0</c:v>
              </c:pt>
            </c:numLit>
          </c:cat>
          <c:val>
            <c:numRef>
              <c:f>'[Chart in Microsoft Office Word]Sheet1'!$B$2:$B$16</c:f>
              <c:numCache>
                <c:formatCode>General</c:formatCode>
                <c:ptCount val="15"/>
                <c:pt idx="0">
                  <c:v>225.0</c:v>
                </c:pt>
                <c:pt idx="1">
                  <c:v>177.5</c:v>
                </c:pt>
                <c:pt idx="2">
                  <c:v>107.5</c:v>
                </c:pt>
                <c:pt idx="3">
                  <c:v>32.5</c:v>
                </c:pt>
                <c:pt idx="4">
                  <c:v>0.0</c:v>
                </c:pt>
                <c:pt idx="5">
                  <c:v>22.5</c:v>
                </c:pt>
                <c:pt idx="6">
                  <c:v>20.0</c:v>
                </c:pt>
                <c:pt idx="7">
                  <c:v>25.0</c:v>
                </c:pt>
                <c:pt idx="8">
                  <c:v>17.5</c:v>
                </c:pt>
                <c:pt idx="9">
                  <c:v>10.0</c:v>
                </c:pt>
                <c:pt idx="10">
                  <c:v>39.6</c:v>
                </c:pt>
                <c:pt idx="11">
                  <c:v>30.0</c:v>
                </c:pt>
                <c:pt idx="12">
                  <c:v>17.5</c:v>
                </c:pt>
                <c:pt idx="13">
                  <c:v>7.5</c:v>
                </c:pt>
                <c:pt idx="14">
                  <c:v>13.3</c:v>
                </c:pt>
              </c:numCache>
            </c:numRef>
          </c:val>
        </c:ser>
        <c:axId val="368759288"/>
        <c:axId val="368762344"/>
      </c:barChart>
      <c:catAx>
        <c:axId val="368759288"/>
        <c:scaling>
          <c:orientation val="minMax"/>
        </c:scaling>
        <c:axPos val="b"/>
        <c:numFmt formatCode="General" sourceLinked="1"/>
        <c:tickLblPos val="nextTo"/>
        <c:crossAx val="368762344"/>
        <c:crosses val="autoZero"/>
        <c:auto val="1"/>
        <c:lblAlgn val="ctr"/>
        <c:lblOffset val="100"/>
        <c:tickLblSkip val="1"/>
      </c:catAx>
      <c:valAx>
        <c:axId val="368762344"/>
        <c:scaling>
          <c:orientation val="minMax"/>
        </c:scaling>
        <c:axPos val="l"/>
        <c:majorGridlines/>
        <c:numFmt formatCode="General" sourceLinked="1"/>
        <c:tickLblPos val="nextTo"/>
        <c:crossAx val="368759288"/>
        <c:crosses val="autoZero"/>
        <c:crossBetween val="between"/>
      </c:valAx>
    </c:plotArea>
    <c:legend>
      <c:legendPos val="r"/>
      <c:legendEntry>
        <c:idx val="0"/>
        <c:delete val="1"/>
      </c:legendEntry>
      <c:layout>
        <c:manualLayout>
          <c:xMode val="edge"/>
          <c:yMode val="edge"/>
          <c:x val="0.710209245441106"/>
          <c:y val="0.544302838433856"/>
          <c:w val="0.258782990003048"/>
          <c:h val="0.151772600589875"/>
        </c:manualLayout>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layout/>
    </c:title>
    <c:plotArea>
      <c:layout>
        <c:manualLayout>
          <c:layoutTarget val="inner"/>
          <c:xMode val="edge"/>
          <c:yMode val="edge"/>
          <c:x val="0.113383501112994"/>
          <c:y val="0.114103308807711"/>
          <c:w val="0.818393363480167"/>
          <c:h val="0.703904952454714"/>
        </c:manualLayout>
      </c:layout>
      <c:barChart>
        <c:barDir val="col"/>
        <c:grouping val="clustered"/>
        <c:ser>
          <c:idx val="1"/>
          <c:order val="0"/>
          <c:tx>
            <c:strRef>
              <c:f>'[Chart 2 in Microsoft Office Word]Sheet1'!$B$1</c:f>
              <c:strCache>
                <c:ptCount val="1"/>
                <c:pt idx="0">
                  <c:v>g/kg</c:v>
                </c:pt>
              </c:strCache>
            </c:strRef>
          </c:tx>
          <c:cat>
            <c:numLit>
              <c:formatCode>General</c:formatCode>
              <c:ptCount val="15"/>
              <c:pt idx="0">
                <c:v>6.0</c:v>
              </c:pt>
              <c:pt idx="1">
                <c:v>12.0</c:v>
              </c:pt>
              <c:pt idx="2">
                <c:v>18.0</c:v>
              </c:pt>
              <c:pt idx="3">
                <c:v>24.0</c:v>
              </c:pt>
              <c:pt idx="4">
                <c:v>36.0</c:v>
              </c:pt>
              <c:pt idx="5">
                <c:v>48.0</c:v>
              </c:pt>
              <c:pt idx="6">
                <c:v>60.0</c:v>
              </c:pt>
              <c:pt idx="7">
                <c:v>72.0</c:v>
              </c:pt>
              <c:pt idx="8">
                <c:v>84.0</c:v>
              </c:pt>
              <c:pt idx="9">
                <c:v>90.0</c:v>
              </c:pt>
              <c:pt idx="10">
                <c:v>96.0</c:v>
              </c:pt>
              <c:pt idx="11">
                <c:v>102.0</c:v>
              </c:pt>
              <c:pt idx="12">
                <c:v>108.0</c:v>
              </c:pt>
              <c:pt idx="13">
                <c:v>114.0</c:v>
              </c:pt>
              <c:pt idx="14">
                <c:v>120.0</c:v>
              </c:pt>
            </c:numLit>
          </c:cat>
          <c:val>
            <c:numRef>
              <c:f>'[Chart 2 in Microsoft Office Word]Sheet1'!$B$2:$B$16</c:f>
              <c:numCache>
                <c:formatCode>General</c:formatCode>
                <c:ptCount val="15"/>
                <c:pt idx="0">
                  <c:v>0.755000000000001</c:v>
                </c:pt>
                <c:pt idx="1">
                  <c:v>0.278</c:v>
                </c:pt>
                <c:pt idx="2">
                  <c:v>0.670000000000001</c:v>
                </c:pt>
                <c:pt idx="3">
                  <c:v>0.845000000000001</c:v>
                </c:pt>
                <c:pt idx="4">
                  <c:v>1.264999999999996</c:v>
                </c:pt>
                <c:pt idx="5">
                  <c:v>1.31</c:v>
                </c:pt>
                <c:pt idx="6">
                  <c:v>0.853000000000001</c:v>
                </c:pt>
                <c:pt idx="7">
                  <c:v>4.42</c:v>
                </c:pt>
                <c:pt idx="8">
                  <c:v>1.494999999999997</c:v>
                </c:pt>
                <c:pt idx="9">
                  <c:v>1.274999999999996</c:v>
                </c:pt>
                <c:pt idx="10">
                  <c:v>1.774999999999997</c:v>
                </c:pt>
                <c:pt idx="11">
                  <c:v>0.93</c:v>
                </c:pt>
                <c:pt idx="12">
                  <c:v>0.56</c:v>
                </c:pt>
                <c:pt idx="13">
                  <c:v>1.492999999999997</c:v>
                </c:pt>
                <c:pt idx="14">
                  <c:v>4.478000000000002</c:v>
                </c:pt>
              </c:numCache>
            </c:numRef>
          </c:val>
        </c:ser>
        <c:axId val="368846328"/>
        <c:axId val="368833704"/>
      </c:barChart>
      <c:catAx>
        <c:axId val="368846328"/>
        <c:scaling>
          <c:orientation val="minMax"/>
        </c:scaling>
        <c:axPos val="b"/>
        <c:numFmt formatCode="General" sourceLinked="1"/>
        <c:majorTickMark val="none"/>
        <c:tickLblPos val="nextTo"/>
        <c:crossAx val="368833704"/>
        <c:crosses val="autoZero"/>
        <c:auto val="1"/>
        <c:lblAlgn val="ctr"/>
        <c:lblOffset val="100"/>
        <c:tickLblSkip val="1"/>
        <c:tickMarkSkip val="6"/>
      </c:catAx>
      <c:valAx>
        <c:axId val="368833704"/>
        <c:scaling>
          <c:orientation val="minMax"/>
          <c:max val="5.0"/>
          <c:min val="0.0"/>
        </c:scaling>
        <c:axPos val="l"/>
        <c:majorGridlines/>
        <c:numFmt formatCode="General" sourceLinked="1"/>
        <c:majorTickMark val="none"/>
        <c:tickLblPos val="nextTo"/>
        <c:crossAx val="368846328"/>
        <c:crosses val="autoZero"/>
        <c:crossBetween val="between"/>
      </c:valAx>
    </c:plotArea>
    <c:legend>
      <c:legendPos val="r"/>
      <c:layout>
        <c:manualLayout>
          <c:xMode val="edge"/>
          <c:yMode val="edge"/>
          <c:x val="0.777961754780652"/>
          <c:y val="0.539245197090091"/>
          <c:w val="0.141104892008981"/>
          <c:h val="0.1100938410096"/>
        </c:manualLayout>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Age vs Bay Depth </a:t>
            </a:r>
          </a:p>
          <a:p>
            <a:pPr>
              <a:defRPr/>
            </a:pPr>
            <a:r>
              <a:rPr lang="en-US" sz="1200"/>
              <a:t>(After Whitehead,</a:t>
            </a:r>
            <a:r>
              <a:rPr lang="en-US" sz="1200" baseline="0"/>
              <a:t> 1981)</a:t>
            </a:r>
            <a:r>
              <a:rPr lang="en-US" sz="1200"/>
              <a:t> </a:t>
            </a:r>
          </a:p>
        </c:rich>
      </c:tx>
      <c:layout/>
    </c:title>
    <c:plotArea>
      <c:layout>
        <c:manualLayout>
          <c:layoutTarget val="inner"/>
          <c:xMode val="edge"/>
          <c:yMode val="edge"/>
          <c:x val="0.112384482867477"/>
          <c:y val="0.234849810440362"/>
          <c:w val="0.8439328589081"/>
          <c:h val="0.604733522892972"/>
        </c:manualLayout>
      </c:layout>
      <c:scatterChart>
        <c:scatterStyle val="lineMarker"/>
        <c:ser>
          <c:idx val="0"/>
          <c:order val="0"/>
          <c:tx>
            <c:strRef>
              <c:f>Sheet1!$A$10</c:f>
              <c:strCache>
                <c:ptCount val="1"/>
                <c:pt idx="0">
                  <c:v>Depth (m)</c:v>
                </c:pt>
              </c:strCache>
            </c:strRef>
          </c:tx>
          <c:xVal>
            <c:numRef>
              <c:f>Sheet1!$C$9:$F$9</c:f>
              <c:numCache>
                <c:formatCode>General</c:formatCode>
                <c:ptCount val="4"/>
                <c:pt idx="0">
                  <c:v>3.0</c:v>
                </c:pt>
                <c:pt idx="1">
                  <c:v>7.0</c:v>
                </c:pt>
                <c:pt idx="2">
                  <c:v>12.0</c:v>
                </c:pt>
                <c:pt idx="3">
                  <c:v>20.0</c:v>
                </c:pt>
              </c:numCache>
            </c:numRef>
          </c:xVal>
          <c:yVal>
            <c:numRef>
              <c:f>Sheet1!$C$10:$F$10</c:f>
              <c:numCache>
                <c:formatCode>General</c:formatCode>
                <c:ptCount val="4"/>
                <c:pt idx="0">
                  <c:v>-1.0</c:v>
                </c:pt>
                <c:pt idx="1">
                  <c:v>-2.0</c:v>
                </c:pt>
                <c:pt idx="2">
                  <c:v>-3.0</c:v>
                </c:pt>
                <c:pt idx="3">
                  <c:v>-4.0</c:v>
                </c:pt>
              </c:numCache>
            </c:numRef>
          </c:yVal>
        </c:ser>
        <c:axId val="369154456"/>
        <c:axId val="369148392"/>
      </c:scatterChart>
      <c:valAx>
        <c:axId val="369154456"/>
        <c:scaling>
          <c:orientation val="minMax"/>
        </c:scaling>
        <c:axPos val="b"/>
        <c:majorGridlines/>
        <c:title>
          <c:tx>
            <c:rich>
              <a:bodyPr/>
              <a:lstStyle/>
              <a:p>
                <a:pPr>
                  <a:defRPr sz="1200"/>
                </a:pPr>
                <a:r>
                  <a:rPr lang="en-US" sz="1200"/>
                  <a:t>Age BP (kiloyears)</a:t>
                </a:r>
              </a:p>
            </c:rich>
          </c:tx>
          <c:layout>
            <c:manualLayout>
              <c:xMode val="edge"/>
              <c:yMode val="edge"/>
              <c:x val="0.442356249971371"/>
              <c:y val="0.929127522852747"/>
            </c:manualLayout>
          </c:layout>
        </c:title>
        <c:numFmt formatCode="General" sourceLinked="1"/>
        <c:tickLblPos val="low"/>
        <c:crossAx val="369148392"/>
        <c:crosses val="autoZero"/>
        <c:crossBetween val="midCat"/>
      </c:valAx>
      <c:valAx>
        <c:axId val="369148392"/>
        <c:scaling>
          <c:orientation val="minMax"/>
        </c:scaling>
        <c:axPos val="l"/>
        <c:majorGridlines/>
        <c:title>
          <c:tx>
            <c:rich>
              <a:bodyPr rot="-5400000" vert="horz"/>
              <a:lstStyle/>
              <a:p>
                <a:pPr>
                  <a:defRPr sz="1200"/>
                </a:pPr>
                <a:r>
                  <a:rPr lang="en-US" sz="1200"/>
                  <a:t>Depth (m)</a:t>
                </a:r>
              </a:p>
            </c:rich>
          </c:tx>
          <c:layout>
            <c:manualLayout>
              <c:xMode val="edge"/>
              <c:yMode val="edge"/>
              <c:x val="0.0"/>
              <c:y val="0.38245729384837"/>
            </c:manualLayout>
          </c:layout>
        </c:title>
        <c:numFmt formatCode="General" sourceLinked="1"/>
        <c:tickLblPos val="nextTo"/>
        <c:crossAx val="369154456"/>
        <c:crosses val="autoZero"/>
        <c:crossBetween val="midCat"/>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0.02469</cdr:x>
      <cdr:y>0.10714</cdr:y>
    </cdr:from>
    <cdr:to>
      <cdr:x>0.12346</cdr:x>
      <cdr:y>0.75</cdr:y>
    </cdr:to>
    <cdr:sp macro="" textlink="">
      <cdr:nvSpPr>
        <cdr:cNvPr id="2" name="TextBox 1"/>
        <cdr:cNvSpPr txBox="1"/>
      </cdr:nvSpPr>
      <cdr:spPr>
        <a:xfrm xmlns:a="http://schemas.openxmlformats.org/drawingml/2006/main" rot="16200000">
          <a:off x="-914400" y="1524000"/>
          <a:ext cx="27432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800" dirty="0" smtClean="0"/>
            <a:t>Number per Kilogram</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0.31148</cdr:y>
    </cdr:from>
    <cdr:to>
      <cdr:x>0.06329</cdr:x>
      <cdr:y>0.81967</cdr:y>
    </cdr:to>
    <cdr:sp macro="" textlink="">
      <cdr:nvSpPr>
        <cdr:cNvPr id="2" name="TextBox 1"/>
        <cdr:cNvSpPr txBox="1"/>
      </cdr:nvSpPr>
      <cdr:spPr>
        <a:xfrm xmlns:a="http://schemas.openxmlformats.org/drawingml/2006/main" rot="16200000">
          <a:off x="-1295400" y="2438400"/>
          <a:ext cx="23622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dirty="0" smtClean="0"/>
            <a:t>Grams per Kilogram</a:t>
          </a:r>
          <a:endParaRPr lang="en-US" sz="16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158B0-3634-4FE3-8784-29F9B964F3A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9DBB34-17BD-4344-A850-10E5641575B4}" type="datetimeFigureOut">
              <a:rPr lang="en-US" smtClean="0"/>
              <a:pPr/>
              <a:t>7/29/09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DC158B0-3634-4FE3-8784-29F9B964F3AA}"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9DBB34-17BD-4344-A850-10E5641575B4}" type="datetimeFigureOut">
              <a:rPr lang="en-US" smtClean="0"/>
              <a:pPr/>
              <a:t>7/29/09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C158B0-3634-4FE3-8784-29F9B964F3AA}"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image" Target="../media/image31.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 Id="rId5"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3"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0"/>
            <a:ext cx="7851648" cy="1595628"/>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44" dirty="0" smtClean="0">
                <a:solidFill>
                  <a:schemeClr val="tx2"/>
                </a:solidFill>
              </a:rPr>
              <a:t>THE CAROLINA BAYS: AN </a:t>
            </a:r>
            <a:br>
              <a:rPr lang="en-US" sz="4444" dirty="0" smtClean="0">
                <a:solidFill>
                  <a:schemeClr val="tx2"/>
                </a:solidFill>
              </a:rPr>
            </a:br>
            <a:r>
              <a:rPr lang="en-US" sz="4444" dirty="0" smtClean="0">
                <a:solidFill>
                  <a:schemeClr val="tx2"/>
                </a:solidFill>
              </a:rPr>
              <a:t>INVESTIGATION OF NORTH AMERICA’S POST LAST- GLACIAL MAXIMUM ENVIRONMENT (LGM)</a:t>
            </a:r>
            <a:r>
              <a:rPr lang="en-US" sz="5333" dirty="0" smtClean="0">
                <a:ln/>
                <a:solidFill>
                  <a:schemeClr val="accent3"/>
                </a:solidFill>
                <a:effectLst/>
              </a:rPr>
              <a:t/>
            </a:r>
            <a:br>
              <a:rPr lang="en-US" sz="5333" dirty="0" smtClean="0">
                <a:ln/>
                <a:solidFill>
                  <a:schemeClr val="accent3"/>
                </a:solidFill>
                <a:effectLst/>
              </a:rPr>
            </a:br>
            <a:endParaRPr lang="en-US" sz="5333" dirty="0">
              <a:ln/>
              <a:solidFill>
                <a:schemeClr val="accent3"/>
              </a:solidFill>
              <a:effectLst/>
            </a:endParaRPr>
          </a:p>
        </p:txBody>
      </p:sp>
      <p:sp>
        <p:nvSpPr>
          <p:cNvPr id="3" name="Subtitle 2"/>
          <p:cNvSpPr>
            <a:spLocks noGrp="1"/>
          </p:cNvSpPr>
          <p:nvPr>
            <p:ph type="subTitle" idx="1"/>
          </p:nvPr>
        </p:nvSpPr>
        <p:spPr>
          <a:xfrm>
            <a:off x="533400" y="3505200"/>
            <a:ext cx="8610600" cy="990600"/>
          </a:xfrm>
        </p:spPr>
        <p:txBody>
          <a:bodyPr>
            <a:normAutofit/>
          </a:bodyPr>
          <a:lstStyle/>
          <a:p>
            <a:r>
              <a:rPr lang="en-US" dirty="0" smtClean="0"/>
              <a:t> Cedric Hall (ECSU</a:t>
            </a:r>
            <a:r>
              <a:rPr lang="en-US" dirty="0" smtClean="0"/>
              <a:t>), </a:t>
            </a:r>
            <a:r>
              <a:rPr lang="en-US" dirty="0" err="1" smtClean="0"/>
              <a:t>LaEsha</a:t>
            </a:r>
            <a:r>
              <a:rPr lang="en-US" dirty="0" smtClean="0"/>
              <a:t> </a:t>
            </a:r>
            <a:r>
              <a:rPr lang="en-US" dirty="0" smtClean="0"/>
              <a:t>Barnes (MVSU)</a:t>
            </a:r>
          </a:p>
          <a:p>
            <a:r>
              <a:rPr lang="en-US" dirty="0" smtClean="0"/>
              <a:t> Dr. Dewayne Branch, Dr. Malcolm </a:t>
            </a:r>
            <a:r>
              <a:rPr lang="en-US" dirty="0" err="1" smtClean="0"/>
              <a:t>LeCompte</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Soil Analysis</a:t>
            </a:r>
            <a:endParaRPr lang="en-US" b="1" dirty="0">
              <a:ln/>
              <a:solidFill>
                <a:srgbClr val="000000"/>
              </a:solidFill>
            </a:endParaRPr>
          </a:p>
        </p:txBody>
      </p:sp>
      <p:sp>
        <p:nvSpPr>
          <p:cNvPr id="3" name="Content Placeholder 2"/>
          <p:cNvSpPr>
            <a:spLocks noGrp="1"/>
          </p:cNvSpPr>
          <p:nvPr>
            <p:ph idx="1"/>
          </p:nvPr>
        </p:nvSpPr>
        <p:spPr/>
        <p:txBody>
          <a:bodyPr/>
          <a:lstStyle/>
          <a:p>
            <a:r>
              <a:rPr lang="en-US" dirty="0" smtClean="0"/>
              <a:t>Soil analysis was performed to detect and extract impact related markers such as carbon spherules, magnetic grains, charcoal, and glass-like carbon.</a:t>
            </a:r>
          </a:p>
          <a:p>
            <a:pPr>
              <a:buNone/>
            </a:pPr>
            <a:endParaRPr lang="en-US" dirty="0"/>
          </a:p>
        </p:txBody>
      </p:sp>
      <p:pic>
        <p:nvPicPr>
          <p:cNvPr id="4" name="Picture 3" descr="RockyHock Pictures 092.jpg"/>
          <p:cNvPicPr>
            <a:picLocks noChangeAspect="1"/>
          </p:cNvPicPr>
          <p:nvPr/>
        </p:nvPicPr>
        <p:blipFill>
          <a:blip r:embed="rId2" cstate="print"/>
          <a:stretch>
            <a:fillRect/>
          </a:stretch>
        </p:blipFill>
        <p:spPr>
          <a:xfrm>
            <a:off x="2362200" y="3581400"/>
            <a:ext cx="3761789" cy="28213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Soil Processing Materials</a:t>
            </a:r>
            <a:endParaRPr lang="en-US" b="1" dirty="0">
              <a:ln/>
              <a:solidFill>
                <a:srgbClr val="000000"/>
              </a:solidFill>
            </a:endParaRPr>
          </a:p>
        </p:txBody>
      </p:sp>
      <p:sp>
        <p:nvSpPr>
          <p:cNvPr id="3" name="Content Placeholder 2"/>
          <p:cNvSpPr>
            <a:spLocks noGrp="1"/>
          </p:cNvSpPr>
          <p:nvPr>
            <p:ph idx="1"/>
          </p:nvPr>
        </p:nvSpPr>
        <p:spPr>
          <a:xfrm>
            <a:off x="457200" y="1935480"/>
            <a:ext cx="3962400" cy="4312920"/>
          </a:xfrm>
        </p:spPr>
        <p:txBody>
          <a:bodyPr>
            <a:normAutofit/>
          </a:bodyPr>
          <a:lstStyle/>
          <a:p>
            <a:pPr lvl="0"/>
            <a:r>
              <a:rPr lang="en-US" dirty="0" smtClean="0"/>
              <a:t>NDB Magnet</a:t>
            </a:r>
          </a:p>
          <a:p>
            <a:pPr lvl="0"/>
            <a:r>
              <a:rPr lang="en-US" dirty="0" smtClean="0"/>
              <a:t>Hefty Bags</a:t>
            </a:r>
          </a:p>
          <a:p>
            <a:pPr lvl="0"/>
            <a:r>
              <a:rPr lang="en-US" dirty="0" smtClean="0"/>
              <a:t>20μ Coffee Filters</a:t>
            </a:r>
          </a:p>
          <a:p>
            <a:pPr lvl="0"/>
            <a:r>
              <a:rPr lang="en-US" dirty="0" smtClean="0"/>
              <a:t>3 Gallon Buckets</a:t>
            </a:r>
          </a:p>
          <a:p>
            <a:pPr lvl="0"/>
            <a:r>
              <a:rPr lang="en-US" dirty="0" smtClean="0"/>
              <a:t>2 </a:t>
            </a:r>
            <a:r>
              <a:rPr lang="en-US" dirty="0" smtClean="0"/>
              <a:t>Liter Buckets</a:t>
            </a:r>
            <a:endParaRPr lang="en-US" dirty="0" smtClean="0"/>
          </a:p>
          <a:p>
            <a:pPr lvl="0"/>
            <a:r>
              <a:rPr lang="en-US" dirty="0" smtClean="0"/>
              <a:t>45x &amp; 180x Microscopes</a:t>
            </a:r>
          </a:p>
          <a:p>
            <a:pPr lvl="0"/>
            <a:r>
              <a:rPr lang="en-US" dirty="0" smtClean="0"/>
              <a:t>3 kg. &amp; 10 </a:t>
            </a:r>
            <a:r>
              <a:rPr lang="en-US" dirty="0" err="1" smtClean="0"/>
              <a:t>g</a:t>
            </a:r>
            <a:r>
              <a:rPr lang="en-US" dirty="0" smtClean="0"/>
              <a:t>. Scales</a:t>
            </a:r>
          </a:p>
          <a:p>
            <a:pPr lvl="0"/>
            <a:r>
              <a:rPr lang="en-US" dirty="0" smtClean="0"/>
              <a:t>Paper Sample Plates</a:t>
            </a:r>
          </a:p>
          <a:p>
            <a:endParaRPr lang="en-US" dirty="0"/>
          </a:p>
        </p:txBody>
      </p:sp>
      <p:pic>
        <p:nvPicPr>
          <p:cNvPr id="1026" name="Picture 1" descr="RockyHock Pictures 082.jpg"/>
          <p:cNvPicPr>
            <a:picLocks noChangeAspect="1" noChangeArrowheads="1"/>
          </p:cNvPicPr>
          <p:nvPr/>
        </p:nvPicPr>
        <p:blipFill>
          <a:blip r:embed="rId2"/>
          <a:srcRect/>
          <a:stretch>
            <a:fillRect/>
          </a:stretch>
        </p:blipFill>
        <p:spPr bwMode="auto">
          <a:xfrm>
            <a:off x="4387901" y="1981200"/>
            <a:ext cx="4756099"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Soil Processing</a:t>
            </a:r>
            <a:endParaRPr lang="en-US" b="1" dirty="0">
              <a:ln/>
              <a:solidFill>
                <a:srgbClr val="000000"/>
              </a:solidFill>
            </a:endParaRPr>
          </a:p>
        </p:txBody>
      </p:sp>
      <p:sp>
        <p:nvSpPr>
          <p:cNvPr id="3" name="Content Placeholder 2"/>
          <p:cNvSpPr>
            <a:spLocks noGrp="1"/>
          </p:cNvSpPr>
          <p:nvPr>
            <p:ph idx="1"/>
          </p:nvPr>
        </p:nvSpPr>
        <p:spPr/>
        <p:txBody>
          <a:bodyPr/>
          <a:lstStyle/>
          <a:p>
            <a:r>
              <a:rPr lang="en-US" dirty="0" smtClean="0"/>
              <a:t>Soil samples at specific depths were weighed on a scale to the amount of 400 grams. </a:t>
            </a:r>
            <a:endParaRPr lang="en-US" dirty="0"/>
          </a:p>
        </p:txBody>
      </p:sp>
      <p:pic>
        <p:nvPicPr>
          <p:cNvPr id="4" name="Picture 3" descr="RockyHock Pictures 093.jpg"/>
          <p:cNvPicPr>
            <a:picLocks noChangeAspect="1"/>
          </p:cNvPicPr>
          <p:nvPr/>
        </p:nvPicPr>
        <p:blipFill>
          <a:blip r:embed="rId2" cstate="print"/>
          <a:stretch>
            <a:fillRect/>
          </a:stretch>
        </p:blipFill>
        <p:spPr>
          <a:xfrm>
            <a:off x="533400" y="2971800"/>
            <a:ext cx="4343400" cy="3257550"/>
          </a:xfrm>
          <a:prstGeom prst="rect">
            <a:avLst/>
          </a:prstGeom>
        </p:spPr>
      </p:pic>
      <p:sp>
        <p:nvSpPr>
          <p:cNvPr id="5" name="TextBox 4"/>
          <p:cNvSpPr txBox="1"/>
          <p:nvPr/>
        </p:nvSpPr>
        <p:spPr>
          <a:xfrm>
            <a:off x="533400" y="6211669"/>
            <a:ext cx="8229600" cy="369332"/>
          </a:xfrm>
          <a:prstGeom prst="rect">
            <a:avLst/>
          </a:prstGeom>
          <a:noFill/>
        </p:spPr>
        <p:txBody>
          <a:bodyPr wrap="square" rtlCol="0">
            <a:spAutoFit/>
          </a:bodyPr>
          <a:lstStyle/>
          <a:p>
            <a:r>
              <a:rPr lang="en-US" dirty="0" smtClean="0"/>
              <a:t>*Note that all soil samples were taken from Sandra Kimbel Bay, Hog Pen 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Carbon Spherule Extraction</a:t>
            </a:r>
            <a:endParaRPr lang="en-US" b="1" dirty="0">
              <a:ln/>
              <a:solidFill>
                <a:srgbClr val="000000"/>
              </a:solidFill>
            </a:endParaRPr>
          </a:p>
        </p:txBody>
      </p:sp>
      <p:sp>
        <p:nvSpPr>
          <p:cNvPr id="3" name="Content Placeholder 2"/>
          <p:cNvSpPr>
            <a:spLocks noGrp="1"/>
          </p:cNvSpPr>
          <p:nvPr>
            <p:ph idx="1"/>
          </p:nvPr>
        </p:nvSpPr>
        <p:spPr>
          <a:xfrm>
            <a:off x="457200" y="1935480"/>
            <a:ext cx="3657600" cy="4389120"/>
          </a:xfrm>
        </p:spPr>
        <p:txBody>
          <a:bodyPr>
            <a:normAutofit fontScale="85000" lnSpcReduction="10000"/>
          </a:bodyPr>
          <a:lstStyle/>
          <a:p>
            <a:r>
              <a:rPr lang="en-US" dirty="0" smtClean="0"/>
              <a:t>A 400 gram soil sample was placed in a 3 gl. Bucket.</a:t>
            </a:r>
          </a:p>
          <a:p>
            <a:r>
              <a:rPr lang="en-US" dirty="0" smtClean="0"/>
              <a:t>Water was added to the bucket to create a “slurry.”</a:t>
            </a:r>
          </a:p>
          <a:p>
            <a:r>
              <a:rPr lang="en-US" dirty="0" smtClean="0"/>
              <a:t>Carbon spherules floating on the slurry surface were captured in a filter as slurry was poured into an empty bucket.</a:t>
            </a:r>
          </a:p>
          <a:p>
            <a:r>
              <a:rPr lang="en-US" dirty="0" smtClean="0"/>
              <a:t>The filter was placed on a plate to dry.</a:t>
            </a:r>
            <a:endParaRPr lang="en-US" dirty="0"/>
          </a:p>
        </p:txBody>
      </p:sp>
      <p:pic>
        <p:nvPicPr>
          <p:cNvPr id="4" name="Picture 3" descr="RockyHock Pictures 101.jpg"/>
          <p:cNvPicPr>
            <a:picLocks noChangeAspect="1"/>
          </p:cNvPicPr>
          <p:nvPr/>
        </p:nvPicPr>
        <p:blipFill>
          <a:blip r:embed="rId2" cstate="print"/>
          <a:stretch>
            <a:fillRect/>
          </a:stretch>
        </p:blipFill>
        <p:spPr>
          <a:xfrm>
            <a:off x="4191000" y="2286000"/>
            <a:ext cx="4673600" cy="3505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Carbon Spherule Extraction (Continued)</a:t>
            </a:r>
            <a:endParaRPr lang="en-US" b="1" dirty="0">
              <a:ln/>
              <a:solidFill>
                <a:srgbClr val="000000"/>
              </a:solidFill>
            </a:endParaRPr>
          </a:p>
        </p:txBody>
      </p:sp>
      <p:sp>
        <p:nvSpPr>
          <p:cNvPr id="3" name="Content Placeholder 2"/>
          <p:cNvSpPr>
            <a:spLocks noGrp="1"/>
          </p:cNvSpPr>
          <p:nvPr>
            <p:ph idx="1"/>
          </p:nvPr>
        </p:nvSpPr>
        <p:spPr/>
        <p:txBody>
          <a:bodyPr/>
          <a:lstStyle/>
          <a:p>
            <a:r>
              <a:rPr lang="en-US" dirty="0" smtClean="0"/>
              <a:t>The dried, filtered material was examined under a microscope to identify carbon spherules.</a:t>
            </a:r>
          </a:p>
          <a:p>
            <a:r>
              <a:rPr lang="en-US" dirty="0" smtClean="0"/>
              <a:t>The carbon spherules were collected, counted, and placed in a vial.</a:t>
            </a:r>
            <a:endParaRPr lang="en-US" dirty="0"/>
          </a:p>
        </p:txBody>
      </p:sp>
      <p:pic>
        <p:nvPicPr>
          <p:cNvPr id="4" name="Picture 3" descr="RockyHock Pictures 094.jpg"/>
          <p:cNvPicPr>
            <a:picLocks noChangeAspect="1"/>
          </p:cNvPicPr>
          <p:nvPr/>
        </p:nvPicPr>
        <p:blipFill>
          <a:blip r:embed="rId2" cstate="print"/>
          <a:stretch>
            <a:fillRect/>
          </a:stretch>
        </p:blipFill>
        <p:spPr>
          <a:xfrm>
            <a:off x="533400" y="3886200"/>
            <a:ext cx="3505200" cy="2628900"/>
          </a:xfrm>
          <a:prstGeom prst="rect">
            <a:avLst/>
          </a:prstGeom>
        </p:spPr>
      </p:pic>
      <p:pic>
        <p:nvPicPr>
          <p:cNvPr id="5" name="Picture 4" descr="RockyHock Pictures 089.jpg"/>
          <p:cNvPicPr>
            <a:picLocks noChangeAspect="1"/>
          </p:cNvPicPr>
          <p:nvPr/>
        </p:nvPicPr>
        <p:blipFill>
          <a:blip r:embed="rId3" cstate="print"/>
          <a:stretch>
            <a:fillRect/>
          </a:stretch>
        </p:blipFill>
        <p:spPr>
          <a:xfrm>
            <a:off x="4724400" y="3886200"/>
            <a:ext cx="3556000" cy="2667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6128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chemeClr val="tx1"/>
                </a:solidFill>
              </a:rPr>
              <a:t>Magnetic Grain Extraction</a:t>
            </a:r>
            <a:endParaRPr lang="en-US" b="1" dirty="0">
              <a:ln/>
              <a:solidFill>
                <a:schemeClr val="tx1"/>
              </a:solidFill>
            </a:endParaRPr>
          </a:p>
        </p:txBody>
      </p:sp>
      <p:sp>
        <p:nvSpPr>
          <p:cNvPr id="3" name="Content Placeholder 2"/>
          <p:cNvSpPr>
            <a:spLocks noGrp="1"/>
          </p:cNvSpPr>
          <p:nvPr>
            <p:ph idx="1"/>
          </p:nvPr>
        </p:nvSpPr>
        <p:spPr>
          <a:xfrm>
            <a:off x="381000" y="1524000"/>
            <a:ext cx="3429000" cy="4389120"/>
          </a:xfrm>
        </p:spPr>
        <p:txBody>
          <a:bodyPr>
            <a:normAutofit fontScale="70000" lnSpcReduction="20000"/>
          </a:bodyPr>
          <a:lstStyle/>
          <a:p>
            <a:r>
              <a:rPr lang="en-US" dirty="0" smtClean="0"/>
              <a:t>An NDB super magnet was placed into a sealed Hefty bag and was used to extract magnetic grains from the slurry.</a:t>
            </a:r>
          </a:p>
          <a:p>
            <a:r>
              <a:rPr lang="en-US" dirty="0" smtClean="0"/>
              <a:t>The bagged magnet was dipped into the slurry and moved slowly through the mixture.</a:t>
            </a:r>
          </a:p>
          <a:p>
            <a:r>
              <a:rPr lang="en-US" dirty="0" smtClean="0"/>
              <a:t>Magnetic grains drawn to the magnet were released into a small bucket of clean water by withdrawing the magnet from the bag.</a:t>
            </a:r>
          </a:p>
          <a:p>
            <a:r>
              <a:rPr lang="en-US" dirty="0" smtClean="0"/>
              <a:t>The process was repeated to rinse the excess sediment.</a:t>
            </a:r>
            <a:endParaRPr lang="en-US" dirty="0"/>
          </a:p>
        </p:txBody>
      </p:sp>
      <p:pic>
        <p:nvPicPr>
          <p:cNvPr id="4" name="Picture 3" descr="RockyHock Pictures 096.jpg"/>
          <p:cNvPicPr>
            <a:picLocks noChangeAspect="1"/>
          </p:cNvPicPr>
          <p:nvPr/>
        </p:nvPicPr>
        <p:blipFill>
          <a:blip r:embed="rId2" cstate="print"/>
          <a:stretch>
            <a:fillRect/>
          </a:stretch>
        </p:blipFill>
        <p:spPr>
          <a:xfrm>
            <a:off x="4038600" y="1828800"/>
            <a:ext cx="2819400" cy="1752600"/>
          </a:xfrm>
          <a:prstGeom prst="rect">
            <a:avLst/>
          </a:prstGeom>
        </p:spPr>
      </p:pic>
      <p:pic>
        <p:nvPicPr>
          <p:cNvPr id="7" name="Picture 6" descr="RockyHock Pictures 098.jpg"/>
          <p:cNvPicPr>
            <a:picLocks noChangeAspect="1"/>
          </p:cNvPicPr>
          <p:nvPr/>
        </p:nvPicPr>
        <p:blipFill>
          <a:blip r:embed="rId3" cstate="print"/>
          <a:stretch>
            <a:fillRect/>
          </a:stretch>
        </p:blipFill>
        <p:spPr>
          <a:xfrm>
            <a:off x="6019800" y="3276600"/>
            <a:ext cx="2667000" cy="2000250"/>
          </a:xfrm>
          <a:prstGeom prst="rect">
            <a:avLst/>
          </a:prstGeom>
        </p:spPr>
      </p:pic>
      <p:pic>
        <p:nvPicPr>
          <p:cNvPr id="8" name="Picture 7" descr="RockyHock Pictures 099.jpg"/>
          <p:cNvPicPr>
            <a:picLocks noChangeAspect="1"/>
          </p:cNvPicPr>
          <p:nvPr/>
        </p:nvPicPr>
        <p:blipFill>
          <a:blip r:embed="rId4" cstate="print"/>
          <a:stretch>
            <a:fillRect/>
          </a:stretch>
        </p:blipFill>
        <p:spPr>
          <a:xfrm>
            <a:off x="3733800" y="4724400"/>
            <a:ext cx="2590800" cy="1676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n/>
              </a:rPr>
              <a:t>Magnetic Grain Extraction</a:t>
            </a:r>
            <a:br>
              <a:rPr lang="en-US" b="1" dirty="0" smtClean="0">
                <a:ln/>
              </a:rPr>
            </a:br>
            <a:r>
              <a:rPr lang="en-US" b="1" dirty="0" smtClean="0">
                <a:ln/>
              </a:rPr>
              <a:t>(Continued)</a:t>
            </a:r>
            <a:endParaRPr lang="en-US" dirty="0"/>
          </a:p>
        </p:txBody>
      </p:sp>
      <p:sp>
        <p:nvSpPr>
          <p:cNvPr id="3" name="Content Placeholder 2"/>
          <p:cNvSpPr>
            <a:spLocks noGrp="1"/>
          </p:cNvSpPr>
          <p:nvPr>
            <p:ph idx="1"/>
          </p:nvPr>
        </p:nvSpPr>
        <p:spPr>
          <a:xfrm>
            <a:off x="457200" y="1935480"/>
            <a:ext cx="4114800" cy="4389120"/>
          </a:xfrm>
        </p:spPr>
        <p:txBody>
          <a:bodyPr>
            <a:normAutofit fontScale="92500" lnSpcReduction="10000"/>
          </a:bodyPr>
          <a:lstStyle/>
          <a:p>
            <a:r>
              <a:rPr lang="en-US" sz="2800" dirty="0" smtClean="0"/>
              <a:t>Heavy magnetic grains sank to the bottom allowing the water to be drained through a filter to collect any residual grains suspended by surface tension.</a:t>
            </a:r>
          </a:p>
          <a:p>
            <a:r>
              <a:rPr lang="en-US" sz="2800" dirty="0" smtClean="0"/>
              <a:t>The magnetic material was allowed to dry.</a:t>
            </a:r>
          </a:p>
          <a:p>
            <a:r>
              <a:rPr lang="en-US" sz="2800" dirty="0" smtClean="0"/>
              <a:t>Dried magnetic grains were placed on a plate.</a:t>
            </a:r>
          </a:p>
          <a:p>
            <a:endParaRPr lang="en-US" sz="2800" dirty="0" smtClean="0"/>
          </a:p>
          <a:p>
            <a:endParaRPr lang="en-US" sz="2800" dirty="0" smtClean="0"/>
          </a:p>
          <a:p>
            <a:endParaRPr lang="en-US" dirty="0"/>
          </a:p>
        </p:txBody>
      </p:sp>
      <p:pic>
        <p:nvPicPr>
          <p:cNvPr id="4" name="Content Placeholder 3" descr="RockyHock Pictures 102.jpg"/>
          <p:cNvPicPr>
            <a:picLocks noChangeAspect="1"/>
          </p:cNvPicPr>
          <p:nvPr/>
        </p:nvPicPr>
        <p:blipFill>
          <a:blip r:embed="rId2" cstate="print"/>
          <a:stretch>
            <a:fillRect/>
          </a:stretch>
        </p:blipFill>
        <p:spPr>
          <a:xfrm>
            <a:off x="4419600" y="2209800"/>
            <a:ext cx="4267199" cy="3200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rPr>
              <a:t>Magnetic Grain Extraction</a:t>
            </a:r>
            <a:br>
              <a:rPr lang="en-US" b="1" dirty="0" smtClean="0">
                <a:ln/>
              </a:rPr>
            </a:br>
            <a:r>
              <a:rPr lang="en-US" b="1" dirty="0" smtClean="0">
                <a:ln/>
              </a:rPr>
              <a:t>(Continued)</a:t>
            </a:r>
            <a:endParaRPr lang="en-US" b="1" dirty="0">
              <a:ln/>
              <a:solidFill>
                <a:srgbClr val="000000"/>
              </a:solidFill>
            </a:endParaRPr>
          </a:p>
        </p:txBody>
      </p:sp>
      <p:sp>
        <p:nvSpPr>
          <p:cNvPr id="3" name="Content Placeholder 2"/>
          <p:cNvSpPr>
            <a:spLocks noGrp="1"/>
          </p:cNvSpPr>
          <p:nvPr>
            <p:ph idx="1"/>
          </p:nvPr>
        </p:nvSpPr>
        <p:spPr>
          <a:xfrm>
            <a:off x="457200" y="1935480"/>
            <a:ext cx="5257800" cy="4389120"/>
          </a:xfrm>
        </p:spPr>
        <p:txBody>
          <a:bodyPr/>
          <a:lstStyle/>
          <a:p>
            <a:r>
              <a:rPr lang="en-US" dirty="0" smtClean="0"/>
              <a:t>The bulk sediment sample was dried and residual magnetic material was extracted by pouring the dry sediment over the bagged magnet.</a:t>
            </a:r>
          </a:p>
          <a:p>
            <a:r>
              <a:rPr lang="en-US" dirty="0" smtClean="0"/>
              <a:t>The magnetic material was gathered, placed</a:t>
            </a:r>
            <a:r>
              <a:rPr lang="en-US" dirty="0" smtClean="0"/>
              <a:t> in </a:t>
            </a:r>
            <a:r>
              <a:rPr lang="en-US" dirty="0" smtClean="0"/>
              <a:t>a vial, and weighed.</a:t>
            </a:r>
            <a:endParaRPr lang="en-US" dirty="0"/>
          </a:p>
        </p:txBody>
      </p:sp>
      <p:pic>
        <p:nvPicPr>
          <p:cNvPr id="4" name="Picture 3" descr="RockyHock Pictures 091.jpg"/>
          <p:cNvPicPr>
            <a:picLocks noChangeAspect="1"/>
          </p:cNvPicPr>
          <p:nvPr/>
        </p:nvPicPr>
        <p:blipFill>
          <a:blip r:embed="rId2" cstate="print"/>
          <a:stretch>
            <a:fillRect/>
          </a:stretch>
        </p:blipFill>
        <p:spPr>
          <a:xfrm>
            <a:off x="5588000" y="4191000"/>
            <a:ext cx="3556000" cy="2667000"/>
          </a:xfrm>
          <a:prstGeom prst="rect">
            <a:avLst/>
          </a:prstGeom>
        </p:spPr>
      </p:pic>
      <p:pic>
        <p:nvPicPr>
          <p:cNvPr id="6" name="Picture 5" descr="DSC02582.JPG"/>
          <p:cNvPicPr>
            <a:picLocks noChangeAspect="1"/>
          </p:cNvPicPr>
          <p:nvPr/>
        </p:nvPicPr>
        <p:blipFill>
          <a:blip r:embed="rId3"/>
          <a:stretch>
            <a:fillRect/>
          </a:stretch>
        </p:blipFill>
        <p:spPr>
          <a:xfrm>
            <a:off x="5562600" y="1828800"/>
            <a:ext cx="3581400" cy="23431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Analysis of Soil Samples</a:t>
            </a:r>
            <a:endParaRPr lang="en-US" b="1" dirty="0">
              <a:ln/>
              <a:solidFill>
                <a:srgbClr val="000000"/>
              </a:solidFill>
            </a:endParaRPr>
          </a:p>
        </p:txBody>
      </p:sp>
      <p:sp>
        <p:nvSpPr>
          <p:cNvPr id="3" name="Content Placeholder 2"/>
          <p:cNvSpPr>
            <a:spLocks noGrp="1"/>
          </p:cNvSpPr>
          <p:nvPr>
            <p:ph idx="1"/>
          </p:nvPr>
        </p:nvSpPr>
        <p:spPr>
          <a:xfrm>
            <a:off x="457200" y="1935480"/>
            <a:ext cx="5029200" cy="4389120"/>
          </a:xfrm>
        </p:spPr>
        <p:txBody>
          <a:bodyPr/>
          <a:lstStyle/>
          <a:p>
            <a:r>
              <a:rPr lang="en-US" dirty="0" smtClean="0"/>
              <a:t>From the samples processed, </a:t>
            </a:r>
            <a:r>
              <a:rPr lang="en-US" dirty="0" err="1" smtClean="0"/>
              <a:t>stratigraphic</a:t>
            </a:r>
            <a:r>
              <a:rPr lang="en-US" dirty="0" smtClean="0"/>
              <a:t> profiles of carbon spherules and magnetic grains were developed.</a:t>
            </a:r>
          </a:p>
          <a:p>
            <a:r>
              <a:rPr lang="en-US" dirty="0" smtClean="0"/>
              <a:t>While no magnetic spherules were discovered, a number of magnetic spheroids were found. </a:t>
            </a:r>
          </a:p>
          <a:p>
            <a:pPr>
              <a:buNone/>
            </a:pPr>
            <a:endParaRPr lang="en-US" dirty="0"/>
          </a:p>
        </p:txBody>
      </p:sp>
      <p:pic>
        <p:nvPicPr>
          <p:cNvPr id="4" name="Picture 3" descr="KB-120-CS-1-063009.jpg"/>
          <p:cNvPicPr>
            <a:picLocks noChangeAspect="1"/>
          </p:cNvPicPr>
          <p:nvPr/>
        </p:nvPicPr>
        <p:blipFill>
          <a:blip r:embed="rId2" cstate="print"/>
          <a:stretch>
            <a:fillRect/>
          </a:stretch>
        </p:blipFill>
        <p:spPr>
          <a:xfrm>
            <a:off x="5791200" y="1981200"/>
            <a:ext cx="2540000" cy="1905000"/>
          </a:xfrm>
          <a:prstGeom prst="rect">
            <a:avLst/>
          </a:prstGeom>
        </p:spPr>
      </p:pic>
      <p:pic>
        <p:nvPicPr>
          <p:cNvPr id="2050" name="Picture 29" descr="KB- 006- MagSph-1-072409.jpg"/>
          <p:cNvPicPr>
            <a:picLocks noChangeAspect="1" noChangeArrowheads="1"/>
          </p:cNvPicPr>
          <p:nvPr/>
        </p:nvPicPr>
        <p:blipFill>
          <a:blip r:embed="rId3"/>
          <a:srcRect/>
          <a:stretch>
            <a:fillRect/>
          </a:stretch>
        </p:blipFill>
        <p:spPr bwMode="auto">
          <a:xfrm>
            <a:off x="5715000" y="4191000"/>
            <a:ext cx="2641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Summary of Soil Analysis</a:t>
            </a:r>
            <a:endParaRPr lang="en-US" b="1" dirty="0">
              <a:ln/>
              <a:solidFill>
                <a:srgbClr val="000000"/>
              </a:solidFill>
            </a:endParaRPr>
          </a:p>
        </p:txBody>
      </p:sp>
      <p:sp>
        <p:nvSpPr>
          <p:cNvPr id="3" name="Content Placeholder 2"/>
          <p:cNvSpPr>
            <a:spLocks noGrp="1"/>
          </p:cNvSpPr>
          <p:nvPr>
            <p:ph idx="1"/>
          </p:nvPr>
        </p:nvSpPr>
        <p:spPr>
          <a:xfrm>
            <a:off x="457200" y="1935480"/>
            <a:ext cx="8153400" cy="4465320"/>
          </a:xfrm>
        </p:spPr>
        <p:txBody>
          <a:bodyPr>
            <a:normAutofit/>
          </a:bodyPr>
          <a:lstStyle/>
          <a:p>
            <a:r>
              <a:rPr lang="en-US" dirty="0" smtClean="0"/>
              <a:t>Analysis resulted in </a:t>
            </a:r>
            <a:r>
              <a:rPr lang="en-US" dirty="0" err="1" smtClean="0"/>
              <a:t>stratigraphic</a:t>
            </a:r>
            <a:r>
              <a:rPr lang="en-US" dirty="0" smtClean="0"/>
              <a:t> profiles of potential impact markers. (Carbon spherules and Magnetic grains)</a:t>
            </a:r>
          </a:p>
          <a:p>
            <a:r>
              <a:rPr lang="en-US" dirty="0" smtClean="0"/>
              <a:t>The following tables represent the amounts of carbon spherules and magnetic grains extracted from samples taken at 6 inch intervals from Sandra </a:t>
            </a:r>
            <a:r>
              <a:rPr lang="en-US" dirty="0" err="1" smtClean="0"/>
              <a:t>Kimbel</a:t>
            </a:r>
            <a:r>
              <a:rPr lang="en-US" dirty="0" smtClean="0"/>
              <a:t> Bay near Fayetteville, North Carolina. </a:t>
            </a:r>
          </a:p>
          <a:p>
            <a:r>
              <a:rPr lang="en-US" dirty="0" smtClean="0"/>
              <a:t>Results of GPR survey of Sandra </a:t>
            </a:r>
            <a:r>
              <a:rPr lang="en-US" dirty="0" err="1" smtClean="0"/>
              <a:t>Kimbel</a:t>
            </a:r>
            <a:r>
              <a:rPr lang="en-US" smtClean="0"/>
              <a:t> Bay </a:t>
            </a:r>
            <a:r>
              <a:rPr lang="en-US" dirty="0" smtClean="0"/>
              <a:t>performed July 2008 were inconclusive.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dirty="0" smtClean="0">
                <a:ln/>
                <a:solidFill>
                  <a:srgbClr val="000000"/>
                </a:solidFill>
              </a:rPr>
              <a:t>Abstract</a:t>
            </a:r>
            <a:endParaRPr lang="en-US" sz="7200" b="1" dirty="0">
              <a:ln/>
              <a:solidFill>
                <a:srgbClr val="000000"/>
              </a:solidFill>
            </a:endParaRPr>
          </a:p>
        </p:txBody>
      </p:sp>
      <p:sp>
        <p:nvSpPr>
          <p:cNvPr id="3" name="Content Placeholder 2"/>
          <p:cNvSpPr>
            <a:spLocks noGrp="1"/>
          </p:cNvSpPr>
          <p:nvPr>
            <p:ph idx="1"/>
          </p:nvPr>
        </p:nvSpPr>
        <p:spPr/>
        <p:txBody>
          <a:bodyPr>
            <a:noAutofit/>
          </a:bodyPr>
          <a:lstStyle/>
          <a:p>
            <a:r>
              <a:rPr lang="en-US" sz="1800" dirty="0" smtClean="0"/>
              <a:t>Buried beneath the East Antarctic Ice Sheet is a mountain range similar to the European Alps whose age estimates range from 35 to 500 million years.  Expeditions during the International Polar Year are seeking to reveal the sub-glacial topography of the range and obtain hints to solve the mystery of their formation.   The tools they are using include a combination of ice-core samples and ice penetrating RADAR.  </a:t>
            </a:r>
          </a:p>
          <a:p>
            <a:r>
              <a:rPr lang="en-US" sz="1800" dirty="0" smtClean="0"/>
              <a:t>During the Last Glacial Maximum (LGM), North America’s </a:t>
            </a:r>
            <a:r>
              <a:rPr lang="en-US" sz="1800" dirty="0" err="1" smtClean="0"/>
              <a:t>Laurentide</a:t>
            </a:r>
            <a:r>
              <a:rPr lang="en-US" sz="1800" dirty="0" smtClean="0"/>
              <a:t> Ice Sheet, reached its maximum extent approximately 20,000 years ago. Its south-easternmost margin penetrated deeply into Pennsylvania. There is no evidence that this or other glaciations went further, but it is believed that evidence for the harsh climatic conditions that prevailed during each glacial episode can be seen in topographical features that remain visible far to the South.  Prominent among the features often attributed to glacial climate are numerous elliptically shaped, shallow depressions called collectively Carolina Bays, hypothesized to have been formed by “blow outs” of loose sediment by the strong, sustained winds characteristic of glacial epochs. </a:t>
            </a:r>
          </a:p>
          <a:p>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Carbon Spherule Depth Profile</a:t>
            </a:r>
            <a:endParaRPr lang="en-US" dirty="0"/>
          </a:p>
        </p:txBody>
      </p:sp>
      <p:graphicFrame>
        <p:nvGraphicFramePr>
          <p:cNvPr id="5" name="Table 4"/>
          <p:cNvGraphicFramePr>
            <a:graphicFrameLocks noGrp="1"/>
          </p:cNvGraphicFramePr>
          <p:nvPr/>
        </p:nvGraphicFramePr>
        <p:xfrm>
          <a:off x="304800" y="1981200"/>
          <a:ext cx="1600200" cy="4247786"/>
        </p:xfrm>
        <a:graphic>
          <a:graphicData uri="http://schemas.openxmlformats.org/drawingml/2006/table">
            <a:tbl>
              <a:tblPr>
                <a:tableStyleId>{5940675A-B579-460E-94D1-54222C63F5DA}</a:tableStyleId>
              </a:tblPr>
              <a:tblGrid>
                <a:gridCol w="866775"/>
                <a:gridCol w="733425"/>
              </a:tblGrid>
              <a:tr h="588724">
                <a:tc>
                  <a:txBody>
                    <a:bodyPr/>
                    <a:lstStyle/>
                    <a:p>
                      <a:pPr marL="0" marR="0" algn="l">
                        <a:spcBef>
                          <a:spcPts val="0"/>
                        </a:spcBef>
                        <a:spcAft>
                          <a:spcPts val="0"/>
                        </a:spcAft>
                      </a:pPr>
                      <a:r>
                        <a:rPr lang="en-US" sz="1600" dirty="0">
                          <a:latin typeface="Times New Roman"/>
                          <a:cs typeface="Times New Roman"/>
                        </a:rPr>
                        <a:t>Depth (Inches)</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CS/kg</a:t>
                      </a:r>
                      <a:endParaRPr lang="en-US" sz="1600" dirty="0">
                        <a:latin typeface="Times New Roman"/>
                        <a:ea typeface="Times New Roman"/>
                        <a:cs typeface="Times New Roman"/>
                      </a:endParaRPr>
                    </a:p>
                  </a:txBody>
                  <a:tcPr marL="68580" marR="68580" marT="0" marB="0">
                    <a:solidFill>
                      <a:schemeClr val="bg1"/>
                    </a:solidFill>
                  </a:tcPr>
                </a:tc>
              </a:tr>
              <a:tr h="245302">
                <a:tc>
                  <a:txBody>
                    <a:bodyPr/>
                    <a:lstStyle/>
                    <a:p>
                      <a:pPr marL="0" marR="0" algn="l">
                        <a:spcBef>
                          <a:spcPts val="0"/>
                        </a:spcBef>
                        <a:spcAft>
                          <a:spcPts val="0"/>
                        </a:spcAft>
                      </a:pPr>
                      <a:r>
                        <a:rPr lang="en-US" sz="1600" dirty="0" smtClean="0">
                          <a:latin typeface="Times New Roman"/>
                          <a:ea typeface="+mn-ea"/>
                          <a:cs typeface="Times New Roman"/>
                        </a:rPr>
                        <a:t>6</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smtClean="0">
                          <a:solidFill>
                            <a:srgbClr val="000000"/>
                          </a:solidFill>
                          <a:latin typeface="Times New Roman"/>
                          <a:ea typeface="Times New Roman"/>
                          <a:cs typeface="Times New Roman"/>
                        </a:rPr>
                        <a:t>225</a:t>
                      </a:r>
                      <a:endParaRPr lang="en-US" sz="1600" dirty="0">
                        <a:solidFill>
                          <a:srgbClr val="000000"/>
                        </a:solidFill>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12</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177.5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18</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107.5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24</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32.5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36</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0</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48</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22.5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60</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20</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72</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smtClean="0">
                          <a:solidFill>
                            <a:srgbClr val="000000"/>
                          </a:solidFill>
                          <a:latin typeface="Times New Roman"/>
                          <a:ea typeface="Times New Roman"/>
                          <a:cs typeface="Times New Roman"/>
                        </a:rPr>
                        <a:t>25</a:t>
                      </a:r>
                      <a:endParaRPr lang="en-US" sz="1600" dirty="0">
                        <a:solidFill>
                          <a:srgbClr val="000000"/>
                        </a:solidFill>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84</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17.5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90</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10</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96</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39.6</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102</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30</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108</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17.5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114</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7.5</a:t>
                      </a:r>
                      <a:endParaRPr lang="en-US" sz="1600" dirty="0">
                        <a:latin typeface="Times New Roman"/>
                        <a:ea typeface="Times New Roman"/>
                        <a:cs typeface="Times New Roman"/>
                      </a:endParaRPr>
                    </a:p>
                  </a:txBody>
                  <a:tcPr marL="68580" marR="68580" marT="0" marB="0">
                    <a:solidFill>
                      <a:schemeClr val="bg1"/>
                    </a:solidFill>
                  </a:tcPr>
                </a:tc>
              </a:tr>
              <a:tr h="196241">
                <a:tc>
                  <a:txBody>
                    <a:bodyPr/>
                    <a:lstStyle/>
                    <a:p>
                      <a:pPr marL="0" marR="0" algn="l">
                        <a:spcBef>
                          <a:spcPts val="0"/>
                        </a:spcBef>
                        <a:spcAft>
                          <a:spcPts val="0"/>
                        </a:spcAft>
                      </a:pPr>
                      <a:r>
                        <a:rPr lang="en-US" sz="1600" dirty="0">
                          <a:latin typeface="Times New Roman"/>
                          <a:cs typeface="Times New Roman"/>
                        </a:rPr>
                        <a:t>120</a:t>
                      </a:r>
                      <a:endParaRPr lang="en-US" sz="1600" dirty="0">
                        <a:latin typeface="Times New Roman"/>
                        <a:ea typeface="Times New Roman"/>
                        <a:cs typeface="Times New Roman"/>
                      </a:endParaRPr>
                    </a:p>
                  </a:txBody>
                  <a:tcPr marL="68580" marR="68580" marT="0" marB="0">
                    <a:solidFill>
                      <a:schemeClr val="bg1"/>
                    </a:solidFill>
                  </a:tcPr>
                </a:tc>
                <a:tc>
                  <a:txBody>
                    <a:bodyPr/>
                    <a:lstStyle/>
                    <a:p>
                      <a:pPr marL="0" marR="0" algn="l">
                        <a:spcBef>
                          <a:spcPts val="0"/>
                        </a:spcBef>
                        <a:spcAft>
                          <a:spcPts val="0"/>
                        </a:spcAft>
                      </a:pPr>
                      <a:r>
                        <a:rPr lang="en-US" sz="1600" dirty="0">
                          <a:latin typeface="Times New Roman"/>
                          <a:cs typeface="Times New Roman"/>
                        </a:rPr>
                        <a:t>13.3</a:t>
                      </a:r>
                      <a:endParaRPr lang="en-US" sz="1600" dirty="0">
                        <a:latin typeface="Times New Roman"/>
                        <a:ea typeface="Times New Roman"/>
                        <a:cs typeface="Times New Roman"/>
                      </a:endParaRPr>
                    </a:p>
                  </a:txBody>
                  <a:tcPr marL="68580" marR="68580" marT="0" marB="0">
                    <a:solidFill>
                      <a:schemeClr val="bg1"/>
                    </a:solidFill>
                  </a:tcPr>
                </a:tc>
              </a:tr>
            </a:tbl>
          </a:graphicData>
        </a:graphic>
      </p:graphicFrame>
      <p:graphicFrame>
        <p:nvGraphicFramePr>
          <p:cNvPr id="7" name="Chart 6"/>
          <p:cNvGraphicFramePr/>
          <p:nvPr/>
        </p:nvGraphicFramePr>
        <p:xfrm>
          <a:off x="2057400" y="1981200"/>
          <a:ext cx="6172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343400" y="5943600"/>
            <a:ext cx="3429000" cy="369332"/>
          </a:xfrm>
          <a:prstGeom prst="rect">
            <a:avLst/>
          </a:prstGeom>
          <a:noFill/>
        </p:spPr>
        <p:txBody>
          <a:bodyPr wrap="square" rtlCol="0">
            <a:spAutoFit/>
          </a:bodyPr>
          <a:lstStyle/>
          <a:p>
            <a:pPr algn="ctr"/>
            <a:r>
              <a:rPr lang="en-US" dirty="0" smtClean="0"/>
              <a:t>Sample Depth (inches)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838200"/>
          </a:xfrm>
        </p:spPr>
        <p:txBody>
          <a:bodyPr/>
          <a:lstStyle/>
          <a:p>
            <a:pPr algn="ctr"/>
            <a:r>
              <a:rPr lang="en-US" dirty="0" smtClean="0">
                <a:solidFill>
                  <a:srgbClr val="000000"/>
                </a:solidFill>
              </a:rPr>
              <a:t>Magnetic Grain Depth Profile</a:t>
            </a:r>
            <a:endParaRPr lang="en-US" dirty="0">
              <a:solidFill>
                <a:srgbClr val="000000"/>
              </a:solidFill>
            </a:endParaRPr>
          </a:p>
        </p:txBody>
      </p:sp>
      <p:graphicFrame>
        <p:nvGraphicFramePr>
          <p:cNvPr id="6" name="Table 5"/>
          <p:cNvGraphicFramePr>
            <a:graphicFrameLocks noGrp="1"/>
          </p:cNvGraphicFramePr>
          <p:nvPr/>
        </p:nvGraphicFramePr>
        <p:xfrm>
          <a:off x="381000" y="1447800"/>
          <a:ext cx="2133600" cy="4917304"/>
        </p:xfrm>
        <a:graphic>
          <a:graphicData uri="http://schemas.openxmlformats.org/drawingml/2006/table">
            <a:tbl>
              <a:tblPr/>
              <a:tblGrid>
                <a:gridCol w="1238250"/>
                <a:gridCol w="895350"/>
              </a:tblGrid>
              <a:tr h="411828">
                <a:tc>
                  <a:txBody>
                    <a:bodyPr/>
                    <a:lstStyle/>
                    <a:p>
                      <a:pPr marL="0" marR="0" algn="l">
                        <a:spcBef>
                          <a:spcPts val="0"/>
                        </a:spcBef>
                        <a:spcAft>
                          <a:spcPts val="0"/>
                        </a:spcAft>
                      </a:pPr>
                      <a:r>
                        <a:rPr lang="en-US" sz="1600" dirty="0">
                          <a:solidFill>
                            <a:srgbClr val="000000"/>
                          </a:solidFill>
                          <a:latin typeface="Times New Roman"/>
                          <a:ea typeface="Times New Roman"/>
                        </a:rPr>
                        <a:t>Depth (Inches)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g/kg</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86">
                <a:tc>
                  <a:txBody>
                    <a:bodyPr/>
                    <a:lstStyle/>
                    <a:p>
                      <a:pPr marL="0" marR="0" algn="l">
                        <a:spcBef>
                          <a:spcPts val="0"/>
                        </a:spcBef>
                        <a:spcAft>
                          <a:spcPts val="0"/>
                        </a:spcAft>
                      </a:pPr>
                      <a:r>
                        <a:rPr lang="en-US" sz="1600" dirty="0">
                          <a:solidFill>
                            <a:srgbClr val="000000"/>
                          </a:solidFill>
                          <a:latin typeface="Times New Roman"/>
                          <a:ea typeface="Times New Roman"/>
                        </a:rPr>
                        <a:t>6</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a:solidFill>
                            <a:srgbClr val="000000"/>
                          </a:solidFill>
                          <a:latin typeface="Times New Roman"/>
                          <a:ea typeface="Times New Roman"/>
                        </a:rPr>
                        <a:t>.755</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12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.278</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18</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.670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24</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.845</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36</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1.265</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48</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1.310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60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.853</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72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4.420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84</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solidFill>
                            <a:srgbClr val="000000"/>
                          </a:solidFill>
                          <a:latin typeface="Times New Roman"/>
                          <a:ea typeface="Times New Roman"/>
                        </a:rPr>
                        <a:t>1.495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90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solidFill>
                            <a:srgbClr val="000000"/>
                          </a:solidFill>
                          <a:latin typeface="Times New Roman"/>
                          <a:ea typeface="Times New Roman"/>
                        </a:rPr>
                        <a:t>1.275</a:t>
                      </a:r>
                      <a:endParaRPr lang="en-US" sz="16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96</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1.775</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102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.930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108</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.560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114</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1.493</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67">
                <a:tc>
                  <a:txBody>
                    <a:bodyPr/>
                    <a:lstStyle/>
                    <a:p>
                      <a:pPr marL="0" marR="0" algn="l">
                        <a:spcBef>
                          <a:spcPts val="0"/>
                        </a:spcBef>
                        <a:spcAft>
                          <a:spcPts val="0"/>
                        </a:spcAft>
                      </a:pPr>
                      <a:r>
                        <a:rPr lang="en-US" sz="1600">
                          <a:solidFill>
                            <a:srgbClr val="000000"/>
                          </a:solidFill>
                          <a:latin typeface="Times New Roman"/>
                          <a:ea typeface="Times New Roman"/>
                        </a:rPr>
                        <a:t>120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000000"/>
                          </a:solidFill>
                          <a:latin typeface="Times New Roman"/>
                          <a:ea typeface="Times New Roman"/>
                        </a:rPr>
                        <a:t>4.478</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p:nvPr/>
        </p:nvGraphicFramePr>
        <p:xfrm>
          <a:off x="2743200" y="1600200"/>
          <a:ext cx="6019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267200" y="5715000"/>
            <a:ext cx="3581400" cy="369332"/>
          </a:xfrm>
          <a:prstGeom prst="rect">
            <a:avLst/>
          </a:prstGeom>
          <a:noFill/>
        </p:spPr>
        <p:txBody>
          <a:bodyPr wrap="square" rtlCol="0">
            <a:spAutoFit/>
          </a:bodyPr>
          <a:lstStyle/>
          <a:p>
            <a:pPr algn="ctr"/>
            <a:r>
              <a:rPr lang="en-US" dirty="0" smtClean="0"/>
              <a:t>Sample Depth (inches)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rgbClr val="000000"/>
                </a:solidFill>
              </a:rPr>
              <a:t>Comparison of Firestone et. al.(2007), Results  with SKB Results</a:t>
            </a:r>
            <a:endParaRPr lang="en-US" b="1" dirty="0">
              <a:ln/>
              <a:solidFill>
                <a:srgbClr val="000000"/>
              </a:solidFill>
            </a:endParaRPr>
          </a:p>
        </p:txBody>
      </p:sp>
      <p:graphicFrame>
        <p:nvGraphicFramePr>
          <p:cNvPr id="4" name="Content Placeholder 3"/>
          <p:cNvGraphicFramePr>
            <a:graphicFrameLocks noGrp="1"/>
          </p:cNvGraphicFramePr>
          <p:nvPr>
            <p:ph idx="1"/>
          </p:nvPr>
        </p:nvGraphicFramePr>
        <p:xfrm>
          <a:off x="457200" y="3429000"/>
          <a:ext cx="8458199" cy="2046514"/>
        </p:xfrm>
        <a:graphic>
          <a:graphicData uri="http://schemas.openxmlformats.org/drawingml/2006/table">
            <a:tbl>
              <a:tblPr/>
              <a:tblGrid>
                <a:gridCol w="1773607"/>
                <a:gridCol w="1266610"/>
                <a:gridCol w="1455583"/>
                <a:gridCol w="1736556"/>
                <a:gridCol w="2225843"/>
              </a:tblGrid>
              <a:tr h="533400">
                <a:tc>
                  <a:txBody>
                    <a:bodyPr/>
                    <a:lstStyle/>
                    <a:p>
                      <a:pPr marL="0" marR="0" algn="ctr">
                        <a:spcBef>
                          <a:spcPts val="0"/>
                        </a:spcBef>
                        <a:spcAft>
                          <a:spcPts val="0"/>
                        </a:spcAft>
                      </a:pPr>
                      <a:r>
                        <a:rPr lang="en-US" sz="2000" b="1" dirty="0" smtClean="0">
                          <a:latin typeface="Times New Roman"/>
                          <a:ea typeface="Times New Roman"/>
                        </a:rPr>
                        <a:t>Studies</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Times New Roman"/>
                          <a:ea typeface="Times New Roman"/>
                        </a:rPr>
                        <a:t>Min CS/kg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Times New Roman"/>
                          <a:ea typeface="Times New Roman"/>
                        </a:rPr>
                        <a:t>Max CS/kg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Times New Roman"/>
                          <a:ea typeface="Times New Roman"/>
                        </a:rPr>
                        <a:t>Min Mag. g/kg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latin typeface="Times New Roman"/>
                          <a:ea typeface="Times New Roman"/>
                        </a:rPr>
                        <a:t>Max</a:t>
                      </a:r>
                      <a:r>
                        <a:rPr lang="en-US" sz="2000" b="1" baseline="0" dirty="0" smtClean="0">
                          <a:latin typeface="Times New Roman"/>
                          <a:ea typeface="Times New Roman"/>
                        </a:rPr>
                        <a:t> Mag. </a:t>
                      </a:r>
                      <a:r>
                        <a:rPr lang="en-US" sz="2000" b="1" baseline="0" dirty="0" err="1" smtClean="0">
                          <a:latin typeface="Times New Roman"/>
                          <a:ea typeface="Times New Roman"/>
                        </a:rPr>
                        <a:t>g</a:t>
                      </a:r>
                      <a:r>
                        <a:rPr lang="en-US" sz="2000" b="1" baseline="0" dirty="0" smtClean="0">
                          <a:latin typeface="Times New Roman"/>
                          <a:ea typeface="Times New Roman"/>
                        </a:rPr>
                        <a:t>/kg</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8457">
                <a:tc>
                  <a:txBody>
                    <a:bodyPr/>
                    <a:lstStyle/>
                    <a:p>
                      <a:pPr marL="0" marR="0" algn="r">
                        <a:spcBef>
                          <a:spcPts val="0"/>
                        </a:spcBef>
                        <a:spcAft>
                          <a:spcPts val="0"/>
                        </a:spcAft>
                      </a:pPr>
                      <a:r>
                        <a:rPr lang="en-US" sz="2000" dirty="0" smtClean="0">
                          <a:latin typeface="Times New Roman"/>
                          <a:ea typeface="Times New Roman"/>
                        </a:rPr>
                        <a:t>Firestone et. al. (2007)</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1458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8457">
                <a:tc>
                  <a:txBody>
                    <a:bodyPr/>
                    <a:lstStyle/>
                    <a:p>
                      <a:pPr marL="0" marR="0" algn="r">
                        <a:spcBef>
                          <a:spcPts val="0"/>
                        </a:spcBef>
                        <a:spcAft>
                          <a:spcPts val="0"/>
                        </a:spcAft>
                      </a:pPr>
                      <a:r>
                        <a:rPr lang="en-US" sz="2000" dirty="0" smtClean="0">
                          <a:latin typeface="Times New Roman"/>
                          <a:ea typeface="Times New Roman"/>
                        </a:rPr>
                        <a:t>SKB Study</a:t>
                      </a:r>
                    </a:p>
                    <a:p>
                      <a:pPr marL="0" marR="0" algn="r">
                        <a:spcBef>
                          <a:spcPts val="0"/>
                        </a:spcBef>
                        <a:spcAft>
                          <a:spcPts val="0"/>
                        </a:spcAft>
                      </a:pPr>
                      <a:r>
                        <a:rPr lang="en-US" sz="2000" dirty="0" smtClean="0">
                          <a:latin typeface="Times New Roman"/>
                          <a:ea typeface="Times New Roman"/>
                        </a:rPr>
                        <a:t>(2009)</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smtClean="0">
                          <a:latin typeface="Times New Roman"/>
                          <a:ea typeface="Times New Roman"/>
                        </a:rPr>
                        <a:t>225</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a:ea typeface="Times New Roman"/>
                        </a:rPr>
                        <a:t>4.478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990600" y="1981200"/>
            <a:ext cx="6629400" cy="646331"/>
          </a:xfrm>
          <a:prstGeom prst="rect">
            <a:avLst/>
          </a:prstGeom>
          <a:noFill/>
        </p:spPr>
        <p:txBody>
          <a:bodyPr wrap="square" rtlCol="0">
            <a:spAutoFit/>
          </a:bodyPr>
          <a:lstStyle/>
          <a:p>
            <a:r>
              <a:rPr lang="en-US" dirty="0" smtClean="0"/>
              <a:t>The table below shows the comparison between our study on Sandra </a:t>
            </a:r>
            <a:r>
              <a:rPr lang="en-US" dirty="0" err="1" smtClean="0"/>
              <a:t>Kimbel</a:t>
            </a:r>
            <a:r>
              <a:rPr lang="en-US" dirty="0" smtClean="0"/>
              <a:t> Bay and the the results of Firestone et. al. (2007).</a:t>
            </a:r>
            <a:endParaRPr lang="en-US" dirty="0"/>
          </a:p>
        </p:txBody>
      </p:sp>
      <p:sp>
        <p:nvSpPr>
          <p:cNvPr id="7" name="TextBox 6"/>
          <p:cNvSpPr txBox="1"/>
          <p:nvPr/>
        </p:nvSpPr>
        <p:spPr>
          <a:xfrm>
            <a:off x="457200" y="2590800"/>
            <a:ext cx="8458200" cy="646331"/>
          </a:xfrm>
          <a:prstGeom prst="rect">
            <a:avLst/>
          </a:prstGeom>
          <a:noFill/>
        </p:spPr>
        <p:txBody>
          <a:bodyPr wrap="square" rtlCol="0">
            <a:spAutoFit/>
          </a:bodyPr>
          <a:lstStyle/>
          <a:p>
            <a:r>
              <a:rPr lang="en-US" dirty="0" smtClean="0"/>
              <a:t>NOTE</a:t>
            </a:r>
            <a:r>
              <a:rPr lang="en-US" dirty="0" smtClean="0"/>
              <a:t>:</a:t>
            </a:r>
            <a:r>
              <a:rPr lang="en-US" dirty="0" smtClean="0"/>
              <a:t> “The </a:t>
            </a:r>
            <a:r>
              <a:rPr lang="en-US" dirty="0" smtClean="0"/>
              <a:t>dramatic difference in these results appears to be due to differences in the point of extraction</a:t>
            </a:r>
            <a:r>
              <a:rPr lang="en-US" dirty="0" smtClean="0"/>
              <a:t>.” </a:t>
            </a:r>
            <a:r>
              <a:rPr lang="en-US" dirty="0" smtClean="0"/>
              <a:t>(David </a:t>
            </a:r>
            <a:r>
              <a:rPr lang="en-US" dirty="0" err="1" smtClean="0"/>
              <a:t>Kimbel</a:t>
            </a:r>
            <a:r>
              <a:rPr lang="en-US" dirty="0" smtClean="0"/>
              <a:t>-personal communication, July 28, 2009)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err="1" smtClean="0">
                <a:ln/>
                <a:solidFill>
                  <a:srgbClr val="000000"/>
                </a:solidFill>
              </a:rPr>
              <a:t>Rockyhock</a:t>
            </a:r>
            <a:r>
              <a:rPr lang="en-US" b="1" dirty="0" smtClean="0">
                <a:ln/>
                <a:solidFill>
                  <a:srgbClr val="000000"/>
                </a:solidFill>
              </a:rPr>
              <a:t>Bay    </a:t>
            </a:r>
            <a:endParaRPr lang="en-US" b="1" dirty="0">
              <a:ln/>
              <a:solidFill>
                <a:srgbClr val="000000"/>
              </a:solidFill>
            </a:endParaRPr>
          </a:p>
        </p:txBody>
      </p:sp>
      <p:sp>
        <p:nvSpPr>
          <p:cNvPr id="3" name="Content Placeholder 2"/>
          <p:cNvSpPr>
            <a:spLocks noGrp="1"/>
          </p:cNvSpPr>
          <p:nvPr>
            <p:ph idx="1"/>
          </p:nvPr>
        </p:nvSpPr>
        <p:spPr>
          <a:xfrm>
            <a:off x="228600" y="1828800"/>
            <a:ext cx="4191000" cy="4693920"/>
          </a:xfrm>
        </p:spPr>
        <p:txBody>
          <a:bodyPr>
            <a:normAutofit fontScale="85000" lnSpcReduction="20000"/>
          </a:bodyPr>
          <a:lstStyle/>
          <a:p>
            <a:r>
              <a:rPr lang="en-US" dirty="0" smtClean="0"/>
              <a:t>In order to get a more in-depth understanding of the features and stratigraphy of the bays, our team took a look at </a:t>
            </a:r>
            <a:r>
              <a:rPr lang="en-US" dirty="0" err="1" smtClean="0"/>
              <a:t>Rockyhock</a:t>
            </a:r>
            <a:r>
              <a:rPr lang="en-US" dirty="0" smtClean="0"/>
              <a:t>Bay in Edenton, North Carolina. </a:t>
            </a:r>
          </a:p>
          <a:p>
            <a:r>
              <a:rPr lang="en-US" dirty="0" smtClean="0"/>
              <a:t>The site was previously described by D. Whitehead (1981) citing carbon 14 and pollen analysis to correlate depth with age.</a:t>
            </a:r>
          </a:p>
          <a:p>
            <a:r>
              <a:rPr lang="en-US" dirty="0" smtClean="0"/>
              <a:t>The present study used a Ground Penetrating Radar (GPR) survey </a:t>
            </a:r>
            <a:r>
              <a:rPr lang="en-US" dirty="0" smtClean="0"/>
              <a:t>and </a:t>
            </a:r>
            <a:r>
              <a:rPr lang="en-US" dirty="0" err="1" smtClean="0"/>
              <a:t>stratigraphic</a:t>
            </a:r>
            <a:r>
              <a:rPr lang="en-US" dirty="0" smtClean="0"/>
              <a:t> </a:t>
            </a:r>
            <a:r>
              <a:rPr lang="en-US" dirty="0" smtClean="0"/>
              <a:t>samples to examine the bay. </a:t>
            </a:r>
            <a:endParaRPr lang="en-US" dirty="0"/>
          </a:p>
        </p:txBody>
      </p:sp>
      <p:pic>
        <p:nvPicPr>
          <p:cNvPr id="6" name="Picture 5" descr="Rockyhock.jpg"/>
          <p:cNvPicPr>
            <a:picLocks noChangeAspect="1"/>
          </p:cNvPicPr>
          <p:nvPr/>
        </p:nvPicPr>
        <p:blipFill>
          <a:blip r:embed="rId2"/>
          <a:stretch>
            <a:fillRect/>
          </a:stretch>
        </p:blipFill>
        <p:spPr>
          <a:xfrm>
            <a:off x="4495800" y="2133600"/>
            <a:ext cx="4429187" cy="4038599"/>
          </a:xfrm>
          <a:prstGeom prst="rect">
            <a:avLst/>
          </a:prstGeom>
        </p:spPr>
      </p:pic>
      <p:sp>
        <p:nvSpPr>
          <p:cNvPr id="5" name="TextBox 4"/>
          <p:cNvSpPr txBox="1"/>
          <p:nvPr/>
        </p:nvSpPr>
        <p:spPr>
          <a:xfrm>
            <a:off x="5029200" y="1828800"/>
            <a:ext cx="3429000" cy="369332"/>
          </a:xfrm>
          <a:prstGeom prst="rect">
            <a:avLst/>
          </a:prstGeom>
          <a:noFill/>
        </p:spPr>
        <p:txBody>
          <a:bodyPr wrap="square" rtlCol="0">
            <a:spAutoFit/>
          </a:bodyPr>
          <a:lstStyle/>
          <a:p>
            <a:r>
              <a:rPr lang="en-US" dirty="0" smtClean="0"/>
              <a:t>LIDAR Digital Elevation Map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Rockyhock</a:t>
            </a:r>
            <a:r>
              <a:rPr lang="en-US" dirty="0" smtClean="0"/>
              <a:t> Bay (Continued)</a:t>
            </a:r>
            <a:endParaRPr lang="en-US" dirty="0"/>
          </a:p>
        </p:txBody>
      </p:sp>
      <p:pic>
        <p:nvPicPr>
          <p:cNvPr id="7" name="Content Placeholder 6" descr="Rocky Hock plan.JPG"/>
          <p:cNvPicPr>
            <a:picLocks noGrp="1" noChangeAspect="1"/>
          </p:cNvPicPr>
          <p:nvPr>
            <p:ph idx="1"/>
          </p:nvPr>
        </p:nvPicPr>
        <p:blipFill>
          <a:blip r:embed="rId2"/>
          <a:srcRect l="-40872" r="-40872"/>
          <a:stretch>
            <a:fillRect/>
          </a:stretch>
        </p:blipFill>
        <p:spPr>
          <a:xfrm>
            <a:off x="2819400" y="2057400"/>
            <a:ext cx="8143875" cy="4343400"/>
          </a:xfrm>
        </p:spPr>
      </p:pic>
      <p:pic>
        <p:nvPicPr>
          <p:cNvPr id="6" name="Picture 5"/>
          <p:cNvPicPr>
            <a:picLocks noChangeAspect="1"/>
          </p:cNvPicPr>
          <p:nvPr/>
        </p:nvPicPr>
        <p:blipFill>
          <a:blip r:embed="rId3"/>
          <a:stretch>
            <a:fillRect/>
          </a:stretch>
        </p:blipFill>
        <p:spPr>
          <a:xfrm>
            <a:off x="0" y="2133600"/>
            <a:ext cx="4596980" cy="3873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err="1" smtClean="0">
                <a:ln/>
                <a:solidFill>
                  <a:srgbClr val="000000"/>
                </a:solidFill>
              </a:rPr>
              <a:t>Rockyhock</a:t>
            </a:r>
            <a:r>
              <a:rPr lang="en-US" b="1" dirty="0" smtClean="0">
                <a:ln/>
                <a:solidFill>
                  <a:srgbClr val="000000"/>
                </a:solidFill>
              </a:rPr>
              <a:t> Bay (Continued)</a:t>
            </a:r>
            <a:endParaRPr lang="en-US" b="1" dirty="0">
              <a:ln/>
              <a:solidFill>
                <a:srgbClr val="000000"/>
              </a:solidFill>
            </a:endParaRPr>
          </a:p>
        </p:txBody>
      </p:sp>
      <p:sp>
        <p:nvSpPr>
          <p:cNvPr id="3" name="Content Placeholder 2"/>
          <p:cNvSpPr>
            <a:spLocks noGrp="1"/>
          </p:cNvSpPr>
          <p:nvPr>
            <p:ph idx="1"/>
          </p:nvPr>
        </p:nvSpPr>
        <p:spPr>
          <a:xfrm>
            <a:off x="457200" y="1935480"/>
            <a:ext cx="3962400" cy="4389120"/>
          </a:xfrm>
        </p:spPr>
        <p:txBody>
          <a:bodyPr>
            <a:normAutofit/>
          </a:bodyPr>
          <a:lstStyle/>
          <a:p>
            <a:r>
              <a:rPr lang="en-US" dirty="0" smtClean="0"/>
              <a:t>We gathered soil samples near a road bisecting the bay. </a:t>
            </a:r>
          </a:p>
          <a:p>
            <a:r>
              <a:rPr lang="en-US" dirty="0" smtClean="0"/>
              <a:t>In order to obtain the stratigraphy of the bay, a backhoe was used to dig a pit providing a clear view of the </a:t>
            </a:r>
            <a:r>
              <a:rPr lang="en-US" dirty="0" err="1" smtClean="0"/>
              <a:t>stratigraphy</a:t>
            </a:r>
            <a:r>
              <a:rPr lang="en-US" dirty="0" smtClean="0"/>
              <a:t>.</a:t>
            </a:r>
            <a:endParaRPr lang="en-US" dirty="0"/>
          </a:p>
        </p:txBody>
      </p:sp>
      <p:pic>
        <p:nvPicPr>
          <p:cNvPr id="4" name="Picture 3" descr="RockyHock Pictures 017.jpg"/>
          <p:cNvPicPr>
            <a:picLocks noChangeAspect="1"/>
          </p:cNvPicPr>
          <p:nvPr/>
        </p:nvPicPr>
        <p:blipFill>
          <a:blip r:embed="rId2" cstate="print"/>
          <a:stretch>
            <a:fillRect/>
          </a:stretch>
        </p:blipFill>
        <p:spPr>
          <a:xfrm>
            <a:off x="4953000" y="2133600"/>
            <a:ext cx="2819400" cy="2114550"/>
          </a:xfrm>
          <a:prstGeom prst="rect">
            <a:avLst/>
          </a:prstGeom>
        </p:spPr>
      </p:pic>
      <p:pic>
        <p:nvPicPr>
          <p:cNvPr id="8" name="Picture 7" descr="RockyHock Pictures 026.jpg"/>
          <p:cNvPicPr>
            <a:picLocks noChangeAspect="1"/>
          </p:cNvPicPr>
          <p:nvPr/>
        </p:nvPicPr>
        <p:blipFill>
          <a:blip r:embed="rId3" cstate="print"/>
          <a:stretch>
            <a:fillRect/>
          </a:stretch>
        </p:blipFill>
        <p:spPr>
          <a:xfrm>
            <a:off x="4953000" y="4343400"/>
            <a:ext cx="2819400" cy="20002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err="1" smtClean="0">
                <a:ln/>
                <a:solidFill>
                  <a:srgbClr val="000000"/>
                </a:solidFill>
              </a:rPr>
              <a:t>Rockyhock</a:t>
            </a:r>
            <a:r>
              <a:rPr lang="en-US" b="1" dirty="0" smtClean="0">
                <a:ln/>
                <a:solidFill>
                  <a:srgbClr val="000000"/>
                </a:solidFill>
              </a:rPr>
              <a:t> Bay (Continued)</a:t>
            </a:r>
            <a:endParaRPr lang="en-US" b="1" dirty="0">
              <a:ln/>
              <a:solidFill>
                <a:srgbClr val="000000"/>
              </a:solidFill>
            </a:endParaRPr>
          </a:p>
        </p:txBody>
      </p:sp>
      <p:sp>
        <p:nvSpPr>
          <p:cNvPr id="3" name="Content Placeholder 2"/>
          <p:cNvSpPr>
            <a:spLocks noGrp="1"/>
          </p:cNvSpPr>
          <p:nvPr>
            <p:ph idx="1"/>
          </p:nvPr>
        </p:nvSpPr>
        <p:spPr>
          <a:xfrm>
            <a:off x="457200" y="1935480"/>
            <a:ext cx="3962400" cy="4389120"/>
          </a:xfrm>
        </p:spPr>
        <p:txBody>
          <a:bodyPr>
            <a:normAutofit fontScale="92500" lnSpcReduction="10000"/>
          </a:bodyPr>
          <a:lstStyle/>
          <a:p>
            <a:r>
              <a:rPr lang="en-US" dirty="0" smtClean="0"/>
              <a:t>The side exposure was shovel-shaved to obtain a clear view of the </a:t>
            </a:r>
            <a:r>
              <a:rPr lang="en-US" dirty="0" err="1" smtClean="0"/>
              <a:t>stratigraphy</a:t>
            </a:r>
            <a:r>
              <a:rPr lang="en-US" dirty="0" smtClean="0"/>
              <a:t>.</a:t>
            </a:r>
          </a:p>
          <a:p>
            <a:r>
              <a:rPr lang="en-US" dirty="0" smtClean="0"/>
              <a:t>Two horizontal layers of iron stone three inches </a:t>
            </a:r>
            <a:r>
              <a:rPr lang="en-US" dirty="0" smtClean="0"/>
              <a:t>apart were </a:t>
            </a:r>
            <a:r>
              <a:rPr lang="en-US" dirty="0" smtClean="0"/>
              <a:t>evident and indicators of deposition in a former lakebed.</a:t>
            </a:r>
          </a:p>
          <a:p>
            <a:r>
              <a:rPr lang="en-US" dirty="0" smtClean="0"/>
              <a:t>Layers were</a:t>
            </a:r>
            <a:r>
              <a:rPr lang="en-US" dirty="0" smtClean="0"/>
              <a:t> consistent </a:t>
            </a:r>
            <a:r>
              <a:rPr lang="en-US" dirty="0" smtClean="0"/>
              <a:t>with either</a:t>
            </a:r>
            <a:r>
              <a:rPr lang="en-US" dirty="0" smtClean="0"/>
              <a:t> </a:t>
            </a:r>
            <a:r>
              <a:rPr lang="en-US" dirty="0" err="1" smtClean="0"/>
              <a:t>aeolian</a:t>
            </a:r>
            <a:r>
              <a:rPr lang="en-US" dirty="0" smtClean="0"/>
              <a:t> </a:t>
            </a:r>
            <a:r>
              <a:rPr lang="en-US" dirty="0" smtClean="0"/>
              <a:t>or </a:t>
            </a:r>
            <a:r>
              <a:rPr lang="en-US" dirty="0" err="1" smtClean="0"/>
              <a:t>lacustrian</a:t>
            </a:r>
            <a:r>
              <a:rPr lang="en-US" dirty="0" smtClean="0"/>
              <a:t> processes.</a:t>
            </a:r>
            <a:endParaRPr lang="en-US" dirty="0"/>
          </a:p>
        </p:txBody>
      </p:sp>
      <p:pic>
        <p:nvPicPr>
          <p:cNvPr id="4" name="Picture 3" descr="RockyHock Pictures 028.jpg"/>
          <p:cNvPicPr>
            <a:picLocks noChangeAspect="1"/>
          </p:cNvPicPr>
          <p:nvPr/>
        </p:nvPicPr>
        <p:blipFill>
          <a:blip r:embed="rId2" cstate="print"/>
          <a:stretch>
            <a:fillRect/>
          </a:stretch>
        </p:blipFill>
        <p:spPr>
          <a:xfrm>
            <a:off x="4724400" y="1828800"/>
            <a:ext cx="2440988" cy="1830741"/>
          </a:xfrm>
          <a:prstGeom prst="rect">
            <a:avLst/>
          </a:prstGeom>
        </p:spPr>
      </p:pic>
      <p:pic>
        <p:nvPicPr>
          <p:cNvPr id="30722" name="Picture 0" descr="DSCN0381.jpg"/>
          <p:cNvPicPr>
            <a:picLocks noChangeAspect="1" noChangeArrowheads="1"/>
          </p:cNvPicPr>
          <p:nvPr/>
        </p:nvPicPr>
        <p:blipFill>
          <a:blip r:embed="rId3"/>
          <a:srcRect/>
          <a:stretch>
            <a:fillRect/>
          </a:stretch>
        </p:blipFill>
        <p:spPr bwMode="auto">
          <a:xfrm>
            <a:off x="4343400" y="3962400"/>
            <a:ext cx="2682240" cy="2438400"/>
          </a:xfrm>
          <a:prstGeom prst="rect">
            <a:avLst/>
          </a:prstGeom>
          <a:noFill/>
          <a:ln w="9525">
            <a:noFill/>
            <a:miter lim="800000"/>
            <a:headEnd/>
            <a:tailEnd/>
          </a:ln>
        </p:spPr>
      </p:pic>
      <p:sp>
        <p:nvSpPr>
          <p:cNvPr id="30723" name="AutoShape 3"/>
          <p:cNvSpPr>
            <a:spLocks noChangeArrowheads="1"/>
          </p:cNvSpPr>
          <p:nvPr/>
        </p:nvSpPr>
        <p:spPr bwMode="auto">
          <a:xfrm>
            <a:off x="7010400" y="5029200"/>
            <a:ext cx="760412" cy="250825"/>
          </a:xfrm>
          <a:prstGeom prst="leftArrow">
            <a:avLst>
              <a:gd name="adj1" fmla="val 50000"/>
              <a:gd name="adj2" fmla="val 75000"/>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3"/>
          <p:cNvSpPr>
            <a:spLocks noChangeArrowheads="1"/>
          </p:cNvSpPr>
          <p:nvPr/>
        </p:nvSpPr>
        <p:spPr bwMode="auto">
          <a:xfrm>
            <a:off x="7010400" y="5562600"/>
            <a:ext cx="760412" cy="250825"/>
          </a:xfrm>
          <a:prstGeom prst="leftArrow">
            <a:avLst>
              <a:gd name="adj1" fmla="val 50000"/>
              <a:gd name="adj2" fmla="val 75000"/>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Ground Penetrating RADAR</a:t>
            </a:r>
            <a:endParaRPr lang="en-US" b="1" dirty="0">
              <a:ln/>
              <a:solidFill>
                <a:srgbClr val="000000"/>
              </a:solidFill>
            </a:endParaRPr>
          </a:p>
        </p:txBody>
      </p:sp>
      <p:sp>
        <p:nvSpPr>
          <p:cNvPr id="3" name="Content Placeholder 2"/>
          <p:cNvSpPr>
            <a:spLocks noGrp="1"/>
          </p:cNvSpPr>
          <p:nvPr>
            <p:ph idx="1"/>
          </p:nvPr>
        </p:nvSpPr>
        <p:spPr>
          <a:xfrm>
            <a:off x="457200" y="1935480"/>
            <a:ext cx="4648200" cy="3931920"/>
          </a:xfrm>
        </p:spPr>
        <p:txBody>
          <a:bodyPr>
            <a:normAutofit fontScale="92500"/>
          </a:bodyPr>
          <a:lstStyle/>
          <a:p>
            <a:r>
              <a:rPr lang="en-US" dirty="0" smtClean="0"/>
              <a:t>The Ground Penetrating RADAR provides an image of what is beneath the surface in high resolution.</a:t>
            </a:r>
          </a:p>
          <a:p>
            <a:r>
              <a:rPr lang="en-US" dirty="0" smtClean="0"/>
              <a:t>GPR transmits microwave electromagnetic energy into the ground, creating an image based on variations in the round trip time it takes for the reflected energy to return.</a:t>
            </a:r>
          </a:p>
          <a:p>
            <a:endParaRPr lang="en-US" dirty="0"/>
          </a:p>
        </p:txBody>
      </p:sp>
      <p:pic>
        <p:nvPicPr>
          <p:cNvPr id="4" name="Picture 3" descr="DSCN0411.jpg"/>
          <p:cNvPicPr>
            <a:picLocks noChangeAspect="1"/>
          </p:cNvPicPr>
          <p:nvPr/>
        </p:nvPicPr>
        <p:blipFill>
          <a:blip r:embed="rId2" cstate="print"/>
          <a:stretch>
            <a:fillRect/>
          </a:stretch>
        </p:blipFill>
        <p:spPr>
          <a:xfrm>
            <a:off x="5257800" y="2286000"/>
            <a:ext cx="2895600" cy="304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Ground Penetrating RADAR Continued</a:t>
            </a:r>
            <a:endParaRPr lang="en-US" b="1" dirty="0">
              <a:ln/>
              <a:solidFill>
                <a:srgbClr val="000000"/>
              </a:solidFill>
            </a:endParaRPr>
          </a:p>
        </p:txBody>
      </p:sp>
      <p:sp>
        <p:nvSpPr>
          <p:cNvPr id="3" name="Content Placeholder 2"/>
          <p:cNvSpPr>
            <a:spLocks noGrp="1"/>
          </p:cNvSpPr>
          <p:nvPr>
            <p:ph idx="1"/>
          </p:nvPr>
        </p:nvSpPr>
        <p:spPr>
          <a:xfrm>
            <a:off x="457200" y="1935480"/>
            <a:ext cx="3581400" cy="4389120"/>
          </a:xfrm>
        </p:spPr>
        <p:txBody>
          <a:bodyPr>
            <a:normAutofit fontScale="92500" lnSpcReduction="10000"/>
          </a:bodyPr>
          <a:lstStyle/>
          <a:p>
            <a:r>
              <a:rPr lang="en-US" dirty="0" smtClean="0"/>
              <a:t>A compacted dirt road provided a path for a GPR survey along the bay’s semi-minor axis.</a:t>
            </a:r>
          </a:p>
          <a:p>
            <a:r>
              <a:rPr lang="en-US" dirty="0" smtClean="0"/>
              <a:t>The survey consisted of a quarter mile transect running from the middle of the bay to its outer rim. </a:t>
            </a:r>
          </a:p>
          <a:p>
            <a:r>
              <a:rPr lang="en-US" dirty="0" smtClean="0"/>
              <a:t>We recorded the GPR location every 100 feet with GPS.</a:t>
            </a:r>
          </a:p>
          <a:p>
            <a:endParaRPr lang="en-US" dirty="0"/>
          </a:p>
        </p:txBody>
      </p:sp>
      <p:pic>
        <p:nvPicPr>
          <p:cNvPr id="4" name="Picture 3" descr="RockyHock Pictures 054.jpg"/>
          <p:cNvPicPr>
            <a:picLocks noChangeAspect="1"/>
          </p:cNvPicPr>
          <p:nvPr/>
        </p:nvPicPr>
        <p:blipFill>
          <a:blip r:embed="rId2" cstate="print"/>
          <a:stretch>
            <a:fillRect/>
          </a:stretch>
        </p:blipFill>
        <p:spPr>
          <a:xfrm>
            <a:off x="4267201" y="1828800"/>
            <a:ext cx="1676399" cy="1981200"/>
          </a:xfrm>
          <a:prstGeom prst="rect">
            <a:avLst/>
          </a:prstGeom>
        </p:spPr>
      </p:pic>
      <p:pic>
        <p:nvPicPr>
          <p:cNvPr id="6" name="Picture 5" descr="RockyHock Pictures 059.jpg"/>
          <p:cNvPicPr>
            <a:picLocks noChangeAspect="1"/>
          </p:cNvPicPr>
          <p:nvPr/>
        </p:nvPicPr>
        <p:blipFill>
          <a:blip r:embed="rId3" cstate="print"/>
          <a:stretch>
            <a:fillRect/>
          </a:stretch>
        </p:blipFill>
        <p:spPr>
          <a:xfrm rot="16200000">
            <a:off x="5762625" y="2695575"/>
            <a:ext cx="2057400" cy="1543050"/>
          </a:xfrm>
          <a:prstGeom prst="rect">
            <a:avLst/>
          </a:prstGeom>
        </p:spPr>
      </p:pic>
      <p:pic>
        <p:nvPicPr>
          <p:cNvPr id="7" name="Picture 6" descr="RockyHock Pictures 057.jpg"/>
          <p:cNvPicPr>
            <a:picLocks noChangeAspect="1"/>
          </p:cNvPicPr>
          <p:nvPr/>
        </p:nvPicPr>
        <p:blipFill>
          <a:blip r:embed="rId4" cstate="print"/>
          <a:stretch>
            <a:fillRect/>
          </a:stretch>
        </p:blipFill>
        <p:spPr>
          <a:xfrm>
            <a:off x="7620000" y="3048000"/>
            <a:ext cx="1371600" cy="2438400"/>
          </a:xfrm>
          <a:prstGeom prst="rect">
            <a:avLst/>
          </a:prstGeom>
        </p:spPr>
      </p:pic>
      <p:pic>
        <p:nvPicPr>
          <p:cNvPr id="8" name="Picture 7" descr="RockyHock Pictures 061.jpg"/>
          <p:cNvPicPr>
            <a:picLocks noChangeAspect="1"/>
          </p:cNvPicPr>
          <p:nvPr/>
        </p:nvPicPr>
        <p:blipFill>
          <a:blip r:embed="rId5" cstate="print"/>
          <a:stretch>
            <a:fillRect/>
          </a:stretch>
        </p:blipFill>
        <p:spPr>
          <a:xfrm>
            <a:off x="4038600" y="4953000"/>
            <a:ext cx="2263189" cy="1697392"/>
          </a:xfrm>
          <a:prstGeom prst="rect">
            <a:avLst/>
          </a:prstGeom>
        </p:spPr>
      </p:pic>
      <p:pic>
        <p:nvPicPr>
          <p:cNvPr id="9" name="Picture 8" descr="RockyHock Pictures 062.jpg"/>
          <p:cNvPicPr>
            <a:picLocks noChangeAspect="1"/>
          </p:cNvPicPr>
          <p:nvPr/>
        </p:nvPicPr>
        <p:blipFill>
          <a:blip r:embed="rId6" cstate="print"/>
          <a:stretch>
            <a:fillRect/>
          </a:stretch>
        </p:blipFill>
        <p:spPr>
          <a:xfrm>
            <a:off x="6477000" y="5332058"/>
            <a:ext cx="2034589" cy="152594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GPR Survey</a:t>
            </a:r>
            <a:endParaRPr lang="en-US" b="1" dirty="0">
              <a:ln/>
              <a:solidFill>
                <a:srgbClr val="000000"/>
              </a:solidFill>
            </a:endParaRPr>
          </a:p>
        </p:txBody>
      </p:sp>
      <p:sp>
        <p:nvSpPr>
          <p:cNvPr id="3" name="Content Placeholder 2"/>
          <p:cNvSpPr>
            <a:spLocks noGrp="1"/>
          </p:cNvSpPr>
          <p:nvPr>
            <p:ph idx="1"/>
          </p:nvPr>
        </p:nvSpPr>
        <p:spPr>
          <a:xfrm>
            <a:off x="533400" y="1676400"/>
            <a:ext cx="8229600" cy="1188720"/>
          </a:xfrm>
        </p:spPr>
        <p:txBody>
          <a:bodyPr>
            <a:normAutofit fontScale="85000" lnSpcReduction="10000"/>
          </a:bodyPr>
          <a:lstStyle/>
          <a:p>
            <a:r>
              <a:rPr lang="en-US" dirty="0" smtClean="0"/>
              <a:t>The GPR transect revealed the shape of the bottom of the bay mirrored in the reflection from the uppermost iron layer. (</a:t>
            </a:r>
            <a:r>
              <a:rPr lang="en-US" dirty="0" err="1" smtClean="0"/>
              <a:t>Uncalibrated</a:t>
            </a:r>
            <a:r>
              <a:rPr lang="en-US" dirty="0" smtClean="0"/>
              <a:t> vertical scale ~2.5 meters maximum depth)</a:t>
            </a:r>
            <a:endParaRPr lang="en-US" dirty="0"/>
          </a:p>
        </p:txBody>
      </p:sp>
      <p:pic>
        <p:nvPicPr>
          <p:cNvPr id="31746" name="Picture 13" descr="GPR Rocky Hock Bay.JPG"/>
          <p:cNvPicPr>
            <a:picLocks noChangeAspect="1" noChangeArrowheads="1"/>
          </p:cNvPicPr>
          <p:nvPr/>
        </p:nvPicPr>
        <p:blipFill>
          <a:blip r:embed="rId2"/>
          <a:srcRect/>
          <a:stretch>
            <a:fillRect/>
          </a:stretch>
        </p:blipFill>
        <p:spPr bwMode="auto">
          <a:xfrm>
            <a:off x="685800" y="3048000"/>
            <a:ext cx="7315200" cy="3241288"/>
          </a:xfrm>
          <a:prstGeom prst="rect">
            <a:avLst/>
          </a:prstGeom>
          <a:noFill/>
          <a:ln w="9525">
            <a:noFill/>
            <a:miter lim="800000"/>
            <a:headEnd/>
            <a:tailEnd/>
          </a:ln>
        </p:spPr>
      </p:pic>
      <p:sp>
        <p:nvSpPr>
          <p:cNvPr id="5" name="TextBox 4"/>
          <p:cNvSpPr txBox="1"/>
          <p:nvPr/>
        </p:nvSpPr>
        <p:spPr>
          <a:xfrm>
            <a:off x="0" y="2743200"/>
            <a:ext cx="1676400" cy="369332"/>
          </a:xfrm>
          <a:prstGeom prst="rect">
            <a:avLst/>
          </a:prstGeom>
          <a:noFill/>
        </p:spPr>
        <p:txBody>
          <a:bodyPr wrap="square" rtlCol="0">
            <a:spAutoFit/>
          </a:bodyPr>
          <a:lstStyle/>
          <a:p>
            <a:r>
              <a:rPr lang="en-US" dirty="0" smtClean="0"/>
              <a:t>Bay Midpoint</a:t>
            </a:r>
            <a:endParaRPr lang="en-US" dirty="0"/>
          </a:p>
        </p:txBody>
      </p:sp>
      <p:sp>
        <p:nvSpPr>
          <p:cNvPr id="6" name="TextBox 5"/>
          <p:cNvSpPr txBox="1"/>
          <p:nvPr/>
        </p:nvSpPr>
        <p:spPr>
          <a:xfrm>
            <a:off x="7772400" y="2743200"/>
            <a:ext cx="1219200" cy="369332"/>
          </a:xfrm>
          <a:prstGeom prst="rect">
            <a:avLst/>
          </a:prstGeom>
          <a:noFill/>
        </p:spPr>
        <p:txBody>
          <a:bodyPr wrap="square" rtlCol="0">
            <a:spAutoFit/>
          </a:bodyPr>
          <a:lstStyle/>
          <a:p>
            <a:r>
              <a:rPr lang="en-US" dirty="0" smtClean="0"/>
              <a:t>Bay Rim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Abstract (cont.)</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a:bodyPr>
          <a:lstStyle/>
          <a:p>
            <a:r>
              <a:rPr lang="en-US" sz="1800" dirty="0" smtClean="0"/>
              <a:t>Approximately 13,000 years ago, the </a:t>
            </a:r>
            <a:r>
              <a:rPr lang="en-US" sz="1800" dirty="0" err="1" smtClean="0"/>
              <a:t>Laurentide</a:t>
            </a:r>
            <a:r>
              <a:rPr lang="en-US" sz="1800" dirty="0" smtClean="0"/>
              <a:t> Ice Sheet’s retreat was interrupted by a return to glacial climatic conditions that persisted for over 1,000 years.  The events precipitating the dramatic, millennial long climatic cooling, known as the Younger </a:t>
            </a:r>
            <a:r>
              <a:rPr lang="en-US" sz="1800" dirty="0" err="1" smtClean="0"/>
              <a:t>Dryas</a:t>
            </a:r>
            <a:r>
              <a:rPr lang="en-US" sz="1800" dirty="0" smtClean="0"/>
              <a:t> (YD), remain both a mystery and the subject of debate. It has recently been hypothesized that a fragmented comet or asteroid might have simultaneously initiated the YD and formed the Carolina Bays.  However, Carbon 14 dating and pollen analysis indicates an earlier genesis. While this research does indicate the bays were formed during prior glacial epochs, the bays also appear to be repositories of a significant amount of </a:t>
            </a:r>
            <a:r>
              <a:rPr lang="en-US" sz="1800" dirty="0" smtClean="0"/>
              <a:t>material </a:t>
            </a:r>
            <a:r>
              <a:rPr lang="en-US" sz="1800" dirty="0" smtClean="0"/>
              <a:t>considered evidence of an extraterrestrial impact including carbon and magnetic spherules and </a:t>
            </a:r>
            <a:r>
              <a:rPr lang="en-US" sz="1800" dirty="0" err="1" smtClean="0"/>
              <a:t>nanodiamonds</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Coring</a:t>
            </a:r>
            <a:endParaRPr lang="en-US" b="1" dirty="0">
              <a:ln/>
              <a:solidFill>
                <a:srgbClr val="000000"/>
              </a:solidFill>
            </a:endParaRPr>
          </a:p>
        </p:txBody>
      </p:sp>
      <p:sp>
        <p:nvSpPr>
          <p:cNvPr id="3" name="Content Placeholder 2"/>
          <p:cNvSpPr>
            <a:spLocks noGrp="1"/>
          </p:cNvSpPr>
          <p:nvPr>
            <p:ph idx="1"/>
          </p:nvPr>
        </p:nvSpPr>
        <p:spPr>
          <a:xfrm>
            <a:off x="457200" y="1935480"/>
            <a:ext cx="4419600" cy="4389120"/>
          </a:xfrm>
        </p:spPr>
        <p:txBody>
          <a:bodyPr>
            <a:normAutofit fontScale="85000" lnSpcReduction="10000"/>
          </a:bodyPr>
          <a:lstStyle/>
          <a:p>
            <a:r>
              <a:rPr lang="en-US" dirty="0" smtClean="0"/>
              <a:t>Coring is the process of obtaining a vertical soil sample in order to get a profile of the soil sediments to a desired depth. This effort’s soil sampling went as deep as 112 inches and got soil samples at six inch intervals. Samples were taken from the center of the bay as well as at the rim of the bay. However, because of time, the processing of soil samples taken from </a:t>
            </a:r>
            <a:r>
              <a:rPr lang="en-US" dirty="0" err="1" smtClean="0"/>
              <a:t>Rockyhock</a:t>
            </a:r>
            <a:r>
              <a:rPr lang="en-US" dirty="0" smtClean="0"/>
              <a:t> Bay </a:t>
            </a:r>
            <a:r>
              <a:rPr lang="en-US" dirty="0" smtClean="0"/>
              <a:t>was not completed. </a:t>
            </a:r>
          </a:p>
          <a:p>
            <a:endParaRPr lang="en-US" dirty="0"/>
          </a:p>
        </p:txBody>
      </p:sp>
      <p:pic>
        <p:nvPicPr>
          <p:cNvPr id="4" name="Picture 3" descr="RockyHock Pictures 052.jpg"/>
          <p:cNvPicPr>
            <a:picLocks noChangeAspect="1"/>
          </p:cNvPicPr>
          <p:nvPr/>
        </p:nvPicPr>
        <p:blipFill>
          <a:blip r:embed="rId2" cstate="print"/>
          <a:stretch>
            <a:fillRect/>
          </a:stretch>
        </p:blipFill>
        <p:spPr>
          <a:xfrm>
            <a:off x="5029200" y="1752600"/>
            <a:ext cx="3253789" cy="2440342"/>
          </a:xfrm>
          <a:prstGeom prst="rect">
            <a:avLst/>
          </a:prstGeom>
        </p:spPr>
      </p:pic>
      <p:pic>
        <p:nvPicPr>
          <p:cNvPr id="5" name="Picture 4" descr="RockyHock Pictures 065.jpg"/>
          <p:cNvPicPr>
            <a:picLocks noChangeAspect="1"/>
          </p:cNvPicPr>
          <p:nvPr/>
        </p:nvPicPr>
        <p:blipFill>
          <a:blip r:embed="rId3" cstate="print"/>
          <a:stretch>
            <a:fillRect/>
          </a:stretch>
        </p:blipFill>
        <p:spPr>
          <a:xfrm>
            <a:off x="5029200" y="4191000"/>
            <a:ext cx="3352800" cy="2514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0888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Conclusion</a:t>
            </a:r>
            <a:endParaRPr lang="en-US" b="1" dirty="0">
              <a:ln/>
              <a:solidFill>
                <a:srgbClr val="000000"/>
              </a:solidFill>
            </a:endParaRPr>
          </a:p>
        </p:txBody>
      </p:sp>
      <p:sp>
        <p:nvSpPr>
          <p:cNvPr id="3" name="Content Placeholder 2"/>
          <p:cNvSpPr>
            <a:spLocks noGrp="1"/>
          </p:cNvSpPr>
          <p:nvPr>
            <p:ph idx="1"/>
          </p:nvPr>
        </p:nvSpPr>
        <p:spPr>
          <a:xfrm>
            <a:off x="457200" y="1935480"/>
            <a:ext cx="4191000" cy="4693920"/>
          </a:xfrm>
        </p:spPr>
        <p:txBody>
          <a:bodyPr>
            <a:normAutofit fontScale="55000" lnSpcReduction="20000"/>
          </a:bodyPr>
          <a:lstStyle/>
          <a:p>
            <a:r>
              <a:rPr lang="en-US" dirty="0" smtClean="0"/>
              <a:t>The Carolina Bays were formed either as a result of an extraterrestrial impact or by blowouts due to sustained hurricane-force winds during the last glacial maximum. </a:t>
            </a:r>
          </a:p>
          <a:p>
            <a:r>
              <a:rPr lang="en-US" dirty="0" smtClean="0"/>
              <a:t>The </a:t>
            </a:r>
            <a:r>
              <a:rPr lang="en-US" dirty="0" err="1" smtClean="0"/>
              <a:t>Kimbel</a:t>
            </a:r>
            <a:r>
              <a:rPr lang="en-US" dirty="0" smtClean="0"/>
              <a:t> Bay soil sample analysis is inconclusive. Neither of the two theories can be eliminated with the information obtained.</a:t>
            </a:r>
          </a:p>
          <a:p>
            <a:r>
              <a:rPr lang="en-US" dirty="0" smtClean="0"/>
              <a:t>However, the data gathered at </a:t>
            </a:r>
            <a:r>
              <a:rPr lang="en-US" dirty="0" err="1" smtClean="0"/>
              <a:t>Rockyhock</a:t>
            </a:r>
            <a:r>
              <a:rPr lang="en-US" dirty="0" smtClean="0"/>
              <a:t> Bay </a:t>
            </a:r>
            <a:r>
              <a:rPr lang="en-US" dirty="0" smtClean="0"/>
              <a:t>seems more consistent with the second theory. Our GPR scans only viewed 2.5 meters beneath the surface (roughly 98 inches). GPR was unable to definitely detect the bay bottom. The iron layer, roughly 1 meter below the surface, appears to conform to the shape of a deeper bay bottom. </a:t>
            </a:r>
          </a:p>
          <a:p>
            <a:r>
              <a:rPr lang="en-US" dirty="0" smtClean="0"/>
              <a:t>According to Whitehead(1981), a depth of 2.5 meters corresponds to an age of approximately 11,000 years, but is only half the total depth of the bay. </a:t>
            </a:r>
          </a:p>
          <a:p>
            <a:r>
              <a:rPr lang="en-US" dirty="0" smtClean="0"/>
              <a:t>Thus, it would appear that </a:t>
            </a:r>
            <a:r>
              <a:rPr lang="en-US" dirty="0" err="1" smtClean="0"/>
              <a:t>Rockyhock</a:t>
            </a:r>
            <a:r>
              <a:rPr lang="en-US" dirty="0" smtClean="0"/>
              <a:t> Bay was formed prior to advent</a:t>
            </a:r>
            <a:r>
              <a:rPr lang="en-US" dirty="0" smtClean="0"/>
              <a:t> of the </a:t>
            </a:r>
            <a:r>
              <a:rPr lang="en-US" dirty="0" smtClean="0"/>
              <a:t>Younger </a:t>
            </a:r>
            <a:r>
              <a:rPr lang="en-US" dirty="0" err="1" smtClean="0"/>
              <a:t>Dryas</a:t>
            </a:r>
            <a:r>
              <a:rPr lang="en-US" dirty="0" smtClean="0"/>
              <a:t>.</a:t>
            </a:r>
          </a:p>
          <a:p>
            <a:endParaRPr lang="en-US" dirty="0"/>
          </a:p>
        </p:txBody>
      </p:sp>
      <p:graphicFrame>
        <p:nvGraphicFramePr>
          <p:cNvPr id="4" name="Chart 3"/>
          <p:cNvGraphicFramePr/>
          <p:nvPr/>
        </p:nvGraphicFramePr>
        <p:xfrm>
          <a:off x="4572000" y="1981200"/>
          <a:ext cx="4289425" cy="2828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04088"/>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Future Work</a:t>
            </a:r>
            <a:endParaRPr lang="en-US" b="1" dirty="0">
              <a:ln/>
              <a:solidFill>
                <a:srgbClr val="000000"/>
              </a:solidFill>
            </a:endParaRPr>
          </a:p>
        </p:txBody>
      </p:sp>
      <p:sp>
        <p:nvSpPr>
          <p:cNvPr id="3" name="Content Placeholder 2"/>
          <p:cNvSpPr>
            <a:spLocks noGrp="1"/>
          </p:cNvSpPr>
          <p:nvPr>
            <p:ph idx="1"/>
          </p:nvPr>
        </p:nvSpPr>
        <p:spPr>
          <a:xfrm>
            <a:off x="457200" y="1295400"/>
            <a:ext cx="8229600" cy="4389120"/>
          </a:xfrm>
        </p:spPr>
        <p:txBody>
          <a:bodyPr>
            <a:normAutofit fontScale="92500"/>
          </a:bodyPr>
          <a:lstStyle/>
          <a:p>
            <a:r>
              <a:rPr lang="en-US" dirty="0" smtClean="0"/>
              <a:t>The soil samples analyzed within the team’s current research were taken from Sandra Kimbel Bay in the year 2008. These samples have been analyzed for magnetic and carbon spherules. In the future, the carbon spherules will be examined through a Transmission Electron Microscope (TEM) for nano diamonds.</a:t>
            </a:r>
          </a:p>
          <a:p>
            <a:r>
              <a:rPr lang="en-US" dirty="0" smtClean="0"/>
              <a:t>Future analysis will be performed on </a:t>
            </a:r>
            <a:r>
              <a:rPr lang="en-US" dirty="0" smtClean="0"/>
              <a:t>soil samples </a:t>
            </a:r>
            <a:r>
              <a:rPr lang="en-US" dirty="0" smtClean="0"/>
              <a:t>taken from the center and rim of </a:t>
            </a:r>
            <a:r>
              <a:rPr lang="en-US" dirty="0" err="1" smtClean="0"/>
              <a:t>Rockyhock</a:t>
            </a:r>
            <a:r>
              <a:rPr lang="en-US" dirty="0" smtClean="0"/>
              <a:t> Bay. </a:t>
            </a:r>
          </a:p>
          <a:p>
            <a:r>
              <a:rPr lang="en-US" dirty="0" smtClean="0"/>
              <a:t>The soil and </a:t>
            </a:r>
            <a:r>
              <a:rPr lang="en-US" dirty="0" err="1" smtClean="0"/>
              <a:t>stratigraphy</a:t>
            </a:r>
            <a:r>
              <a:rPr lang="en-US" dirty="0" smtClean="0"/>
              <a:t> of smaller bays will be investigated for a relationship between bay size and evolutionary history.</a:t>
            </a:r>
            <a:endParaRPr lang="en-US" dirty="0"/>
          </a:p>
        </p:txBody>
      </p:sp>
      <p:pic>
        <p:nvPicPr>
          <p:cNvPr id="4" name="Picture 3" descr="RockyHock Pictures 048.jpg"/>
          <p:cNvPicPr>
            <a:picLocks noChangeAspect="1"/>
          </p:cNvPicPr>
          <p:nvPr/>
        </p:nvPicPr>
        <p:blipFill>
          <a:blip r:embed="rId2" cstate="print"/>
          <a:stretch>
            <a:fillRect/>
          </a:stretch>
        </p:blipFill>
        <p:spPr>
          <a:xfrm>
            <a:off x="6426200" y="5105400"/>
            <a:ext cx="2336800" cy="1752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Acknowledgements</a:t>
            </a:r>
            <a:endParaRPr lang="en-US" b="1" dirty="0">
              <a:ln/>
              <a:solidFill>
                <a:srgbClr val="0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 Gambit Team thanks Dr. Linda Hayden for making the research possible through the Undergraduate Research Program in Ocean, Marine, and Polar Science, Dr. Dewayne Branch for being an outstanding mentor and exposing us to new experiences, Dr. Malcolm LeCompte for taking the time to share his wealth of knowledge, for sharing his research techniques with us, and also being an outstanding mentor, David Kimbel for his insights and help with the art of core sampling, Donald, Megan and Jonathan Bass, for access to </a:t>
            </a:r>
            <a:r>
              <a:rPr lang="en-US" dirty="0" err="1" smtClean="0"/>
              <a:t>Rockyhock</a:t>
            </a:r>
            <a:r>
              <a:rPr lang="en-US" dirty="0" smtClean="0"/>
              <a:t> Bay, their backhoe expertise, their help and sustenance, geophysical consultants: Dr. Allen West and University of Delaware’s Mr. Mark </a:t>
            </a:r>
            <a:r>
              <a:rPr lang="en-US" dirty="0" err="1" smtClean="0"/>
              <a:t>Dimitroff</a:t>
            </a:r>
            <a:r>
              <a:rPr lang="en-US" dirty="0" smtClean="0"/>
              <a:t> for sharing their wealth of knowledge. Without these individuals, our research efforts would not have been as successful.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981200"/>
            <a:ext cx="8229600" cy="4648200"/>
          </a:xfrm>
        </p:spPr>
        <p:txBody>
          <a:bodyPr>
            <a:noAutofit/>
          </a:bodyPr>
          <a:lstStyle/>
          <a:p>
            <a:pPr lvl="0"/>
            <a:r>
              <a:rPr lang="en-US" sz="1200" dirty="0" smtClean="0">
                <a:latin typeface="Times New Roman" pitchFamily="18" charset="0"/>
                <a:cs typeface="Times New Roman" pitchFamily="18" charset="0"/>
              </a:rPr>
              <a:t> John A., Brooks, Mark J., Taylor, Barbara E., “New constraints on the evolution of Carolina Bays from ground-penetrating radar” in Geomorphology, 22, 1998, 325-345.</a:t>
            </a:r>
          </a:p>
          <a:p>
            <a:pPr lvl="0"/>
            <a:endParaRPr lang="en-US" sz="1200" dirty="0" smtClean="0">
              <a:latin typeface="Times New Roman" pitchFamily="18" charset="0"/>
              <a:cs typeface="Times New Roman" pitchFamily="18" charset="0"/>
            </a:endParaRPr>
          </a:p>
          <a:p>
            <a:pPr lvl="0"/>
            <a:r>
              <a:rPr lang="en-US" sz="1200" dirty="0" smtClean="0">
                <a:latin typeface="Times New Roman" pitchFamily="18" charset="0"/>
                <a:cs typeface="Times New Roman" pitchFamily="18" charset="0"/>
              </a:rPr>
              <a:t>R.B. Firestone, A. West, J.P. Kennett, L. Becker, T.E. Bunch, Z.S. </a:t>
            </a:r>
            <a:r>
              <a:rPr lang="en-US" sz="1200" dirty="0" err="1" smtClean="0">
                <a:latin typeface="Times New Roman" pitchFamily="18" charset="0"/>
                <a:cs typeface="Times New Roman" pitchFamily="18" charset="0"/>
              </a:rPr>
              <a:t>Revay</a:t>
            </a:r>
            <a:r>
              <a:rPr lang="en-US" sz="1200" dirty="0" smtClean="0">
                <a:latin typeface="Times New Roman" pitchFamily="18" charset="0"/>
                <a:cs typeface="Times New Roman" pitchFamily="18" charset="0"/>
              </a:rPr>
              <a:t>, P.H. Schultz, T. </a:t>
            </a:r>
            <a:r>
              <a:rPr lang="en-US" sz="1200" dirty="0" err="1" smtClean="0">
                <a:latin typeface="Times New Roman" pitchFamily="18" charset="0"/>
                <a:cs typeface="Times New Roman" pitchFamily="18" charset="0"/>
              </a:rPr>
              <a:t>Belgya</a:t>
            </a:r>
            <a:r>
              <a:rPr lang="en-US" sz="1200" dirty="0" smtClean="0">
                <a:latin typeface="Times New Roman" pitchFamily="18" charset="0"/>
                <a:cs typeface="Times New Roman" pitchFamily="18" charset="0"/>
              </a:rPr>
              <a:t>, D.J. Kennett, J.M. </a:t>
            </a:r>
            <a:r>
              <a:rPr lang="en-US" sz="1200" dirty="0" err="1" smtClean="0">
                <a:latin typeface="Times New Roman" pitchFamily="18" charset="0"/>
                <a:cs typeface="Times New Roman" pitchFamily="18" charset="0"/>
              </a:rPr>
              <a:t>Erlandson</a:t>
            </a:r>
            <a:r>
              <a:rPr lang="en-US" sz="1200" dirty="0" smtClean="0">
                <a:latin typeface="Times New Roman" pitchFamily="18" charset="0"/>
                <a:cs typeface="Times New Roman" pitchFamily="18" charset="0"/>
              </a:rPr>
              <a:t>, O.J. Dickenson, A.C. Goodyear, R.S. Harris, G.A. Howard, J.B. </a:t>
            </a:r>
            <a:r>
              <a:rPr lang="en-US" sz="1200" dirty="0" err="1" smtClean="0">
                <a:latin typeface="Times New Roman" pitchFamily="18" charset="0"/>
                <a:cs typeface="Times New Roman" pitchFamily="18" charset="0"/>
              </a:rPr>
              <a:t>Kloosterman</a:t>
            </a:r>
            <a:r>
              <a:rPr lang="en-US" sz="1200" dirty="0" smtClean="0">
                <a:latin typeface="Times New Roman" pitchFamily="18" charset="0"/>
                <a:cs typeface="Times New Roman" pitchFamily="18" charset="0"/>
              </a:rPr>
              <a:t>, P. </a:t>
            </a:r>
            <a:r>
              <a:rPr lang="en-US" sz="1200" dirty="0" err="1" smtClean="0">
                <a:latin typeface="Times New Roman" pitchFamily="18" charset="0"/>
                <a:cs typeface="Times New Roman" pitchFamily="18" charset="0"/>
              </a:rPr>
              <a:t>Lechler</a:t>
            </a:r>
            <a:r>
              <a:rPr lang="en-US" sz="1200" dirty="0" smtClean="0">
                <a:latin typeface="Times New Roman" pitchFamily="18" charset="0"/>
                <a:cs typeface="Times New Roman" pitchFamily="18" charset="0"/>
              </a:rPr>
              <a:t>, P.A. </a:t>
            </a:r>
            <a:r>
              <a:rPr lang="en-US" sz="1200" dirty="0" err="1" smtClean="0">
                <a:latin typeface="Times New Roman" pitchFamily="18" charset="0"/>
                <a:cs typeface="Times New Roman" pitchFamily="18" charset="0"/>
              </a:rPr>
              <a:t>Mayewski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J.Montgomery</a:t>
            </a:r>
            <a:r>
              <a:rPr lang="en-US" sz="1200" dirty="0" smtClean="0">
                <a:latin typeface="Times New Roman" pitchFamily="18" charset="0"/>
                <a:cs typeface="Times New Roman" pitchFamily="18" charset="0"/>
              </a:rPr>
              <a:t>, R. </a:t>
            </a:r>
            <a:r>
              <a:rPr lang="en-US" sz="1200" dirty="0" err="1" smtClean="0">
                <a:latin typeface="Times New Roman" pitchFamily="18" charset="0"/>
                <a:cs typeface="Times New Roman" pitchFamily="18" charset="0"/>
              </a:rPr>
              <a:t>Poreda</a:t>
            </a:r>
            <a:r>
              <a:rPr lang="en-US" sz="1200" dirty="0" smtClean="0">
                <a:latin typeface="Times New Roman" pitchFamily="18" charset="0"/>
                <a:cs typeface="Times New Roman" pitchFamily="18" charset="0"/>
              </a:rPr>
              <a:t>, T. </a:t>
            </a:r>
            <a:r>
              <a:rPr lang="en-US" sz="1200" dirty="0" err="1" smtClean="0">
                <a:latin typeface="Times New Roman" pitchFamily="18" charset="0"/>
                <a:cs typeface="Times New Roman" pitchFamily="18" charset="0"/>
              </a:rPr>
              <a:t>Darrah</a:t>
            </a:r>
            <a:r>
              <a:rPr lang="en-US" sz="1200" dirty="0" smtClean="0">
                <a:latin typeface="Times New Roman" pitchFamily="18" charset="0"/>
                <a:cs typeface="Times New Roman" pitchFamily="18" charset="0"/>
              </a:rPr>
              <a:t>, S.S. </a:t>
            </a:r>
            <a:r>
              <a:rPr lang="en-US" sz="1200" dirty="0" err="1" smtClean="0">
                <a:latin typeface="Times New Roman" pitchFamily="18" charset="0"/>
                <a:cs typeface="Times New Roman" pitchFamily="18" charset="0"/>
              </a:rPr>
              <a:t>QueHee</a:t>
            </a:r>
            <a:r>
              <a:rPr lang="en-US" sz="1200" dirty="0" smtClean="0">
                <a:latin typeface="Times New Roman" pitchFamily="18" charset="0"/>
                <a:cs typeface="Times New Roman" pitchFamily="18" charset="0"/>
              </a:rPr>
              <a:t>, A.R. Smith, </a:t>
            </a:r>
            <a:r>
              <a:rPr lang="en-US" sz="1200" dirty="0" err="1" smtClean="0">
                <a:latin typeface="Times New Roman" pitchFamily="18" charset="0"/>
                <a:cs typeface="Times New Roman" pitchFamily="18" charset="0"/>
              </a:rPr>
              <a:t>A.Stich</a:t>
            </a:r>
            <a:r>
              <a:rPr lang="en-US" sz="1200" dirty="0" smtClean="0">
                <a:latin typeface="Times New Roman" pitchFamily="18" charset="0"/>
                <a:cs typeface="Times New Roman" pitchFamily="18" charset="0"/>
              </a:rPr>
              <a:t>, W. Topping, J.H. </a:t>
            </a:r>
            <a:r>
              <a:rPr lang="en-US" sz="1200" dirty="0" err="1" smtClean="0">
                <a:latin typeface="Times New Roman" pitchFamily="18" charset="0"/>
                <a:cs typeface="Times New Roman" pitchFamily="18" charset="0"/>
              </a:rPr>
              <a:t>Wittke</a:t>
            </a:r>
            <a:r>
              <a:rPr lang="en-US" sz="1200" dirty="0" smtClean="0">
                <a:latin typeface="Times New Roman" pitchFamily="18" charset="0"/>
                <a:cs typeface="Times New Roman" pitchFamily="18" charset="0"/>
              </a:rPr>
              <a:t>, and W.S. </a:t>
            </a:r>
            <a:r>
              <a:rPr lang="en-US" sz="1200" dirty="0" err="1" smtClean="0">
                <a:latin typeface="Times New Roman" pitchFamily="18" charset="0"/>
                <a:cs typeface="Times New Roman" pitchFamily="18" charset="0"/>
              </a:rPr>
              <a:t>Wolbach</a:t>
            </a:r>
            <a:r>
              <a:rPr lang="en-US" sz="1200"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Evidence for an extraterrestrial impact 12,900 years ago that contributed to the </a:t>
            </a:r>
            <a:r>
              <a:rPr lang="en-US" sz="1200" i="1" dirty="0" err="1" smtClean="0">
                <a:latin typeface="Times New Roman" pitchFamily="18" charset="0"/>
                <a:cs typeface="Times New Roman" pitchFamily="18" charset="0"/>
              </a:rPr>
              <a:t>megafaunal</a:t>
            </a:r>
            <a:r>
              <a:rPr lang="en-US" sz="1200" i="1" dirty="0" smtClean="0">
                <a:latin typeface="Times New Roman" pitchFamily="18" charset="0"/>
                <a:cs typeface="Times New Roman" pitchFamily="18" charset="0"/>
              </a:rPr>
              <a:t> extinctions and the Younger Dryas cooling</a:t>
            </a:r>
            <a:r>
              <a:rPr lang="en-US" sz="1200" dirty="0" smtClean="0">
                <a:latin typeface="Times New Roman" pitchFamily="18" charset="0"/>
                <a:cs typeface="Times New Roman" pitchFamily="18" charset="0"/>
              </a:rPr>
              <a:t>”, in PNAS , </a:t>
            </a:r>
            <a:r>
              <a:rPr lang="en-US" sz="1200" dirty="0" err="1" smtClean="0">
                <a:latin typeface="Times New Roman" pitchFamily="18" charset="0"/>
                <a:cs typeface="Times New Roman" pitchFamily="18" charset="0"/>
              </a:rPr>
              <a:t>vol</a:t>
            </a:r>
            <a:r>
              <a:rPr lang="en-US" sz="1200" dirty="0" smtClean="0">
                <a:latin typeface="Times New Roman" pitchFamily="18" charset="0"/>
                <a:cs typeface="Times New Roman" pitchFamily="18" charset="0"/>
              </a:rPr>
              <a:t> . 104 no. 41, 2007, pp 2-4</a:t>
            </a:r>
          </a:p>
          <a:p>
            <a:pPr lvl="0"/>
            <a:endParaRPr lang="en-US" sz="1200" dirty="0" smtClean="0">
              <a:latin typeface="Times New Roman" pitchFamily="18" charset="0"/>
              <a:cs typeface="Times New Roman" pitchFamily="18" charset="0"/>
            </a:endParaRPr>
          </a:p>
          <a:p>
            <a:pPr lvl="0"/>
            <a:r>
              <a:rPr lang="en-US" sz="1200" dirty="0" smtClean="0">
                <a:latin typeface="Times New Roman" pitchFamily="18" charset="0"/>
                <a:cs typeface="Times New Roman" pitchFamily="18" charset="0"/>
              </a:rPr>
              <a:t>Whitehead, Donald, “</a:t>
            </a:r>
            <a:r>
              <a:rPr lang="en-US" sz="1200" i="1" dirty="0" smtClean="0">
                <a:latin typeface="Times New Roman" pitchFamily="18" charset="0"/>
                <a:cs typeface="Times New Roman" pitchFamily="18" charset="0"/>
              </a:rPr>
              <a:t>Late-Pleistocene </a:t>
            </a:r>
            <a:r>
              <a:rPr lang="en-US" sz="1200" i="1" dirty="0" err="1" smtClean="0">
                <a:latin typeface="Times New Roman" pitchFamily="18" charset="0"/>
                <a:cs typeface="Times New Roman" pitchFamily="18" charset="0"/>
              </a:rPr>
              <a:t>Vegetational</a:t>
            </a:r>
            <a:r>
              <a:rPr lang="en-US" sz="1200" i="1" dirty="0" smtClean="0">
                <a:latin typeface="Times New Roman" pitchFamily="18" charset="0"/>
                <a:cs typeface="Times New Roman" pitchFamily="18" charset="0"/>
              </a:rPr>
              <a:t> Changes in </a:t>
            </a:r>
            <a:r>
              <a:rPr lang="en-US" sz="1200" i="1" dirty="0" err="1" smtClean="0">
                <a:latin typeface="Times New Roman" pitchFamily="18" charset="0"/>
                <a:cs typeface="Times New Roman" pitchFamily="18" charset="0"/>
              </a:rPr>
              <a:t>Notheastern</a:t>
            </a:r>
            <a:r>
              <a:rPr lang="en-US" sz="1200" i="1" dirty="0" smtClean="0">
                <a:latin typeface="Times New Roman" pitchFamily="18" charset="0"/>
                <a:cs typeface="Times New Roman" pitchFamily="18" charset="0"/>
              </a:rPr>
              <a:t> North Carolina</a:t>
            </a:r>
            <a:r>
              <a:rPr lang="en-US" sz="1200" dirty="0" smtClean="0">
                <a:latin typeface="Times New Roman" pitchFamily="18" charset="0"/>
                <a:cs typeface="Times New Roman" pitchFamily="18" charset="0"/>
              </a:rPr>
              <a:t>,” in </a:t>
            </a:r>
            <a:r>
              <a:rPr lang="en-US" sz="1200" i="1" dirty="0" smtClean="0">
                <a:latin typeface="Times New Roman" pitchFamily="18" charset="0"/>
                <a:cs typeface="Times New Roman" pitchFamily="18" charset="0"/>
              </a:rPr>
              <a:t>Ecological </a:t>
            </a:r>
            <a:r>
              <a:rPr lang="en-US" sz="1200" i="1" dirty="0" err="1" smtClean="0">
                <a:latin typeface="Times New Roman" pitchFamily="18" charset="0"/>
                <a:cs typeface="Times New Roman" pitchFamily="18" charset="0"/>
              </a:rPr>
              <a:t>Mongraphs</a:t>
            </a:r>
            <a:r>
              <a:rPr lang="en-US" sz="1200" dirty="0" smtClean="0">
                <a:latin typeface="Times New Roman" pitchFamily="18" charset="0"/>
                <a:cs typeface="Times New Roman" pitchFamily="18" charset="0"/>
              </a:rPr>
              <a:t>,  51(4), Ecological Society of America, 1981</a:t>
            </a:r>
            <a:r>
              <a:rPr lang="en-US" sz="1200" i="1"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pp. 451–471.</a:t>
            </a:r>
          </a:p>
          <a:p>
            <a:pPr lvl="0"/>
            <a:endParaRPr lang="en-US" sz="1200" dirty="0" smtClean="0">
              <a:latin typeface="Times New Roman" pitchFamily="18" charset="0"/>
              <a:cs typeface="Times New Roman" pitchFamily="18" charset="0"/>
            </a:endParaRPr>
          </a:p>
          <a:p>
            <a:pPr lvl="0"/>
            <a:r>
              <a:rPr lang="en-US" sz="1200" dirty="0" smtClean="0">
                <a:latin typeface="Times New Roman" pitchFamily="18" charset="0"/>
                <a:cs typeface="Times New Roman" pitchFamily="18" charset="0"/>
              </a:rPr>
              <a:t>Bennett. S.H. Nelson J.B., “</a:t>
            </a:r>
            <a:r>
              <a:rPr lang="en-US" sz="1200" i="1" dirty="0" smtClean="0">
                <a:latin typeface="Times New Roman" pitchFamily="18" charset="0"/>
                <a:cs typeface="Times New Roman" pitchFamily="18" charset="0"/>
              </a:rPr>
              <a:t>Distribution and Status of Carolina Bays in South Carolina”</a:t>
            </a:r>
            <a:r>
              <a:rPr lang="en-US" sz="1200" dirty="0" smtClean="0">
                <a:latin typeface="Times New Roman" pitchFamily="18" charset="0"/>
                <a:cs typeface="Times New Roman" pitchFamily="18" charset="0"/>
              </a:rPr>
              <a:t> in </a:t>
            </a:r>
            <a:r>
              <a:rPr lang="en-US" sz="1200" i="1" dirty="0" smtClean="0">
                <a:latin typeface="Times New Roman" pitchFamily="18" charset="0"/>
                <a:cs typeface="Times New Roman" pitchFamily="18" charset="0"/>
              </a:rPr>
              <a:t>Nongame and Heritage Trust Publications, </a:t>
            </a:r>
            <a:r>
              <a:rPr lang="en-US" sz="1200" dirty="0" smtClean="0">
                <a:latin typeface="Times New Roman" pitchFamily="18" charset="0"/>
                <a:cs typeface="Times New Roman" pitchFamily="18" charset="0"/>
              </a:rPr>
              <a:t>Vol. 1. South Carolina Wildlife and Marine Resources Department, Columbia SC 1991, pp 88.</a:t>
            </a:r>
          </a:p>
          <a:p>
            <a:pPr lvl="0"/>
            <a:endParaRPr lang="en-US" sz="1200" dirty="0" smtClean="0">
              <a:latin typeface="Times New Roman" pitchFamily="18" charset="0"/>
              <a:cs typeface="Times New Roman" pitchFamily="18" charset="0"/>
            </a:endParaRPr>
          </a:p>
          <a:p>
            <a:pPr lvl="0"/>
            <a:r>
              <a:rPr lang="en-US" sz="1200" dirty="0" smtClean="0">
                <a:latin typeface="Times New Roman" pitchFamily="18" charset="0"/>
                <a:cs typeface="Times New Roman" pitchFamily="18" charset="0"/>
              </a:rPr>
              <a:t>Johnson, D.W, “ </a:t>
            </a:r>
            <a:r>
              <a:rPr lang="en-US" sz="1200" i="1" dirty="0" smtClean="0">
                <a:latin typeface="Times New Roman" pitchFamily="18" charset="0"/>
                <a:cs typeface="Times New Roman" pitchFamily="18" charset="0"/>
              </a:rPr>
              <a:t>The Origin of Carolina Bays”, </a:t>
            </a:r>
            <a:r>
              <a:rPr lang="en-US" sz="1200" dirty="0" smtClean="0">
                <a:latin typeface="Times New Roman" pitchFamily="18" charset="0"/>
                <a:cs typeface="Times New Roman" pitchFamily="18" charset="0"/>
              </a:rPr>
              <a:t> in </a:t>
            </a:r>
            <a:r>
              <a:rPr lang="en-US" sz="1200" i="1" dirty="0" smtClean="0">
                <a:latin typeface="Times New Roman" pitchFamily="18" charset="0"/>
                <a:cs typeface="Times New Roman" pitchFamily="18" charset="0"/>
              </a:rPr>
              <a:t>Columbia University Press</a:t>
            </a:r>
            <a:r>
              <a:rPr lang="en-US" sz="1200" dirty="0" smtClean="0">
                <a:latin typeface="Times New Roman" pitchFamily="18" charset="0"/>
                <a:cs typeface="Times New Roman" pitchFamily="18" charset="0"/>
              </a:rPr>
              <a:t>, New York ,1942,pp 341</a:t>
            </a:r>
          </a:p>
          <a:p>
            <a:pPr lvl="0"/>
            <a:endParaRPr lang="en-US" sz="1200" dirty="0" smtClean="0">
              <a:latin typeface="Times New Roman" pitchFamily="18" charset="0"/>
              <a:cs typeface="Times New Roman" pitchFamily="18" charset="0"/>
            </a:endParaRPr>
          </a:p>
          <a:p>
            <a:pPr lvl="0"/>
            <a:r>
              <a:rPr lang="en-US" sz="1200" dirty="0" err="1" smtClean="0">
                <a:latin typeface="Times New Roman" pitchFamily="18" charset="0"/>
                <a:cs typeface="Times New Roman" pitchFamily="18" charset="0"/>
              </a:rPr>
              <a:t>Prouty</a:t>
            </a:r>
            <a:r>
              <a:rPr lang="en-US" sz="1200" dirty="0" smtClean="0">
                <a:latin typeface="Times New Roman" pitchFamily="18" charset="0"/>
                <a:cs typeface="Times New Roman" pitchFamily="18" charset="0"/>
              </a:rPr>
              <a:t>, W.F., “</a:t>
            </a:r>
            <a:r>
              <a:rPr lang="en-US" sz="1200" i="1" dirty="0" smtClean="0">
                <a:latin typeface="Times New Roman" pitchFamily="18" charset="0"/>
                <a:cs typeface="Times New Roman" pitchFamily="18" charset="0"/>
              </a:rPr>
              <a:t>Carolina Bays and their Origin</a:t>
            </a:r>
            <a:r>
              <a:rPr lang="en-US" sz="1200" dirty="0" smtClean="0">
                <a:latin typeface="Times New Roman" pitchFamily="18" charset="0"/>
                <a:cs typeface="Times New Roman" pitchFamily="18" charset="0"/>
              </a:rPr>
              <a:t>”  in Geology Society of America, ed. 63, Bull 1952, pp 167-224</a:t>
            </a:r>
          </a:p>
          <a:p>
            <a:pPr lvl="0"/>
            <a:r>
              <a:rPr lang="en-US" sz="1200" dirty="0" err="1" smtClean="0">
                <a:latin typeface="Times New Roman" pitchFamily="18" charset="0"/>
                <a:cs typeface="Times New Roman" pitchFamily="18" charset="0"/>
              </a:rPr>
              <a:t>Kaczorowski</a:t>
            </a:r>
            <a:r>
              <a:rPr lang="en-US" sz="1200" dirty="0" smtClean="0">
                <a:latin typeface="Times New Roman" pitchFamily="18" charset="0"/>
                <a:cs typeface="Times New Roman" pitchFamily="18" charset="0"/>
              </a:rPr>
              <a:t>, R. T., “</a:t>
            </a:r>
            <a:r>
              <a:rPr lang="en-US" sz="1200" i="1" dirty="0" smtClean="0">
                <a:latin typeface="Times New Roman" pitchFamily="18" charset="0"/>
                <a:cs typeface="Times New Roman" pitchFamily="18" charset="0"/>
              </a:rPr>
              <a:t>The Carolina Bays: a Comparison with Modern Oriented Lakes Technical Report</a:t>
            </a:r>
            <a:r>
              <a:rPr lang="en-US" sz="1200" dirty="0" smtClean="0">
                <a:latin typeface="Times New Roman" pitchFamily="18" charset="0"/>
                <a:cs typeface="Times New Roman" pitchFamily="18" charset="0"/>
              </a:rPr>
              <a:t>” no. 13-CRD, Coastal research Division, Department of Geology, University of South Carolina, Columbia, South Carolina.1977, pp.124</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Abstract (cont.)</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1800" dirty="0" smtClean="0"/>
              <a:t>If created during or before the LGM, the bays would have experienced episodic post-formation modification due to cold, dry, windy periods alternating with warm, moist and calmer climatic conditions. In this event, Carolina Bays would episodically fill with wind-blown or water-borne sediment or water.  </a:t>
            </a:r>
          </a:p>
          <a:p>
            <a:r>
              <a:rPr lang="en-US" sz="1800" dirty="0" smtClean="0"/>
              <a:t>To understand the processes that created the bays, it is helpful to probe their interior structure.  Analogous to the </a:t>
            </a:r>
            <a:r>
              <a:rPr lang="en-US" sz="1800" dirty="0" err="1" smtClean="0"/>
              <a:t>Gamburtsev</a:t>
            </a:r>
            <a:r>
              <a:rPr lang="en-US" sz="1800" dirty="0" smtClean="0"/>
              <a:t> mountain research, sedimentary core samples and a ground penetrating RADAR survey were used to probe the interior of the bay to collect evidence consistent with either the terrestrial or extraterrestrial formation theory.We also used soil processing techniques to extract carbon spherule and magnetic material from soil samples at Sandra </a:t>
            </a:r>
            <a:r>
              <a:rPr lang="en-US" sz="1800" dirty="0" err="1" smtClean="0"/>
              <a:t>Kimbel</a:t>
            </a:r>
            <a:r>
              <a:rPr lang="en-US" sz="1800" dirty="0" smtClean="0"/>
              <a:t> Bay. These samples were extracted by the Younger </a:t>
            </a:r>
            <a:r>
              <a:rPr lang="en-US" sz="1800" dirty="0" err="1" smtClean="0"/>
              <a:t>Dryas</a:t>
            </a:r>
            <a:r>
              <a:rPr lang="en-US" sz="1800" dirty="0" smtClean="0"/>
              <a:t> Impact Study team from the Undergraduate Research Experience in Ocean, Marine, and Polar Science (URE OMPS) in the Summer of 2008. By analyzing these extractions we built data charts that represented the characteristics of Sandra </a:t>
            </a:r>
            <a:r>
              <a:rPr lang="en-US" sz="1800" dirty="0" err="1" smtClean="0"/>
              <a:t>Kimbel</a:t>
            </a:r>
            <a:r>
              <a:rPr lang="en-US" sz="1800" dirty="0" smtClean="0"/>
              <a:t> Bay. The data charts were then compared to previous studies conducted on the Carolina Bays and their correlation to the Younger </a:t>
            </a:r>
            <a:r>
              <a:rPr lang="en-US" sz="1800" dirty="0" err="1" smtClean="0"/>
              <a:t>Dryas</a:t>
            </a:r>
            <a:r>
              <a:rPr lang="en-US" sz="1800" dirty="0" smtClean="0"/>
              <a:t> period. </a:t>
            </a:r>
            <a:r>
              <a:rPr lang="en-US" sz="1800" b="1" i="1" dirty="0" smtClean="0"/>
              <a:t> </a:t>
            </a:r>
            <a:r>
              <a:rPr lang="en-US" sz="1800" dirty="0" smtClean="0"/>
              <a:t>The research paper contains an in-depth summary of the investigation of theories on how and when the Carolina Bays were formed.</a:t>
            </a:r>
          </a:p>
          <a:p>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Keywords</a:t>
            </a:r>
            <a:endParaRPr lang="en-US" b="1" dirty="0">
              <a:ln/>
              <a:solidFill>
                <a:srgbClr val="000000"/>
              </a:solidFill>
            </a:endParaRPr>
          </a:p>
        </p:txBody>
      </p:sp>
      <p:sp>
        <p:nvSpPr>
          <p:cNvPr id="3" name="Content Placeholder 2"/>
          <p:cNvSpPr>
            <a:spLocks noGrp="1"/>
          </p:cNvSpPr>
          <p:nvPr>
            <p:ph idx="1"/>
          </p:nvPr>
        </p:nvSpPr>
        <p:spPr/>
        <p:txBody>
          <a:bodyPr>
            <a:normAutofit fontScale="77500" lnSpcReduction="20000"/>
          </a:bodyPr>
          <a:lstStyle/>
          <a:p>
            <a:r>
              <a:rPr lang="en-US" b="1" i="1" dirty="0" smtClean="0"/>
              <a:t>Katabatic winds-</a:t>
            </a:r>
            <a:r>
              <a:rPr lang="en-US" dirty="0" smtClean="0"/>
              <a:t>a wind that carries high density air from a higher elevation (typically an ice sheet) down a slope under the force of gravity</a:t>
            </a:r>
          </a:p>
          <a:p>
            <a:r>
              <a:rPr lang="en-US" b="1" i="1" dirty="0" err="1" smtClean="0"/>
              <a:t>Periglacial</a:t>
            </a:r>
            <a:r>
              <a:rPr lang="en-US" b="1" i="1" dirty="0" smtClean="0"/>
              <a:t>-</a:t>
            </a:r>
            <a:r>
              <a:rPr lang="en-US" dirty="0" smtClean="0"/>
              <a:t>places near the edges of glaciated areas</a:t>
            </a:r>
          </a:p>
          <a:p>
            <a:r>
              <a:rPr lang="en-US" b="1" i="1" dirty="0" smtClean="0"/>
              <a:t>Carolina Bays-</a:t>
            </a:r>
            <a:r>
              <a:rPr lang="en-US" dirty="0" smtClean="0"/>
              <a:t>shallow, SE-NW oriented, elliptical depressions (may</a:t>
            </a:r>
          </a:p>
          <a:p>
            <a:r>
              <a:rPr lang="en-US" dirty="0" smtClean="0"/>
              <a:t>or may not be wetlands or lakes) surrounded by a low rim.</a:t>
            </a:r>
            <a:endParaRPr lang="en-US" b="1" i="1" dirty="0" smtClean="0"/>
          </a:p>
          <a:p>
            <a:r>
              <a:rPr lang="en-US" b="1" i="1" dirty="0" smtClean="0"/>
              <a:t>Nano diamond- </a:t>
            </a:r>
            <a:r>
              <a:rPr lang="en-US" dirty="0" smtClean="0"/>
              <a:t>nanometer sized diamonds believed to be formed during the extreme conditions that </a:t>
            </a:r>
            <a:r>
              <a:rPr lang="en-US" dirty="0" smtClean="0"/>
              <a:t>exist </a:t>
            </a:r>
            <a:r>
              <a:rPr lang="en-US" dirty="0" smtClean="0"/>
              <a:t>during a comet or asteroid impact on Earth.</a:t>
            </a:r>
          </a:p>
          <a:p>
            <a:r>
              <a:rPr lang="en-US" b="1" i="1" dirty="0" smtClean="0"/>
              <a:t>Carbon spherule- </a:t>
            </a:r>
            <a:r>
              <a:rPr lang="en-US" dirty="0" smtClean="0"/>
              <a:t>small carbon sphere formed from heated, aerosolized tree sap formed by intense forest fires.</a:t>
            </a:r>
            <a:endParaRPr lang="en-US" b="1" i="1" dirty="0" smtClean="0"/>
          </a:p>
          <a:p>
            <a:r>
              <a:rPr lang="en-US" b="1" i="1" dirty="0" smtClean="0"/>
              <a:t>Ground Penetrating RADAR- </a:t>
            </a:r>
            <a:r>
              <a:rPr lang="en-US" dirty="0" smtClean="0"/>
              <a:t>device used to view subsurface layers</a:t>
            </a:r>
            <a:endParaRPr lang="en-US" b="1" i="1" dirty="0" smtClean="0"/>
          </a:p>
          <a:p>
            <a:r>
              <a:rPr lang="en-US" b="1" i="1" dirty="0" smtClean="0"/>
              <a:t>Slurry- </a:t>
            </a:r>
            <a:r>
              <a:rPr lang="en-US" dirty="0" smtClean="0"/>
              <a:t>mixture of soil samples and water</a:t>
            </a:r>
            <a:endParaRPr lang="en-US" b="1" i="1" dirty="0" smtClean="0"/>
          </a:p>
          <a:p>
            <a:r>
              <a:rPr lang="en-US" b="1" i="1" dirty="0" smtClean="0"/>
              <a:t>Epoch- </a:t>
            </a:r>
            <a:r>
              <a:rPr lang="en-US" dirty="0" smtClean="0"/>
              <a:t>a moment in time chosen as the origin of a particular era </a:t>
            </a:r>
            <a:endParaRPr lang="en-US" b="1" i="1" dirty="0" smtClean="0"/>
          </a:p>
          <a:p>
            <a:r>
              <a:rPr lang="en-US" b="1" i="1" dirty="0" smtClean="0"/>
              <a:t>Stratigraphy-  </a:t>
            </a:r>
            <a:r>
              <a:rPr lang="en-US" dirty="0" smtClean="0"/>
              <a:t>study of rock layers and layering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rgbClr val="000000"/>
                </a:solidFill>
              </a:rPr>
              <a:t>Competing Theories</a:t>
            </a:r>
            <a:endParaRPr lang="en-US" b="1" dirty="0">
              <a:ln/>
              <a:solidFill>
                <a:srgbClr val="000000"/>
              </a:solidFill>
            </a:endParaRPr>
          </a:p>
        </p:txBody>
      </p:sp>
      <p:sp>
        <p:nvSpPr>
          <p:cNvPr id="3" name="Content Placeholder 2"/>
          <p:cNvSpPr>
            <a:spLocks noGrp="1"/>
          </p:cNvSpPr>
          <p:nvPr>
            <p:ph sz="half" idx="1"/>
          </p:nvPr>
        </p:nvSpPr>
        <p:spPr>
          <a:xfrm>
            <a:off x="457200" y="1371600"/>
            <a:ext cx="4038600" cy="4434840"/>
          </a:xfrm>
        </p:spPr>
        <p:txBody>
          <a:bodyPr>
            <a:normAutofit/>
          </a:bodyPr>
          <a:lstStyle/>
          <a:p>
            <a:r>
              <a:rPr lang="en-US" sz="1800" dirty="0" smtClean="0"/>
              <a:t>The Carolina Bay depressions were formed due to a fragmented asteroid or comet impact </a:t>
            </a:r>
            <a:r>
              <a:rPr lang="en-US" sz="1800" dirty="0" smtClean="0"/>
              <a:t>precipitating the </a:t>
            </a:r>
            <a:r>
              <a:rPr lang="en-US" sz="1800" dirty="0" smtClean="0"/>
              <a:t>Younger </a:t>
            </a:r>
            <a:r>
              <a:rPr lang="en-US" sz="1800" dirty="0" err="1" smtClean="0"/>
              <a:t>Dryas</a:t>
            </a:r>
            <a:r>
              <a:rPr lang="en-US" sz="1800" dirty="0" smtClean="0"/>
              <a:t> climate change.</a:t>
            </a:r>
          </a:p>
          <a:p>
            <a:r>
              <a:rPr lang="en-US" sz="1600" dirty="0" smtClean="0"/>
              <a:t>(</a:t>
            </a:r>
            <a:r>
              <a:rPr lang="en-US" sz="1600" dirty="0" err="1" smtClean="0"/>
              <a:t>Prouty</a:t>
            </a:r>
            <a:r>
              <a:rPr lang="en-US" sz="1600" dirty="0" smtClean="0"/>
              <a:t>, 1952, Firestone, et al, 2007)</a:t>
            </a:r>
            <a:r>
              <a:rPr lang="en-US" sz="2000" dirty="0" smtClean="0"/>
              <a:t/>
            </a:r>
            <a:br>
              <a:rPr lang="en-US" sz="2000" dirty="0" smtClean="0"/>
            </a:br>
            <a:endParaRPr lang="en-US" sz="2000" dirty="0"/>
          </a:p>
        </p:txBody>
      </p:sp>
      <p:sp>
        <p:nvSpPr>
          <p:cNvPr id="4" name="Content Placeholder 3"/>
          <p:cNvSpPr>
            <a:spLocks noGrp="1"/>
          </p:cNvSpPr>
          <p:nvPr>
            <p:ph sz="half" idx="2"/>
          </p:nvPr>
        </p:nvSpPr>
        <p:spPr>
          <a:xfrm>
            <a:off x="4648200" y="1447800"/>
            <a:ext cx="4038600" cy="4434840"/>
          </a:xfrm>
        </p:spPr>
        <p:txBody>
          <a:bodyPr>
            <a:normAutofit/>
          </a:bodyPr>
          <a:lstStyle/>
          <a:p>
            <a:r>
              <a:rPr lang="en-US" sz="1800" dirty="0" smtClean="0"/>
              <a:t>The Carolina Bay depressions were formed during the harsh, cold climate of the LGM. Any land on continental North America free of ice became a “cold, windy desert.” Sustained hurricane force winds excavated loose sediment creating depressions, a process called “blowouts”.</a:t>
            </a:r>
          </a:p>
          <a:p>
            <a:r>
              <a:rPr lang="en-US" sz="1400" dirty="0" smtClean="0"/>
              <a:t>(Johnson,1942 and </a:t>
            </a:r>
            <a:r>
              <a:rPr lang="en-US" sz="1400" dirty="0" err="1" smtClean="0"/>
              <a:t>Kaczorowski</a:t>
            </a:r>
            <a:r>
              <a:rPr lang="en-US" sz="1400" dirty="0" smtClean="0"/>
              <a:t>, 1977)</a:t>
            </a:r>
            <a:br>
              <a:rPr lang="en-US" sz="1400" dirty="0" smtClean="0"/>
            </a:br>
            <a:endParaRPr lang="en-US" sz="1400" dirty="0" smtClean="0"/>
          </a:p>
          <a:p>
            <a:endParaRPr lang="en-US" dirty="0"/>
          </a:p>
        </p:txBody>
      </p:sp>
      <p:pic>
        <p:nvPicPr>
          <p:cNvPr id="5" name="Picture 4" descr="Impact_event.jpg"/>
          <p:cNvPicPr>
            <a:picLocks noChangeAspect="1"/>
          </p:cNvPicPr>
          <p:nvPr/>
        </p:nvPicPr>
        <p:blipFill>
          <a:blip r:embed="rId2"/>
          <a:stretch>
            <a:fillRect/>
          </a:stretch>
        </p:blipFill>
        <p:spPr>
          <a:xfrm>
            <a:off x="838200" y="3962400"/>
            <a:ext cx="3124200" cy="2099254"/>
          </a:xfrm>
          <a:prstGeom prst="rect">
            <a:avLst/>
          </a:prstGeom>
        </p:spPr>
      </p:pic>
      <p:pic>
        <p:nvPicPr>
          <p:cNvPr id="6" name="Picture 5" descr="Katabatic-wind_hg.png"/>
          <p:cNvPicPr>
            <a:picLocks noChangeAspect="1"/>
          </p:cNvPicPr>
          <p:nvPr/>
        </p:nvPicPr>
        <p:blipFill>
          <a:blip r:embed="rId3" cstate="print"/>
          <a:stretch>
            <a:fillRect/>
          </a:stretch>
        </p:blipFill>
        <p:spPr>
          <a:xfrm>
            <a:off x="4953000" y="4419600"/>
            <a:ext cx="2940485" cy="19838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rgbClr val="000000"/>
                </a:solidFill>
              </a:rPr>
              <a:t>Statement of the Problem</a:t>
            </a:r>
            <a:endParaRPr lang="en-US" b="1" dirty="0">
              <a:ln/>
              <a:solidFill>
                <a:srgbClr val="000000"/>
              </a:solidFill>
            </a:endParaRPr>
          </a:p>
        </p:txBody>
      </p:sp>
      <p:sp>
        <p:nvSpPr>
          <p:cNvPr id="3" name="Content Placeholder 2"/>
          <p:cNvSpPr>
            <a:spLocks noGrp="1"/>
          </p:cNvSpPr>
          <p:nvPr>
            <p:ph idx="1"/>
          </p:nvPr>
        </p:nvSpPr>
        <p:spPr>
          <a:xfrm>
            <a:off x="457200" y="1676400"/>
            <a:ext cx="8229600" cy="4800600"/>
          </a:xfrm>
        </p:spPr>
        <p:txBody>
          <a:bodyPr>
            <a:normAutofit/>
          </a:bodyPr>
          <a:lstStyle/>
          <a:p>
            <a:r>
              <a:rPr lang="en-US" dirty="0" smtClean="0"/>
              <a:t>According to Whitehead (1981), depth-correlated carbon 14 dating and pollen analysis indicate that </a:t>
            </a:r>
            <a:r>
              <a:rPr lang="en-US" dirty="0" err="1" smtClean="0"/>
              <a:t>Rockyhock</a:t>
            </a:r>
            <a:r>
              <a:rPr lang="en-US" dirty="0" smtClean="0"/>
              <a:t> Bay is much older than the Younger Dryas.</a:t>
            </a:r>
          </a:p>
          <a:p>
            <a:r>
              <a:rPr lang="en-US" dirty="0" smtClean="0"/>
              <a:t>According to Firestone et. al (2007),Carolina Bays contain evidence suggesting their formation by an extraterrestrial impact at 12,900 years Before Present (B.P.) that precipitated the return to glacial climatic conditions called the Younger </a:t>
            </a:r>
            <a:r>
              <a:rPr lang="en-US" dirty="0" err="1" smtClean="0"/>
              <a:t>Dryas</a:t>
            </a:r>
            <a:r>
              <a:rPr lang="en-US" dirty="0" smtClean="0"/>
              <a:t>; persisting for 1,500 years.</a:t>
            </a:r>
          </a:p>
          <a:p>
            <a:r>
              <a:rPr lang="en-US" dirty="0" smtClean="0"/>
              <a:t>Did Whitehead penetrate the bottom of the bay?</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 of Investigation</a:t>
            </a:r>
            <a:endParaRPr lang="en-US" dirty="0"/>
          </a:p>
        </p:txBody>
      </p:sp>
      <p:sp>
        <p:nvSpPr>
          <p:cNvPr id="3" name="Content Placeholder 2"/>
          <p:cNvSpPr>
            <a:spLocks noGrp="1"/>
          </p:cNvSpPr>
          <p:nvPr>
            <p:ph idx="1"/>
          </p:nvPr>
        </p:nvSpPr>
        <p:spPr/>
        <p:txBody>
          <a:bodyPr>
            <a:normAutofit lnSpcReduction="10000"/>
          </a:bodyPr>
          <a:lstStyle/>
          <a:p>
            <a:r>
              <a:rPr lang="en-US" dirty="0" smtClean="0"/>
              <a:t>If so, where is the bay bottom?</a:t>
            </a:r>
          </a:p>
          <a:p>
            <a:r>
              <a:rPr lang="en-US" dirty="0" smtClean="0"/>
              <a:t>Do impact markers reside on the bay bottom?</a:t>
            </a:r>
          </a:p>
          <a:p>
            <a:r>
              <a:rPr lang="en-US" dirty="0" smtClean="0"/>
              <a:t>Sediment core-sampling and constituent analysis are methods used to examine the </a:t>
            </a:r>
            <a:r>
              <a:rPr lang="en-US" dirty="0" err="1" smtClean="0"/>
              <a:t>stratigraphy</a:t>
            </a:r>
            <a:r>
              <a:rPr lang="en-US" dirty="0" smtClean="0"/>
              <a:t> of a bay, illuminating the processes that have formed it. </a:t>
            </a:r>
          </a:p>
          <a:p>
            <a:r>
              <a:rPr lang="en-US" dirty="0" smtClean="0"/>
              <a:t>Ground Penetrating RADAR (GPR) is used to view the </a:t>
            </a:r>
            <a:r>
              <a:rPr lang="en-US" dirty="0" err="1" smtClean="0"/>
              <a:t>stratigraphy</a:t>
            </a:r>
            <a:r>
              <a:rPr lang="en-US" dirty="0" smtClean="0"/>
              <a:t> of a bay and examine its subsurface structure including depth. </a:t>
            </a:r>
          </a:p>
          <a:p>
            <a:r>
              <a:rPr lang="en-US" dirty="0" smtClean="0"/>
              <a:t>Using a combination of core-sampling, soil analysis, and GPR surveying, we investigated two Carolina Bays.</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Sandra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Kimbel</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Bay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(SKB)</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descr="KIMBEL-DEM3b.JPG"/>
          <p:cNvPicPr>
            <a:picLocks noChangeAspect="1"/>
          </p:cNvPicPr>
          <p:nvPr/>
        </p:nvPicPr>
        <p:blipFill>
          <a:blip r:embed="rId2" cstate="print"/>
          <a:stretch>
            <a:fillRect/>
          </a:stretch>
        </p:blipFill>
        <p:spPr>
          <a:xfrm>
            <a:off x="1143000" y="1447800"/>
            <a:ext cx="5334000" cy="4832768"/>
          </a:xfrm>
          <a:prstGeom prst="rect">
            <a:avLst/>
          </a:prstGeom>
        </p:spPr>
      </p:pic>
      <p:sp>
        <p:nvSpPr>
          <p:cNvPr id="5" name="TextBox 4"/>
          <p:cNvSpPr txBox="1"/>
          <p:nvPr/>
        </p:nvSpPr>
        <p:spPr>
          <a:xfrm>
            <a:off x="6629400" y="1676400"/>
            <a:ext cx="2438400" cy="1569660"/>
          </a:xfrm>
          <a:prstGeom prst="rect">
            <a:avLst/>
          </a:prstGeom>
          <a:noFill/>
        </p:spPr>
        <p:txBody>
          <a:bodyPr wrap="square" rtlCol="0">
            <a:spAutoFit/>
          </a:bodyPr>
          <a:lstStyle/>
          <a:p>
            <a:r>
              <a:rPr lang="en-US" sz="2400" dirty="0" smtClean="0"/>
              <a:t>The pink corresponds to </a:t>
            </a:r>
            <a:r>
              <a:rPr lang="en-US" sz="2400" dirty="0" err="1" smtClean="0"/>
              <a:t>Kimbel</a:t>
            </a:r>
            <a:r>
              <a:rPr lang="en-US" sz="2400" dirty="0" smtClean="0"/>
              <a:t> Bay’s elevated rim</a:t>
            </a:r>
            <a:endParaRPr lang="en-US" sz="2400" dirty="0"/>
          </a:p>
        </p:txBody>
      </p:sp>
      <p:sp>
        <p:nvSpPr>
          <p:cNvPr id="6" name="Left Arrow 5"/>
          <p:cNvSpPr/>
          <p:nvPr/>
        </p:nvSpPr>
        <p:spPr>
          <a:xfrm>
            <a:off x="4419600" y="2133600"/>
            <a:ext cx="2209800" cy="304800"/>
          </a:xfrm>
          <a:prstGeom prst="leftArrow">
            <a:avLst/>
          </a:prstGeom>
          <a:solidFill>
            <a:schemeClr val="accent1">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1333458">
            <a:off x="3335407" y="3583728"/>
            <a:ext cx="3683544" cy="228600"/>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58000" y="4267200"/>
            <a:ext cx="2057400" cy="830997"/>
          </a:xfrm>
          <a:prstGeom prst="rect">
            <a:avLst/>
          </a:prstGeom>
          <a:noFill/>
        </p:spPr>
        <p:txBody>
          <a:bodyPr wrap="square" rtlCol="0">
            <a:spAutoFit/>
          </a:bodyPr>
          <a:lstStyle/>
          <a:p>
            <a:r>
              <a:rPr lang="en-US" sz="2400" dirty="0" smtClean="0"/>
              <a:t>Hog Pen Core Sample Site</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3007</Words>
  <Application>Microsoft Office PowerPoint</Application>
  <PresentationFormat>On-screen Show (4:3)</PresentationFormat>
  <Paragraphs>228</Paragraphs>
  <Slides>34</Slides>
  <Notes>0</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Flow</vt:lpstr>
      <vt:lpstr>           THE CAROLINA BAYS: AN  INVESTIGATION OF NORTH AMERICA’S POST LAST- GLACIAL MAXIMUM ENVIRONMENT (LGM) </vt:lpstr>
      <vt:lpstr>Abstract</vt:lpstr>
      <vt:lpstr> Abstract (cont.)</vt:lpstr>
      <vt:lpstr>Abstract (cont.)</vt:lpstr>
      <vt:lpstr>Keywords</vt:lpstr>
      <vt:lpstr>Competing Theories</vt:lpstr>
      <vt:lpstr>Statement of the Problem</vt:lpstr>
      <vt:lpstr>Method of Investigation</vt:lpstr>
      <vt:lpstr>Sandra Kimbel Bay (SKB)</vt:lpstr>
      <vt:lpstr>Soil Analysis</vt:lpstr>
      <vt:lpstr>Soil Processing Materials</vt:lpstr>
      <vt:lpstr>Soil Processing</vt:lpstr>
      <vt:lpstr>Carbon Spherule Extraction</vt:lpstr>
      <vt:lpstr>Carbon Spherule Extraction (Continued)</vt:lpstr>
      <vt:lpstr>Magnetic Grain Extraction</vt:lpstr>
      <vt:lpstr>Magnetic Grain Extraction (Continued)</vt:lpstr>
      <vt:lpstr>Magnetic Grain Extraction (Continued)</vt:lpstr>
      <vt:lpstr>Analysis of Soil Samples</vt:lpstr>
      <vt:lpstr>Summary of Soil Analysis</vt:lpstr>
      <vt:lpstr> Carbon Spherule Depth Profile</vt:lpstr>
      <vt:lpstr>Magnetic Grain Depth Profile</vt:lpstr>
      <vt:lpstr>Comparison of Firestone et. al.(2007), Results  with SKB Results</vt:lpstr>
      <vt:lpstr>RockyhockBay    </vt:lpstr>
      <vt:lpstr>Rockyhock Bay (Continued)</vt:lpstr>
      <vt:lpstr>Rockyhock Bay (Continued)</vt:lpstr>
      <vt:lpstr>Rockyhock Bay (Continued)</vt:lpstr>
      <vt:lpstr>Ground Penetrating RADAR</vt:lpstr>
      <vt:lpstr>Ground Penetrating RADAR Continued</vt:lpstr>
      <vt:lpstr>GPR Survey</vt:lpstr>
      <vt:lpstr>Coring</vt:lpstr>
      <vt:lpstr>Conclusion</vt:lpstr>
      <vt:lpstr>Future Work</vt:lpstr>
      <vt:lpstr>Acknowledgements</vt:lpstr>
      <vt:lpstr>References</vt:lpstr>
    </vt:vector>
  </TitlesOfParts>
  <Company>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clhall</dc:creator>
  <cp:lastModifiedBy>PolarGrid Student</cp:lastModifiedBy>
  <cp:revision>92</cp:revision>
  <dcterms:created xsi:type="dcterms:W3CDTF">2009-07-29T15:20:55Z</dcterms:created>
  <dcterms:modified xsi:type="dcterms:W3CDTF">2009-07-29T17:14:55Z</dcterms:modified>
</cp:coreProperties>
</file>