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86" r:id="rId6"/>
    <p:sldId id="261" r:id="rId7"/>
    <p:sldId id="260" r:id="rId8"/>
    <p:sldId id="263" r:id="rId9"/>
    <p:sldId id="262" r:id="rId10"/>
    <p:sldId id="264" r:id="rId11"/>
    <p:sldId id="265" r:id="rId12"/>
    <p:sldId id="266" r:id="rId13"/>
    <p:sldId id="267" r:id="rId14"/>
    <p:sldId id="268" r:id="rId15"/>
    <p:sldId id="269" r:id="rId16"/>
    <p:sldId id="270" r:id="rId17"/>
    <p:sldId id="287" r:id="rId18"/>
    <p:sldId id="290" r:id="rId19"/>
    <p:sldId id="291" r:id="rId20"/>
    <p:sldId id="271" r:id="rId21"/>
    <p:sldId id="272" r:id="rId22"/>
    <p:sldId id="273" r:id="rId23"/>
    <p:sldId id="292" r:id="rId24"/>
    <p:sldId id="293" r:id="rId25"/>
    <p:sldId id="282" r:id="rId26"/>
    <p:sldId id="278" r:id="rId27"/>
    <p:sldId id="294" r:id="rId28"/>
    <p:sldId id="285"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BF828"/>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6021" autoAdjust="0"/>
  </p:normalViewPr>
  <p:slideViewPr>
    <p:cSldViewPr>
      <p:cViewPr varScale="1">
        <p:scale>
          <a:sx n="111" d="100"/>
          <a:sy n="111" d="100"/>
        </p:scale>
        <p:origin x="-84" y="-38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EBA00A2-D142-473E-AE3C-5024108BAA47}" type="datetimeFigureOut">
              <a:rPr lang="en-US" smtClean="0"/>
              <a:pPr/>
              <a:t>1/20/2009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7BF3DB-90C8-42E3-87B9-945C695B2BE5}"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EBA00A2-D142-473E-AE3C-5024108BAA47}" type="datetimeFigureOut">
              <a:rPr lang="en-US" smtClean="0"/>
              <a:pPr/>
              <a:t>1/20/2009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7BF3DB-90C8-42E3-87B9-945C695B2BE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EBA00A2-D142-473E-AE3C-5024108BAA47}" type="datetimeFigureOut">
              <a:rPr lang="en-US" smtClean="0"/>
              <a:pPr/>
              <a:t>1/20/2009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7BF3DB-90C8-42E3-87B9-945C695B2BE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EBA00A2-D142-473E-AE3C-5024108BAA47}" type="datetimeFigureOut">
              <a:rPr lang="en-US" smtClean="0"/>
              <a:pPr/>
              <a:t>1/20/2009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7BF3DB-90C8-42E3-87B9-945C695B2BE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EBA00A2-D142-473E-AE3C-5024108BAA47}" type="datetimeFigureOut">
              <a:rPr lang="en-US" smtClean="0"/>
              <a:pPr/>
              <a:t>1/20/2009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7BF3DB-90C8-42E3-87B9-945C695B2BE5}"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EBA00A2-D142-473E-AE3C-5024108BAA47}" type="datetimeFigureOut">
              <a:rPr lang="en-US" smtClean="0"/>
              <a:pPr/>
              <a:t>1/20/2009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7BF3DB-90C8-42E3-87B9-945C695B2BE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EBA00A2-D142-473E-AE3C-5024108BAA47}" type="datetimeFigureOut">
              <a:rPr lang="en-US" smtClean="0"/>
              <a:pPr/>
              <a:t>1/20/2009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47BF3DB-90C8-42E3-87B9-945C695B2BE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EBA00A2-D142-473E-AE3C-5024108BAA47}" type="datetimeFigureOut">
              <a:rPr lang="en-US" smtClean="0"/>
              <a:pPr/>
              <a:t>1/20/2009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47BF3DB-90C8-42E3-87B9-945C695B2BE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BA00A2-D142-473E-AE3C-5024108BAA47}" type="datetimeFigureOut">
              <a:rPr lang="en-US" smtClean="0"/>
              <a:pPr/>
              <a:t>1/20/2009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47BF3DB-90C8-42E3-87B9-945C695B2BE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EBA00A2-D142-473E-AE3C-5024108BAA47}" type="datetimeFigureOut">
              <a:rPr lang="en-US" smtClean="0"/>
              <a:pPr/>
              <a:t>1/20/2009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7BF3DB-90C8-42E3-87B9-945C695B2BE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EBA00A2-D142-473E-AE3C-5024108BAA47}" type="datetimeFigureOut">
              <a:rPr lang="en-US" smtClean="0"/>
              <a:pPr/>
              <a:t>1/20/2009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7BF3DB-90C8-42E3-87B9-945C695B2BE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BA00A2-D142-473E-AE3C-5024108BAA47}" type="datetimeFigureOut">
              <a:rPr lang="en-US" smtClean="0"/>
              <a:pPr/>
              <a:t>1/20/2009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7BF3DB-90C8-42E3-87B9-945C695B2BE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jpeg"/></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1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1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31.jpeg"/><Relationship Id="rId4" Type="http://schemas.openxmlformats.org/officeDocument/2006/relationships/image" Target="../media/image30.jpeg"/></Relationships>
</file>

<file path=ppt/slides/_rels/slide1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image" Target="../media/image37.png"/></Relationships>
</file>

<file path=ppt/slides/_rels/slide21.xml.rels><?xml version="1.0" encoding="UTF-8" standalone="yes"?>
<Relationships xmlns="http://schemas.openxmlformats.org/package/2006/relationships"><Relationship Id="rId8" Type="http://schemas.openxmlformats.org/officeDocument/2006/relationships/oleObject" Target="MYASIA%20REID:URE%20Team08:Information:YD%20IEEE.docx!OLE_LINK3" TargetMode="External"/><Relationship Id="rId3" Type="http://schemas.openxmlformats.org/officeDocument/2006/relationships/image" Target="../media/image3.png"/><Relationship Id="rId7" Type="http://schemas.openxmlformats.org/officeDocument/2006/relationships/image" Target="../media/image41.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MYASIA%20REID:URE%20Team08:Information:YD%20IEEE.docx!OLE_LINK2" TargetMode="External"/><Relationship Id="rId5" Type="http://schemas.openxmlformats.org/officeDocument/2006/relationships/image" Target="../media/image40.jpeg"/><Relationship Id="rId4" Type="http://schemas.openxmlformats.org/officeDocument/2006/relationships/image" Target="../media/image39.jpeg"/></Relationships>
</file>

<file path=ppt/slides/_rels/slide22.xml.rels><?xml version="1.0" encoding="UTF-8" standalone="yes"?>
<Relationships xmlns="http://schemas.openxmlformats.org/package/2006/relationships"><Relationship Id="rId8" Type="http://schemas.openxmlformats.org/officeDocument/2006/relationships/image" Target="../media/image47.jpeg"/><Relationship Id="rId3" Type="http://schemas.openxmlformats.org/officeDocument/2006/relationships/image" Target="../media/image42.png"/><Relationship Id="rId7" Type="http://schemas.openxmlformats.org/officeDocument/2006/relationships/image" Target="../media/image46.jpe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45.jpeg"/><Relationship Id="rId5" Type="http://schemas.openxmlformats.org/officeDocument/2006/relationships/image" Target="../media/image44.jpeg"/><Relationship Id="rId4" Type="http://schemas.openxmlformats.org/officeDocument/2006/relationships/image" Target="../media/image43.jpeg"/></Relationships>
</file>

<file path=ppt/slides/_rels/slide23.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51.jpeg"/><Relationship Id="rId4" Type="http://schemas.openxmlformats.org/officeDocument/2006/relationships/image" Target="../media/image50.png"/></Relationships>
</file>

<file path=ppt/slides/_rels/slide25.xml.rels><?xml version="1.0" encoding="UTF-8" standalone="yes"?>
<Relationships xmlns="http://schemas.openxmlformats.org/package/2006/relationships"><Relationship Id="rId8" Type="http://schemas.openxmlformats.org/officeDocument/2006/relationships/image" Target="../media/image57.jpeg"/><Relationship Id="rId3" Type="http://schemas.openxmlformats.org/officeDocument/2006/relationships/image" Target="../media/image52.jpeg"/><Relationship Id="rId7" Type="http://schemas.openxmlformats.org/officeDocument/2006/relationships/image" Target="../media/image56.jpe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55.jpeg"/><Relationship Id="rId5" Type="http://schemas.openxmlformats.org/officeDocument/2006/relationships/image" Target="../media/image54.jpeg"/><Relationship Id="rId4" Type="http://schemas.openxmlformats.org/officeDocument/2006/relationships/image" Target="../media/image53.jpeg"/><Relationship Id="rId9" Type="http://schemas.openxmlformats.org/officeDocument/2006/relationships/image" Target="../media/image58.jpeg"/></Relationships>
</file>

<file path=ppt/slides/_rels/slide26.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61.jpeg"/></Relationships>
</file>

<file path=ppt/slides/_rels/slide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14.jpeg"/><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2"/>
          <a:srcRect/>
          <a:stretch>
            <a:fillRect/>
          </a:stretch>
        </p:blipFill>
        <p:spPr bwMode="auto">
          <a:xfrm>
            <a:off x="0" y="0"/>
            <a:ext cx="9163050" cy="6896100"/>
          </a:xfrm>
          <a:prstGeom prst="rect">
            <a:avLst/>
          </a:prstGeom>
          <a:noFill/>
          <a:ln w="9525">
            <a:noFill/>
            <a:miter lim="800000"/>
            <a:headEnd/>
            <a:tailEnd/>
          </a:ln>
          <a:effectLst/>
        </p:spPr>
      </p:pic>
      <p:sp>
        <p:nvSpPr>
          <p:cNvPr id="2" name="Title 1"/>
          <p:cNvSpPr>
            <a:spLocks noGrp="1"/>
          </p:cNvSpPr>
          <p:nvPr>
            <p:ph type="ctrTitle"/>
          </p:nvPr>
        </p:nvSpPr>
        <p:spPr>
          <a:xfrm>
            <a:off x="3733800" y="0"/>
            <a:ext cx="5410200" cy="2590800"/>
          </a:xfrm>
        </p:spPr>
        <p:txBody>
          <a:bodyPr>
            <a:normAutofit/>
          </a:bodyPr>
          <a:lstStyle/>
          <a:p>
            <a:pPr algn="r"/>
            <a:r>
              <a:rPr lang="en-US" sz="5400" b="1" dirty="0" smtClean="0">
                <a:solidFill>
                  <a:srgbClr val="FFFF00"/>
                </a:solidFill>
                <a:latin typeface="Bookman Old Style" pitchFamily="18" charset="0"/>
              </a:rPr>
              <a:t>Younger Dryas Impact Study</a:t>
            </a:r>
            <a:endParaRPr lang="en-US" sz="5400" b="1" dirty="0">
              <a:solidFill>
                <a:srgbClr val="FFFF00"/>
              </a:solidFill>
              <a:latin typeface="Bookman Old Style" pitchFamily="18" charset="0"/>
            </a:endParaRPr>
          </a:p>
        </p:txBody>
      </p:sp>
      <p:sp>
        <p:nvSpPr>
          <p:cNvPr id="3" name="Subtitle 2"/>
          <p:cNvSpPr>
            <a:spLocks noGrp="1"/>
          </p:cNvSpPr>
          <p:nvPr>
            <p:ph type="subTitle" idx="1"/>
          </p:nvPr>
        </p:nvSpPr>
        <p:spPr>
          <a:xfrm>
            <a:off x="9525000" y="5943600"/>
            <a:ext cx="3124200" cy="914400"/>
          </a:xfrm>
        </p:spPr>
        <p:txBody>
          <a:bodyPr/>
          <a:lstStyle/>
          <a:p>
            <a:endParaRPr lang="en-US" dirty="0"/>
          </a:p>
        </p:txBody>
      </p:sp>
      <p:sp>
        <p:nvSpPr>
          <p:cNvPr id="5" name="TextBox 4"/>
          <p:cNvSpPr txBox="1"/>
          <p:nvPr/>
        </p:nvSpPr>
        <p:spPr>
          <a:xfrm>
            <a:off x="4267200" y="3352800"/>
            <a:ext cx="4572000" cy="1077218"/>
          </a:xfrm>
          <a:prstGeom prst="rect">
            <a:avLst/>
          </a:prstGeom>
          <a:noFill/>
        </p:spPr>
        <p:txBody>
          <a:bodyPr wrap="square" rtlCol="0">
            <a:spAutoFit/>
          </a:bodyPr>
          <a:lstStyle/>
          <a:p>
            <a:pPr algn="r"/>
            <a:r>
              <a:rPr lang="en-US" sz="1600" dirty="0" smtClean="0"/>
              <a:t>Dr. Malcolm LeCompte</a:t>
            </a:r>
          </a:p>
          <a:p>
            <a:pPr algn="r"/>
            <a:r>
              <a:rPr lang="en-US" sz="1600" dirty="0" smtClean="0"/>
              <a:t>MyAsia Reid</a:t>
            </a:r>
          </a:p>
          <a:p>
            <a:pPr algn="r"/>
            <a:r>
              <a:rPr lang="en-US" sz="1600" dirty="0" smtClean="0"/>
              <a:t>Leroy Lucas </a:t>
            </a:r>
          </a:p>
          <a:p>
            <a:pPr algn="r"/>
            <a:r>
              <a:rPr lang="en-US" sz="1600" dirty="0" smtClean="0"/>
              <a:t>Devina Hughes</a:t>
            </a:r>
            <a:endParaRPr lang="en-US" sz="1600" dirty="0"/>
          </a:p>
        </p:txBody>
      </p:sp>
      <p:sp>
        <p:nvSpPr>
          <p:cNvPr id="6" name="TextBox 5"/>
          <p:cNvSpPr txBox="1"/>
          <p:nvPr/>
        </p:nvSpPr>
        <p:spPr>
          <a:xfrm>
            <a:off x="4191000" y="2667000"/>
            <a:ext cx="4724400" cy="646331"/>
          </a:xfrm>
          <a:prstGeom prst="rect">
            <a:avLst/>
          </a:prstGeom>
          <a:noFill/>
        </p:spPr>
        <p:txBody>
          <a:bodyPr wrap="square" rtlCol="0">
            <a:spAutoFit/>
          </a:bodyPr>
          <a:lstStyle/>
          <a:p>
            <a:pPr algn="r"/>
            <a:r>
              <a:rPr lang="en-US" dirty="0" smtClean="0"/>
              <a:t>Undergraduate Research Experience  2008</a:t>
            </a:r>
          </a:p>
          <a:p>
            <a:pPr algn="r"/>
            <a:r>
              <a:rPr lang="en-US" dirty="0" smtClean="0"/>
              <a:t>Elizabeth City State University</a:t>
            </a:r>
            <a:endParaRPr lang="en-US" dirty="0"/>
          </a:p>
        </p:txBody>
      </p:sp>
      <p:pic>
        <p:nvPicPr>
          <p:cNvPr id="7" name="Picture 2" descr="G:\URE Team08\TeamImages\UREOMPS.png"/>
          <p:cNvPicPr>
            <a:picLocks noChangeAspect="1" noChangeArrowheads="1"/>
          </p:cNvPicPr>
          <p:nvPr/>
        </p:nvPicPr>
        <p:blipFill>
          <a:blip r:embed="rId3">
            <a:duotone>
              <a:prstClr val="black"/>
              <a:srgbClr val="D9C3A5">
                <a:tint val="50000"/>
                <a:satMod val="180000"/>
              </a:srgbClr>
            </a:duotone>
          </a:blip>
          <a:srcRect/>
          <a:stretch>
            <a:fillRect/>
          </a:stretch>
        </p:blipFill>
        <p:spPr bwMode="auto">
          <a:xfrm>
            <a:off x="7233684" y="5181600"/>
            <a:ext cx="1910316" cy="167640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noChangeAspect="1" noChangeArrowheads="1"/>
          </p:cNvPicPr>
          <p:nvPr/>
        </p:nvPicPr>
        <p:blipFill>
          <a:blip r:embed="rId2"/>
          <a:srcRect/>
          <a:stretch>
            <a:fillRect/>
          </a:stretch>
        </p:blipFill>
        <p:spPr bwMode="auto">
          <a:xfrm>
            <a:off x="0" y="-15753"/>
            <a:ext cx="9144000" cy="6873753"/>
          </a:xfrm>
          <a:prstGeom prst="rect">
            <a:avLst/>
          </a:prstGeom>
          <a:noFill/>
          <a:ln w="9525">
            <a:noFill/>
            <a:miter lim="800000"/>
            <a:headEnd/>
            <a:tailEnd/>
          </a:ln>
          <a:effectLst/>
        </p:spPr>
      </p:pic>
      <p:sp>
        <p:nvSpPr>
          <p:cNvPr id="2" name="Title 1"/>
          <p:cNvSpPr>
            <a:spLocks noGrp="1"/>
          </p:cNvSpPr>
          <p:nvPr>
            <p:ph type="ctrTitle"/>
          </p:nvPr>
        </p:nvSpPr>
        <p:spPr>
          <a:xfrm>
            <a:off x="4648200" y="0"/>
            <a:ext cx="4495800" cy="1600200"/>
          </a:xfrm>
        </p:spPr>
        <p:txBody>
          <a:bodyPr>
            <a:normAutofit/>
          </a:bodyPr>
          <a:lstStyle/>
          <a:p>
            <a:pPr algn="r"/>
            <a:r>
              <a:rPr lang="en-US" sz="4000" b="1" dirty="0" smtClean="0">
                <a:solidFill>
                  <a:srgbClr val="FFFF00"/>
                </a:solidFill>
                <a:latin typeface="Bookman Old Style" pitchFamily="18" charset="0"/>
              </a:rPr>
              <a:t>Materials</a:t>
            </a:r>
            <a:endParaRPr lang="en-US" sz="4000" b="1" dirty="0">
              <a:solidFill>
                <a:srgbClr val="FFFF00"/>
              </a:solidFill>
              <a:latin typeface="Bookman Old Style" pitchFamily="18" charset="0"/>
            </a:endParaRPr>
          </a:p>
        </p:txBody>
      </p:sp>
      <p:sp>
        <p:nvSpPr>
          <p:cNvPr id="3" name="Subtitle 2"/>
          <p:cNvSpPr>
            <a:spLocks noGrp="1"/>
          </p:cNvSpPr>
          <p:nvPr>
            <p:ph type="subTitle" idx="1"/>
          </p:nvPr>
        </p:nvSpPr>
        <p:spPr>
          <a:xfrm>
            <a:off x="9525000" y="5943600"/>
            <a:ext cx="3124200" cy="914400"/>
          </a:xfrm>
        </p:spPr>
        <p:txBody>
          <a:bodyPr/>
          <a:lstStyle/>
          <a:p>
            <a:endParaRPr lang="en-US" dirty="0"/>
          </a:p>
        </p:txBody>
      </p:sp>
      <p:sp>
        <p:nvSpPr>
          <p:cNvPr id="7" name="TextBox 6"/>
          <p:cNvSpPr txBox="1"/>
          <p:nvPr/>
        </p:nvSpPr>
        <p:spPr>
          <a:xfrm>
            <a:off x="228600" y="1828801"/>
            <a:ext cx="2514600" cy="2862323"/>
          </a:xfrm>
          <a:prstGeom prst="rect">
            <a:avLst/>
          </a:prstGeom>
          <a:solidFill>
            <a:schemeClr val="bg1">
              <a:alpha val="51000"/>
            </a:schemeClr>
          </a:solidFill>
        </p:spPr>
        <p:txBody>
          <a:bodyPr wrap="square" rtlCol="0">
            <a:spAutoFit/>
          </a:bodyPr>
          <a:lstStyle/>
          <a:p>
            <a:pPr>
              <a:buFont typeface="Arial" pitchFamily="34" charset="0"/>
              <a:buChar char="•"/>
            </a:pPr>
            <a:r>
              <a:rPr lang="en-US" dirty="0" smtClean="0"/>
              <a:t>Super Magnets</a:t>
            </a:r>
          </a:p>
          <a:p>
            <a:pPr>
              <a:buFont typeface="Arial" pitchFamily="34" charset="0"/>
              <a:buChar char="•"/>
            </a:pPr>
            <a:r>
              <a:rPr lang="en-US" dirty="0" smtClean="0"/>
              <a:t>Hefty plastic bags</a:t>
            </a:r>
          </a:p>
          <a:p>
            <a:pPr>
              <a:buFont typeface="Arial" pitchFamily="34" charset="0"/>
              <a:buChar char="•"/>
            </a:pPr>
            <a:r>
              <a:rPr lang="en-US" dirty="0" smtClean="0"/>
              <a:t>Coffee Filters (150 </a:t>
            </a:r>
            <a:r>
              <a:rPr lang="en-US" dirty="0" err="1" smtClean="0"/>
              <a:t>μm</a:t>
            </a:r>
            <a:r>
              <a:rPr lang="en-US" dirty="0" smtClean="0"/>
              <a:t>)</a:t>
            </a:r>
          </a:p>
          <a:p>
            <a:pPr>
              <a:buFont typeface="Arial" pitchFamily="34" charset="0"/>
              <a:buChar char="•"/>
            </a:pPr>
            <a:r>
              <a:rPr lang="en-US" dirty="0" smtClean="0"/>
              <a:t>Large Buckets</a:t>
            </a:r>
          </a:p>
          <a:p>
            <a:pPr>
              <a:buFont typeface="Arial" pitchFamily="34" charset="0"/>
              <a:buChar char="•"/>
            </a:pPr>
            <a:r>
              <a:rPr lang="en-US" dirty="0" smtClean="0"/>
              <a:t>Small Bucket</a:t>
            </a:r>
          </a:p>
          <a:p>
            <a:pPr>
              <a:buFont typeface="Arial" pitchFamily="34" charset="0"/>
              <a:buChar char="•"/>
            </a:pPr>
            <a:r>
              <a:rPr lang="en-US" dirty="0" smtClean="0"/>
              <a:t>Microscope</a:t>
            </a:r>
          </a:p>
          <a:p>
            <a:pPr>
              <a:buFont typeface="Arial" pitchFamily="34" charset="0"/>
              <a:buChar char="•"/>
            </a:pPr>
            <a:r>
              <a:rPr lang="en-US" dirty="0" smtClean="0"/>
              <a:t>Vaseline</a:t>
            </a:r>
          </a:p>
          <a:p>
            <a:pPr>
              <a:buFont typeface="Arial" pitchFamily="34" charset="0"/>
              <a:buChar char="•"/>
            </a:pPr>
            <a:r>
              <a:rPr lang="en-US" dirty="0" smtClean="0"/>
              <a:t>Metal Chute</a:t>
            </a:r>
          </a:p>
          <a:p>
            <a:pPr>
              <a:buFont typeface="Arial" pitchFamily="34" charset="0"/>
              <a:buChar char="•"/>
            </a:pPr>
            <a:r>
              <a:rPr lang="en-US" dirty="0" smtClean="0"/>
              <a:t>Soil Samples</a:t>
            </a:r>
          </a:p>
          <a:p>
            <a:endParaRPr lang="en-US" dirty="0">
              <a:solidFill>
                <a:schemeClr val="bg1"/>
              </a:solidFill>
            </a:endParaRPr>
          </a:p>
        </p:txBody>
      </p:sp>
      <p:pic>
        <p:nvPicPr>
          <p:cNvPr id="20482" name="P 3" descr="100_1179.JPG"/>
          <p:cNvPicPr>
            <a:picLocks noChangeAspect="1" noChangeArrowheads="1"/>
          </p:cNvPicPr>
          <p:nvPr/>
        </p:nvPicPr>
        <p:blipFill>
          <a:blip r:embed="rId3"/>
          <a:srcRect l="-440" r="-658"/>
          <a:stretch>
            <a:fillRect/>
          </a:stretch>
        </p:blipFill>
        <p:spPr bwMode="auto">
          <a:xfrm>
            <a:off x="3657600" y="2514600"/>
            <a:ext cx="2613212" cy="2115457"/>
          </a:xfrm>
          <a:prstGeom prst="rect">
            <a:avLst/>
          </a:prstGeom>
          <a:noFill/>
          <a:ln w="9525">
            <a:noFill/>
            <a:miter lim="800000"/>
            <a:headEnd/>
            <a:tailEnd/>
          </a:ln>
        </p:spPr>
      </p:pic>
      <p:pic>
        <p:nvPicPr>
          <p:cNvPr id="9" name="Picture 2" descr="G:\URE Team08\TeamImages\Research Images\100_1176.JPG"/>
          <p:cNvPicPr>
            <a:picLocks noChangeAspect="1" noChangeArrowheads="1"/>
          </p:cNvPicPr>
          <p:nvPr/>
        </p:nvPicPr>
        <p:blipFill>
          <a:blip r:embed="rId4" cstate="print"/>
          <a:srcRect t="27495" b="28964"/>
          <a:stretch>
            <a:fillRect/>
          </a:stretch>
        </p:blipFill>
        <p:spPr bwMode="auto">
          <a:xfrm>
            <a:off x="4495800" y="4876800"/>
            <a:ext cx="4505739" cy="1524000"/>
          </a:xfrm>
          <a:prstGeom prst="rect">
            <a:avLst/>
          </a:prstGeom>
          <a:noFill/>
        </p:spPr>
      </p:pic>
      <p:sp>
        <p:nvSpPr>
          <p:cNvPr id="11" name="TextBox 10"/>
          <p:cNvSpPr txBox="1"/>
          <p:nvPr/>
        </p:nvSpPr>
        <p:spPr>
          <a:xfrm>
            <a:off x="0" y="1295400"/>
            <a:ext cx="1600200" cy="369332"/>
          </a:xfrm>
          <a:prstGeom prst="rect">
            <a:avLst/>
          </a:prstGeom>
          <a:solidFill>
            <a:schemeClr val="bg1">
              <a:alpha val="51000"/>
            </a:schemeClr>
          </a:solidFill>
        </p:spPr>
        <p:txBody>
          <a:bodyPr wrap="square" rtlCol="0">
            <a:spAutoFit/>
          </a:bodyPr>
          <a:lstStyle/>
          <a:p>
            <a:r>
              <a:rPr lang="en-US" dirty="0" smtClean="0"/>
              <a:t>Materials</a:t>
            </a:r>
            <a:endParaRPr lang="en-US" dirty="0"/>
          </a:p>
        </p:txBody>
      </p:sp>
      <p:pic>
        <p:nvPicPr>
          <p:cNvPr id="10" name="Picture 9"/>
          <p:cNvPicPr>
            <a:picLocks noChangeAspect="1"/>
          </p:cNvPicPr>
          <p:nvPr/>
        </p:nvPicPr>
        <p:blipFill>
          <a:blip r:embed="rId5"/>
          <a:stretch>
            <a:fillRect/>
          </a:stretch>
        </p:blipFill>
        <p:spPr>
          <a:xfrm>
            <a:off x="7010400" y="1752600"/>
            <a:ext cx="1895475" cy="2543175"/>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noChangeArrowheads="1"/>
          </p:cNvPicPr>
          <p:nvPr/>
        </p:nvPicPr>
        <p:blipFill>
          <a:blip r:embed="rId2"/>
          <a:srcRect/>
          <a:stretch>
            <a:fillRect/>
          </a:stretch>
        </p:blipFill>
        <p:spPr bwMode="auto">
          <a:xfrm>
            <a:off x="0" y="-15753"/>
            <a:ext cx="9144000" cy="6873753"/>
          </a:xfrm>
          <a:prstGeom prst="rect">
            <a:avLst/>
          </a:prstGeom>
          <a:noFill/>
          <a:ln w="9525">
            <a:noFill/>
            <a:miter lim="800000"/>
            <a:headEnd/>
            <a:tailEnd/>
          </a:ln>
          <a:effectLst/>
        </p:spPr>
      </p:pic>
      <p:sp>
        <p:nvSpPr>
          <p:cNvPr id="6" name="Title 1"/>
          <p:cNvSpPr txBox="1">
            <a:spLocks/>
          </p:cNvSpPr>
          <p:nvPr/>
        </p:nvSpPr>
        <p:spPr>
          <a:xfrm>
            <a:off x="4648200" y="0"/>
            <a:ext cx="4495800" cy="1600200"/>
          </a:xfrm>
          <a:prstGeom prst="rect">
            <a:avLst/>
          </a:prstGeom>
        </p:spPr>
        <p:txBody>
          <a:bodyPr vert="horz" lIns="91440" tIns="45720" rIns="91440" bIns="45720" rtlCol="0" anchor="ctr">
            <a:norm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smtClean="0">
                <a:ln>
                  <a:noFill/>
                </a:ln>
                <a:solidFill>
                  <a:srgbClr val="FFFF00"/>
                </a:solidFill>
                <a:effectLst/>
                <a:uLnTx/>
                <a:uFillTx/>
                <a:latin typeface="Bookman Old Style" pitchFamily="18" charset="0"/>
                <a:ea typeface="+mj-ea"/>
                <a:cs typeface="+mj-cs"/>
              </a:rPr>
              <a:t>Soil Processing</a:t>
            </a:r>
            <a:endParaRPr kumimoji="0" lang="en-US" sz="4000" b="1" i="0" u="none" strike="noStrike" kern="1200" cap="none" spc="0" normalizeH="0" baseline="0" noProof="0" dirty="0">
              <a:ln>
                <a:noFill/>
              </a:ln>
              <a:solidFill>
                <a:srgbClr val="FFFF00"/>
              </a:solidFill>
              <a:effectLst/>
              <a:uLnTx/>
              <a:uFillTx/>
              <a:latin typeface="Bookman Old Style" pitchFamily="18" charset="0"/>
              <a:ea typeface="+mj-ea"/>
              <a:cs typeface="+mj-cs"/>
            </a:endParaRPr>
          </a:p>
        </p:txBody>
      </p:sp>
      <p:pic>
        <p:nvPicPr>
          <p:cNvPr id="22530" name="P 2" descr="100_1175.JPG"/>
          <p:cNvPicPr>
            <a:picLocks noChangeAspect="1" noChangeArrowheads="1"/>
          </p:cNvPicPr>
          <p:nvPr/>
        </p:nvPicPr>
        <p:blipFill>
          <a:blip r:embed="rId3"/>
          <a:srcRect l="-1009" r="-128"/>
          <a:stretch>
            <a:fillRect/>
          </a:stretch>
        </p:blipFill>
        <p:spPr bwMode="auto">
          <a:xfrm>
            <a:off x="6934200" y="1371600"/>
            <a:ext cx="1962573" cy="1666335"/>
          </a:xfrm>
          <a:prstGeom prst="rect">
            <a:avLst/>
          </a:prstGeom>
          <a:noFill/>
          <a:ln w="9525">
            <a:noFill/>
            <a:miter lim="800000"/>
            <a:headEnd/>
            <a:tailEnd/>
          </a:ln>
        </p:spPr>
      </p:pic>
      <p:pic>
        <p:nvPicPr>
          <p:cNvPr id="22531" name="P 5" descr="100_1182.JPG"/>
          <p:cNvPicPr>
            <a:picLocks noChangeAspect="1" noChangeArrowheads="1"/>
          </p:cNvPicPr>
          <p:nvPr/>
        </p:nvPicPr>
        <p:blipFill>
          <a:blip r:embed="rId4"/>
          <a:srcRect l="-731" r="-731"/>
          <a:stretch>
            <a:fillRect/>
          </a:stretch>
        </p:blipFill>
        <p:spPr bwMode="auto">
          <a:xfrm>
            <a:off x="228600" y="3505200"/>
            <a:ext cx="1981200" cy="1742153"/>
          </a:xfrm>
          <a:prstGeom prst="rect">
            <a:avLst/>
          </a:prstGeom>
          <a:noFill/>
          <a:ln w="9525">
            <a:noFill/>
            <a:miter lim="800000"/>
            <a:headEnd/>
            <a:tailEnd/>
          </a:ln>
        </p:spPr>
      </p:pic>
      <p:pic>
        <p:nvPicPr>
          <p:cNvPr id="22532" name="P 6" descr="100_1184.JPG"/>
          <p:cNvPicPr>
            <a:picLocks noChangeAspect="1" noChangeArrowheads="1"/>
          </p:cNvPicPr>
          <p:nvPr/>
        </p:nvPicPr>
        <p:blipFill>
          <a:blip r:embed="rId5"/>
          <a:srcRect l="-2426" r="877"/>
          <a:stretch>
            <a:fillRect/>
          </a:stretch>
        </p:blipFill>
        <p:spPr bwMode="auto">
          <a:xfrm>
            <a:off x="6858000" y="4876800"/>
            <a:ext cx="1981200" cy="1752600"/>
          </a:xfrm>
          <a:prstGeom prst="rect">
            <a:avLst/>
          </a:prstGeom>
          <a:noFill/>
          <a:ln w="9525">
            <a:noFill/>
            <a:miter lim="800000"/>
            <a:headEnd/>
            <a:tailEnd/>
          </a:ln>
        </p:spPr>
      </p:pic>
      <p:sp>
        <p:nvSpPr>
          <p:cNvPr id="10" name="TextBox 9"/>
          <p:cNvSpPr txBox="1"/>
          <p:nvPr/>
        </p:nvSpPr>
        <p:spPr>
          <a:xfrm>
            <a:off x="228600" y="2362200"/>
            <a:ext cx="6096000" cy="923330"/>
          </a:xfrm>
          <a:prstGeom prst="rect">
            <a:avLst/>
          </a:prstGeom>
          <a:solidFill>
            <a:schemeClr val="bg1">
              <a:alpha val="51000"/>
            </a:schemeClr>
          </a:solidFill>
        </p:spPr>
        <p:txBody>
          <a:bodyPr wrap="square" rtlCol="0">
            <a:spAutoFit/>
          </a:bodyPr>
          <a:lstStyle/>
          <a:p>
            <a:r>
              <a:rPr lang="en-US" dirty="0" smtClean="0"/>
              <a:t>The first step to processing sticky or clay sediment was to add adequate water to each sediment sample to create a slurry and to put it aside for a few days</a:t>
            </a:r>
            <a:endParaRPr lang="en-US" dirty="0">
              <a:solidFill>
                <a:schemeClr val="bg1"/>
              </a:solidFill>
            </a:endParaRPr>
          </a:p>
        </p:txBody>
      </p:sp>
      <p:sp>
        <p:nvSpPr>
          <p:cNvPr id="11" name="TextBox 10"/>
          <p:cNvSpPr txBox="1"/>
          <p:nvPr/>
        </p:nvSpPr>
        <p:spPr>
          <a:xfrm>
            <a:off x="2667000" y="4038600"/>
            <a:ext cx="6172200" cy="646331"/>
          </a:xfrm>
          <a:prstGeom prst="rect">
            <a:avLst/>
          </a:prstGeom>
          <a:solidFill>
            <a:schemeClr val="bg1">
              <a:alpha val="51000"/>
            </a:schemeClr>
          </a:solidFill>
        </p:spPr>
        <p:txBody>
          <a:bodyPr wrap="square" rtlCol="0">
            <a:spAutoFit/>
          </a:bodyPr>
          <a:lstStyle/>
          <a:p>
            <a:r>
              <a:rPr lang="en-US" dirty="0" smtClean="0"/>
              <a:t>We use the magnet to catch them. The sediment was then poured into a filter, and transferred into another bucket.</a:t>
            </a:r>
            <a:endParaRPr lang="en-US" dirty="0">
              <a:solidFill>
                <a:schemeClr val="bg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noChangeArrowheads="1"/>
          </p:cNvPicPr>
          <p:nvPr/>
        </p:nvPicPr>
        <p:blipFill>
          <a:blip r:embed="rId2"/>
          <a:srcRect/>
          <a:stretch>
            <a:fillRect/>
          </a:stretch>
        </p:blipFill>
        <p:spPr bwMode="auto">
          <a:xfrm>
            <a:off x="0" y="-15753"/>
            <a:ext cx="9144000" cy="6873753"/>
          </a:xfrm>
          <a:prstGeom prst="rect">
            <a:avLst/>
          </a:prstGeom>
          <a:noFill/>
          <a:ln w="9525">
            <a:noFill/>
            <a:miter lim="800000"/>
            <a:headEnd/>
            <a:tailEnd/>
          </a:ln>
          <a:effectLst/>
        </p:spPr>
      </p:pic>
      <p:sp>
        <p:nvSpPr>
          <p:cNvPr id="5" name="Title 1"/>
          <p:cNvSpPr txBox="1">
            <a:spLocks/>
          </p:cNvSpPr>
          <p:nvPr/>
        </p:nvSpPr>
        <p:spPr>
          <a:xfrm>
            <a:off x="4648200" y="0"/>
            <a:ext cx="4495800" cy="1600200"/>
          </a:xfrm>
          <a:prstGeom prst="rect">
            <a:avLst/>
          </a:prstGeom>
        </p:spPr>
        <p:txBody>
          <a:bodyPr vert="horz" lIns="91440" tIns="45720" rIns="91440" bIns="45720" rtlCol="0" anchor="ctr">
            <a:norm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smtClean="0">
                <a:ln>
                  <a:noFill/>
                </a:ln>
                <a:solidFill>
                  <a:srgbClr val="FFFF00"/>
                </a:solidFill>
                <a:effectLst/>
                <a:uLnTx/>
                <a:uFillTx/>
                <a:latin typeface="Bookman Old Style" pitchFamily="18" charset="0"/>
                <a:ea typeface="+mj-ea"/>
                <a:cs typeface="+mj-cs"/>
              </a:rPr>
              <a:t>Soil Processing</a:t>
            </a:r>
            <a:endParaRPr kumimoji="0" lang="en-US" sz="4000" b="1" i="0" u="none" strike="noStrike" kern="1200" cap="none" spc="0" normalizeH="0" baseline="0" noProof="0" dirty="0">
              <a:ln>
                <a:noFill/>
              </a:ln>
              <a:solidFill>
                <a:srgbClr val="FFFF00"/>
              </a:solidFill>
              <a:effectLst/>
              <a:uLnTx/>
              <a:uFillTx/>
              <a:latin typeface="Bookman Old Style" pitchFamily="18" charset="0"/>
              <a:ea typeface="+mj-ea"/>
              <a:cs typeface="+mj-cs"/>
            </a:endParaRPr>
          </a:p>
        </p:txBody>
      </p:sp>
      <p:sp>
        <p:nvSpPr>
          <p:cNvPr id="7" name="TextBox 6"/>
          <p:cNvSpPr txBox="1"/>
          <p:nvPr/>
        </p:nvSpPr>
        <p:spPr>
          <a:xfrm>
            <a:off x="0" y="1676400"/>
            <a:ext cx="5943600" cy="923330"/>
          </a:xfrm>
          <a:prstGeom prst="rect">
            <a:avLst/>
          </a:prstGeom>
          <a:solidFill>
            <a:schemeClr val="bg1">
              <a:alpha val="51000"/>
            </a:schemeClr>
          </a:solidFill>
        </p:spPr>
        <p:txBody>
          <a:bodyPr wrap="square" rtlCol="0">
            <a:spAutoFit/>
          </a:bodyPr>
          <a:lstStyle/>
          <a:p>
            <a:r>
              <a:rPr lang="en-US" dirty="0" smtClean="0"/>
              <a:t>The magnet, was tightly stretched in a Hefty plastic bag, and then immersed in the mixture NOTE: The magnet was moved slowly and gently, to avoid dislodging grains.</a:t>
            </a:r>
            <a:endParaRPr lang="en-US" dirty="0"/>
          </a:p>
        </p:txBody>
      </p:sp>
      <p:pic>
        <p:nvPicPr>
          <p:cNvPr id="23554" name="P 7" descr="100_1209.JPG"/>
          <p:cNvPicPr>
            <a:picLocks noChangeAspect="1" noChangeArrowheads="1"/>
          </p:cNvPicPr>
          <p:nvPr/>
        </p:nvPicPr>
        <p:blipFill>
          <a:blip r:embed="rId3"/>
          <a:srcRect/>
          <a:stretch>
            <a:fillRect/>
          </a:stretch>
        </p:blipFill>
        <p:spPr bwMode="auto">
          <a:xfrm>
            <a:off x="6477000" y="1447800"/>
            <a:ext cx="2452255" cy="1676400"/>
          </a:xfrm>
          <a:prstGeom prst="rect">
            <a:avLst/>
          </a:prstGeom>
          <a:noFill/>
          <a:ln w="9525">
            <a:noFill/>
            <a:miter lim="800000"/>
            <a:headEnd/>
            <a:tailEnd/>
          </a:ln>
        </p:spPr>
      </p:pic>
      <p:pic>
        <p:nvPicPr>
          <p:cNvPr id="23555" name="P 8" descr="100_1210.JPG"/>
          <p:cNvPicPr>
            <a:picLocks noChangeAspect="1" noChangeArrowheads="1"/>
          </p:cNvPicPr>
          <p:nvPr/>
        </p:nvPicPr>
        <p:blipFill>
          <a:blip r:embed="rId4"/>
          <a:srcRect/>
          <a:stretch>
            <a:fillRect/>
          </a:stretch>
        </p:blipFill>
        <p:spPr bwMode="auto">
          <a:xfrm>
            <a:off x="6477000" y="3276600"/>
            <a:ext cx="2438400" cy="1775847"/>
          </a:xfrm>
          <a:prstGeom prst="rect">
            <a:avLst/>
          </a:prstGeom>
          <a:noFill/>
          <a:ln w="9525">
            <a:noFill/>
            <a:miter lim="800000"/>
            <a:headEnd/>
            <a:tailEnd/>
          </a:ln>
        </p:spPr>
      </p:pic>
      <p:pic>
        <p:nvPicPr>
          <p:cNvPr id="23556" name="Picture 5" descr="08-DSC02890 B"/>
          <p:cNvPicPr>
            <a:picLocks noChangeAspect="1" noChangeArrowheads="1"/>
          </p:cNvPicPr>
          <p:nvPr/>
        </p:nvPicPr>
        <p:blipFill>
          <a:blip r:embed="rId5"/>
          <a:srcRect/>
          <a:stretch>
            <a:fillRect/>
          </a:stretch>
        </p:blipFill>
        <p:spPr bwMode="auto">
          <a:xfrm>
            <a:off x="304800" y="3048000"/>
            <a:ext cx="2280843" cy="1713853"/>
          </a:xfrm>
          <a:prstGeom prst="rect">
            <a:avLst/>
          </a:prstGeom>
          <a:noFill/>
          <a:ln w="9525">
            <a:noFill/>
            <a:miter lim="800000"/>
            <a:headEnd/>
            <a:tailEnd/>
          </a:ln>
        </p:spPr>
      </p:pic>
      <p:pic>
        <p:nvPicPr>
          <p:cNvPr id="23557" name="Picture 8" descr="09-DSC02894-B"/>
          <p:cNvPicPr>
            <a:picLocks noChangeAspect="1" noChangeArrowheads="1"/>
          </p:cNvPicPr>
          <p:nvPr/>
        </p:nvPicPr>
        <p:blipFill>
          <a:blip r:embed="rId6"/>
          <a:srcRect/>
          <a:stretch>
            <a:fillRect/>
          </a:stretch>
        </p:blipFill>
        <p:spPr bwMode="auto">
          <a:xfrm>
            <a:off x="304800" y="4953000"/>
            <a:ext cx="2286000" cy="1676400"/>
          </a:xfrm>
          <a:prstGeom prst="rect">
            <a:avLst/>
          </a:prstGeom>
          <a:noFill/>
          <a:ln w="9525">
            <a:noFill/>
            <a:miter lim="800000"/>
            <a:headEnd/>
            <a:tailEnd/>
          </a:ln>
        </p:spPr>
      </p:pic>
      <p:sp>
        <p:nvSpPr>
          <p:cNvPr id="12" name="TextBox 11"/>
          <p:cNvSpPr txBox="1"/>
          <p:nvPr/>
        </p:nvSpPr>
        <p:spPr>
          <a:xfrm>
            <a:off x="3200400" y="5105400"/>
            <a:ext cx="5943600" cy="1200329"/>
          </a:xfrm>
          <a:prstGeom prst="rect">
            <a:avLst/>
          </a:prstGeom>
          <a:solidFill>
            <a:schemeClr val="bg1">
              <a:alpha val="51000"/>
            </a:schemeClr>
          </a:solidFill>
        </p:spPr>
        <p:txBody>
          <a:bodyPr wrap="square" rtlCol="0">
            <a:spAutoFit/>
          </a:bodyPr>
          <a:lstStyle/>
          <a:p>
            <a:r>
              <a:rPr lang="en-US" dirty="0" smtClean="0"/>
              <a:t>The magnetic fraction withdrawn from the water. The bag, magnet, and grains were then immersed in a second container of clean water. Withdrawing the magnet from the bag  released the grains into the water.</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noChangeArrowheads="1"/>
          </p:cNvPicPr>
          <p:nvPr/>
        </p:nvPicPr>
        <p:blipFill>
          <a:blip r:embed="rId2"/>
          <a:srcRect/>
          <a:stretch>
            <a:fillRect/>
          </a:stretch>
        </p:blipFill>
        <p:spPr bwMode="auto">
          <a:xfrm>
            <a:off x="0" y="-15753"/>
            <a:ext cx="9144000" cy="6873753"/>
          </a:xfrm>
          <a:prstGeom prst="rect">
            <a:avLst/>
          </a:prstGeom>
          <a:noFill/>
          <a:ln w="9525">
            <a:noFill/>
            <a:miter lim="800000"/>
            <a:headEnd/>
            <a:tailEnd/>
          </a:ln>
          <a:effectLst/>
        </p:spPr>
      </p:pic>
      <p:sp>
        <p:nvSpPr>
          <p:cNvPr id="5" name="Title 1"/>
          <p:cNvSpPr txBox="1">
            <a:spLocks/>
          </p:cNvSpPr>
          <p:nvPr/>
        </p:nvSpPr>
        <p:spPr>
          <a:xfrm>
            <a:off x="4648200" y="0"/>
            <a:ext cx="4495800" cy="1600200"/>
          </a:xfrm>
          <a:prstGeom prst="rect">
            <a:avLst/>
          </a:prstGeom>
        </p:spPr>
        <p:txBody>
          <a:bodyPr vert="horz" lIns="91440" tIns="45720" rIns="91440" bIns="45720" rtlCol="0" anchor="ctr">
            <a:norm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smtClean="0">
                <a:ln>
                  <a:noFill/>
                </a:ln>
                <a:solidFill>
                  <a:srgbClr val="FFFF00"/>
                </a:solidFill>
                <a:effectLst/>
                <a:uLnTx/>
                <a:uFillTx/>
                <a:latin typeface="Bookman Old Style" pitchFamily="18" charset="0"/>
                <a:ea typeface="+mj-ea"/>
                <a:cs typeface="+mj-cs"/>
              </a:rPr>
              <a:t>Soil Processing</a:t>
            </a:r>
            <a:endParaRPr kumimoji="0" lang="en-US" sz="4000" b="1" i="0" u="none" strike="noStrike" kern="1200" cap="none" spc="0" normalizeH="0" baseline="0" noProof="0" dirty="0">
              <a:ln>
                <a:noFill/>
              </a:ln>
              <a:solidFill>
                <a:srgbClr val="FFFF00"/>
              </a:solidFill>
              <a:effectLst/>
              <a:uLnTx/>
              <a:uFillTx/>
              <a:latin typeface="Bookman Old Style" pitchFamily="18" charset="0"/>
              <a:ea typeface="+mj-ea"/>
              <a:cs typeface="+mj-cs"/>
            </a:endParaRPr>
          </a:p>
        </p:txBody>
      </p:sp>
      <p:sp>
        <p:nvSpPr>
          <p:cNvPr id="6" name="TextBox 5"/>
          <p:cNvSpPr txBox="1"/>
          <p:nvPr/>
        </p:nvSpPr>
        <p:spPr>
          <a:xfrm>
            <a:off x="0" y="1676400"/>
            <a:ext cx="5943600" cy="1200329"/>
          </a:xfrm>
          <a:prstGeom prst="rect">
            <a:avLst/>
          </a:prstGeom>
          <a:solidFill>
            <a:schemeClr val="bg1">
              <a:alpha val="51000"/>
            </a:schemeClr>
          </a:solidFill>
        </p:spPr>
        <p:txBody>
          <a:bodyPr wrap="square" rtlCol="0">
            <a:spAutoFit/>
          </a:bodyPr>
          <a:lstStyle/>
          <a:p>
            <a:r>
              <a:rPr lang="en-US" dirty="0" smtClean="0"/>
              <a:t>This process was repeated until only minimal additional grains were extracted. Next, in order to separate excess dirt from the magnetic grains, the bag and magnet were used to retrieve the magnetic fraction from the second container. </a:t>
            </a:r>
            <a:endParaRPr lang="en-US" dirty="0"/>
          </a:p>
        </p:txBody>
      </p:sp>
      <p:pic>
        <p:nvPicPr>
          <p:cNvPr id="24578" name="Picture 11" descr="10-DSC02895-B"/>
          <p:cNvPicPr>
            <a:picLocks noChangeAspect="1" noChangeArrowheads="1"/>
          </p:cNvPicPr>
          <p:nvPr/>
        </p:nvPicPr>
        <p:blipFill>
          <a:blip r:embed="rId3"/>
          <a:srcRect/>
          <a:stretch>
            <a:fillRect/>
          </a:stretch>
        </p:blipFill>
        <p:spPr bwMode="auto">
          <a:xfrm>
            <a:off x="6538609" y="1371600"/>
            <a:ext cx="2605391" cy="1943705"/>
          </a:xfrm>
          <a:prstGeom prst="rect">
            <a:avLst/>
          </a:prstGeom>
          <a:noFill/>
          <a:ln w="9525">
            <a:noFill/>
            <a:miter lim="800000"/>
            <a:headEnd/>
            <a:tailEnd/>
          </a:ln>
        </p:spPr>
      </p:pic>
      <p:sp>
        <p:nvSpPr>
          <p:cNvPr id="8" name="TextBox 7"/>
          <p:cNvSpPr txBox="1"/>
          <p:nvPr/>
        </p:nvSpPr>
        <p:spPr>
          <a:xfrm>
            <a:off x="3200400" y="3505200"/>
            <a:ext cx="5943600" cy="646331"/>
          </a:xfrm>
          <a:prstGeom prst="rect">
            <a:avLst/>
          </a:prstGeom>
          <a:solidFill>
            <a:schemeClr val="bg1">
              <a:alpha val="51000"/>
            </a:schemeClr>
          </a:solidFill>
        </p:spPr>
        <p:txBody>
          <a:bodyPr wrap="square" rtlCol="0">
            <a:spAutoFit/>
          </a:bodyPr>
          <a:lstStyle/>
          <a:p>
            <a:r>
              <a:rPr lang="en-US" dirty="0" smtClean="0"/>
              <a:t>After removing the magnet, the wet grains stuck to the bag and were transferred onto a small plate.</a:t>
            </a:r>
            <a:endParaRPr lang="en-US" dirty="0"/>
          </a:p>
        </p:txBody>
      </p:sp>
      <p:pic>
        <p:nvPicPr>
          <p:cNvPr id="24579" name="P 9" descr="100_1201.JPG"/>
          <p:cNvPicPr>
            <a:picLocks noChangeAspect="1" noChangeArrowheads="1"/>
          </p:cNvPicPr>
          <p:nvPr/>
        </p:nvPicPr>
        <p:blipFill>
          <a:blip r:embed="rId4"/>
          <a:srcRect l="-876" r="915"/>
          <a:stretch>
            <a:fillRect/>
          </a:stretch>
        </p:blipFill>
        <p:spPr bwMode="auto">
          <a:xfrm>
            <a:off x="228600" y="3428999"/>
            <a:ext cx="2514600" cy="2109019"/>
          </a:xfrm>
          <a:prstGeom prst="rect">
            <a:avLst/>
          </a:prstGeom>
          <a:noFill/>
          <a:ln w="9525">
            <a:noFill/>
            <a:miter lim="800000"/>
            <a:headEnd/>
            <a:tailEnd/>
          </a:ln>
        </p:spPr>
      </p:pic>
      <p:sp>
        <p:nvSpPr>
          <p:cNvPr id="10" name="TextBox 9"/>
          <p:cNvSpPr txBox="1"/>
          <p:nvPr/>
        </p:nvSpPr>
        <p:spPr>
          <a:xfrm>
            <a:off x="3200400" y="5029200"/>
            <a:ext cx="5943600" cy="923330"/>
          </a:xfrm>
          <a:prstGeom prst="rect">
            <a:avLst/>
          </a:prstGeom>
          <a:solidFill>
            <a:schemeClr val="bg1">
              <a:alpha val="51000"/>
            </a:schemeClr>
          </a:solidFill>
        </p:spPr>
        <p:txBody>
          <a:bodyPr wrap="square" rtlCol="0">
            <a:spAutoFit/>
          </a:bodyPr>
          <a:lstStyle/>
          <a:p>
            <a:r>
              <a:rPr lang="en-US" dirty="0" smtClean="0"/>
              <a:t>After Drying, the magnetic fraction was weighed, catalogued, and analyzed.</a:t>
            </a:r>
          </a:p>
          <a:p>
            <a:r>
              <a:rPr lang="en-US" dirty="0" smtClean="0"/>
              <a:t> </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noChangeArrowheads="1"/>
          </p:cNvPicPr>
          <p:nvPr/>
        </p:nvPicPr>
        <p:blipFill>
          <a:blip r:embed="rId2"/>
          <a:srcRect/>
          <a:stretch>
            <a:fillRect/>
          </a:stretch>
        </p:blipFill>
        <p:spPr bwMode="auto">
          <a:xfrm>
            <a:off x="0" y="-15753"/>
            <a:ext cx="9144000" cy="6873753"/>
          </a:xfrm>
          <a:prstGeom prst="rect">
            <a:avLst/>
          </a:prstGeom>
          <a:noFill/>
          <a:ln w="9525">
            <a:noFill/>
            <a:miter lim="800000"/>
            <a:headEnd/>
            <a:tailEnd/>
          </a:ln>
          <a:effectLst/>
        </p:spPr>
      </p:pic>
      <p:sp>
        <p:nvSpPr>
          <p:cNvPr id="5" name="Title 1"/>
          <p:cNvSpPr txBox="1">
            <a:spLocks/>
          </p:cNvSpPr>
          <p:nvPr/>
        </p:nvSpPr>
        <p:spPr>
          <a:xfrm>
            <a:off x="4648200" y="0"/>
            <a:ext cx="4495800" cy="1600200"/>
          </a:xfrm>
          <a:prstGeom prst="rect">
            <a:avLst/>
          </a:prstGeom>
        </p:spPr>
        <p:txBody>
          <a:bodyPr vert="horz" lIns="91440" tIns="45720" rIns="91440" bIns="45720" rtlCol="0" anchor="ctr">
            <a:normAutofit fontScale="92500" lnSpcReduction="20000"/>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smtClean="0">
                <a:ln>
                  <a:noFill/>
                </a:ln>
                <a:solidFill>
                  <a:srgbClr val="FFFF00"/>
                </a:solidFill>
                <a:effectLst/>
                <a:uLnTx/>
                <a:uFillTx/>
                <a:latin typeface="Bookman Old Style" pitchFamily="18" charset="0"/>
                <a:ea typeface="+mj-ea"/>
                <a:cs typeface="+mj-cs"/>
              </a:rPr>
              <a:t>Extraction of</a:t>
            </a:r>
            <a:r>
              <a:rPr kumimoji="0" lang="en-US" sz="4000" b="1" i="0" u="none" strike="noStrike" kern="1200" cap="none" spc="0" normalizeH="0" noProof="0" dirty="0" smtClean="0">
                <a:ln>
                  <a:noFill/>
                </a:ln>
                <a:solidFill>
                  <a:srgbClr val="FFFF00"/>
                </a:solidFill>
                <a:effectLst/>
                <a:uLnTx/>
                <a:uFillTx/>
                <a:latin typeface="Bookman Old Style" pitchFamily="18" charset="0"/>
                <a:ea typeface="+mj-ea"/>
                <a:cs typeface="+mj-cs"/>
              </a:rPr>
              <a:t> Magnetic Fractions</a:t>
            </a:r>
            <a:endParaRPr kumimoji="0" lang="en-US" sz="4000" b="1" i="0" u="none" strike="noStrike" kern="1200" cap="none" spc="0" normalizeH="0" baseline="0" noProof="0" dirty="0">
              <a:ln>
                <a:noFill/>
              </a:ln>
              <a:solidFill>
                <a:srgbClr val="FFFF00"/>
              </a:solidFill>
              <a:effectLst/>
              <a:uLnTx/>
              <a:uFillTx/>
              <a:latin typeface="Bookman Old Style" pitchFamily="18" charset="0"/>
              <a:ea typeface="+mj-ea"/>
              <a:cs typeface="+mj-cs"/>
            </a:endParaRPr>
          </a:p>
        </p:txBody>
      </p:sp>
      <p:pic>
        <p:nvPicPr>
          <p:cNvPr id="25602" name="Picture 15" descr="Mag Spheres 03b"/>
          <p:cNvPicPr>
            <a:picLocks noChangeAspect="1" noChangeArrowheads="1"/>
          </p:cNvPicPr>
          <p:nvPr/>
        </p:nvPicPr>
        <p:blipFill>
          <a:blip r:embed="rId3"/>
          <a:srcRect/>
          <a:stretch>
            <a:fillRect/>
          </a:stretch>
        </p:blipFill>
        <p:spPr bwMode="auto">
          <a:xfrm>
            <a:off x="4777539" y="1600200"/>
            <a:ext cx="4366461" cy="990600"/>
          </a:xfrm>
          <a:prstGeom prst="rect">
            <a:avLst/>
          </a:prstGeom>
          <a:noFill/>
          <a:ln w="9525">
            <a:noFill/>
            <a:miter lim="800000"/>
            <a:headEnd/>
            <a:tailEnd/>
          </a:ln>
        </p:spPr>
      </p:pic>
      <p:sp>
        <p:nvSpPr>
          <p:cNvPr id="7" name="TextBox 6"/>
          <p:cNvSpPr txBox="1"/>
          <p:nvPr/>
        </p:nvSpPr>
        <p:spPr>
          <a:xfrm>
            <a:off x="0" y="2743200"/>
            <a:ext cx="5943600" cy="923330"/>
          </a:xfrm>
          <a:prstGeom prst="rect">
            <a:avLst/>
          </a:prstGeom>
          <a:solidFill>
            <a:schemeClr val="bg1">
              <a:alpha val="51000"/>
            </a:schemeClr>
          </a:solidFill>
        </p:spPr>
        <p:txBody>
          <a:bodyPr wrap="square" rtlCol="0">
            <a:spAutoFit/>
          </a:bodyPr>
          <a:lstStyle/>
          <a:p>
            <a:r>
              <a:rPr lang="en-US" dirty="0" smtClean="0"/>
              <a:t>To find micro spherules, the magnetic fraction is extracted. To identify the micro spherules, it is necessary to clean the magnetic fraction with water.</a:t>
            </a:r>
            <a:endParaRPr lang="en-US" dirty="0"/>
          </a:p>
        </p:txBody>
      </p:sp>
      <p:sp>
        <p:nvSpPr>
          <p:cNvPr id="8" name="TextBox 7"/>
          <p:cNvSpPr txBox="1"/>
          <p:nvPr/>
        </p:nvSpPr>
        <p:spPr>
          <a:xfrm>
            <a:off x="0" y="5181600"/>
            <a:ext cx="5867400" cy="923330"/>
          </a:xfrm>
          <a:prstGeom prst="rect">
            <a:avLst/>
          </a:prstGeom>
          <a:solidFill>
            <a:schemeClr val="bg1">
              <a:alpha val="51000"/>
            </a:schemeClr>
          </a:solidFill>
        </p:spPr>
        <p:txBody>
          <a:bodyPr wrap="square" rtlCol="0">
            <a:spAutoFit/>
          </a:bodyPr>
          <a:lstStyle/>
          <a:p>
            <a:r>
              <a:rPr lang="en-US" dirty="0" smtClean="0"/>
              <a:t>To find micro spherules, we dusted the magnetic grains lightly across a white background microscope slide, making it easier to distinguish the spherules. </a:t>
            </a:r>
            <a:endParaRPr lang="en-US" dirty="0"/>
          </a:p>
        </p:txBody>
      </p:sp>
      <p:pic>
        <p:nvPicPr>
          <p:cNvPr id="25603" name="Picture 7" descr="100_2127"/>
          <p:cNvPicPr>
            <a:picLocks noChangeAspect="1" noChangeArrowheads="1"/>
          </p:cNvPicPr>
          <p:nvPr/>
        </p:nvPicPr>
        <p:blipFill>
          <a:blip r:embed="rId4"/>
          <a:srcRect/>
          <a:stretch>
            <a:fillRect/>
          </a:stretch>
        </p:blipFill>
        <p:spPr bwMode="auto">
          <a:xfrm>
            <a:off x="5257800" y="3810000"/>
            <a:ext cx="3886200" cy="1219200"/>
          </a:xfrm>
          <a:prstGeom prst="rect">
            <a:avLst/>
          </a:prstGeom>
          <a:noFill/>
          <a:ln w="9525">
            <a:noFill/>
            <a:miter lim="800000"/>
            <a:headEnd/>
            <a:tailEnd/>
          </a:ln>
        </p:spPr>
      </p:pic>
      <p:sp>
        <p:nvSpPr>
          <p:cNvPr id="10" name="TextBox 9"/>
          <p:cNvSpPr txBox="1"/>
          <p:nvPr/>
        </p:nvSpPr>
        <p:spPr>
          <a:xfrm>
            <a:off x="2362200" y="6400800"/>
            <a:ext cx="4191000" cy="369332"/>
          </a:xfrm>
          <a:prstGeom prst="rect">
            <a:avLst/>
          </a:prstGeom>
          <a:solidFill>
            <a:schemeClr val="bg1">
              <a:alpha val="51000"/>
            </a:schemeClr>
          </a:solidFill>
        </p:spPr>
        <p:txBody>
          <a:bodyPr wrap="square" rtlCol="0">
            <a:spAutoFit/>
          </a:bodyPr>
          <a:lstStyle/>
          <a:p>
            <a:r>
              <a:rPr lang="en-US" dirty="0" smtClean="0">
                <a:solidFill>
                  <a:srgbClr val="FF0000"/>
                </a:solidFill>
              </a:rPr>
              <a:t>NO MAGNETIC SPHERULES WERE FOUND!</a:t>
            </a:r>
            <a:endParaRPr lang="en-US" dirty="0">
              <a:solidFill>
                <a:srgbClr val="FF0000"/>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noChangeArrowheads="1"/>
          </p:cNvPicPr>
          <p:nvPr/>
        </p:nvPicPr>
        <p:blipFill>
          <a:blip r:embed="rId2"/>
          <a:srcRect/>
          <a:stretch>
            <a:fillRect/>
          </a:stretch>
        </p:blipFill>
        <p:spPr bwMode="auto">
          <a:xfrm>
            <a:off x="0" y="-15753"/>
            <a:ext cx="9144000" cy="6873753"/>
          </a:xfrm>
          <a:prstGeom prst="rect">
            <a:avLst/>
          </a:prstGeom>
          <a:noFill/>
          <a:ln w="9525">
            <a:noFill/>
            <a:miter lim="800000"/>
            <a:headEnd/>
            <a:tailEnd/>
          </a:ln>
          <a:effectLst/>
        </p:spPr>
      </p:pic>
      <p:sp>
        <p:nvSpPr>
          <p:cNvPr id="5" name="Title 1"/>
          <p:cNvSpPr txBox="1">
            <a:spLocks/>
          </p:cNvSpPr>
          <p:nvPr/>
        </p:nvSpPr>
        <p:spPr>
          <a:xfrm>
            <a:off x="4495800" y="0"/>
            <a:ext cx="4648200" cy="1905000"/>
          </a:xfrm>
          <a:prstGeom prst="rect">
            <a:avLst/>
          </a:prstGeom>
        </p:spPr>
        <p:txBody>
          <a:bodyPr vert="horz" lIns="91440" tIns="45720" rIns="91440" bIns="45720" rtlCol="0" anchor="ctr">
            <a:normAutofit fontScale="85000" lnSpcReduction="20000"/>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smtClean="0">
                <a:ln>
                  <a:noFill/>
                </a:ln>
                <a:solidFill>
                  <a:srgbClr val="FFFF00"/>
                </a:solidFill>
                <a:effectLst/>
                <a:uLnTx/>
                <a:uFillTx/>
                <a:latin typeface="Bookman Old Style" pitchFamily="18" charset="0"/>
                <a:ea typeface="+mj-ea"/>
                <a:cs typeface="+mj-cs"/>
              </a:rPr>
              <a:t>Extraction</a:t>
            </a:r>
            <a:r>
              <a:rPr kumimoji="0" lang="en-US" sz="4000" b="1" i="0" u="none" strike="noStrike" kern="1200" cap="none" spc="0" normalizeH="0" noProof="0" dirty="0" smtClean="0">
                <a:ln>
                  <a:noFill/>
                </a:ln>
                <a:solidFill>
                  <a:srgbClr val="FFFF00"/>
                </a:solidFill>
                <a:effectLst/>
                <a:uLnTx/>
                <a:uFillTx/>
                <a:latin typeface="Bookman Old Style" pitchFamily="18" charset="0"/>
                <a:ea typeface="+mj-ea"/>
                <a:cs typeface="+mj-cs"/>
              </a:rPr>
              <a:t> of Carbon Spherules,</a:t>
            </a:r>
          </a:p>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noProof="0" dirty="0" smtClean="0">
                <a:ln>
                  <a:noFill/>
                </a:ln>
                <a:solidFill>
                  <a:srgbClr val="FFFF00"/>
                </a:solidFill>
                <a:effectLst/>
                <a:uLnTx/>
                <a:uFillTx/>
                <a:latin typeface="Bookman Old Style" pitchFamily="18" charset="0"/>
                <a:ea typeface="+mj-ea"/>
                <a:cs typeface="+mj-cs"/>
              </a:rPr>
              <a:t>Glass-like Carbon,</a:t>
            </a:r>
          </a:p>
          <a:p>
            <a:pPr marL="0" marR="0" lvl="0" indent="0" algn="r" defTabSz="914400" rtl="0" eaLnBrk="1" fontAlgn="auto" latinLnBrk="0" hangingPunct="1">
              <a:lnSpc>
                <a:spcPct val="100000"/>
              </a:lnSpc>
              <a:spcBef>
                <a:spcPct val="0"/>
              </a:spcBef>
              <a:spcAft>
                <a:spcPts val="0"/>
              </a:spcAft>
              <a:buClrTx/>
              <a:buSzTx/>
              <a:buFontTx/>
              <a:buNone/>
              <a:tabLst/>
              <a:defRPr/>
            </a:pPr>
            <a:r>
              <a:rPr lang="en-US" sz="4000" b="1" dirty="0" smtClean="0">
                <a:solidFill>
                  <a:srgbClr val="FFFF00"/>
                </a:solidFill>
                <a:latin typeface="Bookman Old Style" pitchFamily="18" charset="0"/>
                <a:ea typeface="+mj-ea"/>
                <a:cs typeface="+mj-cs"/>
              </a:rPr>
              <a:t>And Charcoal</a:t>
            </a:r>
            <a:endParaRPr kumimoji="0" lang="en-US" sz="4000" b="1" i="0" u="none" strike="noStrike" kern="1200" cap="none" spc="0" normalizeH="0" baseline="0" noProof="0" dirty="0">
              <a:ln>
                <a:noFill/>
              </a:ln>
              <a:solidFill>
                <a:srgbClr val="FFFF00"/>
              </a:solidFill>
              <a:effectLst/>
              <a:uLnTx/>
              <a:uFillTx/>
              <a:latin typeface="Bookman Old Style" pitchFamily="18" charset="0"/>
              <a:ea typeface="+mj-ea"/>
              <a:cs typeface="+mj-cs"/>
            </a:endParaRPr>
          </a:p>
        </p:txBody>
      </p:sp>
      <p:sp>
        <p:nvSpPr>
          <p:cNvPr id="8" name="TextBox 7"/>
          <p:cNvSpPr txBox="1"/>
          <p:nvPr/>
        </p:nvSpPr>
        <p:spPr>
          <a:xfrm>
            <a:off x="0" y="1905000"/>
            <a:ext cx="5410200" cy="1200329"/>
          </a:xfrm>
          <a:prstGeom prst="rect">
            <a:avLst/>
          </a:prstGeom>
          <a:solidFill>
            <a:schemeClr val="bg1">
              <a:alpha val="51000"/>
            </a:schemeClr>
          </a:solidFill>
        </p:spPr>
        <p:txBody>
          <a:bodyPr wrap="square" rtlCol="0">
            <a:spAutoFit/>
          </a:bodyPr>
          <a:lstStyle/>
          <a:p>
            <a:r>
              <a:rPr lang="en-US" dirty="0" smtClean="0"/>
              <a:t>Carbon spherules have a low specific gravity, so water floatation was used to separate them. Ample water was used for dilution, and the slurry was agitated to free the floating fraction (ARROWS)</a:t>
            </a:r>
            <a:endParaRPr lang="en-US" dirty="0"/>
          </a:p>
        </p:txBody>
      </p:sp>
      <p:sp>
        <p:nvSpPr>
          <p:cNvPr id="9" name="TextBox 8"/>
          <p:cNvSpPr txBox="1"/>
          <p:nvPr/>
        </p:nvSpPr>
        <p:spPr>
          <a:xfrm>
            <a:off x="4495800" y="3505200"/>
            <a:ext cx="4648200" cy="369332"/>
          </a:xfrm>
          <a:prstGeom prst="rect">
            <a:avLst/>
          </a:prstGeom>
          <a:solidFill>
            <a:schemeClr val="bg1">
              <a:alpha val="51000"/>
            </a:schemeClr>
          </a:solidFill>
        </p:spPr>
        <p:txBody>
          <a:bodyPr wrap="square" rtlCol="0">
            <a:spAutoFit/>
          </a:bodyPr>
          <a:lstStyle/>
          <a:p>
            <a:r>
              <a:rPr lang="en-US" dirty="0" smtClean="0"/>
              <a:t>The floating fraction was captured with a filter.</a:t>
            </a:r>
            <a:endParaRPr lang="en-US" dirty="0"/>
          </a:p>
        </p:txBody>
      </p:sp>
      <p:pic>
        <p:nvPicPr>
          <p:cNvPr id="26628" name="Picture 26" descr="C1-DSC02905 b"/>
          <p:cNvPicPr>
            <a:picLocks noChangeAspect="1" noChangeArrowheads="1"/>
          </p:cNvPicPr>
          <p:nvPr/>
        </p:nvPicPr>
        <p:blipFill>
          <a:blip r:embed="rId3"/>
          <a:srcRect/>
          <a:stretch>
            <a:fillRect/>
          </a:stretch>
        </p:blipFill>
        <p:spPr bwMode="auto">
          <a:xfrm>
            <a:off x="6934200" y="1752600"/>
            <a:ext cx="2209800" cy="1654193"/>
          </a:xfrm>
          <a:prstGeom prst="rect">
            <a:avLst/>
          </a:prstGeom>
          <a:noFill/>
          <a:ln w="9525">
            <a:noFill/>
            <a:miter lim="800000"/>
            <a:headEnd/>
            <a:tailEnd/>
          </a:ln>
        </p:spPr>
      </p:pic>
      <p:pic>
        <p:nvPicPr>
          <p:cNvPr id="26629" name="P 10" descr="100_1196.JPG"/>
          <p:cNvPicPr>
            <a:picLocks noChangeAspect="1" noChangeArrowheads="1"/>
          </p:cNvPicPr>
          <p:nvPr/>
        </p:nvPicPr>
        <p:blipFill>
          <a:blip r:embed="rId4"/>
          <a:srcRect l="-731" r="-731"/>
          <a:stretch>
            <a:fillRect/>
          </a:stretch>
        </p:blipFill>
        <p:spPr bwMode="auto">
          <a:xfrm>
            <a:off x="0" y="3200400"/>
            <a:ext cx="2362200" cy="1683808"/>
          </a:xfrm>
          <a:prstGeom prst="rect">
            <a:avLst/>
          </a:prstGeom>
          <a:noFill/>
          <a:ln w="9525">
            <a:noFill/>
            <a:miter lim="800000"/>
            <a:headEnd/>
            <a:tailEnd/>
          </a:ln>
        </p:spPr>
      </p:pic>
      <p:sp>
        <p:nvSpPr>
          <p:cNvPr id="12" name="TextBox 11"/>
          <p:cNvSpPr txBox="1"/>
          <p:nvPr/>
        </p:nvSpPr>
        <p:spPr>
          <a:xfrm>
            <a:off x="0" y="4953001"/>
            <a:ext cx="5486400" cy="369332"/>
          </a:xfrm>
          <a:prstGeom prst="rect">
            <a:avLst/>
          </a:prstGeom>
          <a:solidFill>
            <a:schemeClr val="bg1">
              <a:alpha val="51000"/>
            </a:schemeClr>
          </a:solidFill>
        </p:spPr>
        <p:txBody>
          <a:bodyPr wrap="square" rtlCol="0">
            <a:spAutoFit/>
          </a:bodyPr>
          <a:lstStyle/>
          <a:p>
            <a:r>
              <a:rPr lang="en-US" dirty="0" smtClean="0"/>
              <a:t>The floating fraction was then placed onto a plate to dry.</a:t>
            </a:r>
            <a:endParaRPr lang="en-US" dirty="0"/>
          </a:p>
        </p:txBody>
      </p:sp>
      <p:pic>
        <p:nvPicPr>
          <p:cNvPr id="26630" name="P 11" descr="100_1202.JPG"/>
          <p:cNvPicPr>
            <a:picLocks noChangeAspect="1" noChangeArrowheads="1"/>
          </p:cNvPicPr>
          <p:nvPr/>
        </p:nvPicPr>
        <p:blipFill>
          <a:blip r:embed="rId5"/>
          <a:srcRect/>
          <a:stretch>
            <a:fillRect/>
          </a:stretch>
        </p:blipFill>
        <p:spPr bwMode="auto">
          <a:xfrm>
            <a:off x="6819900" y="3962400"/>
            <a:ext cx="2324100" cy="1524000"/>
          </a:xfrm>
          <a:prstGeom prst="rect">
            <a:avLst/>
          </a:prstGeom>
          <a:noFill/>
          <a:ln w="9525">
            <a:noFill/>
            <a:miter lim="800000"/>
            <a:headEnd/>
            <a:tailEnd/>
          </a:ln>
        </p:spPr>
      </p:pic>
      <p:sp>
        <p:nvSpPr>
          <p:cNvPr id="14" name="TextBox 13"/>
          <p:cNvSpPr txBox="1"/>
          <p:nvPr/>
        </p:nvSpPr>
        <p:spPr>
          <a:xfrm>
            <a:off x="0" y="5380672"/>
            <a:ext cx="9144000" cy="1477328"/>
          </a:xfrm>
          <a:prstGeom prst="rect">
            <a:avLst/>
          </a:prstGeom>
          <a:solidFill>
            <a:schemeClr val="bg1">
              <a:alpha val="51000"/>
            </a:schemeClr>
          </a:solidFill>
        </p:spPr>
        <p:txBody>
          <a:bodyPr wrap="square" rtlCol="0">
            <a:spAutoFit/>
          </a:bodyPr>
          <a:lstStyle/>
          <a:p>
            <a:r>
              <a:rPr lang="en-US" dirty="0" smtClean="0"/>
              <a:t>This was repeated until all floating fractions were removed.</a:t>
            </a:r>
          </a:p>
          <a:p>
            <a:r>
              <a:rPr lang="en-US" dirty="0" smtClean="0"/>
              <a:t>To recover the less buoyant fraction of carbon that did not float, the remaining slurry was rinsed and agitated repeatedly. This stratified the sediment and brought the remaining non-floating carbon fraction to the surface of the sediment sample, but beneath the water. Obvious carbon, which included charcoal and glass-like carbon, was separated manually.</a:t>
            </a: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noChangeArrowheads="1"/>
          </p:cNvPicPr>
          <p:nvPr/>
        </p:nvPicPr>
        <p:blipFill>
          <a:blip r:embed="rId2"/>
          <a:srcRect/>
          <a:stretch>
            <a:fillRect/>
          </a:stretch>
        </p:blipFill>
        <p:spPr bwMode="auto">
          <a:xfrm>
            <a:off x="0" y="-15753"/>
            <a:ext cx="9144000" cy="6873753"/>
          </a:xfrm>
          <a:prstGeom prst="rect">
            <a:avLst/>
          </a:prstGeom>
          <a:noFill/>
          <a:ln w="9525">
            <a:noFill/>
            <a:miter lim="800000"/>
            <a:headEnd/>
            <a:tailEnd/>
          </a:ln>
          <a:effectLst/>
        </p:spPr>
      </p:pic>
      <p:sp>
        <p:nvSpPr>
          <p:cNvPr id="5" name="Title 1"/>
          <p:cNvSpPr txBox="1">
            <a:spLocks/>
          </p:cNvSpPr>
          <p:nvPr/>
        </p:nvSpPr>
        <p:spPr>
          <a:xfrm>
            <a:off x="4648200" y="0"/>
            <a:ext cx="4495800" cy="1600200"/>
          </a:xfrm>
          <a:prstGeom prst="rect">
            <a:avLst/>
          </a:prstGeom>
        </p:spPr>
        <p:txBody>
          <a:bodyPr vert="horz" lIns="91440" tIns="45720" rIns="91440" bIns="45720" rtlCol="0" anchor="ctr">
            <a:normAutofit fontScale="92500" lnSpcReduction="20000"/>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smtClean="0">
                <a:ln>
                  <a:noFill/>
                </a:ln>
                <a:solidFill>
                  <a:srgbClr val="FFFF00"/>
                </a:solidFill>
                <a:effectLst/>
                <a:uLnTx/>
                <a:uFillTx/>
                <a:latin typeface="Bookman Old Style" pitchFamily="18" charset="0"/>
                <a:ea typeface="+mj-ea"/>
                <a:cs typeface="+mj-cs"/>
              </a:rPr>
              <a:t>Analysis of Individual</a:t>
            </a:r>
            <a:r>
              <a:rPr kumimoji="0" lang="en-US" sz="4000" b="1" i="0" u="none" strike="noStrike" kern="1200" cap="none" spc="0" normalizeH="0" noProof="0" dirty="0" smtClean="0">
                <a:ln>
                  <a:noFill/>
                </a:ln>
                <a:solidFill>
                  <a:srgbClr val="FFFF00"/>
                </a:solidFill>
                <a:effectLst/>
                <a:uLnTx/>
                <a:uFillTx/>
                <a:latin typeface="Bookman Old Style" pitchFamily="18" charset="0"/>
                <a:ea typeface="+mj-ea"/>
                <a:cs typeface="+mj-cs"/>
              </a:rPr>
              <a:t> Soil Samples</a:t>
            </a:r>
            <a:endParaRPr kumimoji="0" lang="en-US" sz="4000" b="1" i="0" u="none" strike="noStrike" kern="1200" cap="none" spc="0" normalizeH="0" baseline="0" noProof="0" dirty="0">
              <a:ln>
                <a:noFill/>
              </a:ln>
              <a:solidFill>
                <a:srgbClr val="FFFF00"/>
              </a:solidFill>
              <a:effectLst/>
              <a:uLnTx/>
              <a:uFillTx/>
              <a:latin typeface="Bookman Old Style" pitchFamily="18" charset="0"/>
              <a:ea typeface="+mj-ea"/>
              <a:cs typeface="+mj-cs"/>
            </a:endParaRPr>
          </a:p>
        </p:txBody>
      </p:sp>
      <p:sp>
        <p:nvSpPr>
          <p:cNvPr id="6" name="TextBox 5"/>
          <p:cNvSpPr txBox="1"/>
          <p:nvPr/>
        </p:nvSpPr>
        <p:spPr>
          <a:xfrm>
            <a:off x="0" y="1752600"/>
            <a:ext cx="1600200" cy="369332"/>
          </a:xfrm>
          <a:prstGeom prst="rect">
            <a:avLst/>
          </a:prstGeom>
          <a:solidFill>
            <a:schemeClr val="bg1">
              <a:alpha val="51000"/>
            </a:schemeClr>
          </a:solidFill>
        </p:spPr>
        <p:txBody>
          <a:bodyPr wrap="square" rtlCol="0">
            <a:spAutoFit/>
          </a:bodyPr>
          <a:lstStyle/>
          <a:p>
            <a:r>
              <a:rPr lang="en-US" dirty="0" smtClean="0"/>
              <a:t>Sample 1</a:t>
            </a:r>
            <a:endParaRPr lang="en-US" dirty="0"/>
          </a:p>
        </p:txBody>
      </p:sp>
      <p:sp>
        <p:nvSpPr>
          <p:cNvPr id="7" name="TextBox 6"/>
          <p:cNvSpPr txBox="1"/>
          <p:nvPr/>
        </p:nvSpPr>
        <p:spPr>
          <a:xfrm>
            <a:off x="228600" y="2286000"/>
            <a:ext cx="6096000" cy="923330"/>
          </a:xfrm>
          <a:prstGeom prst="rect">
            <a:avLst/>
          </a:prstGeom>
          <a:solidFill>
            <a:schemeClr val="bg1">
              <a:alpha val="51000"/>
            </a:schemeClr>
          </a:solidFill>
        </p:spPr>
        <p:txBody>
          <a:bodyPr wrap="square" rtlCol="0">
            <a:spAutoFit/>
          </a:bodyPr>
          <a:lstStyle/>
          <a:p>
            <a:r>
              <a:rPr lang="en-US" dirty="0" smtClean="0"/>
              <a:t>The markers revealed from our analysis of sample 1 taken from Miles Point; at a depth of 22.5 inches (57.15 cm) and above the YDB, included: </a:t>
            </a:r>
            <a:endParaRPr lang="en-US" dirty="0"/>
          </a:p>
        </p:txBody>
      </p:sp>
      <p:sp>
        <p:nvSpPr>
          <p:cNvPr id="8" name="TextBox 7"/>
          <p:cNvSpPr txBox="1"/>
          <p:nvPr/>
        </p:nvSpPr>
        <p:spPr>
          <a:xfrm>
            <a:off x="838200" y="3657600"/>
            <a:ext cx="6019800" cy="1569660"/>
          </a:xfrm>
          <a:prstGeom prst="rect">
            <a:avLst/>
          </a:prstGeom>
          <a:solidFill>
            <a:schemeClr val="bg1">
              <a:alpha val="51000"/>
            </a:schemeClr>
          </a:solidFill>
        </p:spPr>
        <p:txBody>
          <a:bodyPr wrap="square" rtlCol="0">
            <a:spAutoFit/>
          </a:bodyPr>
          <a:lstStyle/>
          <a:p>
            <a:pPr marL="342900" indent="-342900">
              <a:buFont typeface="+mj-lt"/>
              <a:buAutoNum type="arabicPeriod"/>
            </a:pPr>
            <a:r>
              <a:rPr lang="en-US" sz="1600" dirty="0" smtClean="0"/>
              <a:t>Magnetic Grains (</a:t>
            </a:r>
            <a:r>
              <a:rPr lang="en-US" sz="1600" dirty="0" smtClean="0">
                <a:solidFill>
                  <a:srgbClr val="FF0000"/>
                </a:solidFill>
              </a:rPr>
              <a:t>not found</a:t>
            </a:r>
            <a:r>
              <a:rPr lang="en-US" sz="1600" dirty="0" smtClean="0"/>
              <a:t>)</a:t>
            </a:r>
          </a:p>
          <a:p>
            <a:pPr marL="342900" indent="-342900">
              <a:buFont typeface="+mj-lt"/>
              <a:buAutoNum type="arabicPeriod"/>
            </a:pPr>
            <a:r>
              <a:rPr lang="en-US" sz="1600" dirty="0" smtClean="0"/>
              <a:t>Magnetic Spherules (</a:t>
            </a:r>
            <a:r>
              <a:rPr lang="en-US" sz="1600" dirty="0" smtClean="0">
                <a:solidFill>
                  <a:srgbClr val="FF0000"/>
                </a:solidFill>
              </a:rPr>
              <a:t>not found</a:t>
            </a:r>
            <a:r>
              <a:rPr lang="en-US" sz="1600" dirty="0" smtClean="0"/>
              <a:t>)</a:t>
            </a:r>
          </a:p>
          <a:p>
            <a:pPr marL="342900" indent="-342900">
              <a:buFont typeface="+mj-lt"/>
              <a:buAutoNum type="arabicPeriod"/>
            </a:pPr>
            <a:r>
              <a:rPr lang="en-US" sz="1600" dirty="0" smtClean="0"/>
              <a:t>Carbon Spherules (</a:t>
            </a:r>
            <a:r>
              <a:rPr lang="en-US" sz="1600" dirty="0" smtClean="0">
                <a:solidFill>
                  <a:srgbClr val="008000"/>
                </a:solidFill>
              </a:rPr>
              <a:t>found</a:t>
            </a:r>
            <a:r>
              <a:rPr lang="en-US" sz="1600" dirty="0" smtClean="0"/>
              <a:t>)</a:t>
            </a:r>
          </a:p>
          <a:p>
            <a:pPr marL="342900" indent="-342900">
              <a:buFont typeface="+mj-lt"/>
              <a:buAutoNum type="arabicPeriod"/>
            </a:pPr>
            <a:r>
              <a:rPr lang="en-US" sz="1600" dirty="0" smtClean="0"/>
              <a:t>Glass-like Carbon (</a:t>
            </a:r>
            <a:r>
              <a:rPr lang="en-US" sz="1600" dirty="0" smtClean="0">
                <a:solidFill>
                  <a:srgbClr val="FF0000"/>
                </a:solidFill>
              </a:rPr>
              <a:t>not found</a:t>
            </a:r>
            <a:r>
              <a:rPr lang="en-US" sz="1600" dirty="0" smtClean="0"/>
              <a:t>)</a:t>
            </a:r>
          </a:p>
          <a:p>
            <a:pPr marL="342900" indent="-342900">
              <a:buFont typeface="+mj-lt"/>
              <a:buAutoNum type="arabicPeriod"/>
            </a:pPr>
            <a:r>
              <a:rPr lang="en-US" sz="1600" dirty="0" smtClean="0"/>
              <a:t>Charcoal (</a:t>
            </a:r>
            <a:r>
              <a:rPr lang="en-US" sz="1600" dirty="0" smtClean="0">
                <a:solidFill>
                  <a:srgbClr val="FF0000"/>
                </a:solidFill>
              </a:rPr>
              <a:t>not found</a:t>
            </a:r>
            <a:r>
              <a:rPr lang="en-US" sz="1600" dirty="0" smtClean="0"/>
              <a:t>)</a:t>
            </a:r>
          </a:p>
          <a:p>
            <a:pPr marL="342900" indent="-342900">
              <a:buFont typeface="+mj-lt"/>
              <a:buAutoNum type="arabicPeriod"/>
            </a:pPr>
            <a:r>
              <a:rPr lang="en-US" sz="1600" dirty="0" err="1" smtClean="0"/>
              <a:t>Nano</a:t>
            </a:r>
            <a:r>
              <a:rPr lang="en-US" sz="1600" dirty="0" smtClean="0"/>
              <a:t>-Diamonds (</a:t>
            </a:r>
            <a:r>
              <a:rPr lang="en-US" sz="1600" dirty="0" smtClean="0">
                <a:solidFill>
                  <a:srgbClr val="008000"/>
                </a:solidFill>
              </a:rPr>
              <a:t>found</a:t>
            </a:r>
            <a:r>
              <a:rPr lang="en-US" sz="1600" dirty="0" smtClean="0"/>
              <a:t>)</a:t>
            </a:r>
            <a:endParaRPr lang="en-US" sz="1600" dirty="0"/>
          </a:p>
        </p:txBody>
      </p:sp>
      <p:pic>
        <p:nvPicPr>
          <p:cNvPr id="35842" name="Picture 2" descr="G:\URE Team08\TeamImages\Research Images\100_1185.JPG"/>
          <p:cNvPicPr>
            <a:picLocks noChangeAspect="1" noChangeArrowheads="1"/>
          </p:cNvPicPr>
          <p:nvPr/>
        </p:nvPicPr>
        <p:blipFill>
          <a:blip r:embed="rId3" cstate="print"/>
          <a:srcRect/>
          <a:stretch>
            <a:fillRect/>
          </a:stretch>
        </p:blipFill>
        <p:spPr bwMode="auto">
          <a:xfrm>
            <a:off x="6934200" y="1828800"/>
            <a:ext cx="1980565" cy="2973635"/>
          </a:xfrm>
          <a:prstGeom prst="rect">
            <a:avLst/>
          </a:prstGeom>
          <a:noFill/>
          <a:ln w="25400">
            <a:solidFill>
              <a:srgbClr val="FFFF00"/>
            </a:solid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noChangeArrowheads="1"/>
          </p:cNvPicPr>
          <p:nvPr/>
        </p:nvPicPr>
        <p:blipFill>
          <a:blip r:embed="rId2"/>
          <a:srcRect/>
          <a:stretch>
            <a:fillRect/>
          </a:stretch>
        </p:blipFill>
        <p:spPr bwMode="auto">
          <a:xfrm>
            <a:off x="0" y="-15753"/>
            <a:ext cx="9144000" cy="6873753"/>
          </a:xfrm>
          <a:prstGeom prst="rect">
            <a:avLst/>
          </a:prstGeom>
          <a:noFill/>
          <a:ln w="9525">
            <a:noFill/>
            <a:miter lim="800000"/>
            <a:headEnd/>
            <a:tailEnd/>
          </a:ln>
          <a:effectLst/>
        </p:spPr>
      </p:pic>
      <p:sp>
        <p:nvSpPr>
          <p:cNvPr id="5" name="Title 1"/>
          <p:cNvSpPr txBox="1">
            <a:spLocks/>
          </p:cNvSpPr>
          <p:nvPr/>
        </p:nvSpPr>
        <p:spPr>
          <a:xfrm>
            <a:off x="4648200" y="0"/>
            <a:ext cx="4495800" cy="1600200"/>
          </a:xfrm>
          <a:prstGeom prst="rect">
            <a:avLst/>
          </a:prstGeom>
        </p:spPr>
        <p:txBody>
          <a:bodyPr vert="horz" lIns="91440" tIns="45720" rIns="91440" bIns="45720" rtlCol="0" anchor="ctr">
            <a:normAutofit fontScale="92500" lnSpcReduction="20000"/>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smtClean="0">
                <a:ln>
                  <a:noFill/>
                </a:ln>
                <a:solidFill>
                  <a:srgbClr val="FFFF00"/>
                </a:solidFill>
                <a:effectLst/>
                <a:uLnTx/>
                <a:uFillTx/>
                <a:latin typeface="Bookman Old Style" pitchFamily="18" charset="0"/>
                <a:ea typeface="+mj-ea"/>
                <a:cs typeface="+mj-cs"/>
              </a:rPr>
              <a:t>Analysis of Individual</a:t>
            </a:r>
            <a:r>
              <a:rPr kumimoji="0" lang="en-US" sz="4000" b="1" i="0" u="none" strike="noStrike" kern="1200" cap="none" spc="0" normalizeH="0" noProof="0" dirty="0" smtClean="0">
                <a:ln>
                  <a:noFill/>
                </a:ln>
                <a:solidFill>
                  <a:srgbClr val="FFFF00"/>
                </a:solidFill>
                <a:effectLst/>
                <a:uLnTx/>
                <a:uFillTx/>
                <a:latin typeface="Bookman Old Style" pitchFamily="18" charset="0"/>
                <a:ea typeface="+mj-ea"/>
                <a:cs typeface="+mj-cs"/>
              </a:rPr>
              <a:t> Soil Samples</a:t>
            </a:r>
            <a:endParaRPr kumimoji="0" lang="en-US" sz="4000" b="1" i="0" u="none" strike="noStrike" kern="1200" cap="none" spc="0" normalizeH="0" baseline="0" noProof="0" dirty="0">
              <a:ln>
                <a:noFill/>
              </a:ln>
              <a:solidFill>
                <a:srgbClr val="FFFF00"/>
              </a:solidFill>
              <a:effectLst/>
              <a:uLnTx/>
              <a:uFillTx/>
              <a:latin typeface="Bookman Old Style" pitchFamily="18" charset="0"/>
              <a:ea typeface="+mj-ea"/>
              <a:cs typeface="+mj-cs"/>
            </a:endParaRPr>
          </a:p>
        </p:txBody>
      </p:sp>
      <p:sp>
        <p:nvSpPr>
          <p:cNvPr id="6" name="TextBox 5"/>
          <p:cNvSpPr txBox="1"/>
          <p:nvPr/>
        </p:nvSpPr>
        <p:spPr>
          <a:xfrm>
            <a:off x="0" y="1752600"/>
            <a:ext cx="1600200" cy="369332"/>
          </a:xfrm>
          <a:prstGeom prst="rect">
            <a:avLst/>
          </a:prstGeom>
          <a:solidFill>
            <a:schemeClr val="bg1">
              <a:alpha val="51000"/>
            </a:schemeClr>
          </a:solidFill>
        </p:spPr>
        <p:txBody>
          <a:bodyPr wrap="square" rtlCol="0">
            <a:spAutoFit/>
          </a:bodyPr>
          <a:lstStyle/>
          <a:p>
            <a:r>
              <a:rPr lang="en-US" dirty="0" smtClean="0"/>
              <a:t>Sample 2</a:t>
            </a:r>
            <a:endParaRPr lang="en-US" dirty="0"/>
          </a:p>
        </p:txBody>
      </p:sp>
      <p:sp>
        <p:nvSpPr>
          <p:cNvPr id="9" name="TextBox 8"/>
          <p:cNvSpPr txBox="1"/>
          <p:nvPr/>
        </p:nvSpPr>
        <p:spPr>
          <a:xfrm>
            <a:off x="838200" y="3657600"/>
            <a:ext cx="6019800" cy="1569660"/>
          </a:xfrm>
          <a:prstGeom prst="rect">
            <a:avLst/>
          </a:prstGeom>
          <a:solidFill>
            <a:schemeClr val="bg1">
              <a:alpha val="51000"/>
            </a:schemeClr>
          </a:solidFill>
        </p:spPr>
        <p:txBody>
          <a:bodyPr wrap="square" rtlCol="0">
            <a:spAutoFit/>
          </a:bodyPr>
          <a:lstStyle/>
          <a:p>
            <a:pPr marL="342900" indent="-342900">
              <a:buFont typeface="+mj-lt"/>
              <a:buAutoNum type="arabicPeriod"/>
            </a:pPr>
            <a:r>
              <a:rPr lang="en-US" sz="1600" dirty="0" smtClean="0"/>
              <a:t>Magnetic Grains (</a:t>
            </a:r>
            <a:r>
              <a:rPr lang="en-US" sz="1600" dirty="0" smtClean="0">
                <a:solidFill>
                  <a:srgbClr val="008000"/>
                </a:solidFill>
              </a:rPr>
              <a:t>found</a:t>
            </a:r>
            <a:r>
              <a:rPr lang="en-US" sz="1600" dirty="0" smtClean="0"/>
              <a:t>)</a:t>
            </a:r>
          </a:p>
          <a:p>
            <a:pPr marL="342900" indent="-342900">
              <a:buFont typeface="+mj-lt"/>
              <a:buAutoNum type="arabicPeriod"/>
            </a:pPr>
            <a:r>
              <a:rPr lang="en-US" sz="1600" dirty="0" smtClean="0"/>
              <a:t>Magnetic Spherules (</a:t>
            </a:r>
            <a:r>
              <a:rPr lang="en-US" sz="1600" dirty="0" smtClean="0">
                <a:solidFill>
                  <a:srgbClr val="FF0000"/>
                </a:solidFill>
              </a:rPr>
              <a:t>not found</a:t>
            </a:r>
            <a:r>
              <a:rPr lang="en-US" sz="1600" dirty="0" smtClean="0"/>
              <a:t>)</a:t>
            </a:r>
          </a:p>
          <a:p>
            <a:pPr marL="342900" indent="-342900">
              <a:buFont typeface="+mj-lt"/>
              <a:buAutoNum type="arabicPeriod"/>
            </a:pPr>
            <a:r>
              <a:rPr lang="en-US" sz="1600" dirty="0" smtClean="0"/>
              <a:t>Carbon Spherules (</a:t>
            </a:r>
            <a:r>
              <a:rPr lang="en-US" sz="1600" dirty="0" smtClean="0">
                <a:solidFill>
                  <a:srgbClr val="008000"/>
                </a:solidFill>
              </a:rPr>
              <a:t>found</a:t>
            </a:r>
            <a:r>
              <a:rPr lang="en-US" sz="1600" dirty="0" smtClean="0"/>
              <a:t>)</a:t>
            </a:r>
          </a:p>
          <a:p>
            <a:pPr marL="342900" indent="-342900">
              <a:buFont typeface="+mj-lt"/>
              <a:buAutoNum type="arabicPeriod"/>
            </a:pPr>
            <a:r>
              <a:rPr lang="en-US" sz="1600" dirty="0" smtClean="0"/>
              <a:t>Glass-like Carbon (</a:t>
            </a:r>
            <a:r>
              <a:rPr lang="en-US" sz="1600" dirty="0" smtClean="0">
                <a:solidFill>
                  <a:srgbClr val="FF0000"/>
                </a:solidFill>
              </a:rPr>
              <a:t>not found</a:t>
            </a:r>
            <a:r>
              <a:rPr lang="en-US" sz="1600" dirty="0" smtClean="0"/>
              <a:t>)</a:t>
            </a:r>
          </a:p>
          <a:p>
            <a:pPr marL="342900" indent="-342900">
              <a:buFont typeface="+mj-lt"/>
              <a:buAutoNum type="arabicPeriod"/>
            </a:pPr>
            <a:r>
              <a:rPr lang="en-US" sz="1600" dirty="0" smtClean="0"/>
              <a:t>Charcoal (</a:t>
            </a:r>
            <a:r>
              <a:rPr lang="en-US" sz="1600" dirty="0" smtClean="0">
                <a:solidFill>
                  <a:srgbClr val="FF0000"/>
                </a:solidFill>
              </a:rPr>
              <a:t>not found</a:t>
            </a:r>
            <a:r>
              <a:rPr lang="en-US" sz="1600" dirty="0" smtClean="0"/>
              <a:t>)</a:t>
            </a:r>
          </a:p>
          <a:p>
            <a:pPr marL="342900" indent="-342900">
              <a:buFont typeface="+mj-lt"/>
              <a:buAutoNum type="arabicPeriod"/>
            </a:pPr>
            <a:r>
              <a:rPr lang="en-US" sz="1600" dirty="0" err="1" smtClean="0"/>
              <a:t>Nano</a:t>
            </a:r>
            <a:r>
              <a:rPr lang="en-US" sz="1600" dirty="0" smtClean="0"/>
              <a:t>-Diamonds (</a:t>
            </a:r>
            <a:r>
              <a:rPr lang="en-US" sz="1600" dirty="0" smtClean="0">
                <a:solidFill>
                  <a:srgbClr val="FF0000"/>
                </a:solidFill>
              </a:rPr>
              <a:t>Un-evaluated</a:t>
            </a:r>
            <a:r>
              <a:rPr lang="en-US" sz="1600" dirty="0" smtClean="0"/>
              <a:t>)</a:t>
            </a:r>
            <a:endParaRPr lang="en-US" sz="1600" dirty="0"/>
          </a:p>
        </p:txBody>
      </p:sp>
      <p:pic>
        <p:nvPicPr>
          <p:cNvPr id="36866" name="Picture 2" descr="G:\URE Team08\TeamImages\Research Images\100_1189.JPG"/>
          <p:cNvPicPr>
            <a:picLocks noChangeAspect="1" noChangeArrowheads="1"/>
          </p:cNvPicPr>
          <p:nvPr/>
        </p:nvPicPr>
        <p:blipFill>
          <a:blip r:embed="rId3" cstate="print"/>
          <a:srcRect l="19048"/>
          <a:stretch>
            <a:fillRect/>
          </a:stretch>
        </p:blipFill>
        <p:spPr bwMode="auto">
          <a:xfrm>
            <a:off x="6400800" y="2133600"/>
            <a:ext cx="2590800" cy="2131600"/>
          </a:xfrm>
          <a:prstGeom prst="rect">
            <a:avLst/>
          </a:prstGeom>
          <a:noFill/>
          <a:ln w="25400">
            <a:solidFill>
              <a:srgbClr val="FFFF00"/>
            </a:solidFill>
          </a:ln>
        </p:spPr>
      </p:pic>
      <p:sp>
        <p:nvSpPr>
          <p:cNvPr id="10" name="TextBox 9"/>
          <p:cNvSpPr txBox="1"/>
          <p:nvPr/>
        </p:nvSpPr>
        <p:spPr>
          <a:xfrm>
            <a:off x="0" y="2362200"/>
            <a:ext cx="6096000" cy="923330"/>
          </a:xfrm>
          <a:prstGeom prst="rect">
            <a:avLst/>
          </a:prstGeom>
          <a:solidFill>
            <a:schemeClr val="bg1">
              <a:alpha val="51000"/>
            </a:schemeClr>
          </a:solidFill>
        </p:spPr>
        <p:txBody>
          <a:bodyPr wrap="square" rtlCol="0">
            <a:spAutoFit/>
          </a:bodyPr>
          <a:lstStyle/>
          <a:p>
            <a:r>
              <a:rPr lang="en-US" dirty="0" smtClean="0"/>
              <a:t>The markers revealed from our analysis of sample 2 taken from Miles Point; at a depth of 24.5 inches (62.23 cm) and above the YDB, included: </a:t>
            </a: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noChangeArrowheads="1"/>
          </p:cNvPicPr>
          <p:nvPr/>
        </p:nvPicPr>
        <p:blipFill>
          <a:blip r:embed="rId2"/>
          <a:srcRect/>
          <a:stretch>
            <a:fillRect/>
          </a:stretch>
        </p:blipFill>
        <p:spPr bwMode="auto">
          <a:xfrm>
            <a:off x="0" y="-15753"/>
            <a:ext cx="9144000" cy="6873753"/>
          </a:xfrm>
          <a:prstGeom prst="rect">
            <a:avLst/>
          </a:prstGeom>
          <a:noFill/>
          <a:ln w="9525">
            <a:noFill/>
            <a:miter lim="800000"/>
            <a:headEnd/>
            <a:tailEnd/>
          </a:ln>
          <a:effectLst/>
        </p:spPr>
      </p:pic>
      <p:sp>
        <p:nvSpPr>
          <p:cNvPr id="5" name="Title 1"/>
          <p:cNvSpPr txBox="1">
            <a:spLocks/>
          </p:cNvSpPr>
          <p:nvPr/>
        </p:nvSpPr>
        <p:spPr>
          <a:xfrm>
            <a:off x="4648200" y="0"/>
            <a:ext cx="4495800" cy="1600200"/>
          </a:xfrm>
          <a:prstGeom prst="rect">
            <a:avLst/>
          </a:prstGeom>
        </p:spPr>
        <p:txBody>
          <a:bodyPr vert="horz" lIns="91440" tIns="45720" rIns="91440" bIns="45720" rtlCol="0" anchor="ctr">
            <a:normAutofit fontScale="92500" lnSpcReduction="20000"/>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smtClean="0">
                <a:ln>
                  <a:noFill/>
                </a:ln>
                <a:solidFill>
                  <a:srgbClr val="FFFF00"/>
                </a:solidFill>
                <a:effectLst/>
                <a:uLnTx/>
                <a:uFillTx/>
                <a:latin typeface="Bookman Old Style" pitchFamily="18" charset="0"/>
                <a:ea typeface="+mj-ea"/>
                <a:cs typeface="+mj-cs"/>
              </a:rPr>
              <a:t>Analysis of Individual</a:t>
            </a:r>
            <a:r>
              <a:rPr kumimoji="0" lang="en-US" sz="4000" b="1" i="0" u="none" strike="noStrike" kern="1200" cap="none" spc="0" normalizeH="0" noProof="0" dirty="0" smtClean="0">
                <a:ln>
                  <a:noFill/>
                </a:ln>
                <a:solidFill>
                  <a:srgbClr val="FFFF00"/>
                </a:solidFill>
                <a:effectLst/>
                <a:uLnTx/>
                <a:uFillTx/>
                <a:latin typeface="Bookman Old Style" pitchFamily="18" charset="0"/>
                <a:ea typeface="+mj-ea"/>
                <a:cs typeface="+mj-cs"/>
              </a:rPr>
              <a:t> Soil Samples</a:t>
            </a:r>
            <a:endParaRPr kumimoji="0" lang="en-US" sz="4000" b="1" i="0" u="none" strike="noStrike" kern="1200" cap="none" spc="0" normalizeH="0" baseline="0" noProof="0" dirty="0">
              <a:ln>
                <a:noFill/>
              </a:ln>
              <a:solidFill>
                <a:srgbClr val="FFFF00"/>
              </a:solidFill>
              <a:effectLst/>
              <a:uLnTx/>
              <a:uFillTx/>
              <a:latin typeface="Bookman Old Style" pitchFamily="18" charset="0"/>
              <a:ea typeface="+mj-ea"/>
              <a:cs typeface="+mj-cs"/>
            </a:endParaRPr>
          </a:p>
        </p:txBody>
      </p:sp>
      <p:sp>
        <p:nvSpPr>
          <p:cNvPr id="6" name="TextBox 5"/>
          <p:cNvSpPr txBox="1"/>
          <p:nvPr/>
        </p:nvSpPr>
        <p:spPr>
          <a:xfrm>
            <a:off x="0" y="1752600"/>
            <a:ext cx="1600200" cy="369332"/>
          </a:xfrm>
          <a:prstGeom prst="rect">
            <a:avLst/>
          </a:prstGeom>
          <a:solidFill>
            <a:schemeClr val="bg1">
              <a:alpha val="51000"/>
            </a:schemeClr>
          </a:solidFill>
        </p:spPr>
        <p:txBody>
          <a:bodyPr wrap="square" rtlCol="0">
            <a:spAutoFit/>
          </a:bodyPr>
          <a:lstStyle/>
          <a:p>
            <a:r>
              <a:rPr lang="en-US" dirty="0" smtClean="0"/>
              <a:t>Sample 3</a:t>
            </a:r>
            <a:endParaRPr lang="en-US" dirty="0"/>
          </a:p>
        </p:txBody>
      </p:sp>
      <p:sp>
        <p:nvSpPr>
          <p:cNvPr id="9" name="TextBox 8"/>
          <p:cNvSpPr txBox="1"/>
          <p:nvPr/>
        </p:nvSpPr>
        <p:spPr>
          <a:xfrm>
            <a:off x="838200" y="3200400"/>
            <a:ext cx="6019800" cy="1600438"/>
          </a:xfrm>
          <a:prstGeom prst="rect">
            <a:avLst/>
          </a:prstGeom>
          <a:solidFill>
            <a:schemeClr val="bg1">
              <a:alpha val="51000"/>
            </a:schemeClr>
          </a:solidFill>
        </p:spPr>
        <p:txBody>
          <a:bodyPr wrap="square" rtlCol="0">
            <a:spAutoFit/>
          </a:bodyPr>
          <a:lstStyle/>
          <a:p>
            <a:pPr marL="342900" indent="-342900">
              <a:buFont typeface="+mj-lt"/>
              <a:buAutoNum type="arabicPeriod"/>
            </a:pPr>
            <a:r>
              <a:rPr lang="en-US" sz="1600" dirty="0" smtClean="0"/>
              <a:t>Magnetic Grains (</a:t>
            </a:r>
            <a:r>
              <a:rPr lang="en-US" sz="1600" dirty="0" smtClean="0">
                <a:solidFill>
                  <a:srgbClr val="008000"/>
                </a:solidFill>
              </a:rPr>
              <a:t>found</a:t>
            </a:r>
            <a:r>
              <a:rPr lang="en-US" sz="1600" dirty="0" smtClean="0"/>
              <a:t>)</a:t>
            </a:r>
          </a:p>
          <a:p>
            <a:pPr marL="342900" indent="-342900">
              <a:buFont typeface="+mj-lt"/>
              <a:buAutoNum type="arabicPeriod"/>
            </a:pPr>
            <a:r>
              <a:rPr lang="en-US" sz="1600" dirty="0" smtClean="0"/>
              <a:t>Magnetic Spherules (</a:t>
            </a:r>
            <a:r>
              <a:rPr lang="en-US" sz="1600" dirty="0" smtClean="0">
                <a:solidFill>
                  <a:srgbClr val="FF0000"/>
                </a:solidFill>
              </a:rPr>
              <a:t>not found</a:t>
            </a:r>
            <a:r>
              <a:rPr lang="en-US" sz="1600" dirty="0" smtClean="0"/>
              <a:t>)</a:t>
            </a:r>
          </a:p>
          <a:p>
            <a:pPr marL="342900" indent="-342900">
              <a:buFont typeface="+mj-lt"/>
              <a:buAutoNum type="arabicPeriod"/>
            </a:pPr>
            <a:r>
              <a:rPr lang="en-US" sz="1600" dirty="0" smtClean="0"/>
              <a:t>Carbon Spherules (</a:t>
            </a:r>
            <a:r>
              <a:rPr lang="en-US" sz="1600" dirty="0" smtClean="0">
                <a:solidFill>
                  <a:srgbClr val="008000"/>
                </a:solidFill>
              </a:rPr>
              <a:t>found</a:t>
            </a:r>
            <a:r>
              <a:rPr lang="en-US" sz="1600" dirty="0" smtClean="0"/>
              <a:t>)</a:t>
            </a:r>
          </a:p>
          <a:p>
            <a:pPr marL="342900" indent="-342900">
              <a:buFont typeface="+mj-lt"/>
              <a:buAutoNum type="arabicPeriod"/>
            </a:pPr>
            <a:r>
              <a:rPr lang="en-US" sz="1600" dirty="0" smtClean="0"/>
              <a:t>Glass-like Carbon (</a:t>
            </a:r>
            <a:r>
              <a:rPr lang="en-US" sz="1600" dirty="0" smtClean="0">
                <a:solidFill>
                  <a:srgbClr val="FF0000"/>
                </a:solidFill>
              </a:rPr>
              <a:t>not found</a:t>
            </a:r>
            <a:r>
              <a:rPr lang="en-US" sz="1600" dirty="0" smtClean="0"/>
              <a:t>)</a:t>
            </a:r>
          </a:p>
          <a:p>
            <a:pPr marL="342900" indent="-342900">
              <a:buFont typeface="+mj-lt"/>
              <a:buAutoNum type="arabicPeriod"/>
            </a:pPr>
            <a:r>
              <a:rPr lang="en-US" sz="1600" dirty="0" smtClean="0"/>
              <a:t>Charcoal (</a:t>
            </a:r>
            <a:r>
              <a:rPr lang="en-US" sz="1600" dirty="0" smtClean="0">
                <a:solidFill>
                  <a:srgbClr val="008000"/>
                </a:solidFill>
              </a:rPr>
              <a:t>found</a:t>
            </a:r>
            <a:r>
              <a:rPr lang="en-US" sz="1600" dirty="0" smtClean="0"/>
              <a:t>)</a:t>
            </a:r>
          </a:p>
          <a:p>
            <a:pPr marL="342900" indent="-342900">
              <a:buFont typeface="+mj-lt"/>
              <a:buAutoNum type="arabicPeriod"/>
            </a:pPr>
            <a:r>
              <a:rPr lang="en-US" sz="1600" dirty="0" err="1" smtClean="0"/>
              <a:t>Nano</a:t>
            </a:r>
            <a:r>
              <a:rPr lang="en-US" sz="1600" dirty="0" smtClean="0"/>
              <a:t>-Diamonds (</a:t>
            </a:r>
            <a:r>
              <a:rPr lang="en-US" sz="1600" dirty="0" smtClean="0">
                <a:solidFill>
                  <a:srgbClr val="FF0000"/>
                </a:solidFill>
              </a:rPr>
              <a:t>Un-evaluated</a:t>
            </a:r>
            <a:r>
              <a:rPr lang="en-US" sz="1600" dirty="0" smtClean="0"/>
              <a:t>)</a:t>
            </a:r>
            <a:endParaRPr lang="en-US" sz="1600" dirty="0"/>
          </a:p>
        </p:txBody>
      </p:sp>
      <p:sp>
        <p:nvSpPr>
          <p:cNvPr id="10" name="TextBox 9"/>
          <p:cNvSpPr txBox="1"/>
          <p:nvPr/>
        </p:nvSpPr>
        <p:spPr>
          <a:xfrm>
            <a:off x="228600" y="4953000"/>
            <a:ext cx="8915400" cy="1200329"/>
          </a:xfrm>
          <a:prstGeom prst="rect">
            <a:avLst/>
          </a:prstGeom>
          <a:solidFill>
            <a:schemeClr val="bg1">
              <a:alpha val="51000"/>
            </a:schemeClr>
          </a:solidFill>
        </p:spPr>
        <p:txBody>
          <a:bodyPr wrap="square" rtlCol="0">
            <a:spAutoFit/>
          </a:bodyPr>
          <a:lstStyle/>
          <a:p>
            <a:r>
              <a:rPr lang="en-US" dirty="0" smtClean="0"/>
              <a:t>In addition to the above expected markers, analysis of the magnetic material extracted from this sample revealed an unexpected marker whose full significance is now being investigated at the University of New Hampshire by Botanist Dr. Barry Rock using Scanning Electron Microscopy (SEM).</a:t>
            </a:r>
          </a:p>
        </p:txBody>
      </p:sp>
      <p:sp>
        <p:nvSpPr>
          <p:cNvPr id="11" name="TextBox 10"/>
          <p:cNvSpPr txBox="1"/>
          <p:nvPr/>
        </p:nvSpPr>
        <p:spPr>
          <a:xfrm>
            <a:off x="457200" y="6248400"/>
            <a:ext cx="7467600" cy="369332"/>
          </a:xfrm>
          <a:prstGeom prst="rect">
            <a:avLst/>
          </a:prstGeom>
          <a:solidFill>
            <a:schemeClr val="bg1">
              <a:alpha val="51000"/>
            </a:schemeClr>
          </a:solidFill>
        </p:spPr>
        <p:txBody>
          <a:bodyPr wrap="square" rtlCol="0">
            <a:spAutoFit/>
          </a:bodyPr>
          <a:lstStyle/>
          <a:p>
            <a:r>
              <a:rPr lang="en-US" dirty="0" smtClean="0"/>
              <a:t>7. Magnetite Impregnated scorched Wood Fragments (possibly pre-fossilized)</a:t>
            </a:r>
            <a:endParaRPr lang="en-US" dirty="0"/>
          </a:p>
        </p:txBody>
      </p:sp>
      <p:pic>
        <p:nvPicPr>
          <p:cNvPr id="38914" name="Picture 2" descr="G:\URE Team08\TeamImages\Research Images\100_1397.JPG"/>
          <p:cNvPicPr>
            <a:picLocks noChangeAspect="1" noChangeArrowheads="1"/>
          </p:cNvPicPr>
          <p:nvPr/>
        </p:nvPicPr>
        <p:blipFill>
          <a:blip r:embed="rId3" cstate="print"/>
          <a:srcRect/>
          <a:stretch>
            <a:fillRect/>
          </a:stretch>
        </p:blipFill>
        <p:spPr bwMode="auto">
          <a:xfrm>
            <a:off x="7086600" y="1524000"/>
            <a:ext cx="1877838" cy="2819400"/>
          </a:xfrm>
          <a:prstGeom prst="rect">
            <a:avLst/>
          </a:prstGeom>
          <a:noFill/>
          <a:ln w="25400">
            <a:solidFill>
              <a:srgbClr val="FFFF00"/>
            </a:solidFill>
          </a:ln>
        </p:spPr>
      </p:pic>
      <p:sp>
        <p:nvSpPr>
          <p:cNvPr id="12" name="TextBox 11"/>
          <p:cNvSpPr txBox="1"/>
          <p:nvPr/>
        </p:nvSpPr>
        <p:spPr>
          <a:xfrm>
            <a:off x="0" y="2209800"/>
            <a:ext cx="6096000" cy="923330"/>
          </a:xfrm>
          <a:prstGeom prst="rect">
            <a:avLst/>
          </a:prstGeom>
          <a:solidFill>
            <a:schemeClr val="bg1">
              <a:alpha val="51000"/>
            </a:schemeClr>
          </a:solidFill>
        </p:spPr>
        <p:txBody>
          <a:bodyPr wrap="square" rtlCol="0">
            <a:spAutoFit/>
          </a:bodyPr>
          <a:lstStyle/>
          <a:p>
            <a:r>
              <a:rPr lang="en-US" dirty="0" smtClean="0"/>
              <a:t>The markers revealed from our analysis of sample 2 taken from Miles Point; at a depth of 26.5 inches (67.31 cm) and approx. at the YDB, included: </a:t>
            </a: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noChangeArrowheads="1"/>
          </p:cNvPicPr>
          <p:nvPr/>
        </p:nvPicPr>
        <p:blipFill>
          <a:blip r:embed="rId2"/>
          <a:srcRect/>
          <a:stretch>
            <a:fillRect/>
          </a:stretch>
        </p:blipFill>
        <p:spPr bwMode="auto">
          <a:xfrm>
            <a:off x="0" y="-15753"/>
            <a:ext cx="9144000" cy="6873753"/>
          </a:xfrm>
          <a:prstGeom prst="rect">
            <a:avLst/>
          </a:prstGeom>
          <a:noFill/>
          <a:ln w="9525">
            <a:noFill/>
            <a:miter lim="800000"/>
            <a:headEnd/>
            <a:tailEnd/>
          </a:ln>
          <a:effectLst/>
        </p:spPr>
      </p:pic>
      <p:sp>
        <p:nvSpPr>
          <p:cNvPr id="5" name="Title 1"/>
          <p:cNvSpPr txBox="1">
            <a:spLocks/>
          </p:cNvSpPr>
          <p:nvPr/>
        </p:nvSpPr>
        <p:spPr>
          <a:xfrm>
            <a:off x="4648200" y="0"/>
            <a:ext cx="4495800" cy="1600200"/>
          </a:xfrm>
          <a:prstGeom prst="rect">
            <a:avLst/>
          </a:prstGeom>
        </p:spPr>
        <p:txBody>
          <a:bodyPr vert="horz" lIns="91440" tIns="45720" rIns="91440" bIns="45720" rtlCol="0" anchor="ctr">
            <a:normAutofit fontScale="92500" lnSpcReduction="20000"/>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smtClean="0">
                <a:ln>
                  <a:noFill/>
                </a:ln>
                <a:solidFill>
                  <a:srgbClr val="FFFF00"/>
                </a:solidFill>
                <a:effectLst/>
                <a:uLnTx/>
                <a:uFillTx/>
                <a:latin typeface="Bookman Old Style" pitchFamily="18" charset="0"/>
                <a:ea typeface="+mj-ea"/>
                <a:cs typeface="+mj-cs"/>
              </a:rPr>
              <a:t>Analysis of Individual</a:t>
            </a:r>
            <a:r>
              <a:rPr kumimoji="0" lang="en-US" sz="4000" b="1" i="0" u="none" strike="noStrike" kern="1200" cap="none" spc="0" normalizeH="0" noProof="0" dirty="0" smtClean="0">
                <a:ln>
                  <a:noFill/>
                </a:ln>
                <a:solidFill>
                  <a:srgbClr val="FFFF00"/>
                </a:solidFill>
                <a:effectLst/>
                <a:uLnTx/>
                <a:uFillTx/>
                <a:latin typeface="Bookman Old Style" pitchFamily="18" charset="0"/>
                <a:ea typeface="+mj-ea"/>
                <a:cs typeface="+mj-cs"/>
              </a:rPr>
              <a:t> Soil Samples</a:t>
            </a:r>
            <a:endParaRPr kumimoji="0" lang="en-US" sz="4000" b="1" i="0" u="none" strike="noStrike" kern="1200" cap="none" spc="0" normalizeH="0" baseline="0" noProof="0" dirty="0">
              <a:ln>
                <a:noFill/>
              </a:ln>
              <a:solidFill>
                <a:srgbClr val="FFFF00"/>
              </a:solidFill>
              <a:effectLst/>
              <a:uLnTx/>
              <a:uFillTx/>
              <a:latin typeface="Bookman Old Style" pitchFamily="18" charset="0"/>
              <a:ea typeface="+mj-ea"/>
              <a:cs typeface="+mj-cs"/>
            </a:endParaRPr>
          </a:p>
        </p:txBody>
      </p:sp>
      <p:sp>
        <p:nvSpPr>
          <p:cNvPr id="6" name="TextBox 5"/>
          <p:cNvSpPr txBox="1"/>
          <p:nvPr/>
        </p:nvSpPr>
        <p:spPr>
          <a:xfrm>
            <a:off x="0" y="1752600"/>
            <a:ext cx="1600200" cy="369332"/>
          </a:xfrm>
          <a:prstGeom prst="rect">
            <a:avLst/>
          </a:prstGeom>
          <a:solidFill>
            <a:schemeClr val="bg1">
              <a:alpha val="51000"/>
            </a:schemeClr>
          </a:solidFill>
        </p:spPr>
        <p:txBody>
          <a:bodyPr wrap="square" rtlCol="0">
            <a:spAutoFit/>
          </a:bodyPr>
          <a:lstStyle/>
          <a:p>
            <a:r>
              <a:rPr lang="en-US" dirty="0" smtClean="0"/>
              <a:t>Sample 4</a:t>
            </a:r>
            <a:endParaRPr lang="en-US" dirty="0"/>
          </a:p>
        </p:txBody>
      </p:sp>
      <p:sp>
        <p:nvSpPr>
          <p:cNvPr id="9" name="TextBox 8"/>
          <p:cNvSpPr txBox="1"/>
          <p:nvPr/>
        </p:nvSpPr>
        <p:spPr>
          <a:xfrm>
            <a:off x="838200" y="3657600"/>
            <a:ext cx="6248400" cy="2339102"/>
          </a:xfrm>
          <a:prstGeom prst="rect">
            <a:avLst/>
          </a:prstGeom>
          <a:solidFill>
            <a:schemeClr val="bg1">
              <a:alpha val="51000"/>
            </a:schemeClr>
          </a:solidFill>
        </p:spPr>
        <p:txBody>
          <a:bodyPr wrap="square" rtlCol="0">
            <a:spAutoFit/>
          </a:bodyPr>
          <a:lstStyle/>
          <a:p>
            <a:pPr marL="342900" indent="-342900">
              <a:buFont typeface="+mj-lt"/>
              <a:buAutoNum type="arabicPeriod"/>
            </a:pPr>
            <a:r>
              <a:rPr lang="en-US" sz="1600" dirty="0" smtClean="0"/>
              <a:t>Magnetic Grains (</a:t>
            </a:r>
            <a:r>
              <a:rPr lang="en-US" sz="1600" dirty="0" smtClean="0">
                <a:solidFill>
                  <a:srgbClr val="008000"/>
                </a:solidFill>
              </a:rPr>
              <a:t>found</a:t>
            </a:r>
            <a:r>
              <a:rPr lang="en-US" sz="1600" dirty="0" smtClean="0"/>
              <a:t>)</a:t>
            </a:r>
          </a:p>
          <a:p>
            <a:pPr marL="342900" indent="-342900">
              <a:buFont typeface="+mj-lt"/>
              <a:buAutoNum type="arabicPeriod"/>
            </a:pPr>
            <a:r>
              <a:rPr lang="en-US" sz="1600" dirty="0" smtClean="0"/>
              <a:t>Magnetic Spherules (</a:t>
            </a:r>
            <a:r>
              <a:rPr lang="en-US" sz="1600" dirty="0" smtClean="0">
                <a:solidFill>
                  <a:srgbClr val="FF0000"/>
                </a:solidFill>
              </a:rPr>
              <a:t>not found</a:t>
            </a:r>
            <a:r>
              <a:rPr lang="en-US" sz="1600" dirty="0" smtClean="0"/>
              <a:t>)</a:t>
            </a:r>
          </a:p>
          <a:p>
            <a:pPr marL="342900" indent="-342900">
              <a:buFont typeface="+mj-lt"/>
              <a:buAutoNum type="arabicPeriod"/>
            </a:pPr>
            <a:r>
              <a:rPr lang="en-US" sz="1600" dirty="0" smtClean="0"/>
              <a:t>Carbon Spherules (</a:t>
            </a:r>
            <a:r>
              <a:rPr lang="en-US" sz="1600" dirty="0" smtClean="0">
                <a:solidFill>
                  <a:srgbClr val="008000"/>
                </a:solidFill>
              </a:rPr>
              <a:t>found</a:t>
            </a:r>
            <a:r>
              <a:rPr lang="en-US" sz="1600" dirty="0" smtClean="0"/>
              <a:t>)</a:t>
            </a:r>
          </a:p>
          <a:p>
            <a:pPr marL="342900" indent="-342900">
              <a:buFont typeface="+mj-lt"/>
              <a:buAutoNum type="arabicPeriod"/>
            </a:pPr>
            <a:r>
              <a:rPr lang="en-US" sz="1600" dirty="0" smtClean="0"/>
              <a:t>Glass-like Carbon (</a:t>
            </a:r>
            <a:r>
              <a:rPr lang="en-US" sz="1600" dirty="0" smtClean="0">
                <a:solidFill>
                  <a:srgbClr val="008000"/>
                </a:solidFill>
              </a:rPr>
              <a:t>found</a:t>
            </a:r>
            <a:r>
              <a:rPr lang="en-US" sz="1600" dirty="0" smtClean="0"/>
              <a:t>)</a:t>
            </a:r>
          </a:p>
          <a:p>
            <a:pPr marL="342900" indent="-342900">
              <a:buFont typeface="+mj-lt"/>
              <a:buAutoNum type="arabicPeriod"/>
            </a:pPr>
            <a:r>
              <a:rPr lang="en-US" sz="1600" dirty="0" smtClean="0"/>
              <a:t>Charcoal (</a:t>
            </a:r>
            <a:r>
              <a:rPr lang="en-US" sz="1600" dirty="0" smtClean="0">
                <a:solidFill>
                  <a:srgbClr val="008000"/>
                </a:solidFill>
              </a:rPr>
              <a:t>found</a:t>
            </a:r>
            <a:r>
              <a:rPr lang="en-US" sz="1600" dirty="0" smtClean="0"/>
              <a:t>)</a:t>
            </a:r>
          </a:p>
          <a:p>
            <a:pPr marL="342900" indent="-342900">
              <a:buFont typeface="+mj-lt"/>
              <a:buAutoNum type="arabicPeriod"/>
            </a:pPr>
            <a:r>
              <a:rPr lang="en-US" sz="1600" dirty="0" err="1" smtClean="0"/>
              <a:t>Nano</a:t>
            </a:r>
            <a:r>
              <a:rPr lang="en-US" sz="1600" dirty="0" smtClean="0"/>
              <a:t>-Diamonds (</a:t>
            </a:r>
            <a:r>
              <a:rPr lang="en-US" sz="1600" dirty="0" smtClean="0">
                <a:solidFill>
                  <a:srgbClr val="FF0000"/>
                </a:solidFill>
              </a:rPr>
              <a:t>Un-evaluated</a:t>
            </a:r>
            <a:r>
              <a:rPr lang="en-US" sz="1600" dirty="0" smtClean="0"/>
              <a:t>)</a:t>
            </a:r>
          </a:p>
          <a:p>
            <a:pPr marL="342900" indent="-342900">
              <a:buFont typeface="+mj-lt"/>
              <a:buAutoNum type="arabicPeriod"/>
            </a:pPr>
            <a:r>
              <a:rPr lang="en-US" sz="1600" dirty="0" smtClean="0"/>
              <a:t>Magnetite Impregnated scorched Wood Fragments (possibly pre-fossilized) (</a:t>
            </a:r>
            <a:r>
              <a:rPr lang="en-US" sz="1600" dirty="0" smtClean="0">
                <a:solidFill>
                  <a:srgbClr val="008000"/>
                </a:solidFill>
              </a:rPr>
              <a:t>found</a:t>
            </a:r>
            <a:r>
              <a:rPr lang="en-US" sz="1600" dirty="0" smtClean="0"/>
              <a:t>)</a:t>
            </a:r>
          </a:p>
          <a:p>
            <a:pPr marL="342900" indent="-342900">
              <a:buFont typeface="+mj-lt"/>
              <a:buAutoNum type="arabicPeriod"/>
            </a:pPr>
            <a:endParaRPr lang="en-US" dirty="0"/>
          </a:p>
        </p:txBody>
      </p:sp>
      <p:pic>
        <p:nvPicPr>
          <p:cNvPr id="37890" name="Picture 2" descr="G:\URE Team08\TeamImages\Research Images\100_1186.JPG"/>
          <p:cNvPicPr>
            <a:picLocks noChangeAspect="1" noChangeArrowheads="1"/>
          </p:cNvPicPr>
          <p:nvPr/>
        </p:nvPicPr>
        <p:blipFill>
          <a:blip r:embed="rId3" cstate="print"/>
          <a:srcRect/>
          <a:stretch>
            <a:fillRect/>
          </a:stretch>
        </p:blipFill>
        <p:spPr bwMode="auto">
          <a:xfrm>
            <a:off x="6172200" y="1981200"/>
            <a:ext cx="2779143" cy="1851025"/>
          </a:xfrm>
          <a:prstGeom prst="rect">
            <a:avLst/>
          </a:prstGeom>
          <a:noFill/>
          <a:ln w="25400">
            <a:solidFill>
              <a:srgbClr val="FFFF00"/>
            </a:solidFill>
          </a:ln>
        </p:spPr>
      </p:pic>
      <p:sp>
        <p:nvSpPr>
          <p:cNvPr id="10" name="TextBox 9"/>
          <p:cNvSpPr txBox="1"/>
          <p:nvPr/>
        </p:nvSpPr>
        <p:spPr>
          <a:xfrm>
            <a:off x="0" y="2209800"/>
            <a:ext cx="6096000" cy="923330"/>
          </a:xfrm>
          <a:prstGeom prst="rect">
            <a:avLst/>
          </a:prstGeom>
          <a:solidFill>
            <a:schemeClr val="bg1">
              <a:alpha val="51000"/>
            </a:schemeClr>
          </a:solidFill>
        </p:spPr>
        <p:txBody>
          <a:bodyPr wrap="square" rtlCol="0">
            <a:spAutoFit/>
          </a:bodyPr>
          <a:lstStyle/>
          <a:p>
            <a:r>
              <a:rPr lang="en-US" dirty="0" smtClean="0"/>
              <a:t>The markers revealed from our analysis of sample 2 taken from Miles Point; at a depth of 27-37 inches (68.6-94 cm) and approx. at or below the YDB, included: </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p:cNvPicPr>
            <a:picLocks noChangeAspect="1" noChangeArrowheads="1"/>
          </p:cNvPicPr>
          <p:nvPr/>
        </p:nvPicPr>
        <p:blipFill>
          <a:blip r:embed="rId2"/>
          <a:srcRect/>
          <a:stretch>
            <a:fillRect/>
          </a:stretch>
        </p:blipFill>
        <p:spPr bwMode="auto">
          <a:xfrm>
            <a:off x="0" y="-15753"/>
            <a:ext cx="9144000" cy="6873753"/>
          </a:xfrm>
          <a:prstGeom prst="rect">
            <a:avLst/>
          </a:prstGeom>
          <a:noFill/>
          <a:ln w="9525">
            <a:noFill/>
            <a:miter lim="800000"/>
            <a:headEnd/>
            <a:tailEnd/>
          </a:ln>
          <a:effectLst/>
        </p:spPr>
      </p:pic>
      <p:sp>
        <p:nvSpPr>
          <p:cNvPr id="2" name="Title 1"/>
          <p:cNvSpPr>
            <a:spLocks noGrp="1"/>
          </p:cNvSpPr>
          <p:nvPr>
            <p:ph type="ctrTitle"/>
          </p:nvPr>
        </p:nvSpPr>
        <p:spPr>
          <a:xfrm>
            <a:off x="5181600" y="0"/>
            <a:ext cx="3962400" cy="1600200"/>
          </a:xfrm>
        </p:spPr>
        <p:txBody>
          <a:bodyPr>
            <a:normAutofit/>
          </a:bodyPr>
          <a:lstStyle/>
          <a:p>
            <a:pPr algn="r"/>
            <a:r>
              <a:rPr lang="en-US" sz="4000" b="1" dirty="0" smtClean="0">
                <a:solidFill>
                  <a:srgbClr val="FFFF00"/>
                </a:solidFill>
                <a:latin typeface="Bookman Old Style" pitchFamily="18" charset="0"/>
              </a:rPr>
              <a:t>Abstract</a:t>
            </a:r>
            <a:endParaRPr lang="en-US" sz="4000" b="1" dirty="0">
              <a:solidFill>
                <a:srgbClr val="FFFF00"/>
              </a:solidFill>
              <a:latin typeface="Bookman Old Style" pitchFamily="18" charset="0"/>
            </a:endParaRPr>
          </a:p>
        </p:txBody>
      </p:sp>
      <p:sp>
        <p:nvSpPr>
          <p:cNvPr id="3" name="Subtitle 2"/>
          <p:cNvSpPr>
            <a:spLocks noGrp="1"/>
          </p:cNvSpPr>
          <p:nvPr>
            <p:ph type="subTitle" idx="1"/>
          </p:nvPr>
        </p:nvSpPr>
        <p:spPr>
          <a:xfrm>
            <a:off x="9525000" y="5943600"/>
            <a:ext cx="3124200" cy="914400"/>
          </a:xfrm>
        </p:spPr>
        <p:txBody>
          <a:bodyPr/>
          <a:lstStyle/>
          <a:p>
            <a:endParaRPr lang="en-US" dirty="0"/>
          </a:p>
        </p:txBody>
      </p:sp>
      <p:sp>
        <p:nvSpPr>
          <p:cNvPr id="5" name="TextBox 4"/>
          <p:cNvSpPr txBox="1"/>
          <p:nvPr/>
        </p:nvSpPr>
        <p:spPr>
          <a:xfrm>
            <a:off x="228600" y="1524000"/>
            <a:ext cx="8686800" cy="4247316"/>
          </a:xfrm>
          <a:prstGeom prst="rect">
            <a:avLst/>
          </a:prstGeom>
          <a:solidFill>
            <a:schemeClr val="bg1">
              <a:alpha val="54000"/>
            </a:schemeClr>
          </a:solidFill>
        </p:spPr>
        <p:txBody>
          <a:bodyPr wrap="square" rtlCol="0">
            <a:spAutoFit/>
          </a:bodyPr>
          <a:lstStyle/>
          <a:p>
            <a:r>
              <a:rPr lang="en-US" sz="1200" dirty="0" smtClean="0"/>
              <a:t>"Younger Dryas Impact Study”- Summer 2008</a:t>
            </a:r>
            <a:br>
              <a:rPr lang="en-US" sz="1200" dirty="0" smtClean="0"/>
            </a:br>
            <a:endParaRPr lang="en-US" sz="1200" dirty="0" smtClean="0"/>
          </a:p>
          <a:p>
            <a:r>
              <a:rPr lang="en-US" sz="1200" dirty="0" smtClean="0"/>
              <a:t>The events precipitating the dramatic, millennial long climatic cooling known as the Younger Dryas, that occurred approximately 13,000 years ago remain a mystery. Recent evidence suggests an extraterrestrial impact on the </a:t>
            </a:r>
            <a:r>
              <a:rPr lang="en-US" sz="1200" dirty="0" err="1" smtClean="0"/>
              <a:t>Laurentide</a:t>
            </a:r>
            <a:r>
              <a:rPr lang="en-US" sz="1200" dirty="0" smtClean="0"/>
              <a:t> ice sheet may have provided the trigger for a massive influx of fresh glacial melt water theorized to have flooded the North Atlantic and shut down the </a:t>
            </a:r>
            <a:r>
              <a:rPr lang="en-US" sz="1200" dirty="0" err="1" smtClean="0"/>
              <a:t>Thermohaline</a:t>
            </a:r>
            <a:r>
              <a:rPr lang="en-US" sz="1200" dirty="0" smtClean="0"/>
              <a:t> circulation that moderates climate in the northern hemisphere.The apparent absence of an easily identified impact crater has focused the search for evidence of an impact on a search for extraterrestrial </a:t>
            </a:r>
            <a:r>
              <a:rPr lang="en-US" sz="1200" dirty="0" smtClean="0">
                <a:solidFill>
                  <a:srgbClr val="000000"/>
                </a:solidFill>
              </a:rPr>
              <a:t>markers</a:t>
            </a:r>
            <a:r>
              <a:rPr lang="en-US" sz="1200" dirty="0" smtClean="0"/>
              <a:t> embedded in the Earth’s sedimentary record.</a:t>
            </a:r>
            <a:br>
              <a:rPr lang="en-US" sz="1200" dirty="0" smtClean="0"/>
            </a:br>
            <a:endParaRPr lang="en-US" sz="1200" dirty="0" smtClean="0"/>
          </a:p>
          <a:p>
            <a:r>
              <a:rPr lang="en-US" sz="1200" dirty="0" smtClean="0"/>
              <a:t>Association of an impact with coincident reduction in the numbers of </a:t>
            </a:r>
            <a:r>
              <a:rPr lang="en-US" sz="1200" dirty="0" err="1" smtClean="0"/>
              <a:t>megafauna</a:t>
            </a:r>
            <a:r>
              <a:rPr lang="en-US" sz="1200" dirty="0" smtClean="0"/>
              <a:t> species and human population of North America has suggested a strategy for the search for evidence of the impact. If an impact is responsible for initiating the onset of the Younger </a:t>
            </a:r>
            <a:r>
              <a:rPr lang="en-US" sz="1200" dirty="0" err="1" smtClean="0"/>
              <a:t>Dryas</a:t>
            </a:r>
            <a:r>
              <a:rPr lang="en-US" sz="1200" dirty="0" smtClean="0"/>
              <a:t>, the ultimate disappearance of </a:t>
            </a:r>
            <a:r>
              <a:rPr lang="en-US" sz="1200" dirty="0" err="1" smtClean="0"/>
              <a:t>megafauna</a:t>
            </a:r>
            <a:r>
              <a:rPr lang="en-US" sz="1200" dirty="0" smtClean="0"/>
              <a:t> species and the decline in human population, then the evidence should lie at the sedimentary boundary (YDB) separating the Younger Dryas from the preceding </a:t>
            </a:r>
            <a:r>
              <a:rPr lang="en-US" sz="1200" dirty="0" err="1" smtClean="0"/>
              <a:t>Bolling-Allerod</a:t>
            </a:r>
            <a:r>
              <a:rPr lang="en-US" sz="1200" dirty="0" smtClean="0"/>
              <a:t> at a depth corresponding to 12,900 years before present.</a:t>
            </a:r>
            <a:br>
              <a:rPr lang="en-US" sz="1200" dirty="0" smtClean="0"/>
            </a:br>
            <a:endParaRPr lang="en-US" sz="1200" dirty="0" smtClean="0"/>
          </a:p>
          <a:p>
            <a:r>
              <a:rPr lang="en-US" sz="1200" dirty="0" smtClean="0"/>
              <a:t>Some of these evidential markers (magnetic grains and spherules, charcoal, and glass-like carbon) was relatively easy to extract and identify while others (</a:t>
            </a:r>
            <a:r>
              <a:rPr lang="en-US" sz="1200" dirty="0" err="1" smtClean="0"/>
              <a:t>nanodiamonds</a:t>
            </a:r>
            <a:r>
              <a:rPr lang="en-US" sz="1200" dirty="0" smtClean="0"/>
              <a:t> and fullerenes) required great care, expensive instrumentation and considerable training. Fortunately, the vessels (carbon spherules) containing the more challenging markers were identified and extracted during the soil processing for magnetic spherules and charcoal. The research project also included an investigation of local </a:t>
            </a:r>
            <a:r>
              <a:rPr lang="en-US" sz="1200" dirty="0" err="1" smtClean="0"/>
              <a:t>paleo</a:t>
            </a:r>
            <a:r>
              <a:rPr lang="en-US" sz="1200" dirty="0" smtClean="0"/>
              <a:t>-lake depressions known to harbor impact markers and whose </a:t>
            </a:r>
            <a:r>
              <a:rPr lang="en-US" sz="1200" dirty="0" err="1" smtClean="0"/>
              <a:t>stratigraphy</a:t>
            </a:r>
            <a:r>
              <a:rPr lang="en-US" sz="1200" dirty="0" smtClean="0"/>
              <a:t> could have revealed a clearer understanding of the processes that shaped the coastal topography during the Younger </a:t>
            </a:r>
            <a:r>
              <a:rPr lang="en-US" sz="1200" dirty="0" err="1" smtClean="0"/>
              <a:t>Dryas</a:t>
            </a:r>
            <a:r>
              <a:rPr lang="en-US" sz="1200" dirty="0" smtClean="0"/>
              <a:t>. The research was carried out using a combination of Ground Penetrating RADAR (GPR) and sample coring to probe the subsurface deposits of selected depressions.</a:t>
            </a:r>
          </a:p>
          <a:p>
            <a:endParaRPr lang="en-US" dirty="0">
              <a:solidFill>
                <a:schemeClr val="bg1"/>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noChangeArrowheads="1"/>
          </p:cNvPicPr>
          <p:nvPr/>
        </p:nvPicPr>
        <p:blipFill>
          <a:blip r:embed="rId2"/>
          <a:srcRect/>
          <a:stretch>
            <a:fillRect/>
          </a:stretch>
        </p:blipFill>
        <p:spPr bwMode="auto">
          <a:xfrm>
            <a:off x="0" y="-15753"/>
            <a:ext cx="9144000" cy="6873753"/>
          </a:xfrm>
          <a:prstGeom prst="rect">
            <a:avLst/>
          </a:prstGeom>
          <a:noFill/>
          <a:ln w="9525">
            <a:noFill/>
            <a:miter lim="800000"/>
            <a:headEnd/>
            <a:tailEnd/>
          </a:ln>
          <a:effectLst/>
        </p:spPr>
      </p:pic>
      <p:sp>
        <p:nvSpPr>
          <p:cNvPr id="6" name="Title 1"/>
          <p:cNvSpPr txBox="1">
            <a:spLocks/>
          </p:cNvSpPr>
          <p:nvPr/>
        </p:nvSpPr>
        <p:spPr>
          <a:xfrm>
            <a:off x="4648200" y="0"/>
            <a:ext cx="4495800" cy="1600200"/>
          </a:xfrm>
          <a:prstGeom prst="rect">
            <a:avLst/>
          </a:prstGeom>
        </p:spPr>
        <p:txBody>
          <a:bodyPr vert="horz" lIns="91440" tIns="45720" rIns="91440" bIns="45720" rtlCol="0" anchor="ctr">
            <a:norm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smtClean="0">
                <a:ln>
                  <a:noFill/>
                </a:ln>
                <a:solidFill>
                  <a:srgbClr val="FFFF00"/>
                </a:solidFill>
                <a:effectLst/>
                <a:uLnTx/>
                <a:uFillTx/>
                <a:latin typeface="Bookman Old Style" pitchFamily="18" charset="0"/>
                <a:ea typeface="+mj-ea"/>
                <a:cs typeface="+mj-cs"/>
              </a:rPr>
              <a:t>Results</a:t>
            </a:r>
            <a:endParaRPr kumimoji="0" lang="en-US" sz="4000" b="1" i="0" u="none" strike="noStrike" kern="1200" cap="none" spc="0" normalizeH="0" baseline="0" noProof="0" dirty="0">
              <a:ln>
                <a:noFill/>
              </a:ln>
              <a:solidFill>
                <a:srgbClr val="FFFF00"/>
              </a:solidFill>
              <a:effectLst/>
              <a:uLnTx/>
              <a:uFillTx/>
              <a:latin typeface="Bookman Old Style" pitchFamily="18" charset="0"/>
              <a:ea typeface="+mj-ea"/>
              <a:cs typeface="+mj-cs"/>
            </a:endParaRPr>
          </a:p>
        </p:txBody>
      </p:sp>
      <p:sp>
        <p:nvSpPr>
          <p:cNvPr id="7" name="TextBox 6"/>
          <p:cNvSpPr txBox="1"/>
          <p:nvPr/>
        </p:nvSpPr>
        <p:spPr>
          <a:xfrm>
            <a:off x="0" y="1752600"/>
            <a:ext cx="1676400" cy="369332"/>
          </a:xfrm>
          <a:prstGeom prst="rect">
            <a:avLst/>
          </a:prstGeom>
          <a:solidFill>
            <a:schemeClr val="bg1">
              <a:alpha val="51000"/>
            </a:schemeClr>
          </a:solidFill>
        </p:spPr>
        <p:txBody>
          <a:bodyPr wrap="square" rtlCol="0">
            <a:spAutoFit/>
          </a:bodyPr>
          <a:lstStyle/>
          <a:p>
            <a:r>
              <a:rPr lang="en-US" dirty="0" smtClean="0"/>
              <a:t>Impact Markers</a:t>
            </a:r>
            <a:endParaRPr lang="en-US" dirty="0"/>
          </a:p>
        </p:txBody>
      </p:sp>
      <p:sp>
        <p:nvSpPr>
          <p:cNvPr id="8" name="TextBox 7"/>
          <p:cNvSpPr txBox="1"/>
          <p:nvPr/>
        </p:nvSpPr>
        <p:spPr>
          <a:xfrm>
            <a:off x="152400" y="2971800"/>
            <a:ext cx="5181600" cy="369332"/>
          </a:xfrm>
          <a:prstGeom prst="rect">
            <a:avLst/>
          </a:prstGeom>
          <a:solidFill>
            <a:schemeClr val="bg1">
              <a:alpha val="51000"/>
            </a:schemeClr>
          </a:solidFill>
        </p:spPr>
        <p:txBody>
          <a:bodyPr wrap="square" rtlCol="0">
            <a:spAutoFit/>
          </a:bodyPr>
          <a:lstStyle/>
          <a:p>
            <a:r>
              <a:rPr lang="en-US" dirty="0" smtClean="0"/>
              <a:t>Scorched magnetite, pre-fossilized wood fragments</a:t>
            </a:r>
            <a:endParaRPr lang="en-US" dirty="0"/>
          </a:p>
        </p:txBody>
      </p:sp>
      <p:pic>
        <p:nvPicPr>
          <p:cNvPr id="27650" name="Picture 25"/>
          <p:cNvPicPr>
            <a:picLocks noChangeAspect="1" noChangeArrowheads="1"/>
          </p:cNvPicPr>
          <p:nvPr/>
        </p:nvPicPr>
        <p:blipFill>
          <a:blip r:embed="rId3"/>
          <a:srcRect/>
          <a:stretch>
            <a:fillRect/>
          </a:stretch>
        </p:blipFill>
        <p:spPr bwMode="auto">
          <a:xfrm>
            <a:off x="6705600" y="1905000"/>
            <a:ext cx="2111188" cy="1600200"/>
          </a:xfrm>
          <a:prstGeom prst="rect">
            <a:avLst/>
          </a:prstGeom>
          <a:noFill/>
          <a:ln w="9525">
            <a:noFill/>
            <a:miter lim="800000"/>
            <a:headEnd/>
            <a:tailEnd/>
          </a:ln>
        </p:spPr>
      </p:pic>
      <p:sp>
        <p:nvSpPr>
          <p:cNvPr id="10" name="TextBox 9"/>
          <p:cNvSpPr txBox="1"/>
          <p:nvPr/>
        </p:nvSpPr>
        <p:spPr>
          <a:xfrm>
            <a:off x="152400" y="3505200"/>
            <a:ext cx="5181600" cy="923330"/>
          </a:xfrm>
          <a:prstGeom prst="rect">
            <a:avLst/>
          </a:prstGeom>
          <a:solidFill>
            <a:schemeClr val="bg1">
              <a:alpha val="51000"/>
            </a:schemeClr>
          </a:solidFill>
        </p:spPr>
        <p:txBody>
          <a:bodyPr wrap="square" rtlCol="0">
            <a:spAutoFit/>
          </a:bodyPr>
          <a:lstStyle/>
          <a:p>
            <a:r>
              <a:rPr lang="en-US" dirty="0" smtClean="0"/>
              <a:t>Magnetite impregnated and nearly fossilized wood fragments that appear to show some evidence of scorching to the point of becoming charcoal. </a:t>
            </a:r>
            <a:endParaRPr lang="en-US" dirty="0"/>
          </a:p>
        </p:txBody>
      </p:sp>
      <p:sp>
        <p:nvSpPr>
          <p:cNvPr id="11" name="TextBox 10"/>
          <p:cNvSpPr txBox="1"/>
          <p:nvPr/>
        </p:nvSpPr>
        <p:spPr>
          <a:xfrm>
            <a:off x="3429000" y="2286000"/>
            <a:ext cx="3124200" cy="307777"/>
          </a:xfrm>
          <a:prstGeom prst="rect">
            <a:avLst/>
          </a:prstGeom>
          <a:solidFill>
            <a:schemeClr val="bg1">
              <a:alpha val="51000"/>
            </a:schemeClr>
          </a:solidFill>
        </p:spPr>
        <p:txBody>
          <a:bodyPr wrap="square" rtlCol="0">
            <a:spAutoFit/>
          </a:bodyPr>
          <a:lstStyle/>
          <a:p>
            <a:r>
              <a:rPr lang="en-US" sz="1400" dirty="0" smtClean="0"/>
              <a:t>Magnetite impregnated wood fragments</a:t>
            </a:r>
            <a:endParaRPr lang="en-US" sz="1400" dirty="0"/>
          </a:p>
        </p:txBody>
      </p:sp>
      <p:sp>
        <p:nvSpPr>
          <p:cNvPr id="12" name="TextBox 11"/>
          <p:cNvSpPr txBox="1"/>
          <p:nvPr/>
        </p:nvSpPr>
        <p:spPr>
          <a:xfrm>
            <a:off x="2590800" y="5486400"/>
            <a:ext cx="1600200" cy="307777"/>
          </a:xfrm>
          <a:prstGeom prst="rect">
            <a:avLst/>
          </a:prstGeom>
          <a:solidFill>
            <a:schemeClr val="bg1">
              <a:alpha val="51000"/>
            </a:schemeClr>
          </a:solidFill>
        </p:spPr>
        <p:txBody>
          <a:bodyPr wrap="square" rtlCol="0">
            <a:spAutoFit/>
          </a:bodyPr>
          <a:lstStyle/>
          <a:p>
            <a:r>
              <a:rPr lang="en-US" sz="1400" dirty="0" smtClean="0"/>
              <a:t>Charcoal fragments</a:t>
            </a:r>
            <a:endParaRPr lang="en-US" sz="1400" dirty="0"/>
          </a:p>
        </p:txBody>
      </p:sp>
      <p:sp>
        <p:nvSpPr>
          <p:cNvPr id="13" name="TextBox 12"/>
          <p:cNvSpPr txBox="1"/>
          <p:nvPr/>
        </p:nvSpPr>
        <p:spPr>
          <a:xfrm>
            <a:off x="4343400" y="5562600"/>
            <a:ext cx="2286000" cy="369332"/>
          </a:xfrm>
          <a:prstGeom prst="rect">
            <a:avLst/>
          </a:prstGeom>
          <a:solidFill>
            <a:schemeClr val="bg1">
              <a:alpha val="51000"/>
            </a:schemeClr>
          </a:solidFill>
        </p:spPr>
        <p:txBody>
          <a:bodyPr wrap="square" rtlCol="0">
            <a:spAutoFit/>
          </a:bodyPr>
          <a:lstStyle/>
          <a:p>
            <a:r>
              <a:rPr lang="en-US" sz="1400" dirty="0" smtClean="0"/>
              <a:t>Glass-Like Carbon fragments</a:t>
            </a:r>
            <a:r>
              <a:rPr lang="en-US" dirty="0" smtClean="0"/>
              <a:t> </a:t>
            </a:r>
            <a:endParaRPr lang="en-US" dirty="0"/>
          </a:p>
        </p:txBody>
      </p:sp>
      <p:pic>
        <p:nvPicPr>
          <p:cNvPr id="3075" name="Picture 3"/>
          <p:cNvPicPr>
            <a:picLocks noChangeAspect="1" noChangeArrowheads="1"/>
          </p:cNvPicPr>
          <p:nvPr/>
        </p:nvPicPr>
        <p:blipFill>
          <a:blip r:embed="rId4" cstate="print"/>
          <a:srcRect/>
          <a:stretch>
            <a:fillRect/>
          </a:stretch>
        </p:blipFill>
        <p:spPr bwMode="auto">
          <a:xfrm>
            <a:off x="6705600" y="5181600"/>
            <a:ext cx="2032000" cy="1542361"/>
          </a:xfrm>
          <a:prstGeom prst="rect">
            <a:avLst/>
          </a:prstGeom>
          <a:noFill/>
          <a:ln w="9525">
            <a:noFill/>
            <a:miter lim="800000"/>
            <a:headEnd/>
            <a:tailEnd/>
          </a:ln>
          <a:effectLst/>
        </p:spPr>
      </p:pic>
      <p:pic>
        <p:nvPicPr>
          <p:cNvPr id="14" name="Picture 13"/>
          <p:cNvPicPr>
            <a:picLocks noChangeAspect="1"/>
          </p:cNvPicPr>
          <p:nvPr/>
        </p:nvPicPr>
        <p:blipFill>
          <a:blip r:embed="rId5" cstate="print"/>
          <a:stretch>
            <a:fillRect/>
          </a:stretch>
        </p:blipFill>
        <p:spPr>
          <a:xfrm>
            <a:off x="0" y="4800600"/>
            <a:ext cx="2133600" cy="1591800"/>
          </a:xfrm>
          <a:prstGeom prst="rect">
            <a:avLst/>
          </a:prstGeom>
        </p:spPr>
      </p:pic>
      <p:sp>
        <p:nvSpPr>
          <p:cNvPr id="15" name="Oval 14"/>
          <p:cNvSpPr/>
          <p:nvPr/>
        </p:nvSpPr>
        <p:spPr>
          <a:xfrm rot="19633220">
            <a:off x="1301709" y="5706267"/>
            <a:ext cx="1295400" cy="685800"/>
          </a:xfrm>
          <a:prstGeom prst="ellipse">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smtClean="0"/>
          </a:p>
          <a:p>
            <a:pPr algn="ctr"/>
            <a:endParaRPr lang="en-US" dirty="0" smtClean="0"/>
          </a:p>
          <a:p>
            <a:pPr algn="ctr"/>
            <a:endParaRPr lang="en-US" dirty="0"/>
          </a:p>
        </p:txBody>
      </p:sp>
      <p:sp>
        <p:nvSpPr>
          <p:cNvPr id="16" name="Oval 15"/>
          <p:cNvSpPr/>
          <p:nvPr/>
        </p:nvSpPr>
        <p:spPr>
          <a:xfrm rot="19633220">
            <a:off x="6864309" y="5477668"/>
            <a:ext cx="1295400" cy="685800"/>
          </a:xfrm>
          <a:prstGeom prst="ellipse">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smtClean="0"/>
          </a:p>
          <a:p>
            <a:pPr algn="ctr"/>
            <a:endParaRPr lang="en-US" dirty="0" smtClean="0"/>
          </a:p>
          <a:p>
            <a:pPr algn="ctr"/>
            <a:endParaRPr lang="en-US" dirty="0"/>
          </a:p>
        </p:txBody>
      </p:sp>
      <p:sp>
        <p:nvSpPr>
          <p:cNvPr id="17" name="Oval 16"/>
          <p:cNvSpPr/>
          <p:nvPr/>
        </p:nvSpPr>
        <p:spPr>
          <a:xfrm rot="20429832">
            <a:off x="6788108" y="2048667"/>
            <a:ext cx="1295400" cy="685800"/>
          </a:xfrm>
          <a:prstGeom prst="ellipse">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smtClean="0"/>
          </a:p>
          <a:p>
            <a:pPr algn="ctr"/>
            <a:endParaRPr lang="en-US" dirty="0" smtClean="0"/>
          </a:p>
          <a:p>
            <a:pPr algn="ctr"/>
            <a:endParaRPr lang="en-US" dirty="0"/>
          </a:p>
        </p:txBody>
      </p:sp>
      <p:cxnSp>
        <p:nvCxnSpPr>
          <p:cNvPr id="19" name="Straight Arrow Connector 18"/>
          <p:cNvCxnSpPr/>
          <p:nvPr/>
        </p:nvCxnSpPr>
        <p:spPr>
          <a:xfrm>
            <a:off x="5334000" y="2590800"/>
            <a:ext cx="1371600" cy="1588"/>
          </a:xfrm>
          <a:prstGeom prst="straightConnector1">
            <a:avLst/>
          </a:prstGeom>
          <a:ln>
            <a:solidFill>
              <a:srgbClr val="FFFF00"/>
            </a:solidFill>
            <a:tailEnd type="arrow"/>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p:nvPr/>
        </p:nvCxnSpPr>
        <p:spPr>
          <a:xfrm rot="10800000" flipV="1">
            <a:off x="2133600" y="5791200"/>
            <a:ext cx="1219200" cy="1588"/>
          </a:xfrm>
          <a:prstGeom prst="straightConnector1">
            <a:avLst/>
          </a:prstGeom>
          <a:ln>
            <a:solidFill>
              <a:srgbClr val="FFFF00"/>
            </a:solidFill>
            <a:tailEnd type="arrow"/>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p:nvPr/>
        </p:nvCxnSpPr>
        <p:spPr>
          <a:xfrm>
            <a:off x="5181600" y="5943600"/>
            <a:ext cx="1524000" cy="1588"/>
          </a:xfrm>
          <a:prstGeom prst="straightConnector1">
            <a:avLst/>
          </a:prstGeom>
          <a:ln>
            <a:solidFill>
              <a:srgbClr val="FFFF00"/>
            </a:solidFill>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3"/>
          <a:srcRect/>
          <a:stretch>
            <a:fillRect/>
          </a:stretch>
        </p:blipFill>
        <p:spPr bwMode="auto">
          <a:xfrm>
            <a:off x="0" y="-15753"/>
            <a:ext cx="9144000" cy="6873753"/>
          </a:xfrm>
          <a:prstGeom prst="rect">
            <a:avLst/>
          </a:prstGeom>
          <a:noFill/>
          <a:ln w="9525">
            <a:noFill/>
            <a:miter lim="800000"/>
            <a:headEnd/>
            <a:tailEnd/>
          </a:ln>
          <a:effectLst/>
        </p:spPr>
      </p:pic>
      <p:pic>
        <p:nvPicPr>
          <p:cNvPr id="21510" name="Picture 6" descr="G:\URE Team08\TeamImages\2008 URE Impact Team Microscope Images\Sample 1 SMCBMD diamond extract 2scale.jpg"/>
          <p:cNvPicPr>
            <a:picLocks noChangeAspect="1" noChangeArrowheads="1"/>
          </p:cNvPicPr>
          <p:nvPr/>
        </p:nvPicPr>
        <p:blipFill>
          <a:blip r:embed="rId4" cstate="print"/>
          <a:srcRect/>
          <a:stretch>
            <a:fillRect/>
          </a:stretch>
        </p:blipFill>
        <p:spPr bwMode="auto">
          <a:xfrm>
            <a:off x="762000" y="5162550"/>
            <a:ext cx="2057400" cy="1543050"/>
          </a:xfrm>
          <a:prstGeom prst="rect">
            <a:avLst/>
          </a:prstGeom>
          <a:noFill/>
        </p:spPr>
      </p:pic>
      <p:pic>
        <p:nvPicPr>
          <p:cNvPr id="21509" name="Picture 5" descr="G:\URE Team08\TeamImages\2008 URE Impact Team Microscope Images\Sample 4 SMCBMD carbon spherule.jpg"/>
          <p:cNvPicPr preferRelativeResize="0">
            <a:picLocks noChangeArrowheads="1"/>
          </p:cNvPicPr>
          <p:nvPr/>
        </p:nvPicPr>
        <p:blipFill>
          <a:blip r:embed="rId5" cstate="print"/>
          <a:stretch>
            <a:fillRect/>
          </a:stretch>
        </p:blipFill>
        <p:spPr bwMode="auto">
          <a:xfrm>
            <a:off x="6934200" y="2057400"/>
            <a:ext cx="2209800" cy="1905000"/>
          </a:xfrm>
          <a:prstGeom prst="rect">
            <a:avLst/>
          </a:prstGeom>
          <a:noFill/>
        </p:spPr>
      </p:pic>
      <p:sp>
        <p:nvSpPr>
          <p:cNvPr id="5" name="Title 1"/>
          <p:cNvSpPr txBox="1">
            <a:spLocks/>
          </p:cNvSpPr>
          <p:nvPr/>
        </p:nvSpPr>
        <p:spPr>
          <a:xfrm>
            <a:off x="4648200" y="0"/>
            <a:ext cx="4495800" cy="1600200"/>
          </a:xfrm>
          <a:prstGeom prst="rect">
            <a:avLst/>
          </a:prstGeom>
        </p:spPr>
        <p:txBody>
          <a:bodyPr vert="horz" lIns="91440" tIns="45720" rIns="91440" bIns="45720" rtlCol="0" anchor="ctr">
            <a:norm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smtClean="0">
                <a:ln>
                  <a:noFill/>
                </a:ln>
                <a:solidFill>
                  <a:srgbClr val="FFFF00"/>
                </a:solidFill>
                <a:effectLst/>
                <a:uLnTx/>
                <a:uFillTx/>
                <a:latin typeface="Bookman Old Style" pitchFamily="18" charset="0"/>
                <a:ea typeface="+mj-ea"/>
                <a:cs typeface="+mj-cs"/>
              </a:rPr>
              <a:t>Results</a:t>
            </a:r>
            <a:endParaRPr kumimoji="0" lang="en-US" sz="4000" b="1" i="0" u="none" strike="noStrike" kern="1200" cap="none" spc="0" normalizeH="0" baseline="0" noProof="0" dirty="0">
              <a:ln>
                <a:noFill/>
              </a:ln>
              <a:solidFill>
                <a:srgbClr val="FFFF00"/>
              </a:solidFill>
              <a:effectLst/>
              <a:uLnTx/>
              <a:uFillTx/>
              <a:latin typeface="Bookman Old Style" pitchFamily="18" charset="0"/>
              <a:ea typeface="+mj-ea"/>
              <a:cs typeface="+mj-cs"/>
            </a:endParaRPr>
          </a:p>
        </p:txBody>
      </p:sp>
      <p:sp>
        <p:nvSpPr>
          <p:cNvPr id="7" name="TextBox 6"/>
          <p:cNvSpPr txBox="1"/>
          <p:nvPr/>
        </p:nvSpPr>
        <p:spPr>
          <a:xfrm>
            <a:off x="0" y="1752600"/>
            <a:ext cx="1600200" cy="369332"/>
          </a:xfrm>
          <a:prstGeom prst="rect">
            <a:avLst/>
          </a:prstGeom>
          <a:solidFill>
            <a:schemeClr val="bg1">
              <a:alpha val="51000"/>
            </a:schemeClr>
          </a:solidFill>
        </p:spPr>
        <p:txBody>
          <a:bodyPr wrap="square" rtlCol="0">
            <a:spAutoFit/>
          </a:bodyPr>
          <a:lstStyle/>
          <a:p>
            <a:r>
              <a:rPr lang="en-US" dirty="0" smtClean="0"/>
              <a:t>Impact Marker</a:t>
            </a:r>
            <a:endParaRPr lang="en-US" dirty="0"/>
          </a:p>
        </p:txBody>
      </p:sp>
      <p:sp>
        <p:nvSpPr>
          <p:cNvPr id="8" name="TextBox 7"/>
          <p:cNvSpPr txBox="1"/>
          <p:nvPr/>
        </p:nvSpPr>
        <p:spPr>
          <a:xfrm>
            <a:off x="5181600" y="2514600"/>
            <a:ext cx="1524000" cy="307777"/>
          </a:xfrm>
          <a:prstGeom prst="rect">
            <a:avLst/>
          </a:prstGeom>
          <a:solidFill>
            <a:schemeClr val="bg1">
              <a:alpha val="51000"/>
            </a:schemeClr>
          </a:solidFill>
        </p:spPr>
        <p:txBody>
          <a:bodyPr wrap="square" rtlCol="0">
            <a:spAutoFit/>
          </a:bodyPr>
          <a:lstStyle/>
          <a:p>
            <a:r>
              <a:rPr lang="en-US" sz="1400" dirty="0" smtClean="0"/>
              <a:t>Carbon Spherules</a:t>
            </a:r>
            <a:endParaRPr lang="en-US" sz="1400" dirty="0"/>
          </a:p>
        </p:txBody>
      </p:sp>
      <p:graphicFrame>
        <p:nvGraphicFramePr>
          <p:cNvPr id="21507" name="Object 3"/>
          <p:cNvGraphicFramePr>
            <a:graphicFrameLocks noChangeAspect="1"/>
          </p:cNvGraphicFramePr>
          <p:nvPr/>
        </p:nvGraphicFramePr>
        <p:xfrm>
          <a:off x="6853670" y="2133600"/>
          <a:ext cx="2290330" cy="1752601"/>
        </p:xfrm>
        <a:graphic>
          <a:graphicData uri="http://schemas.openxmlformats.org/presentationml/2006/ole">
            <p:oleObj spid="_x0000_s21507" name="Document" r:id="rId6" imgW="0" imgH="0" progId="Word.Document.12">
              <p:link updateAutomatic="1"/>
            </p:oleObj>
          </a:graphicData>
        </a:graphic>
      </p:graphicFrame>
      <p:sp>
        <p:nvSpPr>
          <p:cNvPr id="9" name="Oval 8"/>
          <p:cNvSpPr/>
          <p:nvPr/>
        </p:nvSpPr>
        <p:spPr>
          <a:xfrm>
            <a:off x="7848600" y="2819400"/>
            <a:ext cx="381000" cy="228600"/>
          </a:xfrm>
          <a:prstGeom prst="ellipse">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smtClean="0"/>
          </a:p>
          <a:p>
            <a:pPr algn="ctr"/>
            <a:endParaRPr lang="en-US" dirty="0" smtClean="0"/>
          </a:p>
          <a:p>
            <a:pPr algn="ctr"/>
            <a:endParaRPr lang="en-US" dirty="0"/>
          </a:p>
        </p:txBody>
      </p:sp>
      <p:cxnSp>
        <p:nvCxnSpPr>
          <p:cNvPr id="11" name="Straight Arrow Connector 10"/>
          <p:cNvCxnSpPr/>
          <p:nvPr/>
        </p:nvCxnSpPr>
        <p:spPr>
          <a:xfrm>
            <a:off x="5486400" y="2819400"/>
            <a:ext cx="1371600" cy="1588"/>
          </a:xfrm>
          <a:prstGeom prst="straightConnector1">
            <a:avLst/>
          </a:prstGeom>
          <a:ln>
            <a:solidFill>
              <a:srgbClr val="FFFF00"/>
            </a:solidFill>
            <a:tailEnd type="arrow"/>
          </a:ln>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228600" y="3048000"/>
            <a:ext cx="5638800" cy="646331"/>
          </a:xfrm>
          <a:prstGeom prst="rect">
            <a:avLst/>
          </a:prstGeom>
          <a:solidFill>
            <a:schemeClr val="bg1">
              <a:alpha val="51000"/>
            </a:schemeClr>
          </a:solidFill>
        </p:spPr>
        <p:txBody>
          <a:bodyPr wrap="square" rtlCol="0">
            <a:spAutoFit/>
          </a:bodyPr>
          <a:lstStyle/>
          <a:p>
            <a:r>
              <a:rPr lang="en-US" dirty="0" smtClean="0"/>
              <a:t>Carbon Spherules (probably droplets of melted tree sap) in a variety of colors ranging from pearl to dark gray.</a:t>
            </a:r>
            <a:endParaRPr lang="en-US" dirty="0"/>
          </a:p>
        </p:txBody>
      </p:sp>
      <p:pic>
        <p:nvPicPr>
          <p:cNvPr id="14" name="Picture 13"/>
          <p:cNvPicPr>
            <a:picLocks noChangeAspect="1"/>
          </p:cNvPicPr>
          <p:nvPr/>
        </p:nvPicPr>
        <p:blipFill>
          <a:blip r:embed="rId7" cstate="print"/>
          <a:stretch>
            <a:fillRect/>
          </a:stretch>
        </p:blipFill>
        <p:spPr>
          <a:xfrm>
            <a:off x="7212346" y="4191000"/>
            <a:ext cx="1931654" cy="1676400"/>
          </a:xfrm>
          <a:prstGeom prst="rect">
            <a:avLst/>
          </a:prstGeom>
        </p:spPr>
      </p:pic>
      <p:sp>
        <p:nvSpPr>
          <p:cNvPr id="16" name="TextBox 15"/>
          <p:cNvSpPr txBox="1"/>
          <p:nvPr/>
        </p:nvSpPr>
        <p:spPr>
          <a:xfrm>
            <a:off x="5562600" y="5257800"/>
            <a:ext cx="1524000" cy="307777"/>
          </a:xfrm>
          <a:prstGeom prst="rect">
            <a:avLst/>
          </a:prstGeom>
          <a:solidFill>
            <a:schemeClr val="bg1">
              <a:alpha val="51000"/>
            </a:schemeClr>
          </a:solidFill>
        </p:spPr>
        <p:txBody>
          <a:bodyPr wrap="square" rtlCol="0">
            <a:spAutoFit/>
          </a:bodyPr>
          <a:lstStyle/>
          <a:p>
            <a:r>
              <a:rPr lang="en-US" sz="1400" dirty="0" err="1" smtClean="0"/>
              <a:t>Nano</a:t>
            </a:r>
            <a:r>
              <a:rPr lang="en-US" sz="1400" dirty="0" smtClean="0"/>
              <a:t> Diamonds</a:t>
            </a:r>
            <a:endParaRPr lang="en-US" sz="1400" dirty="0"/>
          </a:p>
        </p:txBody>
      </p:sp>
      <p:cxnSp>
        <p:nvCxnSpPr>
          <p:cNvPr id="17" name="Straight Arrow Connector 16"/>
          <p:cNvCxnSpPr/>
          <p:nvPr/>
        </p:nvCxnSpPr>
        <p:spPr>
          <a:xfrm>
            <a:off x="5867400" y="5562600"/>
            <a:ext cx="1371600" cy="1588"/>
          </a:xfrm>
          <a:prstGeom prst="straightConnector1">
            <a:avLst/>
          </a:prstGeom>
          <a:ln>
            <a:solidFill>
              <a:srgbClr val="FFFF00"/>
            </a:solidFill>
            <a:tailEnd type="arrow"/>
          </a:ln>
        </p:spPr>
        <p:style>
          <a:lnRef idx="2">
            <a:schemeClr val="accent1"/>
          </a:lnRef>
          <a:fillRef idx="0">
            <a:schemeClr val="accent1"/>
          </a:fillRef>
          <a:effectRef idx="1">
            <a:schemeClr val="accent1"/>
          </a:effectRef>
          <a:fontRef idx="minor">
            <a:schemeClr val="tx1"/>
          </a:fontRef>
        </p:style>
      </p:cxnSp>
      <p:sp>
        <p:nvSpPr>
          <p:cNvPr id="18" name="Oval 17"/>
          <p:cNvSpPr/>
          <p:nvPr/>
        </p:nvSpPr>
        <p:spPr>
          <a:xfrm>
            <a:off x="7315200" y="4495800"/>
            <a:ext cx="1676400" cy="1219200"/>
          </a:xfrm>
          <a:prstGeom prst="ellipse">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smtClean="0"/>
          </a:p>
          <a:p>
            <a:pPr algn="ctr"/>
            <a:endParaRPr lang="en-US" dirty="0" smtClean="0"/>
          </a:p>
          <a:p>
            <a:pPr algn="ctr"/>
            <a:endParaRPr lang="en-US" dirty="0"/>
          </a:p>
        </p:txBody>
      </p:sp>
      <p:sp>
        <p:nvSpPr>
          <p:cNvPr id="20" name="TextBox 19"/>
          <p:cNvSpPr txBox="1"/>
          <p:nvPr/>
        </p:nvSpPr>
        <p:spPr>
          <a:xfrm>
            <a:off x="228600" y="4191000"/>
            <a:ext cx="5638800" cy="923330"/>
          </a:xfrm>
          <a:prstGeom prst="rect">
            <a:avLst/>
          </a:prstGeom>
          <a:solidFill>
            <a:schemeClr val="bg1">
              <a:alpha val="51000"/>
            </a:schemeClr>
          </a:solidFill>
        </p:spPr>
        <p:txBody>
          <a:bodyPr wrap="square" rtlCol="0">
            <a:spAutoFit/>
          </a:bodyPr>
          <a:lstStyle/>
          <a:p>
            <a:r>
              <a:rPr lang="en-US" dirty="0" err="1" smtClean="0"/>
              <a:t>Nano</a:t>
            </a:r>
            <a:r>
              <a:rPr lang="en-US" dirty="0" smtClean="0"/>
              <a:t>-diamonds presumably created in an environment of intense heat and pressure (shown with a millimeter scale)</a:t>
            </a:r>
            <a:br>
              <a:rPr lang="en-US" dirty="0" smtClean="0"/>
            </a:br>
            <a:endParaRPr lang="en-US" dirty="0"/>
          </a:p>
        </p:txBody>
      </p:sp>
      <p:graphicFrame>
        <p:nvGraphicFramePr>
          <p:cNvPr id="21508" name="Object 4"/>
          <p:cNvGraphicFramePr>
            <a:graphicFrameLocks noChangeAspect="1"/>
          </p:cNvGraphicFramePr>
          <p:nvPr/>
        </p:nvGraphicFramePr>
        <p:xfrm>
          <a:off x="762000" y="5181600"/>
          <a:ext cx="1981200" cy="1485900"/>
        </p:xfrm>
        <a:graphic>
          <a:graphicData uri="http://schemas.openxmlformats.org/presentationml/2006/ole">
            <p:oleObj spid="_x0000_s21508" name="Document" r:id="rId8" imgW="0" imgH="0" progId="Word.Document.12">
              <p:link updateAutomatic="1"/>
            </p:oleObj>
          </a:graphicData>
        </a:graphic>
      </p:graphicFrame>
      <p:cxnSp>
        <p:nvCxnSpPr>
          <p:cNvPr id="22" name="Straight Arrow Connector 21"/>
          <p:cNvCxnSpPr/>
          <p:nvPr/>
        </p:nvCxnSpPr>
        <p:spPr>
          <a:xfrm rot="10800000">
            <a:off x="2743200" y="5791200"/>
            <a:ext cx="1676400" cy="1588"/>
          </a:xfrm>
          <a:prstGeom prst="straightConnector1">
            <a:avLst/>
          </a:prstGeom>
          <a:ln>
            <a:solidFill>
              <a:srgbClr val="FFFF00"/>
            </a:solidFill>
            <a:tailEnd type="arrow"/>
          </a:ln>
        </p:spPr>
        <p:style>
          <a:lnRef idx="2">
            <a:schemeClr val="accent1"/>
          </a:lnRef>
          <a:fillRef idx="0">
            <a:schemeClr val="accent1"/>
          </a:fillRef>
          <a:effectRef idx="1">
            <a:schemeClr val="accent1"/>
          </a:effectRef>
          <a:fontRef idx="minor">
            <a:schemeClr val="tx1"/>
          </a:fontRef>
        </p:style>
      </p:cxnSp>
      <p:sp>
        <p:nvSpPr>
          <p:cNvPr id="25" name="Oval 24"/>
          <p:cNvSpPr/>
          <p:nvPr/>
        </p:nvSpPr>
        <p:spPr>
          <a:xfrm>
            <a:off x="1600200" y="5562600"/>
            <a:ext cx="304800" cy="304800"/>
          </a:xfrm>
          <a:prstGeom prst="ellipse">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smtClean="0"/>
          </a:p>
          <a:p>
            <a:pPr algn="ctr"/>
            <a:endParaRPr lang="en-US" dirty="0" smtClean="0"/>
          </a:p>
          <a:p>
            <a:pPr algn="ctr"/>
            <a:endParaRPr lang="en-US" dirty="0"/>
          </a:p>
        </p:txBody>
      </p:sp>
      <p:sp>
        <p:nvSpPr>
          <p:cNvPr id="26" name="Oval 25"/>
          <p:cNvSpPr/>
          <p:nvPr/>
        </p:nvSpPr>
        <p:spPr>
          <a:xfrm>
            <a:off x="1447800" y="5867400"/>
            <a:ext cx="304800" cy="304800"/>
          </a:xfrm>
          <a:prstGeom prst="ellipse">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smtClean="0"/>
          </a:p>
          <a:p>
            <a:pPr algn="ctr"/>
            <a:endParaRPr lang="en-US" dirty="0" smtClean="0"/>
          </a:p>
          <a:p>
            <a:pPr algn="ctr"/>
            <a:endParaRPr lang="en-US" dirty="0"/>
          </a:p>
        </p:txBody>
      </p:sp>
      <p:sp>
        <p:nvSpPr>
          <p:cNvPr id="27" name="TextBox 26"/>
          <p:cNvSpPr txBox="1"/>
          <p:nvPr/>
        </p:nvSpPr>
        <p:spPr>
          <a:xfrm>
            <a:off x="2895600" y="5486400"/>
            <a:ext cx="2438400" cy="307777"/>
          </a:xfrm>
          <a:prstGeom prst="rect">
            <a:avLst/>
          </a:prstGeom>
          <a:solidFill>
            <a:schemeClr val="bg1">
              <a:alpha val="51000"/>
            </a:schemeClr>
          </a:solidFill>
        </p:spPr>
        <p:txBody>
          <a:bodyPr wrap="square" rtlCol="0">
            <a:spAutoFit/>
          </a:bodyPr>
          <a:lstStyle/>
          <a:p>
            <a:r>
              <a:rPr lang="en-US" sz="1400" dirty="0" smtClean="0"/>
              <a:t>Closer Look at </a:t>
            </a:r>
            <a:r>
              <a:rPr lang="en-US" sz="1400" dirty="0" err="1" smtClean="0"/>
              <a:t>Nano</a:t>
            </a:r>
            <a:r>
              <a:rPr lang="en-US" sz="1400" dirty="0" smtClean="0"/>
              <a:t> Diamonds</a:t>
            </a:r>
            <a:endParaRPr lang="en-US" sz="14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noChangeArrowheads="1"/>
          </p:cNvPicPr>
          <p:nvPr/>
        </p:nvPicPr>
        <p:blipFill>
          <a:blip r:embed="rId2"/>
          <a:srcRect/>
          <a:stretch>
            <a:fillRect/>
          </a:stretch>
        </p:blipFill>
        <p:spPr bwMode="auto">
          <a:xfrm>
            <a:off x="0" y="-15753"/>
            <a:ext cx="9144000" cy="6873753"/>
          </a:xfrm>
          <a:prstGeom prst="rect">
            <a:avLst/>
          </a:prstGeom>
          <a:noFill/>
          <a:ln w="9525">
            <a:noFill/>
            <a:miter lim="800000"/>
            <a:headEnd/>
            <a:tailEnd/>
          </a:ln>
          <a:effectLst/>
        </p:spPr>
      </p:pic>
      <p:sp>
        <p:nvSpPr>
          <p:cNvPr id="5" name="Title 1"/>
          <p:cNvSpPr txBox="1">
            <a:spLocks/>
          </p:cNvSpPr>
          <p:nvPr/>
        </p:nvSpPr>
        <p:spPr>
          <a:xfrm>
            <a:off x="4648200" y="0"/>
            <a:ext cx="4495800" cy="1600200"/>
          </a:xfrm>
          <a:prstGeom prst="rect">
            <a:avLst/>
          </a:prstGeom>
        </p:spPr>
        <p:txBody>
          <a:bodyPr vert="horz" lIns="91440" tIns="45720" rIns="91440" bIns="45720" rtlCol="0" anchor="ctr">
            <a:norm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smtClean="0">
                <a:ln>
                  <a:noFill/>
                </a:ln>
                <a:solidFill>
                  <a:srgbClr val="FFFF00"/>
                </a:solidFill>
                <a:effectLst/>
                <a:uLnTx/>
                <a:uFillTx/>
                <a:latin typeface="Bookman Old Style" pitchFamily="18" charset="0"/>
                <a:ea typeface="+mj-ea"/>
                <a:cs typeface="+mj-cs"/>
              </a:rPr>
              <a:t>Coring at </a:t>
            </a:r>
            <a:r>
              <a:rPr kumimoji="0" lang="en-US" sz="4000" b="1" i="0" u="none" strike="noStrike" kern="1200" cap="none" spc="0" normalizeH="0" baseline="0" noProof="0" dirty="0" err="1" smtClean="0">
                <a:ln>
                  <a:noFill/>
                </a:ln>
                <a:solidFill>
                  <a:srgbClr val="FFFF00"/>
                </a:solidFill>
                <a:effectLst/>
                <a:uLnTx/>
                <a:uFillTx/>
                <a:latin typeface="Bookman Old Style" pitchFamily="18" charset="0"/>
                <a:ea typeface="+mj-ea"/>
                <a:cs typeface="+mj-cs"/>
              </a:rPr>
              <a:t>Kimbel</a:t>
            </a:r>
            <a:r>
              <a:rPr kumimoji="0" lang="en-US" sz="4000" b="1" i="0" u="none" strike="noStrike" kern="1200" cap="none" spc="0" normalizeH="0" baseline="0" noProof="0" dirty="0" smtClean="0">
                <a:ln>
                  <a:noFill/>
                </a:ln>
                <a:solidFill>
                  <a:srgbClr val="FFFF00"/>
                </a:solidFill>
                <a:effectLst/>
                <a:uLnTx/>
                <a:uFillTx/>
                <a:latin typeface="Bookman Old Style" pitchFamily="18" charset="0"/>
                <a:ea typeface="+mj-ea"/>
                <a:cs typeface="+mj-cs"/>
              </a:rPr>
              <a:t> Bay, NC</a:t>
            </a:r>
            <a:endParaRPr kumimoji="0" lang="en-US" sz="4000" b="1" i="0" u="none" strike="noStrike" kern="1200" cap="none" spc="0" normalizeH="0" baseline="0" noProof="0" dirty="0">
              <a:ln>
                <a:noFill/>
              </a:ln>
              <a:solidFill>
                <a:srgbClr val="FFFF00"/>
              </a:solidFill>
              <a:effectLst/>
              <a:uLnTx/>
              <a:uFillTx/>
              <a:latin typeface="Bookman Old Style" pitchFamily="18" charset="0"/>
              <a:ea typeface="+mj-ea"/>
              <a:cs typeface="+mj-cs"/>
            </a:endParaRPr>
          </a:p>
        </p:txBody>
      </p:sp>
      <p:sp>
        <p:nvSpPr>
          <p:cNvPr id="6" name="TextBox 5"/>
          <p:cNvSpPr txBox="1"/>
          <p:nvPr/>
        </p:nvSpPr>
        <p:spPr>
          <a:xfrm>
            <a:off x="0" y="1752600"/>
            <a:ext cx="1600200" cy="369332"/>
          </a:xfrm>
          <a:prstGeom prst="rect">
            <a:avLst/>
          </a:prstGeom>
          <a:solidFill>
            <a:schemeClr val="bg1">
              <a:alpha val="51000"/>
            </a:schemeClr>
          </a:solidFill>
        </p:spPr>
        <p:txBody>
          <a:bodyPr wrap="square" rtlCol="0">
            <a:spAutoFit/>
          </a:bodyPr>
          <a:lstStyle/>
          <a:p>
            <a:r>
              <a:rPr lang="en-US" dirty="0" smtClean="0"/>
              <a:t>Purpose</a:t>
            </a:r>
            <a:endParaRPr lang="en-US" dirty="0"/>
          </a:p>
        </p:txBody>
      </p:sp>
      <p:sp>
        <p:nvSpPr>
          <p:cNvPr id="7" name="TextBox 6"/>
          <p:cNvSpPr txBox="1"/>
          <p:nvPr/>
        </p:nvSpPr>
        <p:spPr>
          <a:xfrm>
            <a:off x="0" y="2590800"/>
            <a:ext cx="5181600" cy="646331"/>
          </a:xfrm>
          <a:prstGeom prst="rect">
            <a:avLst/>
          </a:prstGeom>
          <a:solidFill>
            <a:schemeClr val="bg1">
              <a:alpha val="51000"/>
            </a:schemeClr>
          </a:solidFill>
        </p:spPr>
        <p:txBody>
          <a:bodyPr wrap="square" rtlCol="0">
            <a:spAutoFit/>
          </a:bodyPr>
          <a:lstStyle/>
          <a:p>
            <a:r>
              <a:rPr lang="en-US" dirty="0" smtClean="0"/>
              <a:t>Give full vertical sedimentary profile of 126 inches underground. </a:t>
            </a:r>
            <a:endParaRPr lang="en-US" dirty="0"/>
          </a:p>
        </p:txBody>
      </p:sp>
      <p:pic>
        <p:nvPicPr>
          <p:cNvPr id="34818" name="Picture 2"/>
          <p:cNvPicPr>
            <a:picLocks noChangeAspect="1" noChangeArrowheads="1"/>
          </p:cNvPicPr>
          <p:nvPr/>
        </p:nvPicPr>
        <p:blipFill>
          <a:blip r:embed="rId3"/>
          <a:srcRect/>
          <a:stretch>
            <a:fillRect/>
          </a:stretch>
        </p:blipFill>
        <p:spPr bwMode="auto">
          <a:xfrm>
            <a:off x="6248400" y="1676400"/>
            <a:ext cx="2635250" cy="2369873"/>
          </a:xfrm>
          <a:prstGeom prst="rect">
            <a:avLst/>
          </a:prstGeom>
          <a:noFill/>
          <a:ln w="25400">
            <a:solidFill>
              <a:srgbClr val="FFFF00"/>
            </a:solidFill>
            <a:miter lim="800000"/>
            <a:headEnd/>
            <a:tailEnd/>
          </a:ln>
          <a:effectLst/>
        </p:spPr>
      </p:pic>
      <p:sp>
        <p:nvSpPr>
          <p:cNvPr id="9" name="5-Point Star 8"/>
          <p:cNvSpPr/>
          <p:nvPr/>
        </p:nvSpPr>
        <p:spPr>
          <a:xfrm>
            <a:off x="7467600" y="2514600"/>
            <a:ext cx="228600" cy="228600"/>
          </a:xfrm>
          <a:prstGeom prst="star5">
            <a:avLst/>
          </a:prstGeom>
          <a:solidFill>
            <a:srgbClr val="8BF828"/>
          </a:solid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0" y="4419600"/>
            <a:ext cx="5181600" cy="646331"/>
          </a:xfrm>
          <a:prstGeom prst="rect">
            <a:avLst/>
          </a:prstGeom>
          <a:solidFill>
            <a:schemeClr val="bg1">
              <a:alpha val="51000"/>
            </a:schemeClr>
          </a:solidFill>
        </p:spPr>
        <p:txBody>
          <a:bodyPr wrap="square" rtlCol="0">
            <a:spAutoFit/>
          </a:bodyPr>
          <a:lstStyle/>
          <a:p>
            <a:r>
              <a:rPr lang="en-US" dirty="0" smtClean="0"/>
              <a:t>We were going to use the GPR at the core site, but 3 flat tires prevented it.</a:t>
            </a:r>
            <a:endParaRPr lang="en-US" dirty="0"/>
          </a:p>
        </p:txBody>
      </p:sp>
      <p:sp>
        <p:nvSpPr>
          <p:cNvPr id="13" name="TextBox 12"/>
          <p:cNvSpPr txBox="1"/>
          <p:nvPr/>
        </p:nvSpPr>
        <p:spPr>
          <a:xfrm>
            <a:off x="0" y="3352800"/>
            <a:ext cx="5181600" cy="923330"/>
          </a:xfrm>
          <a:prstGeom prst="rect">
            <a:avLst/>
          </a:prstGeom>
          <a:solidFill>
            <a:schemeClr val="bg1">
              <a:alpha val="51000"/>
            </a:schemeClr>
          </a:solidFill>
        </p:spPr>
        <p:txBody>
          <a:bodyPr wrap="square" rtlCol="0">
            <a:spAutoFit/>
          </a:bodyPr>
          <a:lstStyle/>
          <a:p>
            <a:r>
              <a:rPr lang="en-US" dirty="0" smtClean="0"/>
              <a:t>We know that markers came out of the </a:t>
            </a:r>
            <a:r>
              <a:rPr lang="en-US" dirty="0" err="1" smtClean="0"/>
              <a:t>Kimbel</a:t>
            </a:r>
            <a:r>
              <a:rPr lang="en-US" dirty="0" smtClean="0"/>
              <a:t> bay</a:t>
            </a:r>
          </a:p>
          <a:p>
            <a:pPr lvl="1">
              <a:buFont typeface="Arial" pitchFamily="34" charset="0"/>
              <a:buChar char="•"/>
            </a:pPr>
            <a:r>
              <a:rPr lang="en-US" dirty="0" smtClean="0"/>
              <a:t>So we collected soil samples to process in future work.</a:t>
            </a:r>
          </a:p>
        </p:txBody>
      </p:sp>
      <p:pic>
        <p:nvPicPr>
          <p:cNvPr id="34821" name="Picture 5" descr="G:\URE Team08\Fayetteville, NC Kimball Bay\Day 2 2008-07-02\100_1625.JPG"/>
          <p:cNvPicPr>
            <a:picLocks noChangeAspect="1" noChangeArrowheads="1"/>
          </p:cNvPicPr>
          <p:nvPr/>
        </p:nvPicPr>
        <p:blipFill>
          <a:blip r:embed="rId4" cstate="print"/>
          <a:srcRect/>
          <a:stretch>
            <a:fillRect/>
          </a:stretch>
        </p:blipFill>
        <p:spPr bwMode="auto">
          <a:xfrm>
            <a:off x="7216775" y="3964449"/>
            <a:ext cx="1927225" cy="2893551"/>
          </a:xfrm>
          <a:prstGeom prst="rect">
            <a:avLst/>
          </a:prstGeom>
          <a:noFill/>
          <a:ln w="25400">
            <a:solidFill>
              <a:srgbClr val="FFFF00"/>
            </a:solidFill>
          </a:ln>
        </p:spPr>
      </p:pic>
      <p:pic>
        <p:nvPicPr>
          <p:cNvPr id="34822" name="Picture 6" descr="G:\URE Team08\Fayetteville, NC Kimball Bay\Day 2 2008-07-02\100_1632.JPG"/>
          <p:cNvPicPr>
            <a:picLocks noChangeAspect="1" noChangeArrowheads="1"/>
          </p:cNvPicPr>
          <p:nvPr/>
        </p:nvPicPr>
        <p:blipFill>
          <a:blip r:embed="rId5" cstate="print"/>
          <a:srcRect t="9519"/>
          <a:stretch>
            <a:fillRect/>
          </a:stretch>
        </p:blipFill>
        <p:spPr bwMode="auto">
          <a:xfrm>
            <a:off x="5257800" y="3962400"/>
            <a:ext cx="1851025" cy="2514600"/>
          </a:xfrm>
          <a:prstGeom prst="rect">
            <a:avLst/>
          </a:prstGeom>
          <a:noFill/>
          <a:ln w="25400">
            <a:solidFill>
              <a:srgbClr val="FFFF00"/>
            </a:solidFill>
          </a:ln>
        </p:spPr>
      </p:pic>
      <p:pic>
        <p:nvPicPr>
          <p:cNvPr id="34820" name="Picture 4" descr="G:\URE Team08\Fayetteville, NC Kimball Bay\Day 2 2008-07-02\100_1614.JPG"/>
          <p:cNvPicPr>
            <a:picLocks noChangeAspect="1" noChangeArrowheads="1"/>
          </p:cNvPicPr>
          <p:nvPr/>
        </p:nvPicPr>
        <p:blipFill>
          <a:blip r:embed="rId6" cstate="print"/>
          <a:srcRect/>
          <a:stretch>
            <a:fillRect/>
          </a:stretch>
        </p:blipFill>
        <p:spPr bwMode="auto">
          <a:xfrm>
            <a:off x="2971800" y="5233924"/>
            <a:ext cx="2438400" cy="1624076"/>
          </a:xfrm>
          <a:prstGeom prst="rect">
            <a:avLst/>
          </a:prstGeom>
          <a:noFill/>
          <a:ln w="22225">
            <a:solidFill>
              <a:srgbClr val="FFFF00"/>
            </a:solidFill>
          </a:ln>
        </p:spPr>
      </p:pic>
      <p:pic>
        <p:nvPicPr>
          <p:cNvPr id="34823" name="Picture 7" descr="G:\URE Team08\Fayetteville, NC Kimball Bay\Day 2 2008-07-02\100_1636.JPG"/>
          <p:cNvPicPr>
            <a:picLocks noChangeAspect="1" noChangeArrowheads="1"/>
          </p:cNvPicPr>
          <p:nvPr/>
        </p:nvPicPr>
        <p:blipFill>
          <a:blip r:embed="rId7" cstate="print"/>
          <a:srcRect b="19837"/>
          <a:stretch>
            <a:fillRect/>
          </a:stretch>
        </p:blipFill>
        <p:spPr bwMode="auto">
          <a:xfrm>
            <a:off x="1600200" y="5466140"/>
            <a:ext cx="1470025" cy="1391859"/>
          </a:xfrm>
          <a:prstGeom prst="rect">
            <a:avLst/>
          </a:prstGeom>
          <a:noFill/>
          <a:ln w="22225">
            <a:solidFill>
              <a:srgbClr val="FFFF00"/>
            </a:solidFill>
          </a:ln>
        </p:spPr>
      </p:pic>
      <p:pic>
        <p:nvPicPr>
          <p:cNvPr id="34824" name="Picture 8" descr="G:\URE Team08\Fayetteville, NC Kimball Bay\Day 2 2008-07-02\100_1651.JPG"/>
          <p:cNvPicPr>
            <a:picLocks noChangeAspect="1" noChangeArrowheads="1"/>
          </p:cNvPicPr>
          <p:nvPr/>
        </p:nvPicPr>
        <p:blipFill>
          <a:blip r:embed="rId8" cstate="print"/>
          <a:srcRect/>
          <a:stretch>
            <a:fillRect/>
          </a:stretch>
        </p:blipFill>
        <p:spPr bwMode="auto">
          <a:xfrm>
            <a:off x="0" y="5768975"/>
            <a:ext cx="1635071" cy="1089025"/>
          </a:xfrm>
          <a:prstGeom prst="rect">
            <a:avLst/>
          </a:prstGeom>
          <a:noFill/>
          <a:ln w="22225">
            <a:solidFill>
              <a:srgbClr val="FFFF00"/>
            </a:solid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noChangeArrowheads="1"/>
          </p:cNvPicPr>
          <p:nvPr/>
        </p:nvPicPr>
        <p:blipFill>
          <a:blip r:embed="rId2"/>
          <a:srcRect/>
          <a:stretch>
            <a:fillRect/>
          </a:stretch>
        </p:blipFill>
        <p:spPr bwMode="auto">
          <a:xfrm>
            <a:off x="0" y="0"/>
            <a:ext cx="9144000" cy="6873753"/>
          </a:xfrm>
          <a:prstGeom prst="rect">
            <a:avLst/>
          </a:prstGeom>
          <a:noFill/>
          <a:ln w="9525">
            <a:noFill/>
            <a:miter lim="800000"/>
            <a:headEnd/>
            <a:tailEnd/>
          </a:ln>
          <a:effectLst/>
        </p:spPr>
      </p:pic>
      <p:sp>
        <p:nvSpPr>
          <p:cNvPr id="5" name="Title 1"/>
          <p:cNvSpPr txBox="1">
            <a:spLocks/>
          </p:cNvSpPr>
          <p:nvPr/>
        </p:nvSpPr>
        <p:spPr>
          <a:xfrm>
            <a:off x="4648200" y="0"/>
            <a:ext cx="4495800" cy="1600200"/>
          </a:xfrm>
          <a:prstGeom prst="rect">
            <a:avLst/>
          </a:prstGeom>
        </p:spPr>
        <p:txBody>
          <a:bodyPr vert="horz" lIns="91440" tIns="45720" rIns="91440" bIns="45720" rtlCol="0" anchor="ctr">
            <a:normAutofit fontScale="92500" lnSpcReduction="20000"/>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smtClean="0">
                <a:ln>
                  <a:noFill/>
                </a:ln>
                <a:solidFill>
                  <a:srgbClr val="FFFF00"/>
                </a:solidFill>
                <a:effectLst/>
                <a:uLnTx/>
                <a:uFillTx/>
                <a:latin typeface="Bookman Old Style" pitchFamily="18" charset="0"/>
                <a:ea typeface="+mj-ea"/>
                <a:cs typeface="+mj-cs"/>
              </a:rPr>
              <a:t>Ground Penetrating</a:t>
            </a:r>
            <a:r>
              <a:rPr kumimoji="0" lang="en-US" sz="4000" b="1" i="0" u="none" strike="noStrike" kern="1200" cap="none" spc="0" normalizeH="0" noProof="0" dirty="0" smtClean="0">
                <a:ln>
                  <a:noFill/>
                </a:ln>
                <a:solidFill>
                  <a:srgbClr val="FFFF00"/>
                </a:solidFill>
                <a:effectLst/>
                <a:uLnTx/>
                <a:uFillTx/>
                <a:latin typeface="Bookman Old Style" pitchFamily="18" charset="0"/>
                <a:ea typeface="+mj-ea"/>
                <a:cs typeface="+mj-cs"/>
              </a:rPr>
              <a:t> Radar</a:t>
            </a:r>
            <a:endParaRPr kumimoji="0" lang="en-US" sz="4000" b="1" i="0" u="none" strike="noStrike" kern="1200" cap="none" spc="0" normalizeH="0" baseline="0" noProof="0" dirty="0">
              <a:ln>
                <a:noFill/>
              </a:ln>
              <a:solidFill>
                <a:srgbClr val="FFFF00"/>
              </a:solidFill>
              <a:effectLst/>
              <a:uLnTx/>
              <a:uFillTx/>
              <a:latin typeface="Bookman Old Style" pitchFamily="18" charset="0"/>
              <a:ea typeface="+mj-ea"/>
              <a:cs typeface="+mj-cs"/>
            </a:endParaRPr>
          </a:p>
        </p:txBody>
      </p:sp>
      <p:sp>
        <p:nvSpPr>
          <p:cNvPr id="6" name="TextBox 5"/>
          <p:cNvSpPr txBox="1"/>
          <p:nvPr/>
        </p:nvSpPr>
        <p:spPr>
          <a:xfrm>
            <a:off x="0" y="1752600"/>
            <a:ext cx="1600200" cy="369332"/>
          </a:xfrm>
          <a:prstGeom prst="rect">
            <a:avLst/>
          </a:prstGeom>
          <a:solidFill>
            <a:schemeClr val="bg1">
              <a:alpha val="51000"/>
            </a:schemeClr>
          </a:solidFill>
        </p:spPr>
        <p:txBody>
          <a:bodyPr wrap="square" rtlCol="0">
            <a:spAutoFit/>
          </a:bodyPr>
          <a:lstStyle/>
          <a:p>
            <a:r>
              <a:rPr lang="en-US" dirty="0" smtClean="0"/>
              <a:t>Purpose</a:t>
            </a:r>
            <a:endParaRPr lang="en-US" dirty="0"/>
          </a:p>
        </p:txBody>
      </p:sp>
      <p:sp>
        <p:nvSpPr>
          <p:cNvPr id="7" name="TextBox 6"/>
          <p:cNvSpPr txBox="1"/>
          <p:nvPr/>
        </p:nvSpPr>
        <p:spPr>
          <a:xfrm>
            <a:off x="0" y="2590800"/>
            <a:ext cx="5181600" cy="369332"/>
          </a:xfrm>
          <a:prstGeom prst="rect">
            <a:avLst/>
          </a:prstGeom>
          <a:solidFill>
            <a:schemeClr val="bg1">
              <a:alpha val="51000"/>
            </a:schemeClr>
          </a:solidFill>
        </p:spPr>
        <p:txBody>
          <a:bodyPr wrap="square" rtlCol="0">
            <a:spAutoFit/>
          </a:bodyPr>
          <a:lstStyle/>
          <a:p>
            <a:r>
              <a:rPr lang="en-US" dirty="0" smtClean="0"/>
              <a:t>To see what was beneath the lake bed.</a:t>
            </a:r>
            <a:endParaRPr lang="en-US" dirty="0"/>
          </a:p>
        </p:txBody>
      </p:sp>
      <p:sp>
        <p:nvSpPr>
          <p:cNvPr id="9" name="TextBox 8"/>
          <p:cNvSpPr txBox="1"/>
          <p:nvPr/>
        </p:nvSpPr>
        <p:spPr>
          <a:xfrm>
            <a:off x="0" y="3352800"/>
            <a:ext cx="5867400" cy="646331"/>
          </a:xfrm>
          <a:prstGeom prst="rect">
            <a:avLst/>
          </a:prstGeom>
          <a:solidFill>
            <a:schemeClr val="bg1">
              <a:alpha val="51000"/>
            </a:schemeClr>
          </a:solidFill>
        </p:spPr>
        <p:txBody>
          <a:bodyPr wrap="square" rtlCol="0">
            <a:spAutoFit/>
          </a:bodyPr>
          <a:lstStyle/>
          <a:p>
            <a:r>
              <a:rPr lang="en-US" dirty="0" smtClean="0"/>
              <a:t>To see if there was any indication that the bay was caused by an impact (e.g. Multiple Rims or </a:t>
            </a:r>
            <a:r>
              <a:rPr lang="en-US" dirty="0" err="1" smtClean="0"/>
              <a:t>Paleo</a:t>
            </a:r>
            <a:r>
              <a:rPr lang="en-US" dirty="0" smtClean="0"/>
              <a:t>-depressions)</a:t>
            </a:r>
          </a:p>
        </p:txBody>
      </p:sp>
      <p:pic>
        <p:nvPicPr>
          <p:cNvPr id="39938" name="Picture 2" descr="G:\URE Team08\Fayetteville, NC Kimball Bay\2008-07-01\IMG_0399.JPG"/>
          <p:cNvPicPr>
            <a:picLocks noChangeAspect="1" noChangeArrowheads="1"/>
          </p:cNvPicPr>
          <p:nvPr/>
        </p:nvPicPr>
        <p:blipFill>
          <a:blip r:embed="rId3" cstate="print"/>
          <a:srcRect/>
          <a:stretch>
            <a:fillRect/>
          </a:stretch>
        </p:blipFill>
        <p:spPr bwMode="auto">
          <a:xfrm>
            <a:off x="6477000" y="1828800"/>
            <a:ext cx="2378075" cy="3170948"/>
          </a:xfrm>
          <a:prstGeom prst="rect">
            <a:avLst/>
          </a:prstGeom>
          <a:noFill/>
        </p:spPr>
      </p:pic>
      <p:sp>
        <p:nvSpPr>
          <p:cNvPr id="13" name="Rounded Rectangle 12"/>
          <p:cNvSpPr/>
          <p:nvPr/>
        </p:nvSpPr>
        <p:spPr>
          <a:xfrm>
            <a:off x="2057400" y="4419600"/>
            <a:ext cx="1143000" cy="609600"/>
          </a:xfrm>
          <a:prstGeom prst="round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p:cNvCxnSpPr/>
          <p:nvPr/>
        </p:nvCxnSpPr>
        <p:spPr>
          <a:xfrm>
            <a:off x="3200400" y="4724400"/>
            <a:ext cx="304800" cy="158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1676400" y="4724400"/>
            <a:ext cx="381000" cy="158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Oval 19"/>
          <p:cNvSpPr/>
          <p:nvPr/>
        </p:nvSpPr>
        <p:spPr>
          <a:xfrm>
            <a:off x="3352800" y="4495800"/>
            <a:ext cx="533400" cy="45720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1371600" y="4495800"/>
            <a:ext cx="533400" cy="45720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Connector 22"/>
          <p:cNvCxnSpPr/>
          <p:nvPr/>
        </p:nvCxnSpPr>
        <p:spPr>
          <a:xfrm>
            <a:off x="304800" y="5029200"/>
            <a:ext cx="48768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Freeform 27"/>
          <p:cNvSpPr/>
          <p:nvPr/>
        </p:nvSpPr>
        <p:spPr>
          <a:xfrm>
            <a:off x="838200" y="5257800"/>
            <a:ext cx="4429432" cy="1133168"/>
          </a:xfrm>
          <a:custGeom>
            <a:avLst/>
            <a:gdLst>
              <a:gd name="connsiteX0" fmla="*/ 22123 w 4429432"/>
              <a:gd name="connsiteY0" fmla="*/ 1076633 h 1133168"/>
              <a:gd name="connsiteX1" fmla="*/ 36871 w 4429432"/>
              <a:gd name="connsiteY1" fmla="*/ 870155 h 1133168"/>
              <a:gd name="connsiteX2" fmla="*/ 243349 w 4429432"/>
              <a:gd name="connsiteY2" fmla="*/ 294968 h 1133168"/>
              <a:gd name="connsiteX3" fmla="*/ 538316 w 4429432"/>
              <a:gd name="connsiteY3" fmla="*/ 117987 h 1133168"/>
              <a:gd name="connsiteX4" fmla="*/ 892278 w 4429432"/>
              <a:gd name="connsiteY4" fmla="*/ 1002891 h 1133168"/>
              <a:gd name="connsiteX5" fmla="*/ 1231491 w 4429432"/>
              <a:gd name="connsiteY5" fmla="*/ 899652 h 1133168"/>
              <a:gd name="connsiteX6" fmla="*/ 1496962 w 4429432"/>
              <a:gd name="connsiteY6" fmla="*/ 88491 h 1133168"/>
              <a:gd name="connsiteX7" fmla="*/ 1924665 w 4429432"/>
              <a:gd name="connsiteY7" fmla="*/ 471949 h 1133168"/>
              <a:gd name="connsiteX8" fmla="*/ 2086897 w 4429432"/>
              <a:gd name="connsiteY8" fmla="*/ 1002891 h 1133168"/>
              <a:gd name="connsiteX9" fmla="*/ 2426110 w 4429432"/>
              <a:gd name="connsiteY9" fmla="*/ 589936 h 1133168"/>
              <a:gd name="connsiteX10" fmla="*/ 2721078 w 4429432"/>
              <a:gd name="connsiteY10" fmla="*/ 44246 h 1133168"/>
              <a:gd name="connsiteX11" fmla="*/ 3119284 w 4429432"/>
              <a:gd name="connsiteY11" fmla="*/ 693175 h 1133168"/>
              <a:gd name="connsiteX12" fmla="*/ 3355258 w 4429432"/>
              <a:gd name="connsiteY12" fmla="*/ 1002891 h 1133168"/>
              <a:gd name="connsiteX13" fmla="*/ 3679723 w 4429432"/>
              <a:gd name="connsiteY13" fmla="*/ 693175 h 1133168"/>
              <a:gd name="connsiteX14" fmla="*/ 3886200 w 4429432"/>
              <a:gd name="connsiteY14" fmla="*/ 44246 h 1133168"/>
              <a:gd name="connsiteX15" fmla="*/ 4343400 w 4429432"/>
              <a:gd name="connsiteY15" fmla="*/ 604684 h 1133168"/>
              <a:gd name="connsiteX16" fmla="*/ 4402394 w 4429432"/>
              <a:gd name="connsiteY16" fmla="*/ 884904 h 1133168"/>
              <a:gd name="connsiteX17" fmla="*/ 4402394 w 4429432"/>
              <a:gd name="connsiteY17" fmla="*/ 973394 h 113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429432" h="1133168">
                <a:moveTo>
                  <a:pt x="22123" y="1076633"/>
                </a:moveTo>
                <a:cubicBezTo>
                  <a:pt x="11061" y="1038532"/>
                  <a:pt x="0" y="1000432"/>
                  <a:pt x="36871" y="870155"/>
                </a:cubicBezTo>
                <a:cubicBezTo>
                  <a:pt x="73742" y="739878"/>
                  <a:pt x="159775" y="420329"/>
                  <a:pt x="243349" y="294968"/>
                </a:cubicBezTo>
                <a:cubicBezTo>
                  <a:pt x="326923" y="169607"/>
                  <a:pt x="430161" y="0"/>
                  <a:pt x="538316" y="117987"/>
                </a:cubicBezTo>
                <a:cubicBezTo>
                  <a:pt x="646471" y="235974"/>
                  <a:pt x="776749" y="872614"/>
                  <a:pt x="892278" y="1002891"/>
                </a:cubicBezTo>
                <a:cubicBezTo>
                  <a:pt x="1007807" y="1133168"/>
                  <a:pt x="1130710" y="1052052"/>
                  <a:pt x="1231491" y="899652"/>
                </a:cubicBezTo>
                <a:cubicBezTo>
                  <a:pt x="1332272" y="747252"/>
                  <a:pt x="1381433" y="159775"/>
                  <a:pt x="1496962" y="88491"/>
                </a:cubicBezTo>
                <a:cubicBezTo>
                  <a:pt x="1612491" y="17207"/>
                  <a:pt x="1826343" y="319549"/>
                  <a:pt x="1924665" y="471949"/>
                </a:cubicBezTo>
                <a:cubicBezTo>
                  <a:pt x="2022987" y="624349"/>
                  <a:pt x="2003323" y="983227"/>
                  <a:pt x="2086897" y="1002891"/>
                </a:cubicBezTo>
                <a:cubicBezTo>
                  <a:pt x="2170471" y="1022555"/>
                  <a:pt x="2320413" y="749710"/>
                  <a:pt x="2426110" y="589936"/>
                </a:cubicBezTo>
                <a:cubicBezTo>
                  <a:pt x="2531807" y="430162"/>
                  <a:pt x="2605549" y="27040"/>
                  <a:pt x="2721078" y="44246"/>
                </a:cubicBezTo>
                <a:cubicBezTo>
                  <a:pt x="2836607" y="61452"/>
                  <a:pt x="3013587" y="533401"/>
                  <a:pt x="3119284" y="693175"/>
                </a:cubicBezTo>
                <a:cubicBezTo>
                  <a:pt x="3224981" y="852949"/>
                  <a:pt x="3261852" y="1002891"/>
                  <a:pt x="3355258" y="1002891"/>
                </a:cubicBezTo>
                <a:cubicBezTo>
                  <a:pt x="3448664" y="1002891"/>
                  <a:pt x="3591233" y="852949"/>
                  <a:pt x="3679723" y="693175"/>
                </a:cubicBezTo>
                <a:cubicBezTo>
                  <a:pt x="3768213" y="533401"/>
                  <a:pt x="3775587" y="58994"/>
                  <a:pt x="3886200" y="44246"/>
                </a:cubicBezTo>
                <a:cubicBezTo>
                  <a:pt x="3996813" y="29498"/>
                  <a:pt x="4257368" y="464574"/>
                  <a:pt x="4343400" y="604684"/>
                </a:cubicBezTo>
                <a:cubicBezTo>
                  <a:pt x="4429432" y="744794"/>
                  <a:pt x="4392562" y="823452"/>
                  <a:pt x="4402394" y="884904"/>
                </a:cubicBezTo>
                <a:cubicBezTo>
                  <a:pt x="4412226" y="946356"/>
                  <a:pt x="4407310" y="959875"/>
                  <a:pt x="4402394" y="973394"/>
                </a:cubicBezTo>
              </a:path>
            </a:pathLst>
          </a:cu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 name="Oval 28"/>
          <p:cNvSpPr/>
          <p:nvPr/>
        </p:nvSpPr>
        <p:spPr>
          <a:xfrm>
            <a:off x="4419600" y="5257800"/>
            <a:ext cx="685800" cy="228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3276600" y="5257800"/>
            <a:ext cx="685800" cy="228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2057400" y="5257800"/>
            <a:ext cx="685800" cy="228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914400" y="5257800"/>
            <a:ext cx="685800" cy="228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6553200" y="5257800"/>
            <a:ext cx="1524000" cy="369332"/>
          </a:xfrm>
          <a:prstGeom prst="rect">
            <a:avLst/>
          </a:prstGeom>
          <a:solidFill>
            <a:schemeClr val="bg1">
              <a:alpha val="51000"/>
            </a:schemeClr>
          </a:solidFill>
        </p:spPr>
        <p:txBody>
          <a:bodyPr wrap="square" rtlCol="0">
            <a:spAutoFit/>
          </a:bodyPr>
          <a:lstStyle/>
          <a:p>
            <a:r>
              <a:rPr lang="en-US" dirty="0" smtClean="0"/>
              <a:t>Multiple Rims</a:t>
            </a:r>
            <a:endParaRPr lang="en-US" dirty="0"/>
          </a:p>
        </p:txBody>
      </p:sp>
      <p:cxnSp>
        <p:nvCxnSpPr>
          <p:cNvPr id="35" name="Straight Arrow Connector 34"/>
          <p:cNvCxnSpPr/>
          <p:nvPr/>
        </p:nvCxnSpPr>
        <p:spPr>
          <a:xfrm rot="10800000">
            <a:off x="5105400" y="5334000"/>
            <a:ext cx="1447800" cy="76200"/>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noChangeArrowheads="1"/>
          </p:cNvPicPr>
          <p:nvPr/>
        </p:nvPicPr>
        <p:blipFill>
          <a:blip r:embed="rId2"/>
          <a:srcRect/>
          <a:stretch>
            <a:fillRect/>
          </a:stretch>
        </p:blipFill>
        <p:spPr bwMode="auto">
          <a:xfrm>
            <a:off x="0" y="-15753"/>
            <a:ext cx="9144000" cy="6873753"/>
          </a:xfrm>
          <a:prstGeom prst="rect">
            <a:avLst/>
          </a:prstGeom>
          <a:noFill/>
          <a:ln w="9525">
            <a:noFill/>
            <a:miter lim="800000"/>
            <a:headEnd/>
            <a:tailEnd/>
          </a:ln>
          <a:effectLst/>
        </p:spPr>
      </p:pic>
      <p:sp>
        <p:nvSpPr>
          <p:cNvPr id="5" name="Title 1"/>
          <p:cNvSpPr txBox="1">
            <a:spLocks/>
          </p:cNvSpPr>
          <p:nvPr/>
        </p:nvSpPr>
        <p:spPr>
          <a:xfrm>
            <a:off x="4648200" y="0"/>
            <a:ext cx="4495800" cy="1600200"/>
          </a:xfrm>
          <a:prstGeom prst="rect">
            <a:avLst/>
          </a:prstGeom>
        </p:spPr>
        <p:txBody>
          <a:bodyPr vert="horz" lIns="91440" tIns="45720" rIns="91440" bIns="45720" rtlCol="0" anchor="ctr">
            <a:normAutofit fontScale="92500" lnSpcReduction="20000"/>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smtClean="0">
                <a:ln>
                  <a:noFill/>
                </a:ln>
                <a:solidFill>
                  <a:srgbClr val="FFFF00"/>
                </a:solidFill>
                <a:effectLst/>
                <a:uLnTx/>
                <a:uFillTx/>
                <a:latin typeface="Bookman Old Style" pitchFamily="18" charset="0"/>
                <a:ea typeface="+mj-ea"/>
                <a:cs typeface="+mj-cs"/>
              </a:rPr>
              <a:t>Ground Penetrating</a:t>
            </a:r>
            <a:r>
              <a:rPr kumimoji="0" lang="en-US" sz="4000" b="1" i="0" u="none" strike="noStrike" kern="1200" cap="none" spc="0" normalizeH="0" noProof="0" dirty="0" smtClean="0">
                <a:ln>
                  <a:noFill/>
                </a:ln>
                <a:solidFill>
                  <a:srgbClr val="FFFF00"/>
                </a:solidFill>
                <a:effectLst/>
                <a:uLnTx/>
                <a:uFillTx/>
                <a:latin typeface="Bookman Old Style" pitchFamily="18" charset="0"/>
                <a:ea typeface="+mj-ea"/>
                <a:cs typeface="+mj-cs"/>
              </a:rPr>
              <a:t> Radar Results</a:t>
            </a:r>
            <a:endParaRPr kumimoji="0" lang="en-US" sz="4000" b="1" i="0" u="none" strike="noStrike" kern="1200" cap="none" spc="0" normalizeH="0" baseline="0" noProof="0" dirty="0">
              <a:ln>
                <a:noFill/>
              </a:ln>
              <a:solidFill>
                <a:srgbClr val="FFFF00"/>
              </a:solidFill>
              <a:effectLst/>
              <a:uLnTx/>
              <a:uFillTx/>
              <a:latin typeface="Bookman Old Style" pitchFamily="18" charset="0"/>
              <a:ea typeface="+mj-ea"/>
              <a:cs typeface="+mj-cs"/>
            </a:endParaRPr>
          </a:p>
        </p:txBody>
      </p:sp>
      <p:pic>
        <p:nvPicPr>
          <p:cNvPr id="41988" name="Picture 4"/>
          <p:cNvPicPr>
            <a:picLocks noChangeAspect="1" noChangeArrowheads="1"/>
          </p:cNvPicPr>
          <p:nvPr/>
        </p:nvPicPr>
        <p:blipFill>
          <a:blip r:embed="rId3"/>
          <a:srcRect/>
          <a:stretch>
            <a:fillRect/>
          </a:stretch>
        </p:blipFill>
        <p:spPr bwMode="auto">
          <a:xfrm>
            <a:off x="1" y="1752601"/>
            <a:ext cx="7086600" cy="1930090"/>
          </a:xfrm>
          <a:prstGeom prst="rect">
            <a:avLst/>
          </a:prstGeom>
          <a:noFill/>
          <a:ln w="9525">
            <a:noFill/>
            <a:miter lim="800000"/>
            <a:headEnd/>
            <a:tailEnd/>
          </a:ln>
        </p:spPr>
      </p:pic>
      <p:sp>
        <p:nvSpPr>
          <p:cNvPr id="13" name="Oval 12"/>
          <p:cNvSpPr/>
          <p:nvPr/>
        </p:nvSpPr>
        <p:spPr>
          <a:xfrm>
            <a:off x="2743200" y="1905000"/>
            <a:ext cx="838200" cy="1676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990" name="Picture 6"/>
          <p:cNvPicPr>
            <a:picLocks noChangeAspect="1" noChangeArrowheads="1"/>
          </p:cNvPicPr>
          <p:nvPr/>
        </p:nvPicPr>
        <p:blipFill>
          <a:blip r:embed="rId4"/>
          <a:srcRect/>
          <a:stretch>
            <a:fillRect/>
          </a:stretch>
        </p:blipFill>
        <p:spPr bwMode="auto">
          <a:xfrm>
            <a:off x="0" y="3810000"/>
            <a:ext cx="7120835" cy="1981200"/>
          </a:xfrm>
          <a:prstGeom prst="rect">
            <a:avLst/>
          </a:prstGeom>
          <a:noFill/>
          <a:ln w="9525">
            <a:noFill/>
            <a:miter lim="800000"/>
            <a:headEnd/>
            <a:tailEnd/>
          </a:ln>
        </p:spPr>
      </p:pic>
      <p:pic>
        <p:nvPicPr>
          <p:cNvPr id="41987" name="Picture 3" descr="Fayetteville_GPR-GPS_7-08_Google_Satellite"/>
          <p:cNvPicPr>
            <a:picLocks noChangeAspect="1" noChangeArrowheads="1"/>
          </p:cNvPicPr>
          <p:nvPr/>
        </p:nvPicPr>
        <p:blipFill>
          <a:blip r:embed="rId5"/>
          <a:srcRect/>
          <a:stretch>
            <a:fillRect/>
          </a:stretch>
        </p:blipFill>
        <p:spPr bwMode="auto">
          <a:xfrm>
            <a:off x="5261232" y="4495800"/>
            <a:ext cx="3882768" cy="2133600"/>
          </a:xfrm>
          <a:prstGeom prst="rect">
            <a:avLst/>
          </a:prstGeom>
          <a:noFill/>
          <a:ln w="22225">
            <a:solidFill>
              <a:srgbClr val="FFFF00"/>
            </a:solidFill>
            <a:miter lim="800000"/>
            <a:headEnd/>
            <a:tailEnd/>
          </a:ln>
        </p:spPr>
      </p:pic>
      <p:sp>
        <p:nvSpPr>
          <p:cNvPr id="15" name="Oval 14"/>
          <p:cNvSpPr/>
          <p:nvPr/>
        </p:nvSpPr>
        <p:spPr>
          <a:xfrm>
            <a:off x="685800" y="4267200"/>
            <a:ext cx="838200" cy="1676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7162800" y="1752600"/>
            <a:ext cx="1143000" cy="369332"/>
          </a:xfrm>
          <a:prstGeom prst="rect">
            <a:avLst/>
          </a:prstGeom>
          <a:solidFill>
            <a:schemeClr val="bg1">
              <a:alpha val="51000"/>
            </a:schemeClr>
          </a:solidFill>
        </p:spPr>
        <p:txBody>
          <a:bodyPr wrap="square" rtlCol="0">
            <a:spAutoFit/>
          </a:bodyPr>
          <a:lstStyle/>
          <a:p>
            <a:r>
              <a:rPr lang="en-US" dirty="0" smtClean="0"/>
              <a:t>Image 1</a:t>
            </a:r>
            <a:endParaRPr lang="en-US" dirty="0"/>
          </a:p>
        </p:txBody>
      </p:sp>
      <p:sp>
        <p:nvSpPr>
          <p:cNvPr id="17" name="TextBox 16"/>
          <p:cNvSpPr txBox="1"/>
          <p:nvPr/>
        </p:nvSpPr>
        <p:spPr>
          <a:xfrm>
            <a:off x="7162800" y="3810000"/>
            <a:ext cx="1143000" cy="369332"/>
          </a:xfrm>
          <a:prstGeom prst="rect">
            <a:avLst/>
          </a:prstGeom>
          <a:solidFill>
            <a:schemeClr val="bg1">
              <a:alpha val="51000"/>
            </a:schemeClr>
          </a:solidFill>
        </p:spPr>
        <p:txBody>
          <a:bodyPr wrap="square" rtlCol="0">
            <a:spAutoFit/>
          </a:bodyPr>
          <a:lstStyle/>
          <a:p>
            <a:r>
              <a:rPr lang="en-US" dirty="0" smtClean="0"/>
              <a:t>Image 3</a:t>
            </a:r>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noChangeArrowheads="1"/>
          </p:cNvPicPr>
          <p:nvPr/>
        </p:nvPicPr>
        <p:blipFill>
          <a:blip r:embed="rId2"/>
          <a:srcRect/>
          <a:stretch>
            <a:fillRect/>
          </a:stretch>
        </p:blipFill>
        <p:spPr bwMode="auto">
          <a:xfrm>
            <a:off x="0" y="-15753"/>
            <a:ext cx="9144000" cy="6873753"/>
          </a:xfrm>
          <a:prstGeom prst="rect">
            <a:avLst/>
          </a:prstGeom>
          <a:noFill/>
          <a:ln w="9525">
            <a:noFill/>
            <a:miter lim="800000"/>
            <a:headEnd/>
            <a:tailEnd/>
          </a:ln>
          <a:effectLst/>
        </p:spPr>
      </p:pic>
      <p:sp>
        <p:nvSpPr>
          <p:cNvPr id="5" name="Title 1"/>
          <p:cNvSpPr txBox="1">
            <a:spLocks/>
          </p:cNvSpPr>
          <p:nvPr/>
        </p:nvSpPr>
        <p:spPr>
          <a:xfrm>
            <a:off x="3657600" y="0"/>
            <a:ext cx="5486400" cy="1600200"/>
          </a:xfrm>
          <a:prstGeom prst="rect">
            <a:avLst/>
          </a:prstGeom>
        </p:spPr>
        <p:txBody>
          <a:bodyPr vert="horz" lIns="91440" tIns="45720" rIns="91440" bIns="45720" rtlCol="0" anchor="ctr">
            <a:norm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smtClean="0">
                <a:ln>
                  <a:noFill/>
                </a:ln>
                <a:solidFill>
                  <a:srgbClr val="FFFF00"/>
                </a:solidFill>
                <a:effectLst/>
                <a:uLnTx/>
                <a:uFillTx/>
                <a:latin typeface="Bookman Old Style" pitchFamily="18" charset="0"/>
                <a:ea typeface="+mj-ea"/>
                <a:cs typeface="+mj-cs"/>
              </a:rPr>
              <a:t>Acknowledgements</a:t>
            </a:r>
            <a:endParaRPr kumimoji="0" lang="en-US" sz="4000" b="1" i="0" u="none" strike="noStrike" kern="1200" cap="none" spc="0" normalizeH="0" baseline="0" noProof="0" dirty="0">
              <a:ln>
                <a:noFill/>
              </a:ln>
              <a:solidFill>
                <a:srgbClr val="FFFF00"/>
              </a:solidFill>
              <a:effectLst/>
              <a:uLnTx/>
              <a:uFillTx/>
              <a:latin typeface="Bookman Old Style" pitchFamily="18" charset="0"/>
              <a:ea typeface="+mj-ea"/>
              <a:cs typeface="+mj-cs"/>
            </a:endParaRPr>
          </a:p>
        </p:txBody>
      </p:sp>
      <p:sp>
        <p:nvSpPr>
          <p:cNvPr id="6" name="TextBox 5"/>
          <p:cNvSpPr txBox="1"/>
          <p:nvPr/>
        </p:nvSpPr>
        <p:spPr>
          <a:xfrm>
            <a:off x="0" y="1752600"/>
            <a:ext cx="2057400" cy="369332"/>
          </a:xfrm>
          <a:prstGeom prst="rect">
            <a:avLst/>
          </a:prstGeom>
          <a:solidFill>
            <a:schemeClr val="bg1">
              <a:alpha val="51000"/>
            </a:schemeClr>
          </a:solidFill>
        </p:spPr>
        <p:txBody>
          <a:bodyPr wrap="square" rtlCol="0">
            <a:spAutoFit/>
          </a:bodyPr>
          <a:lstStyle/>
          <a:p>
            <a:r>
              <a:rPr lang="en-US" dirty="0" smtClean="0"/>
              <a:t>Special Thanks to:</a:t>
            </a:r>
            <a:endParaRPr lang="en-US" dirty="0"/>
          </a:p>
        </p:txBody>
      </p:sp>
      <p:sp>
        <p:nvSpPr>
          <p:cNvPr id="8" name="TextBox 7"/>
          <p:cNvSpPr txBox="1"/>
          <p:nvPr/>
        </p:nvSpPr>
        <p:spPr>
          <a:xfrm>
            <a:off x="0" y="2590800"/>
            <a:ext cx="5562600" cy="2308324"/>
          </a:xfrm>
          <a:prstGeom prst="rect">
            <a:avLst/>
          </a:prstGeom>
          <a:solidFill>
            <a:schemeClr val="bg1">
              <a:alpha val="51000"/>
            </a:schemeClr>
          </a:solidFill>
        </p:spPr>
        <p:txBody>
          <a:bodyPr wrap="square" rtlCol="0">
            <a:spAutoFit/>
          </a:bodyPr>
          <a:lstStyle/>
          <a:p>
            <a:r>
              <a:rPr lang="en-US" dirty="0" smtClean="0"/>
              <a:t>Dr. Linda Hayden</a:t>
            </a:r>
          </a:p>
          <a:p>
            <a:r>
              <a:rPr lang="en-US" dirty="0" smtClean="0"/>
              <a:t>Dr. Malcolm </a:t>
            </a:r>
            <a:r>
              <a:rPr lang="en-US" dirty="0" err="1" smtClean="0"/>
              <a:t>LeCompte</a:t>
            </a:r>
            <a:endParaRPr lang="en-US" dirty="0" smtClean="0"/>
          </a:p>
          <a:p>
            <a:r>
              <a:rPr lang="en-US" dirty="0" smtClean="0"/>
              <a:t>Allen West</a:t>
            </a:r>
          </a:p>
          <a:p>
            <a:r>
              <a:rPr lang="en-US" dirty="0" smtClean="0"/>
              <a:t>David </a:t>
            </a:r>
            <a:r>
              <a:rPr lang="en-US" dirty="0" err="1" smtClean="0"/>
              <a:t>Kimbel</a:t>
            </a:r>
            <a:endParaRPr lang="en-US" dirty="0" smtClean="0"/>
          </a:p>
          <a:p>
            <a:r>
              <a:rPr lang="en-US" dirty="0" smtClean="0"/>
              <a:t>George Howard</a:t>
            </a:r>
          </a:p>
          <a:p>
            <a:r>
              <a:rPr lang="en-US" dirty="0" smtClean="0"/>
              <a:t>Bob </a:t>
            </a:r>
            <a:r>
              <a:rPr lang="en-US" dirty="0" err="1" smtClean="0"/>
              <a:t>Langenburg</a:t>
            </a:r>
            <a:endParaRPr lang="en-US" dirty="0" smtClean="0"/>
          </a:p>
          <a:p>
            <a:r>
              <a:rPr lang="en-US" dirty="0" err="1" smtClean="0"/>
              <a:t>Suntzu</a:t>
            </a:r>
            <a:r>
              <a:rPr lang="en-US" dirty="0" smtClean="0"/>
              <a:t> “Team Mascot”</a:t>
            </a:r>
          </a:p>
          <a:p>
            <a:r>
              <a:rPr lang="en-US" dirty="0" smtClean="0"/>
              <a:t>Audience</a:t>
            </a:r>
            <a:endParaRPr lang="en-US" dirty="0"/>
          </a:p>
        </p:txBody>
      </p:sp>
      <p:pic>
        <p:nvPicPr>
          <p:cNvPr id="40963" name="Picture 3" descr="G:\URE Team08\Fayetteville, NC Kimball Bay\Day 2 2008-07-02\100_1598.JPG"/>
          <p:cNvPicPr>
            <a:picLocks noChangeAspect="1" noChangeArrowheads="1"/>
          </p:cNvPicPr>
          <p:nvPr/>
        </p:nvPicPr>
        <p:blipFill>
          <a:blip r:embed="rId3" cstate="print"/>
          <a:srcRect r="13889"/>
          <a:stretch>
            <a:fillRect/>
          </a:stretch>
        </p:blipFill>
        <p:spPr bwMode="auto">
          <a:xfrm>
            <a:off x="7543800" y="4724400"/>
            <a:ext cx="1120683" cy="925750"/>
          </a:xfrm>
          <a:prstGeom prst="rect">
            <a:avLst/>
          </a:prstGeom>
          <a:noFill/>
          <a:ln w="22225">
            <a:solidFill>
              <a:srgbClr val="FFFF00"/>
            </a:solidFill>
          </a:ln>
        </p:spPr>
      </p:pic>
      <p:pic>
        <p:nvPicPr>
          <p:cNvPr id="40964" name="Picture 4" descr="G:\URE Team08\Fayetteville, NC Kimball Bay\Day 2 2008-07-02\100_1597.JPG"/>
          <p:cNvPicPr>
            <a:picLocks noChangeAspect="1" noChangeArrowheads="1"/>
          </p:cNvPicPr>
          <p:nvPr/>
        </p:nvPicPr>
        <p:blipFill>
          <a:blip r:embed="rId4" cstate="print"/>
          <a:srcRect t="7976" r="21000"/>
          <a:stretch>
            <a:fillRect/>
          </a:stretch>
        </p:blipFill>
        <p:spPr bwMode="auto">
          <a:xfrm>
            <a:off x="7543800" y="3657600"/>
            <a:ext cx="1142897" cy="945828"/>
          </a:xfrm>
          <a:prstGeom prst="rect">
            <a:avLst/>
          </a:prstGeom>
          <a:noFill/>
          <a:ln w="22225">
            <a:solidFill>
              <a:srgbClr val="FFFF00"/>
            </a:solidFill>
          </a:ln>
        </p:spPr>
      </p:pic>
      <p:pic>
        <p:nvPicPr>
          <p:cNvPr id="40965" name="Picture 5" descr="G:\URE Team08\Fayetteville, NC Kimball Bay\Day 2 2008-07-02\100_1596.JPG"/>
          <p:cNvPicPr>
            <a:picLocks noChangeAspect="1" noChangeArrowheads="1"/>
          </p:cNvPicPr>
          <p:nvPr/>
        </p:nvPicPr>
        <p:blipFill>
          <a:blip r:embed="rId5" cstate="print"/>
          <a:srcRect r="26000"/>
          <a:stretch>
            <a:fillRect/>
          </a:stretch>
        </p:blipFill>
        <p:spPr bwMode="auto">
          <a:xfrm>
            <a:off x="7543800" y="2514600"/>
            <a:ext cx="1143000" cy="1028763"/>
          </a:xfrm>
          <a:prstGeom prst="rect">
            <a:avLst/>
          </a:prstGeom>
          <a:noFill/>
          <a:ln w="22225">
            <a:solidFill>
              <a:srgbClr val="FFFF00"/>
            </a:solidFill>
          </a:ln>
        </p:spPr>
      </p:pic>
      <p:pic>
        <p:nvPicPr>
          <p:cNvPr id="40966" name="Picture 6" descr="G:\URE Team08\Fayetteville, NC Kimball Bay\2008-07-01\DSC_2732.JPG"/>
          <p:cNvPicPr>
            <a:picLocks noChangeAspect="1" noChangeArrowheads="1"/>
          </p:cNvPicPr>
          <p:nvPr/>
        </p:nvPicPr>
        <p:blipFill>
          <a:blip r:embed="rId6" cstate="print"/>
          <a:srcRect/>
          <a:stretch>
            <a:fillRect/>
          </a:stretch>
        </p:blipFill>
        <p:spPr bwMode="auto">
          <a:xfrm>
            <a:off x="6248400" y="5867400"/>
            <a:ext cx="1175795" cy="838200"/>
          </a:xfrm>
          <a:prstGeom prst="rect">
            <a:avLst/>
          </a:prstGeom>
          <a:noFill/>
          <a:ln w="22225">
            <a:solidFill>
              <a:srgbClr val="FFFF00"/>
            </a:solidFill>
          </a:ln>
        </p:spPr>
      </p:pic>
      <p:pic>
        <p:nvPicPr>
          <p:cNvPr id="40968" name="Picture 8"/>
          <p:cNvPicPr>
            <a:picLocks noChangeAspect="1" noChangeArrowheads="1"/>
          </p:cNvPicPr>
          <p:nvPr/>
        </p:nvPicPr>
        <p:blipFill>
          <a:blip r:embed="rId7"/>
          <a:srcRect/>
          <a:stretch>
            <a:fillRect/>
          </a:stretch>
        </p:blipFill>
        <p:spPr bwMode="auto">
          <a:xfrm>
            <a:off x="7543800" y="1295400"/>
            <a:ext cx="1143000" cy="1143000"/>
          </a:xfrm>
          <a:prstGeom prst="rect">
            <a:avLst/>
          </a:prstGeom>
          <a:noFill/>
          <a:ln w="22225">
            <a:solidFill>
              <a:srgbClr val="FFFF00"/>
            </a:solidFill>
            <a:miter lim="800000"/>
            <a:headEnd/>
            <a:tailEnd/>
          </a:ln>
          <a:effectLst/>
        </p:spPr>
      </p:pic>
      <p:pic>
        <p:nvPicPr>
          <p:cNvPr id="40969" name="Picture 9" descr="G:\URE Team08\TeamImages\n1471020100_30083909_6872.jpg"/>
          <p:cNvPicPr>
            <a:picLocks noChangeAspect="1" noChangeArrowheads="1"/>
          </p:cNvPicPr>
          <p:nvPr/>
        </p:nvPicPr>
        <p:blipFill>
          <a:blip r:embed="rId8"/>
          <a:srcRect l="22185" t="12686" r="16225" b="44030"/>
          <a:stretch>
            <a:fillRect/>
          </a:stretch>
        </p:blipFill>
        <p:spPr bwMode="auto">
          <a:xfrm>
            <a:off x="2438400" y="1828800"/>
            <a:ext cx="3657600" cy="1710813"/>
          </a:xfrm>
          <a:prstGeom prst="rect">
            <a:avLst/>
          </a:prstGeom>
          <a:noFill/>
          <a:ln w="22225">
            <a:solidFill>
              <a:srgbClr val="FFFF00"/>
            </a:solidFill>
          </a:ln>
        </p:spPr>
      </p:pic>
      <p:pic>
        <p:nvPicPr>
          <p:cNvPr id="40970" name="Picture 10" descr="G:\URE Team08\Fayetteville, NC Kimball Bay\2008-07-01\DSC_2755.JPG"/>
          <p:cNvPicPr>
            <a:picLocks noChangeAspect="1" noChangeArrowheads="1"/>
          </p:cNvPicPr>
          <p:nvPr/>
        </p:nvPicPr>
        <p:blipFill>
          <a:blip r:embed="rId9" cstate="print"/>
          <a:srcRect l="11249" t="11202" r="17505"/>
          <a:stretch>
            <a:fillRect/>
          </a:stretch>
        </p:blipFill>
        <p:spPr bwMode="auto">
          <a:xfrm>
            <a:off x="7543800" y="5715000"/>
            <a:ext cx="1143000" cy="953753"/>
          </a:xfrm>
          <a:prstGeom prst="rect">
            <a:avLst/>
          </a:prstGeom>
          <a:noFill/>
          <a:ln w="22225">
            <a:solidFill>
              <a:srgbClr val="FFFF00"/>
            </a:solid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noChangeArrowheads="1"/>
          </p:cNvPicPr>
          <p:nvPr/>
        </p:nvPicPr>
        <p:blipFill>
          <a:blip r:embed="rId2"/>
          <a:srcRect/>
          <a:stretch>
            <a:fillRect/>
          </a:stretch>
        </p:blipFill>
        <p:spPr bwMode="auto">
          <a:xfrm>
            <a:off x="0" y="0"/>
            <a:ext cx="9144000" cy="6873753"/>
          </a:xfrm>
          <a:prstGeom prst="rect">
            <a:avLst/>
          </a:prstGeom>
          <a:noFill/>
          <a:ln w="9525">
            <a:noFill/>
            <a:miter lim="800000"/>
            <a:headEnd/>
            <a:tailEnd/>
          </a:ln>
          <a:effectLst/>
        </p:spPr>
      </p:pic>
      <p:sp>
        <p:nvSpPr>
          <p:cNvPr id="5" name="Title 1"/>
          <p:cNvSpPr txBox="1">
            <a:spLocks/>
          </p:cNvSpPr>
          <p:nvPr/>
        </p:nvSpPr>
        <p:spPr>
          <a:xfrm>
            <a:off x="4648200" y="0"/>
            <a:ext cx="4495800" cy="1600200"/>
          </a:xfrm>
          <a:prstGeom prst="rect">
            <a:avLst/>
          </a:prstGeom>
        </p:spPr>
        <p:txBody>
          <a:bodyPr vert="horz" lIns="91440" tIns="45720" rIns="91440" bIns="45720" rtlCol="0" anchor="ctr">
            <a:norm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smtClean="0">
                <a:ln>
                  <a:noFill/>
                </a:ln>
                <a:solidFill>
                  <a:srgbClr val="FFFF00"/>
                </a:solidFill>
                <a:effectLst/>
                <a:uLnTx/>
                <a:uFillTx/>
                <a:latin typeface="Bookman Old Style" pitchFamily="18" charset="0"/>
                <a:ea typeface="+mj-ea"/>
                <a:cs typeface="+mj-cs"/>
              </a:rPr>
              <a:t>Conclusion</a:t>
            </a:r>
            <a:endParaRPr kumimoji="0" lang="en-US" sz="4000" b="1" i="0" u="none" strike="noStrike" kern="1200" cap="none" spc="0" normalizeH="0" baseline="0" noProof="0" dirty="0">
              <a:ln>
                <a:noFill/>
              </a:ln>
              <a:solidFill>
                <a:srgbClr val="FFFF00"/>
              </a:solidFill>
              <a:effectLst/>
              <a:uLnTx/>
              <a:uFillTx/>
              <a:latin typeface="Bookman Old Style" pitchFamily="18" charset="0"/>
              <a:ea typeface="+mj-ea"/>
              <a:cs typeface="+mj-cs"/>
            </a:endParaRPr>
          </a:p>
        </p:txBody>
      </p:sp>
      <p:sp>
        <p:nvSpPr>
          <p:cNvPr id="8" name="TextBox 7"/>
          <p:cNvSpPr txBox="1"/>
          <p:nvPr/>
        </p:nvSpPr>
        <p:spPr>
          <a:xfrm>
            <a:off x="0" y="1143000"/>
            <a:ext cx="5105400" cy="5570756"/>
          </a:xfrm>
          <a:prstGeom prst="rect">
            <a:avLst/>
          </a:prstGeom>
          <a:solidFill>
            <a:schemeClr val="bg1">
              <a:alpha val="51000"/>
            </a:schemeClr>
          </a:solidFill>
        </p:spPr>
        <p:txBody>
          <a:bodyPr wrap="square" rtlCol="0">
            <a:spAutoFit/>
          </a:bodyPr>
          <a:lstStyle/>
          <a:p>
            <a:pPr>
              <a:spcAft>
                <a:spcPts val="600"/>
              </a:spcAft>
            </a:pPr>
            <a:r>
              <a:rPr lang="en-US" sz="1400" dirty="0" smtClean="0"/>
              <a:t>The hypothesis that the Younger Dryas (YD) was triggered by an (extraterrestrial) ET impact appears to be confirmed by our results.  Our research revealed a number of constituents that support the comet impact hypotheses from soil samples extracted from the bank of the Chesapeake Bay at Miles Point, MD. Most of these constituents, including charcoal, glass-like carbon, carbon spherules (possibly melted tree sap), and scorched wood fragments suggest major forest fires preceded the YD cooling.  The carbon spherules were discovered in all the samples, while the rest of the markers were concentrated in samples 3 and 4.</a:t>
            </a:r>
          </a:p>
          <a:p>
            <a:pPr>
              <a:spcAft>
                <a:spcPts val="600"/>
              </a:spcAft>
            </a:pPr>
            <a:r>
              <a:rPr lang="en-US" sz="1400" dirty="0" smtClean="0"/>
              <a:t>Magnetite discovered embedded in the scorched wood fragments may have been a direct result of the impact or normal mineralization due to the process of fossilization. Magnetite spherules were found embedded in downed trees at the site of the Tunguska, Siberia impact in 1908. </a:t>
            </a:r>
          </a:p>
          <a:p>
            <a:pPr>
              <a:spcAft>
                <a:spcPts val="600"/>
              </a:spcAft>
            </a:pPr>
            <a:r>
              <a:rPr lang="en-US" sz="1400" dirty="0" smtClean="0"/>
              <a:t>Samples of the Miles Point scorched wood fragments have been forwarded to Dr. Barry Rock at the University of New Hampshire for further testing to determine whether or not the wood fragments are pre-fossilized.  </a:t>
            </a:r>
          </a:p>
          <a:p>
            <a:pPr>
              <a:spcAft>
                <a:spcPts val="600"/>
              </a:spcAft>
            </a:pPr>
            <a:r>
              <a:rPr lang="en-US" sz="1400" dirty="0" smtClean="0"/>
              <a:t>Microscopic examination revealed traces of nano-diamonds in soil samples 3 and 4, which are direct evidence of an ET impact. </a:t>
            </a:r>
          </a:p>
          <a:p>
            <a:pPr>
              <a:spcAft>
                <a:spcPts val="600"/>
              </a:spcAft>
            </a:pPr>
            <a:r>
              <a:rPr lang="en-US" sz="1400" dirty="0" smtClean="0"/>
              <a:t>Taken together these markers suggest that a significant environmental calamity occurred 12,900 years ago with many of the expected characteristic side effects characteristic of an ET Impact.</a:t>
            </a:r>
            <a:endParaRPr lang="en-US" sz="1400" dirty="0" smtClean="0"/>
          </a:p>
        </p:txBody>
      </p:sp>
      <p:pic>
        <p:nvPicPr>
          <p:cNvPr id="34818" name="Picture 2"/>
          <p:cNvPicPr>
            <a:picLocks noChangeAspect="1" noChangeArrowheads="1"/>
          </p:cNvPicPr>
          <p:nvPr/>
        </p:nvPicPr>
        <p:blipFill>
          <a:blip r:embed="rId3"/>
          <a:srcRect/>
          <a:stretch>
            <a:fillRect/>
          </a:stretch>
        </p:blipFill>
        <p:spPr bwMode="auto">
          <a:xfrm>
            <a:off x="6172200" y="1447800"/>
            <a:ext cx="2857500" cy="4533900"/>
          </a:xfrm>
          <a:prstGeom prst="rect">
            <a:avLst/>
          </a:prstGeom>
          <a:noFill/>
          <a:ln w="22225">
            <a:solidFill>
              <a:srgbClr val="FFFF00"/>
            </a:solid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noChangeArrowheads="1"/>
          </p:cNvPicPr>
          <p:nvPr/>
        </p:nvPicPr>
        <p:blipFill>
          <a:blip r:embed="rId2"/>
          <a:srcRect/>
          <a:stretch>
            <a:fillRect/>
          </a:stretch>
        </p:blipFill>
        <p:spPr bwMode="auto">
          <a:xfrm>
            <a:off x="0" y="0"/>
            <a:ext cx="9144000" cy="6873753"/>
          </a:xfrm>
          <a:prstGeom prst="rect">
            <a:avLst/>
          </a:prstGeom>
          <a:noFill/>
          <a:ln w="9525">
            <a:noFill/>
            <a:miter lim="800000"/>
            <a:headEnd/>
            <a:tailEnd/>
          </a:ln>
          <a:effectLst/>
        </p:spPr>
      </p:pic>
      <p:sp>
        <p:nvSpPr>
          <p:cNvPr id="5" name="Title 1"/>
          <p:cNvSpPr txBox="1">
            <a:spLocks/>
          </p:cNvSpPr>
          <p:nvPr/>
        </p:nvSpPr>
        <p:spPr>
          <a:xfrm>
            <a:off x="4648200" y="0"/>
            <a:ext cx="4495800" cy="1600200"/>
          </a:xfrm>
          <a:prstGeom prst="rect">
            <a:avLst/>
          </a:prstGeom>
        </p:spPr>
        <p:txBody>
          <a:bodyPr vert="horz" lIns="91440" tIns="45720" rIns="91440" bIns="45720" rtlCol="0" anchor="ctr">
            <a:norm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smtClean="0">
                <a:ln>
                  <a:noFill/>
                </a:ln>
                <a:solidFill>
                  <a:srgbClr val="FFFF00"/>
                </a:solidFill>
                <a:effectLst/>
                <a:uLnTx/>
                <a:uFillTx/>
                <a:latin typeface="Bookman Old Style" pitchFamily="18" charset="0"/>
                <a:ea typeface="+mj-ea"/>
                <a:cs typeface="+mj-cs"/>
              </a:rPr>
              <a:t>Future Work</a:t>
            </a:r>
            <a:endParaRPr kumimoji="0" lang="en-US" sz="4000" b="1" i="0" u="none" strike="noStrike" kern="1200" cap="none" spc="0" normalizeH="0" baseline="0" noProof="0" dirty="0">
              <a:ln>
                <a:noFill/>
              </a:ln>
              <a:solidFill>
                <a:srgbClr val="FFFF00"/>
              </a:solidFill>
              <a:effectLst/>
              <a:uLnTx/>
              <a:uFillTx/>
              <a:latin typeface="Bookman Old Style" pitchFamily="18" charset="0"/>
              <a:ea typeface="+mj-ea"/>
              <a:cs typeface="+mj-cs"/>
            </a:endParaRPr>
          </a:p>
        </p:txBody>
      </p:sp>
      <p:sp>
        <p:nvSpPr>
          <p:cNvPr id="6" name="TextBox 5"/>
          <p:cNvSpPr txBox="1"/>
          <p:nvPr/>
        </p:nvSpPr>
        <p:spPr>
          <a:xfrm>
            <a:off x="0" y="3886200"/>
            <a:ext cx="4876800" cy="646331"/>
          </a:xfrm>
          <a:prstGeom prst="rect">
            <a:avLst/>
          </a:prstGeom>
          <a:solidFill>
            <a:schemeClr val="bg1">
              <a:alpha val="51000"/>
            </a:schemeClr>
          </a:solidFill>
        </p:spPr>
        <p:txBody>
          <a:bodyPr wrap="square" rtlCol="0">
            <a:spAutoFit/>
          </a:bodyPr>
          <a:lstStyle/>
          <a:p>
            <a:r>
              <a:rPr lang="en-US" dirty="0" smtClean="0"/>
              <a:t>Continued Analysis of Ground Penetrating Radar data from the </a:t>
            </a:r>
            <a:r>
              <a:rPr lang="en-US" dirty="0" err="1" smtClean="0"/>
              <a:t>Kimbel</a:t>
            </a:r>
            <a:r>
              <a:rPr lang="en-US" dirty="0" smtClean="0"/>
              <a:t> Bay.</a:t>
            </a:r>
            <a:endParaRPr lang="en-US" dirty="0"/>
          </a:p>
        </p:txBody>
      </p:sp>
      <p:sp>
        <p:nvSpPr>
          <p:cNvPr id="7" name="TextBox 6"/>
          <p:cNvSpPr txBox="1"/>
          <p:nvPr/>
        </p:nvSpPr>
        <p:spPr>
          <a:xfrm>
            <a:off x="0" y="3048000"/>
            <a:ext cx="4876800" cy="646331"/>
          </a:xfrm>
          <a:prstGeom prst="rect">
            <a:avLst/>
          </a:prstGeom>
          <a:solidFill>
            <a:schemeClr val="bg1">
              <a:alpha val="51000"/>
            </a:schemeClr>
          </a:solidFill>
        </p:spPr>
        <p:txBody>
          <a:bodyPr wrap="square" rtlCol="0">
            <a:spAutoFit/>
          </a:bodyPr>
          <a:lstStyle/>
          <a:p>
            <a:r>
              <a:rPr lang="en-US" dirty="0" smtClean="0"/>
              <a:t>Collection and Analysis of additional </a:t>
            </a:r>
            <a:r>
              <a:rPr lang="en-US" dirty="0" err="1" smtClean="0"/>
              <a:t>Stratigraphic</a:t>
            </a:r>
            <a:r>
              <a:rPr lang="en-US" dirty="0" smtClean="0"/>
              <a:t>soil samples from at or near Miles Point Maryland.</a:t>
            </a:r>
          </a:p>
        </p:txBody>
      </p:sp>
      <p:sp>
        <p:nvSpPr>
          <p:cNvPr id="8" name="TextBox 7"/>
          <p:cNvSpPr txBox="1"/>
          <p:nvPr/>
        </p:nvSpPr>
        <p:spPr>
          <a:xfrm>
            <a:off x="0" y="1905000"/>
            <a:ext cx="4876800" cy="923330"/>
          </a:xfrm>
          <a:prstGeom prst="rect">
            <a:avLst/>
          </a:prstGeom>
          <a:solidFill>
            <a:schemeClr val="bg1">
              <a:alpha val="51000"/>
            </a:schemeClr>
          </a:solidFill>
        </p:spPr>
        <p:txBody>
          <a:bodyPr wrap="square" rtlCol="0">
            <a:spAutoFit/>
          </a:bodyPr>
          <a:lstStyle/>
          <a:p>
            <a:r>
              <a:rPr lang="en-US" dirty="0" smtClean="0"/>
              <a:t>Processing and Analyzing of </a:t>
            </a:r>
            <a:r>
              <a:rPr lang="en-US" dirty="0" err="1" smtClean="0"/>
              <a:t>Stratigraphic</a:t>
            </a:r>
            <a:r>
              <a:rPr lang="en-US" dirty="0" smtClean="0"/>
              <a:t> soil samples collected at </a:t>
            </a:r>
            <a:r>
              <a:rPr lang="en-US" dirty="0" err="1" smtClean="0"/>
              <a:t>Eurefarm</a:t>
            </a:r>
            <a:r>
              <a:rPr lang="en-US" dirty="0" smtClean="0"/>
              <a:t>, Cross Neck Road, Hertford, North Carolina.</a:t>
            </a:r>
            <a:endParaRPr lang="en-US" dirty="0"/>
          </a:p>
        </p:txBody>
      </p:sp>
      <p:sp>
        <p:nvSpPr>
          <p:cNvPr id="9" name="TextBox 8"/>
          <p:cNvSpPr txBox="1"/>
          <p:nvPr/>
        </p:nvSpPr>
        <p:spPr>
          <a:xfrm>
            <a:off x="0" y="4876800"/>
            <a:ext cx="4876800" cy="646331"/>
          </a:xfrm>
          <a:prstGeom prst="rect">
            <a:avLst/>
          </a:prstGeom>
          <a:solidFill>
            <a:schemeClr val="bg1">
              <a:alpha val="51000"/>
            </a:schemeClr>
          </a:solidFill>
        </p:spPr>
        <p:txBody>
          <a:bodyPr wrap="square" rtlCol="0">
            <a:spAutoFit/>
          </a:bodyPr>
          <a:lstStyle/>
          <a:p>
            <a:r>
              <a:rPr lang="en-US" dirty="0" smtClean="0"/>
              <a:t>Processing and Analyzing soil core samples collected at the </a:t>
            </a:r>
            <a:r>
              <a:rPr lang="en-US" dirty="0" err="1" smtClean="0"/>
              <a:t>Kimbel</a:t>
            </a:r>
            <a:r>
              <a:rPr lang="en-US" dirty="0" smtClean="0"/>
              <a:t> Bay.</a:t>
            </a:r>
            <a:endParaRPr lang="en-US" dirty="0"/>
          </a:p>
        </p:txBody>
      </p:sp>
      <p:sp>
        <p:nvSpPr>
          <p:cNvPr id="10" name="TextBox 9"/>
          <p:cNvSpPr txBox="1"/>
          <p:nvPr/>
        </p:nvSpPr>
        <p:spPr>
          <a:xfrm>
            <a:off x="0" y="5715000"/>
            <a:ext cx="4876800" cy="369332"/>
          </a:xfrm>
          <a:prstGeom prst="rect">
            <a:avLst/>
          </a:prstGeom>
          <a:solidFill>
            <a:schemeClr val="bg1">
              <a:alpha val="51000"/>
            </a:schemeClr>
          </a:solidFill>
        </p:spPr>
        <p:txBody>
          <a:bodyPr wrap="square" rtlCol="0">
            <a:spAutoFit/>
          </a:bodyPr>
          <a:lstStyle/>
          <a:p>
            <a:r>
              <a:rPr lang="en-US" dirty="0" smtClean="0"/>
              <a:t>More GPR surveys of other Carolina Bays.</a:t>
            </a:r>
          </a:p>
        </p:txBody>
      </p:sp>
      <p:pic>
        <p:nvPicPr>
          <p:cNvPr id="43011" name="Picture 3" descr="G:\URE Team08\Fayetteville, NC Kimball Bay\Day 2 2008-07-02\100_1648.JPG"/>
          <p:cNvPicPr>
            <a:picLocks noChangeAspect="1" noChangeArrowheads="1"/>
          </p:cNvPicPr>
          <p:nvPr/>
        </p:nvPicPr>
        <p:blipFill>
          <a:blip r:embed="rId3" cstate="print"/>
          <a:srcRect b="24460"/>
          <a:stretch>
            <a:fillRect/>
          </a:stretch>
        </p:blipFill>
        <p:spPr bwMode="auto">
          <a:xfrm>
            <a:off x="5334000" y="3200400"/>
            <a:ext cx="3634882" cy="1828800"/>
          </a:xfrm>
          <a:prstGeom prst="rect">
            <a:avLst/>
          </a:prstGeom>
          <a:noFill/>
          <a:ln w="22225">
            <a:solidFill>
              <a:srgbClr val="FFFF00"/>
            </a:solidFill>
          </a:ln>
        </p:spPr>
      </p:pic>
      <p:pic>
        <p:nvPicPr>
          <p:cNvPr id="43010" name="Picture 2" descr="G:\URE Team08\Fayetteville, NC Kimball Bay\Day 2 2008-07-02\100_1506.JPG"/>
          <p:cNvPicPr>
            <a:picLocks noChangeAspect="1" noChangeArrowheads="1"/>
          </p:cNvPicPr>
          <p:nvPr/>
        </p:nvPicPr>
        <p:blipFill>
          <a:blip r:embed="rId4" cstate="print"/>
          <a:srcRect l="19000" t="10979" r="35000" b="34970"/>
          <a:stretch>
            <a:fillRect/>
          </a:stretch>
        </p:blipFill>
        <p:spPr bwMode="auto">
          <a:xfrm>
            <a:off x="6324600" y="1371600"/>
            <a:ext cx="2531533" cy="1981200"/>
          </a:xfrm>
          <a:prstGeom prst="rect">
            <a:avLst/>
          </a:prstGeom>
          <a:noFill/>
          <a:ln w="22225">
            <a:solidFill>
              <a:srgbClr val="FFFF00"/>
            </a:solid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noChangeArrowheads="1"/>
          </p:cNvPicPr>
          <p:nvPr/>
        </p:nvPicPr>
        <p:blipFill>
          <a:blip r:embed="rId2"/>
          <a:srcRect/>
          <a:stretch>
            <a:fillRect/>
          </a:stretch>
        </p:blipFill>
        <p:spPr bwMode="auto">
          <a:xfrm>
            <a:off x="0" y="-15753"/>
            <a:ext cx="9144000" cy="6873753"/>
          </a:xfrm>
          <a:prstGeom prst="rect">
            <a:avLst/>
          </a:prstGeom>
          <a:noFill/>
          <a:ln w="9525">
            <a:noFill/>
            <a:miter lim="800000"/>
            <a:headEnd/>
            <a:tailEnd/>
          </a:ln>
          <a:effectLst/>
        </p:spPr>
      </p:pic>
      <p:sp>
        <p:nvSpPr>
          <p:cNvPr id="7" name="Title 1"/>
          <p:cNvSpPr txBox="1">
            <a:spLocks/>
          </p:cNvSpPr>
          <p:nvPr/>
        </p:nvSpPr>
        <p:spPr>
          <a:xfrm>
            <a:off x="4648200" y="0"/>
            <a:ext cx="4495800" cy="1600200"/>
          </a:xfrm>
          <a:prstGeom prst="rect">
            <a:avLst/>
          </a:prstGeom>
        </p:spPr>
        <p:txBody>
          <a:bodyPr vert="horz" lIns="91440" tIns="45720" rIns="91440" bIns="45720" rtlCol="0" anchor="ctr">
            <a:norm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smtClean="0">
                <a:ln>
                  <a:noFill/>
                </a:ln>
                <a:solidFill>
                  <a:srgbClr val="FFFF00"/>
                </a:solidFill>
                <a:effectLst/>
                <a:uLnTx/>
                <a:uFillTx/>
                <a:latin typeface="Bookman Old Style" pitchFamily="18" charset="0"/>
                <a:ea typeface="+mj-ea"/>
                <a:cs typeface="+mj-cs"/>
              </a:rPr>
              <a:t>References</a:t>
            </a:r>
            <a:endParaRPr kumimoji="0" lang="en-US" sz="4000" b="1" i="0" u="none" strike="noStrike" kern="1200" cap="none" spc="0" normalizeH="0" baseline="0" noProof="0" dirty="0">
              <a:ln>
                <a:noFill/>
              </a:ln>
              <a:solidFill>
                <a:srgbClr val="FFFF00"/>
              </a:solidFill>
              <a:effectLst/>
              <a:uLnTx/>
              <a:uFillTx/>
              <a:latin typeface="Bookman Old Style" pitchFamily="18" charset="0"/>
              <a:ea typeface="+mj-ea"/>
              <a:cs typeface="+mj-cs"/>
            </a:endParaRPr>
          </a:p>
        </p:txBody>
      </p:sp>
      <p:sp>
        <p:nvSpPr>
          <p:cNvPr id="8" name="TextBox 7"/>
          <p:cNvSpPr txBox="1"/>
          <p:nvPr/>
        </p:nvSpPr>
        <p:spPr>
          <a:xfrm>
            <a:off x="0" y="1143000"/>
            <a:ext cx="5562600" cy="276999"/>
          </a:xfrm>
          <a:prstGeom prst="rect">
            <a:avLst/>
          </a:prstGeom>
          <a:solidFill>
            <a:schemeClr val="bg1">
              <a:alpha val="51000"/>
            </a:schemeClr>
          </a:solidFill>
        </p:spPr>
        <p:txBody>
          <a:bodyPr wrap="square" rtlCol="0">
            <a:spAutoFit/>
          </a:bodyPr>
          <a:lstStyle/>
          <a:p>
            <a:r>
              <a:rPr lang="en-US" sz="1200" dirty="0" smtClean="0"/>
              <a:t>http://allendale-expedition.net/publications/comet.pdf</a:t>
            </a:r>
            <a:endParaRPr lang="en-US" sz="1200" dirty="0"/>
          </a:p>
        </p:txBody>
      </p:sp>
      <p:sp>
        <p:nvSpPr>
          <p:cNvPr id="9" name="TextBox 8"/>
          <p:cNvSpPr txBox="1"/>
          <p:nvPr/>
        </p:nvSpPr>
        <p:spPr>
          <a:xfrm>
            <a:off x="0" y="2819400"/>
            <a:ext cx="5562600" cy="369332"/>
          </a:xfrm>
          <a:prstGeom prst="rect">
            <a:avLst/>
          </a:prstGeom>
          <a:solidFill>
            <a:schemeClr val="bg1">
              <a:alpha val="51000"/>
            </a:schemeClr>
          </a:solidFill>
        </p:spPr>
        <p:txBody>
          <a:bodyPr wrap="square" rtlCol="0">
            <a:spAutoFit/>
          </a:bodyPr>
          <a:lstStyle/>
          <a:p>
            <a:endParaRPr lang="en-US" dirty="0"/>
          </a:p>
        </p:txBody>
      </p:sp>
      <p:sp>
        <p:nvSpPr>
          <p:cNvPr id="10" name="TextBox 9"/>
          <p:cNvSpPr txBox="1"/>
          <p:nvPr/>
        </p:nvSpPr>
        <p:spPr>
          <a:xfrm>
            <a:off x="0" y="1676400"/>
            <a:ext cx="6019800" cy="276999"/>
          </a:xfrm>
          <a:prstGeom prst="rect">
            <a:avLst/>
          </a:prstGeom>
          <a:solidFill>
            <a:schemeClr val="bg1">
              <a:alpha val="51000"/>
            </a:schemeClr>
          </a:solidFill>
        </p:spPr>
        <p:txBody>
          <a:bodyPr wrap="square" rtlCol="0">
            <a:spAutoFit/>
          </a:bodyPr>
          <a:lstStyle/>
          <a:p>
            <a:r>
              <a:rPr lang="en-US" sz="1200" dirty="0" smtClean="0"/>
              <a:t>http://allendale-expedition.net/publications/Comet-PNAS.pdf</a:t>
            </a:r>
            <a:endParaRPr lang="en-US" sz="1200" dirty="0"/>
          </a:p>
        </p:txBody>
      </p:sp>
      <p:sp>
        <p:nvSpPr>
          <p:cNvPr id="11" name="TextBox 10"/>
          <p:cNvSpPr txBox="1"/>
          <p:nvPr/>
        </p:nvSpPr>
        <p:spPr>
          <a:xfrm>
            <a:off x="0" y="2209800"/>
            <a:ext cx="8915400" cy="3970318"/>
          </a:xfrm>
          <a:prstGeom prst="rect">
            <a:avLst/>
          </a:prstGeom>
          <a:solidFill>
            <a:schemeClr val="bg1">
              <a:alpha val="51000"/>
            </a:schemeClr>
          </a:solidFill>
        </p:spPr>
        <p:txBody>
          <a:bodyPr wrap="square" rtlCol="0">
            <a:spAutoFit/>
          </a:bodyPr>
          <a:lstStyle/>
          <a:p>
            <a:pPr lvl="0"/>
            <a:r>
              <a:rPr lang="en-US" sz="1200" dirty="0" smtClean="0"/>
              <a:t>	Curtis, Erin.  “Clovis in the Southeast Conference 2005”.  Mammoth Trumpet. Vol. 21. 	No.2, pp. 1-3 12. 2006.</a:t>
            </a:r>
          </a:p>
          <a:p>
            <a:pPr lvl="0"/>
            <a:r>
              <a:rPr lang="en-US" sz="1200" dirty="0" smtClean="0"/>
              <a:t>Ellis, C., A.C. Goodyear, D.F. Morse, and K.B. </a:t>
            </a:r>
            <a:r>
              <a:rPr lang="en-US" sz="1200" dirty="0" err="1" smtClean="0"/>
              <a:t>Tankersley</a:t>
            </a:r>
            <a:r>
              <a:rPr lang="en-US" sz="1200" dirty="0" smtClean="0"/>
              <a:t>.  “Archaeology of the Pleistocene-Holocene Transition in Eastern North America. “ Quaternary International, Vol.49/50 pp.151-166. INQUA/ Elsevier Science Ltd. 1998</a:t>
            </a:r>
          </a:p>
          <a:p>
            <a:pPr lvl="0"/>
            <a:r>
              <a:rPr lang="en-US" sz="1200" dirty="0" smtClean="0"/>
              <a:t>	Firestone, R.B., A. West, J.P. Kennett, L. Becker and others.  “Evidence for an Extraterrestrial Impact 12,900 Years Ago that Contributed to the </a:t>
            </a:r>
            <a:r>
              <a:rPr lang="en-US" sz="1200" dirty="0" err="1" smtClean="0"/>
              <a:t>Megafaunal</a:t>
            </a:r>
            <a:r>
              <a:rPr lang="en-US" sz="1200" dirty="0" smtClean="0"/>
              <a:t> Extinctions and the Younger Dryas Cooling.”  Proceeding National Academy Sciences.  Vol. 104 No. 41, pp. 16016-16021. 2007.</a:t>
            </a:r>
          </a:p>
          <a:p>
            <a:pPr lvl="0"/>
            <a:r>
              <a:rPr lang="en-US" sz="1200" dirty="0" smtClean="0"/>
              <a:t>	Forman, Steve.  “Luminescence Dating of Quaternary Sediments, New Methods for Dating Archaeology Components.”  Mammoth Trumpet, Vol. 18 No. 3, pp. 10-13. 2003.</a:t>
            </a:r>
          </a:p>
          <a:p>
            <a:pPr lvl="0"/>
            <a:r>
              <a:rPr lang="en-US" sz="1200" dirty="0" smtClean="0"/>
              <a:t>	Goodyear, A.C.  “Evidence of Pre-Clovis Sites in the Eastern United States” </a:t>
            </a:r>
            <a:r>
              <a:rPr lang="en-US" sz="1200" dirty="0" err="1" smtClean="0"/>
              <a:t>PaleoAmerican</a:t>
            </a:r>
            <a:r>
              <a:rPr lang="en-US" sz="1200" dirty="0" smtClean="0"/>
              <a:t> Origins: Beyond Clovis, pp.103-112.  Re-edited 2005.</a:t>
            </a:r>
          </a:p>
          <a:p>
            <a:pPr lvl="0"/>
            <a:r>
              <a:rPr lang="en-US" sz="1200" dirty="0" smtClean="0"/>
              <a:t>	Goodyear, A.C.  “Recognizing the Redstone Fluted Point in the South Carolina </a:t>
            </a:r>
            <a:r>
              <a:rPr lang="en-US" sz="1200" dirty="0" err="1" smtClean="0"/>
              <a:t>PaleoIndian</a:t>
            </a:r>
            <a:r>
              <a:rPr lang="en-US" sz="1200" dirty="0" smtClean="0"/>
              <a:t> Point Database.” Current Research in the Pleistocene, Vol. 23, 100-103. 2006.</a:t>
            </a:r>
          </a:p>
          <a:p>
            <a:pPr lvl="0"/>
            <a:r>
              <a:rPr lang="en-US" sz="1200" dirty="0" smtClean="0"/>
              <a:t>	Goodyear, A.C.  “The Early Holocene Occupation of the Southeastern United States: A </a:t>
            </a:r>
            <a:r>
              <a:rPr lang="en-US" sz="1200" dirty="0" err="1" smtClean="0"/>
              <a:t>Geoarchaeological</a:t>
            </a:r>
            <a:r>
              <a:rPr lang="en-US" sz="1200" dirty="0" smtClean="0"/>
              <a:t> Summary.”  Ice Age Peoples of North America.  Re-edited 1999.</a:t>
            </a:r>
          </a:p>
          <a:p>
            <a:pPr lvl="0"/>
            <a:r>
              <a:rPr lang="en-US" sz="1200" dirty="0" smtClean="0"/>
              <a:t>	Kawamura, K., Ozawa, S., and Endo, H.  “Volume </a:t>
            </a:r>
            <a:r>
              <a:rPr lang="en-US" sz="1200" dirty="0" err="1" smtClean="0"/>
              <a:t>expansin</a:t>
            </a:r>
            <a:r>
              <a:rPr lang="en-US" sz="1200" dirty="0" smtClean="0"/>
              <a:t> of glass-like carbon upon high temperature heat treatment.”  Elsevier, Vol. 41 No.1 pp. 191-194. 2003.</a:t>
            </a:r>
          </a:p>
          <a:p>
            <a:pPr lvl="0"/>
            <a:r>
              <a:rPr lang="en-US" sz="1200" dirty="0" smtClean="0"/>
              <a:t>	Largent, Floyd.  “The Clovis Comet, Part I: Evidence For a Cosmic Collision 12,900 Years Ago.”  Mammoth Trumpet, Vol. 23 No.1, pp. 1-4. 2008.</a:t>
            </a:r>
          </a:p>
          <a:p>
            <a:pPr lvl="0"/>
            <a:r>
              <a:rPr lang="en-US" sz="1200" dirty="0" smtClean="0"/>
              <a:t>	Marshall, Eliot.  “</a:t>
            </a:r>
            <a:r>
              <a:rPr lang="en-US" sz="1200" dirty="0" err="1" smtClean="0"/>
              <a:t>PreClovis</a:t>
            </a:r>
            <a:r>
              <a:rPr lang="en-US" sz="1200" dirty="0" smtClean="0"/>
              <a:t> Sites Fight for Acceptance.”  Science Vol. 291, pp. 1730-1732.  2001.</a:t>
            </a:r>
          </a:p>
          <a:p>
            <a:pPr lvl="0"/>
            <a:r>
              <a:rPr lang="en-US" sz="1200" dirty="0" err="1" smtClean="0"/>
              <a:t>Szuch</a:t>
            </a:r>
            <a:r>
              <a:rPr lang="en-US" sz="1200" dirty="0" smtClean="0"/>
              <a:t>, Ryan Paul. 2004.  “Application of Ground Penetrating Radar to Map </a:t>
            </a:r>
            <a:r>
              <a:rPr lang="en-US" sz="1200" dirty="0" err="1" smtClean="0"/>
              <a:t>Stratigraphy</a:t>
            </a:r>
            <a:r>
              <a:rPr lang="en-US" sz="1200" dirty="0" smtClean="0"/>
              <a:t> of a Drained Carolina Bay and Aid its Wetland Restoration.”  Soil Sci.  Raleigh. 2004</a:t>
            </a:r>
            <a:endParaRPr lang="en-US" sz="12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noChangeAspect="1" noChangeArrowheads="1"/>
          </p:cNvPicPr>
          <p:nvPr/>
        </p:nvPicPr>
        <p:blipFill>
          <a:blip r:embed="rId2"/>
          <a:srcRect/>
          <a:stretch>
            <a:fillRect/>
          </a:stretch>
        </p:blipFill>
        <p:spPr bwMode="auto">
          <a:xfrm>
            <a:off x="0" y="-15753"/>
            <a:ext cx="9144000" cy="6873753"/>
          </a:xfrm>
          <a:prstGeom prst="rect">
            <a:avLst/>
          </a:prstGeom>
          <a:noFill/>
          <a:ln w="9525">
            <a:noFill/>
            <a:miter lim="800000"/>
            <a:headEnd/>
            <a:tailEnd/>
          </a:ln>
          <a:effectLst/>
        </p:spPr>
      </p:pic>
      <p:sp>
        <p:nvSpPr>
          <p:cNvPr id="2" name="Title 1"/>
          <p:cNvSpPr>
            <a:spLocks noGrp="1"/>
          </p:cNvSpPr>
          <p:nvPr>
            <p:ph type="ctrTitle"/>
          </p:nvPr>
        </p:nvSpPr>
        <p:spPr>
          <a:xfrm>
            <a:off x="2286000" y="0"/>
            <a:ext cx="6858000" cy="2057400"/>
          </a:xfrm>
        </p:spPr>
        <p:txBody>
          <a:bodyPr>
            <a:normAutofit/>
          </a:bodyPr>
          <a:lstStyle/>
          <a:p>
            <a:pPr algn="r"/>
            <a:r>
              <a:rPr lang="en-US" sz="4000" b="1" dirty="0" smtClean="0">
                <a:solidFill>
                  <a:srgbClr val="FFFF00"/>
                </a:solidFill>
                <a:latin typeface="Bookman Old Style" pitchFamily="18" charset="0"/>
              </a:rPr>
              <a:t>What Happened 12, 900 Years Ago?</a:t>
            </a:r>
            <a:endParaRPr lang="en-US" sz="4000" b="1" dirty="0">
              <a:solidFill>
                <a:srgbClr val="FFFF00"/>
              </a:solidFill>
              <a:latin typeface="Bookman Old Style" pitchFamily="18" charset="0"/>
            </a:endParaRPr>
          </a:p>
        </p:txBody>
      </p:sp>
      <p:sp>
        <p:nvSpPr>
          <p:cNvPr id="3" name="Subtitle 2"/>
          <p:cNvSpPr>
            <a:spLocks noGrp="1"/>
          </p:cNvSpPr>
          <p:nvPr>
            <p:ph type="subTitle" idx="1"/>
          </p:nvPr>
        </p:nvSpPr>
        <p:spPr>
          <a:xfrm>
            <a:off x="9525000" y="5943600"/>
            <a:ext cx="3124200" cy="914400"/>
          </a:xfrm>
        </p:spPr>
        <p:txBody>
          <a:bodyPr/>
          <a:lstStyle/>
          <a:p>
            <a:endParaRPr lang="en-US" dirty="0"/>
          </a:p>
        </p:txBody>
      </p:sp>
      <p:pic>
        <p:nvPicPr>
          <p:cNvPr id="2051" name="Picture 3"/>
          <p:cNvPicPr>
            <a:picLocks noChangeAspect="1" noChangeArrowheads="1"/>
          </p:cNvPicPr>
          <p:nvPr/>
        </p:nvPicPr>
        <p:blipFill>
          <a:blip r:embed="rId3" cstate="print"/>
          <a:srcRect/>
          <a:stretch>
            <a:fillRect/>
          </a:stretch>
        </p:blipFill>
        <p:spPr bwMode="auto">
          <a:xfrm>
            <a:off x="9494084" y="23241000"/>
            <a:ext cx="845639" cy="2657475"/>
          </a:xfrm>
          <a:prstGeom prst="rect">
            <a:avLst/>
          </a:prstGeom>
          <a:noFill/>
          <a:ln w="9525">
            <a:noFill/>
            <a:miter lim="800000"/>
            <a:headEnd/>
            <a:tailEnd/>
          </a:ln>
          <a:effectLst/>
        </p:spPr>
      </p:pic>
      <p:pic>
        <p:nvPicPr>
          <p:cNvPr id="2052" name="Picture 4"/>
          <p:cNvPicPr>
            <a:picLocks noChangeAspect="1" noChangeArrowheads="1"/>
          </p:cNvPicPr>
          <p:nvPr/>
        </p:nvPicPr>
        <p:blipFill>
          <a:blip r:embed="rId4"/>
          <a:srcRect/>
          <a:stretch>
            <a:fillRect/>
          </a:stretch>
        </p:blipFill>
        <p:spPr bwMode="auto">
          <a:xfrm>
            <a:off x="5867400" y="1752600"/>
            <a:ext cx="2259240" cy="2057400"/>
          </a:xfrm>
          <a:prstGeom prst="rect">
            <a:avLst/>
          </a:prstGeom>
          <a:noFill/>
          <a:ln w="31750">
            <a:solidFill>
              <a:srgbClr val="FFFF00"/>
            </a:solidFill>
            <a:miter lim="800000"/>
            <a:headEnd/>
            <a:tailEnd/>
          </a:ln>
          <a:effectLst/>
        </p:spPr>
      </p:pic>
      <p:pic>
        <p:nvPicPr>
          <p:cNvPr id="2050" name="Picture 2"/>
          <p:cNvPicPr>
            <a:picLocks noChangeAspect="1" noChangeArrowheads="1"/>
          </p:cNvPicPr>
          <p:nvPr/>
        </p:nvPicPr>
        <p:blipFill>
          <a:blip r:embed="rId5"/>
          <a:srcRect/>
          <a:stretch>
            <a:fillRect/>
          </a:stretch>
        </p:blipFill>
        <p:spPr bwMode="auto">
          <a:xfrm>
            <a:off x="6781800" y="4079240"/>
            <a:ext cx="2076050" cy="2473960"/>
          </a:xfrm>
          <a:prstGeom prst="rect">
            <a:avLst/>
          </a:prstGeom>
          <a:noFill/>
          <a:ln w="9525">
            <a:noFill/>
            <a:miter lim="800000"/>
            <a:headEnd/>
            <a:tailEnd/>
          </a:ln>
          <a:effectLst/>
        </p:spPr>
      </p:pic>
      <p:sp>
        <p:nvSpPr>
          <p:cNvPr id="7" name="TextBox 6"/>
          <p:cNvSpPr txBox="1"/>
          <p:nvPr/>
        </p:nvSpPr>
        <p:spPr>
          <a:xfrm>
            <a:off x="228600" y="1752600"/>
            <a:ext cx="5334000" cy="3693319"/>
          </a:xfrm>
          <a:prstGeom prst="rect">
            <a:avLst/>
          </a:prstGeom>
          <a:solidFill>
            <a:schemeClr val="bg1">
              <a:alpha val="51000"/>
            </a:schemeClr>
          </a:solidFill>
        </p:spPr>
        <p:txBody>
          <a:bodyPr wrap="square" rtlCol="0">
            <a:spAutoFit/>
          </a:bodyPr>
          <a:lstStyle/>
          <a:p>
            <a:pPr>
              <a:buFont typeface="Arial" pitchFamily="34" charset="0"/>
              <a:buChar char="•"/>
            </a:pPr>
            <a:r>
              <a:rPr lang="en-US" dirty="0" smtClean="0"/>
              <a:t> That resulted in the near extinction of many species of </a:t>
            </a:r>
            <a:r>
              <a:rPr lang="en-US" dirty="0" err="1" smtClean="0"/>
              <a:t>Megafauna</a:t>
            </a:r>
          </a:p>
          <a:p>
            <a:pPr>
              <a:buFont typeface="Arial" pitchFamily="34" charset="0"/>
              <a:buChar char="•"/>
            </a:pPr>
            <a:r>
              <a:rPr lang="en-US" dirty="0" smtClean="0"/>
              <a:t>That led to the apparent disappearance of the Clovis Paleo-Indian culture?</a:t>
            </a:r>
          </a:p>
          <a:p>
            <a:pPr>
              <a:buFont typeface="Arial" pitchFamily="34" charset="0"/>
              <a:buChar char="•"/>
            </a:pPr>
            <a:r>
              <a:rPr lang="en-US" dirty="0" smtClean="0"/>
              <a:t>That filled  Greenland ice cores with evidence of massive forest fires across the globe?</a:t>
            </a:r>
          </a:p>
          <a:p>
            <a:pPr>
              <a:buFont typeface="Arial" pitchFamily="34" charset="0"/>
              <a:buChar char="•"/>
            </a:pPr>
            <a:r>
              <a:rPr lang="en-US" dirty="0" smtClean="0"/>
              <a:t> That led to glacial melt water flooding the North Atlantic, disrupting salinity and interfering with ocean circulation patterns that warm Northern latitudes,</a:t>
            </a:r>
          </a:p>
          <a:p>
            <a:pPr>
              <a:buFont typeface="Arial" pitchFamily="34" charset="0"/>
              <a:buChar char="•"/>
            </a:pPr>
            <a:r>
              <a:rPr lang="en-US" dirty="0" smtClean="0"/>
              <a:t> And returned the Earth’s climate to its previous Ice Age conditions? </a:t>
            </a:r>
          </a:p>
          <a:p>
            <a:endParaRPr lang="en-US" dirty="0" smtClean="0"/>
          </a:p>
          <a:p>
            <a:endParaRPr lang="en-US" dirty="0">
              <a:solidFill>
                <a:schemeClr val="bg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noChangeAspect="1" noChangeArrowheads="1"/>
          </p:cNvPicPr>
          <p:nvPr/>
        </p:nvPicPr>
        <p:blipFill>
          <a:blip r:embed="rId2"/>
          <a:srcRect/>
          <a:stretch>
            <a:fillRect/>
          </a:stretch>
        </p:blipFill>
        <p:spPr bwMode="auto">
          <a:xfrm>
            <a:off x="0" y="-15753"/>
            <a:ext cx="9144000" cy="6873753"/>
          </a:xfrm>
          <a:prstGeom prst="rect">
            <a:avLst/>
          </a:prstGeom>
          <a:noFill/>
          <a:ln w="9525">
            <a:noFill/>
            <a:miter lim="800000"/>
            <a:headEnd/>
            <a:tailEnd/>
          </a:ln>
          <a:effectLst/>
        </p:spPr>
      </p:pic>
      <p:sp>
        <p:nvSpPr>
          <p:cNvPr id="2" name="Title 1"/>
          <p:cNvSpPr>
            <a:spLocks noGrp="1"/>
          </p:cNvSpPr>
          <p:nvPr>
            <p:ph type="ctrTitle"/>
          </p:nvPr>
        </p:nvSpPr>
        <p:spPr>
          <a:xfrm>
            <a:off x="2286000" y="0"/>
            <a:ext cx="6858000" cy="2057400"/>
          </a:xfrm>
        </p:spPr>
        <p:txBody>
          <a:bodyPr>
            <a:normAutofit/>
          </a:bodyPr>
          <a:lstStyle/>
          <a:p>
            <a:pPr algn="r"/>
            <a:r>
              <a:rPr lang="en-US" sz="4000" b="1" dirty="0" smtClean="0">
                <a:solidFill>
                  <a:srgbClr val="FFFF00"/>
                </a:solidFill>
                <a:latin typeface="Bookman Old Style" pitchFamily="18" charset="0"/>
              </a:rPr>
              <a:t>What Do You Believe?</a:t>
            </a:r>
            <a:endParaRPr lang="en-US" sz="4000" b="1" dirty="0">
              <a:solidFill>
                <a:srgbClr val="FFFF00"/>
              </a:solidFill>
              <a:latin typeface="Bookman Old Style" pitchFamily="18" charset="0"/>
            </a:endParaRPr>
          </a:p>
        </p:txBody>
      </p:sp>
      <p:sp>
        <p:nvSpPr>
          <p:cNvPr id="3" name="Subtitle 2"/>
          <p:cNvSpPr>
            <a:spLocks noGrp="1"/>
          </p:cNvSpPr>
          <p:nvPr>
            <p:ph type="subTitle" idx="1"/>
          </p:nvPr>
        </p:nvSpPr>
        <p:spPr>
          <a:xfrm>
            <a:off x="9525000" y="5943600"/>
            <a:ext cx="3124200" cy="914400"/>
          </a:xfrm>
        </p:spPr>
        <p:txBody>
          <a:bodyPr/>
          <a:lstStyle/>
          <a:p>
            <a:endParaRPr lang="en-US" dirty="0"/>
          </a:p>
        </p:txBody>
      </p:sp>
      <p:sp>
        <p:nvSpPr>
          <p:cNvPr id="6" name="5-Point Star 5"/>
          <p:cNvSpPr/>
          <p:nvPr/>
        </p:nvSpPr>
        <p:spPr>
          <a:xfrm>
            <a:off x="2286000" y="5486400"/>
            <a:ext cx="381000" cy="381000"/>
          </a:xfrm>
          <a:prstGeom prst="star5">
            <a:avLst>
              <a:gd name="adj" fmla="val 19098"/>
              <a:gd name="hf" fmla="val 105146"/>
              <a:gd name="vf" fmla="val 110557"/>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228600" y="1752600"/>
            <a:ext cx="5334000" cy="4370427"/>
          </a:xfrm>
          <a:prstGeom prst="rect">
            <a:avLst/>
          </a:prstGeom>
          <a:solidFill>
            <a:schemeClr val="bg1">
              <a:alpha val="51000"/>
            </a:schemeClr>
          </a:solidFill>
        </p:spPr>
        <p:txBody>
          <a:bodyPr wrap="square" rtlCol="0">
            <a:spAutoFit/>
          </a:bodyPr>
          <a:lstStyle/>
          <a:p>
            <a:r>
              <a:rPr lang="en-US" sz="2000" dirty="0" smtClean="0"/>
              <a:t>Many theories exist to explain the </a:t>
            </a:r>
            <a:r>
              <a:rPr lang="en-US" sz="2000" dirty="0" err="1" smtClean="0"/>
              <a:t>Megafauna</a:t>
            </a:r>
            <a:r>
              <a:rPr lang="en-US" sz="2000" dirty="0" smtClean="0"/>
              <a:t> species disappearance:</a:t>
            </a:r>
          </a:p>
          <a:p>
            <a:pPr>
              <a:buFont typeface="Arial" pitchFamily="34" charset="0"/>
              <a:buChar char="•"/>
            </a:pPr>
            <a:r>
              <a:rPr lang="en-US" sz="2000" dirty="0" smtClean="0"/>
              <a:t>Some believed the “Clovis People” killed the animals for food. (KILL)…</a:t>
            </a:r>
          </a:p>
          <a:p>
            <a:pPr lvl="1">
              <a:buFont typeface="Arial" pitchFamily="34" charset="0"/>
              <a:buChar char="•"/>
            </a:pPr>
            <a:r>
              <a:rPr lang="en-US" sz="2000" dirty="0" smtClean="0"/>
              <a:t>but who killed CLOVIS?</a:t>
            </a:r>
          </a:p>
          <a:p>
            <a:pPr>
              <a:buFont typeface="Arial" pitchFamily="34" charset="0"/>
              <a:buChar char="•"/>
            </a:pPr>
            <a:r>
              <a:rPr lang="en-US" sz="2000" dirty="0" smtClean="0"/>
              <a:t>Climate Change caused the animal’s food to disappear. (CHILL)…</a:t>
            </a:r>
          </a:p>
          <a:p>
            <a:pPr lvl="1">
              <a:buFont typeface="Arial" pitchFamily="34" charset="0"/>
              <a:buChar char="•"/>
            </a:pPr>
            <a:r>
              <a:rPr lang="en-US" sz="2000" dirty="0" smtClean="0"/>
              <a:t>but COLD never killed them before!</a:t>
            </a:r>
          </a:p>
          <a:p>
            <a:pPr>
              <a:buFont typeface="Arial" pitchFamily="34" charset="0"/>
              <a:buChar char="•"/>
            </a:pPr>
            <a:r>
              <a:rPr lang="en-US" sz="2000" dirty="0" smtClean="0"/>
              <a:t>A plague wiped them out. (ILL)…</a:t>
            </a:r>
          </a:p>
          <a:p>
            <a:pPr lvl="1">
              <a:buFont typeface="Arial" pitchFamily="34" charset="0"/>
              <a:buChar char="•"/>
            </a:pPr>
            <a:r>
              <a:rPr lang="en-US" sz="2000" dirty="0" smtClean="0"/>
              <a:t>All the species killed by the same FLU?</a:t>
            </a:r>
          </a:p>
          <a:p>
            <a:r>
              <a:rPr lang="en-US" sz="2000" dirty="0" smtClean="0"/>
              <a:t>The most recent proposal: </a:t>
            </a:r>
          </a:p>
          <a:p>
            <a:pPr>
              <a:buFont typeface="Arial" pitchFamily="34" charset="0"/>
              <a:buChar char="•"/>
            </a:pPr>
            <a:r>
              <a:rPr lang="en-US" sz="2000" dirty="0" smtClean="0"/>
              <a:t>A Comet (or comet fragments) hit North America 12,900 years ago. </a:t>
            </a:r>
          </a:p>
          <a:p>
            <a:endParaRPr lang="en-US" dirty="0">
              <a:solidFill>
                <a:schemeClr val="bg1"/>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noChangeAspect="1" noChangeArrowheads="1"/>
          </p:cNvPicPr>
          <p:nvPr/>
        </p:nvPicPr>
        <p:blipFill>
          <a:blip r:embed="rId2"/>
          <a:srcRect/>
          <a:stretch>
            <a:fillRect/>
          </a:stretch>
        </p:blipFill>
        <p:spPr bwMode="auto">
          <a:xfrm>
            <a:off x="0" y="0"/>
            <a:ext cx="9144000" cy="6873753"/>
          </a:xfrm>
          <a:prstGeom prst="rect">
            <a:avLst/>
          </a:prstGeom>
          <a:noFill/>
          <a:ln w="9525">
            <a:noFill/>
            <a:miter lim="800000"/>
            <a:headEnd/>
            <a:tailEnd/>
          </a:ln>
          <a:effectLst/>
        </p:spPr>
      </p:pic>
      <p:sp>
        <p:nvSpPr>
          <p:cNvPr id="2" name="Title 1"/>
          <p:cNvSpPr>
            <a:spLocks noGrp="1"/>
          </p:cNvSpPr>
          <p:nvPr>
            <p:ph type="ctrTitle"/>
          </p:nvPr>
        </p:nvSpPr>
        <p:spPr>
          <a:xfrm>
            <a:off x="2057400" y="-152400"/>
            <a:ext cx="6858000" cy="2057400"/>
          </a:xfrm>
        </p:spPr>
        <p:txBody>
          <a:bodyPr>
            <a:normAutofit/>
          </a:bodyPr>
          <a:lstStyle/>
          <a:p>
            <a:pPr algn="r"/>
            <a:r>
              <a:rPr lang="en-US" sz="4000" b="1" dirty="0" smtClean="0">
                <a:solidFill>
                  <a:srgbClr val="FFFF00"/>
                </a:solidFill>
                <a:latin typeface="Bookman Old Style" pitchFamily="18" charset="0"/>
              </a:rPr>
              <a:t>If So…</a:t>
            </a:r>
            <a:endParaRPr lang="en-US" sz="4000" b="1" dirty="0">
              <a:solidFill>
                <a:srgbClr val="FFFF00"/>
              </a:solidFill>
              <a:latin typeface="Bookman Old Style" pitchFamily="18" charset="0"/>
            </a:endParaRPr>
          </a:p>
        </p:txBody>
      </p:sp>
      <p:sp>
        <p:nvSpPr>
          <p:cNvPr id="3" name="Subtitle 2"/>
          <p:cNvSpPr>
            <a:spLocks noGrp="1"/>
          </p:cNvSpPr>
          <p:nvPr>
            <p:ph type="subTitle" idx="1"/>
          </p:nvPr>
        </p:nvSpPr>
        <p:spPr>
          <a:xfrm>
            <a:off x="9525000" y="5943600"/>
            <a:ext cx="3124200" cy="914400"/>
          </a:xfrm>
        </p:spPr>
        <p:txBody>
          <a:bodyPr/>
          <a:lstStyle/>
          <a:p>
            <a:endParaRPr lang="en-US" dirty="0"/>
          </a:p>
        </p:txBody>
      </p:sp>
      <p:pic>
        <p:nvPicPr>
          <p:cNvPr id="2051" name="Picture 3"/>
          <p:cNvPicPr>
            <a:picLocks noChangeAspect="1" noChangeArrowheads="1"/>
          </p:cNvPicPr>
          <p:nvPr/>
        </p:nvPicPr>
        <p:blipFill>
          <a:blip r:embed="rId3" cstate="print"/>
          <a:srcRect/>
          <a:stretch>
            <a:fillRect/>
          </a:stretch>
        </p:blipFill>
        <p:spPr bwMode="auto">
          <a:xfrm>
            <a:off x="9494084" y="23241000"/>
            <a:ext cx="845639" cy="2657475"/>
          </a:xfrm>
          <a:prstGeom prst="rect">
            <a:avLst/>
          </a:prstGeom>
          <a:noFill/>
          <a:ln w="9525">
            <a:noFill/>
            <a:miter lim="800000"/>
            <a:headEnd/>
            <a:tailEnd/>
          </a:ln>
          <a:effectLst/>
        </p:spPr>
      </p:pic>
      <p:pic>
        <p:nvPicPr>
          <p:cNvPr id="4098" name="Picture 2"/>
          <p:cNvPicPr>
            <a:picLocks noChangeAspect="1" noChangeArrowheads="1"/>
          </p:cNvPicPr>
          <p:nvPr/>
        </p:nvPicPr>
        <p:blipFill>
          <a:blip r:embed="rId4"/>
          <a:srcRect r="545" b="7590"/>
          <a:stretch>
            <a:fillRect/>
          </a:stretch>
        </p:blipFill>
        <p:spPr bwMode="auto">
          <a:xfrm>
            <a:off x="5562600" y="3657600"/>
            <a:ext cx="3429000" cy="2404061"/>
          </a:xfrm>
          <a:prstGeom prst="rect">
            <a:avLst/>
          </a:prstGeom>
          <a:noFill/>
          <a:ln w="31750">
            <a:solidFill>
              <a:srgbClr val="FFFF00"/>
            </a:solidFill>
            <a:miter lim="800000"/>
            <a:headEnd/>
            <a:tailEnd/>
          </a:ln>
          <a:effectLst/>
        </p:spPr>
      </p:pic>
      <p:sp>
        <p:nvSpPr>
          <p:cNvPr id="7" name="TextBox 6"/>
          <p:cNvSpPr txBox="1"/>
          <p:nvPr/>
        </p:nvSpPr>
        <p:spPr>
          <a:xfrm>
            <a:off x="152400" y="1905000"/>
            <a:ext cx="5334000" cy="3416320"/>
          </a:xfrm>
          <a:prstGeom prst="rect">
            <a:avLst/>
          </a:prstGeom>
          <a:solidFill>
            <a:schemeClr val="bg1">
              <a:alpha val="51000"/>
            </a:schemeClr>
          </a:solidFill>
        </p:spPr>
        <p:txBody>
          <a:bodyPr wrap="square" rtlCol="0">
            <a:spAutoFit/>
          </a:bodyPr>
          <a:lstStyle/>
          <a:p>
            <a:pPr>
              <a:buFont typeface="Arial" pitchFamily="34" charset="0"/>
              <a:buChar char="•"/>
            </a:pPr>
            <a:r>
              <a:rPr lang="en-US" dirty="0" smtClean="0"/>
              <a:t>This might have been the impact of the small comet or asteroid, which exploded in the upper atmosphere, or hit the </a:t>
            </a:r>
            <a:r>
              <a:rPr lang="en-US" dirty="0" err="1" smtClean="0"/>
              <a:t>Laurentide</a:t>
            </a:r>
            <a:r>
              <a:rPr lang="en-US" dirty="0" smtClean="0"/>
              <a:t> Ice sheet forming an ice walled crater, which subsequently melted leaving no primary evidence.</a:t>
            </a:r>
          </a:p>
          <a:p>
            <a:pPr>
              <a:buFont typeface="Arial" pitchFamily="34" charset="0"/>
              <a:buChar char="•"/>
            </a:pPr>
            <a:r>
              <a:rPr lang="en-US" dirty="0" smtClean="0"/>
              <a:t>Causing massive forest fires across North America</a:t>
            </a:r>
          </a:p>
          <a:p>
            <a:pPr>
              <a:buFont typeface="Arial" pitchFamily="34" charset="0"/>
              <a:buChar char="•"/>
            </a:pPr>
            <a:r>
              <a:rPr lang="en-US" dirty="0" smtClean="0"/>
              <a:t>Soon enough, the atmosphere was filled with soot, and dust, blocking outSolar radiation for a long period of time, which resulted in a “nuclear winter”. </a:t>
            </a:r>
          </a:p>
          <a:p>
            <a:pPr>
              <a:buFont typeface="Arial" pitchFamily="34" charset="0"/>
              <a:buChar char="•"/>
            </a:pPr>
            <a:r>
              <a:rPr lang="en-US" dirty="0" smtClean="0"/>
              <a:t>Then snowfell, and glaciers reformed, and freezing temperatures persisted for centuries.</a:t>
            </a:r>
          </a:p>
          <a:p>
            <a:endParaRPr lang="en-US" dirty="0">
              <a:solidFill>
                <a:schemeClr val="bg1"/>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noChangeAspect="1" noChangeArrowheads="1"/>
          </p:cNvPicPr>
          <p:nvPr/>
        </p:nvPicPr>
        <p:blipFill>
          <a:blip r:embed="rId2"/>
          <a:srcRect/>
          <a:stretch>
            <a:fillRect/>
          </a:stretch>
        </p:blipFill>
        <p:spPr bwMode="auto">
          <a:xfrm>
            <a:off x="0" y="-15753"/>
            <a:ext cx="9144000" cy="6873753"/>
          </a:xfrm>
          <a:prstGeom prst="rect">
            <a:avLst/>
          </a:prstGeom>
          <a:noFill/>
          <a:ln w="9525">
            <a:noFill/>
            <a:miter lim="800000"/>
            <a:headEnd/>
            <a:tailEnd/>
          </a:ln>
          <a:effectLst/>
        </p:spPr>
      </p:pic>
      <p:sp>
        <p:nvSpPr>
          <p:cNvPr id="2" name="Title 1"/>
          <p:cNvSpPr>
            <a:spLocks noGrp="1"/>
          </p:cNvSpPr>
          <p:nvPr>
            <p:ph type="ctrTitle"/>
          </p:nvPr>
        </p:nvSpPr>
        <p:spPr>
          <a:xfrm>
            <a:off x="2286000" y="0"/>
            <a:ext cx="6858000" cy="2057400"/>
          </a:xfrm>
        </p:spPr>
        <p:txBody>
          <a:bodyPr>
            <a:normAutofit/>
          </a:bodyPr>
          <a:lstStyle/>
          <a:p>
            <a:pPr algn="r"/>
            <a:r>
              <a:rPr lang="en-US" sz="4000" b="1" dirty="0" smtClean="0">
                <a:solidFill>
                  <a:srgbClr val="FFFF00"/>
                </a:solidFill>
                <a:latin typeface="Bookman Old Style" pitchFamily="18" charset="0"/>
              </a:rPr>
              <a:t>Clovis Sites</a:t>
            </a:r>
            <a:endParaRPr lang="en-US" sz="4000" b="1" dirty="0">
              <a:solidFill>
                <a:srgbClr val="FFFF00"/>
              </a:solidFill>
              <a:latin typeface="Bookman Old Style" pitchFamily="18" charset="0"/>
            </a:endParaRPr>
          </a:p>
        </p:txBody>
      </p:sp>
      <p:sp>
        <p:nvSpPr>
          <p:cNvPr id="3" name="Subtitle 2"/>
          <p:cNvSpPr>
            <a:spLocks noGrp="1"/>
          </p:cNvSpPr>
          <p:nvPr>
            <p:ph type="subTitle" idx="1"/>
          </p:nvPr>
        </p:nvSpPr>
        <p:spPr>
          <a:xfrm>
            <a:off x="9525000" y="5943600"/>
            <a:ext cx="3124200" cy="914400"/>
          </a:xfrm>
        </p:spPr>
        <p:txBody>
          <a:bodyPr/>
          <a:lstStyle/>
          <a:p>
            <a:endParaRPr lang="en-US" dirty="0"/>
          </a:p>
        </p:txBody>
      </p:sp>
      <p:sp>
        <p:nvSpPr>
          <p:cNvPr id="7" name="TextBox 6"/>
          <p:cNvSpPr txBox="1"/>
          <p:nvPr/>
        </p:nvSpPr>
        <p:spPr>
          <a:xfrm>
            <a:off x="228600" y="1447800"/>
            <a:ext cx="3581400" cy="2585323"/>
          </a:xfrm>
          <a:prstGeom prst="rect">
            <a:avLst/>
          </a:prstGeom>
          <a:solidFill>
            <a:schemeClr val="bg1">
              <a:alpha val="51000"/>
            </a:schemeClr>
          </a:solidFill>
        </p:spPr>
        <p:txBody>
          <a:bodyPr wrap="square" rtlCol="0">
            <a:spAutoFit/>
          </a:bodyPr>
          <a:lstStyle/>
          <a:p>
            <a:pPr>
              <a:buFont typeface="Arial"/>
              <a:buChar char="•"/>
            </a:pPr>
            <a:r>
              <a:rPr lang="en-US" dirty="0" smtClean="0"/>
              <a:t>Clovis sites provide a reference date.</a:t>
            </a:r>
          </a:p>
          <a:p>
            <a:pPr>
              <a:buFont typeface="Arial"/>
              <a:buChar char="•"/>
            </a:pPr>
            <a:r>
              <a:rPr lang="en-US" dirty="0" smtClean="0"/>
              <a:t>No evidence of Clovis culture lies above the 12,900 year YDB. </a:t>
            </a:r>
          </a:p>
          <a:p>
            <a:pPr>
              <a:buFont typeface="Arial"/>
              <a:buChar char="•"/>
            </a:pPr>
            <a:r>
              <a:rPr lang="en-US" dirty="0" smtClean="0"/>
              <a:t>There are 50 known Clovis sites in North America that contain dark organic deposits, also known as “black mats” which mark the end of the Clovis Era.</a:t>
            </a:r>
            <a:endParaRPr lang="en-US" dirty="0">
              <a:solidFill>
                <a:schemeClr val="bg1"/>
              </a:solidFill>
            </a:endParaRPr>
          </a:p>
        </p:txBody>
      </p:sp>
      <p:pic>
        <p:nvPicPr>
          <p:cNvPr id="1026" name="Picture 2" descr="C:\Users\MyAsia Reid\Desktop\ClSites.JPG"/>
          <p:cNvPicPr>
            <a:picLocks noChangeAspect="1" noChangeArrowheads="1"/>
          </p:cNvPicPr>
          <p:nvPr/>
        </p:nvPicPr>
        <p:blipFill>
          <a:blip r:embed="rId3"/>
          <a:srcRect/>
          <a:stretch>
            <a:fillRect/>
          </a:stretch>
        </p:blipFill>
        <p:spPr bwMode="auto">
          <a:xfrm>
            <a:off x="3886200" y="1447800"/>
            <a:ext cx="5067300" cy="3886200"/>
          </a:xfrm>
          <a:prstGeom prst="rect">
            <a:avLst/>
          </a:prstGeom>
          <a:noFill/>
        </p:spPr>
      </p:pic>
      <p:sp>
        <p:nvSpPr>
          <p:cNvPr id="12" name="TextBox 11"/>
          <p:cNvSpPr txBox="1"/>
          <p:nvPr/>
        </p:nvSpPr>
        <p:spPr>
          <a:xfrm>
            <a:off x="4343400" y="6096000"/>
            <a:ext cx="1295400" cy="381000"/>
          </a:xfrm>
          <a:prstGeom prst="rect">
            <a:avLst/>
          </a:prstGeom>
          <a:noFill/>
        </p:spPr>
        <p:txBody>
          <a:bodyPr wrap="square" rtlCol="0">
            <a:spAutoFit/>
          </a:bodyPr>
          <a:lstStyle/>
          <a:p>
            <a:r>
              <a:rPr lang="en-US" b="1" dirty="0" smtClean="0"/>
              <a:t>Black Layer</a:t>
            </a:r>
            <a:endParaRPr lang="en-US" b="1" dirty="0"/>
          </a:p>
        </p:txBody>
      </p:sp>
      <p:pic>
        <p:nvPicPr>
          <p:cNvPr id="11" name="Picture 10"/>
          <p:cNvPicPr>
            <a:picLocks noChangeAspect="1"/>
          </p:cNvPicPr>
          <p:nvPr/>
        </p:nvPicPr>
        <p:blipFill>
          <a:blip r:embed="rId4"/>
          <a:stretch>
            <a:fillRect/>
          </a:stretch>
        </p:blipFill>
        <p:spPr>
          <a:xfrm>
            <a:off x="228600" y="4495800"/>
            <a:ext cx="3581400" cy="2167890"/>
          </a:xfrm>
          <a:prstGeom prst="rect">
            <a:avLst/>
          </a:prstGeom>
        </p:spPr>
      </p:pic>
      <p:sp>
        <p:nvSpPr>
          <p:cNvPr id="8" name="Oval 7"/>
          <p:cNvSpPr/>
          <p:nvPr/>
        </p:nvSpPr>
        <p:spPr>
          <a:xfrm rot="577068">
            <a:off x="575695" y="4974015"/>
            <a:ext cx="2133600" cy="685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p:cNvCxnSpPr/>
          <p:nvPr/>
        </p:nvCxnSpPr>
        <p:spPr>
          <a:xfrm rot="10800000">
            <a:off x="2438400" y="5486400"/>
            <a:ext cx="1828800" cy="838200"/>
          </a:xfrm>
          <a:prstGeom prst="straightConnector1">
            <a:avLst/>
          </a:prstGeom>
          <a:ln w="38100" cmpd="sng">
            <a:solidFill>
              <a:srgbClr val="FFFF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noChangeAspect="1" noChangeArrowheads="1"/>
          </p:cNvPicPr>
          <p:nvPr/>
        </p:nvPicPr>
        <p:blipFill>
          <a:blip r:embed="rId2"/>
          <a:srcRect/>
          <a:stretch>
            <a:fillRect/>
          </a:stretch>
        </p:blipFill>
        <p:spPr bwMode="auto">
          <a:xfrm>
            <a:off x="0" y="0"/>
            <a:ext cx="9144000" cy="6873753"/>
          </a:xfrm>
          <a:prstGeom prst="rect">
            <a:avLst/>
          </a:prstGeom>
          <a:noFill/>
          <a:ln w="9525">
            <a:noFill/>
            <a:miter lim="800000"/>
            <a:headEnd/>
            <a:tailEnd/>
          </a:ln>
          <a:effectLst/>
        </p:spPr>
      </p:pic>
      <p:sp>
        <p:nvSpPr>
          <p:cNvPr id="2" name="Title 1"/>
          <p:cNvSpPr>
            <a:spLocks noGrp="1"/>
          </p:cNvSpPr>
          <p:nvPr>
            <p:ph type="ctrTitle"/>
          </p:nvPr>
        </p:nvSpPr>
        <p:spPr>
          <a:xfrm>
            <a:off x="2286000" y="0"/>
            <a:ext cx="6858000" cy="2057400"/>
          </a:xfrm>
        </p:spPr>
        <p:txBody>
          <a:bodyPr>
            <a:normAutofit/>
          </a:bodyPr>
          <a:lstStyle/>
          <a:p>
            <a:pPr algn="r"/>
            <a:r>
              <a:rPr lang="en-US" sz="4000" b="1" dirty="0" smtClean="0">
                <a:solidFill>
                  <a:srgbClr val="FFFF00"/>
                </a:solidFill>
                <a:latin typeface="Bookman Old Style" pitchFamily="18" charset="0"/>
              </a:rPr>
              <a:t>Searching for Evidence of an IMPACT!</a:t>
            </a:r>
            <a:endParaRPr lang="en-US" sz="4000" b="1" dirty="0">
              <a:solidFill>
                <a:srgbClr val="FFFF00"/>
              </a:solidFill>
              <a:latin typeface="Bookman Old Style" pitchFamily="18" charset="0"/>
            </a:endParaRPr>
          </a:p>
        </p:txBody>
      </p:sp>
      <p:sp>
        <p:nvSpPr>
          <p:cNvPr id="3" name="Subtitle 2"/>
          <p:cNvSpPr>
            <a:spLocks noGrp="1"/>
          </p:cNvSpPr>
          <p:nvPr>
            <p:ph type="subTitle" idx="1"/>
          </p:nvPr>
        </p:nvSpPr>
        <p:spPr>
          <a:xfrm>
            <a:off x="9525000" y="5943600"/>
            <a:ext cx="3124200" cy="914400"/>
          </a:xfrm>
        </p:spPr>
        <p:txBody>
          <a:bodyPr/>
          <a:lstStyle/>
          <a:p>
            <a:endParaRPr lang="en-US" dirty="0"/>
          </a:p>
        </p:txBody>
      </p:sp>
      <p:sp>
        <p:nvSpPr>
          <p:cNvPr id="7" name="TextBox 6"/>
          <p:cNvSpPr txBox="1"/>
          <p:nvPr/>
        </p:nvSpPr>
        <p:spPr>
          <a:xfrm>
            <a:off x="0" y="1905000"/>
            <a:ext cx="3048000" cy="369332"/>
          </a:xfrm>
          <a:prstGeom prst="rect">
            <a:avLst/>
          </a:prstGeom>
          <a:solidFill>
            <a:schemeClr val="bg1">
              <a:alpha val="51000"/>
            </a:schemeClr>
          </a:solidFill>
        </p:spPr>
        <p:txBody>
          <a:bodyPr wrap="square" rtlCol="0">
            <a:spAutoFit/>
          </a:bodyPr>
          <a:lstStyle/>
          <a:p>
            <a:r>
              <a:rPr lang="en-US" dirty="0" smtClean="0">
                <a:solidFill>
                  <a:srgbClr val="000000"/>
                </a:solidFill>
              </a:rPr>
              <a:t>Soil Sample Analysis Approach</a:t>
            </a:r>
            <a:endParaRPr lang="en-US" dirty="0">
              <a:solidFill>
                <a:srgbClr val="000000"/>
              </a:solidFill>
            </a:endParaRPr>
          </a:p>
        </p:txBody>
      </p:sp>
      <p:pic>
        <p:nvPicPr>
          <p:cNvPr id="9" name="Picture 8"/>
          <p:cNvPicPr>
            <a:picLocks noChangeAspect="1"/>
          </p:cNvPicPr>
          <p:nvPr/>
        </p:nvPicPr>
        <p:blipFill>
          <a:blip r:embed="rId3" cstate="print"/>
          <a:stretch>
            <a:fillRect/>
          </a:stretch>
        </p:blipFill>
        <p:spPr>
          <a:xfrm>
            <a:off x="6400800" y="4495800"/>
            <a:ext cx="2169886" cy="1625600"/>
          </a:xfrm>
          <a:prstGeom prst="rect">
            <a:avLst/>
          </a:prstGeom>
        </p:spPr>
      </p:pic>
      <p:pic>
        <p:nvPicPr>
          <p:cNvPr id="12" name="Picture 11"/>
          <p:cNvPicPr>
            <a:picLocks noChangeAspect="1"/>
          </p:cNvPicPr>
          <p:nvPr/>
        </p:nvPicPr>
        <p:blipFill>
          <a:blip r:embed="rId4" cstate="print"/>
          <a:stretch>
            <a:fillRect/>
          </a:stretch>
        </p:blipFill>
        <p:spPr>
          <a:xfrm>
            <a:off x="7543800" y="2362200"/>
            <a:ext cx="1515762" cy="2039389"/>
          </a:xfrm>
          <a:prstGeom prst="rect">
            <a:avLst/>
          </a:prstGeom>
        </p:spPr>
      </p:pic>
      <p:sp>
        <p:nvSpPr>
          <p:cNvPr id="13" name="TextBox 12"/>
          <p:cNvSpPr txBox="1"/>
          <p:nvPr/>
        </p:nvSpPr>
        <p:spPr>
          <a:xfrm>
            <a:off x="6934200" y="2057400"/>
            <a:ext cx="2133600" cy="261610"/>
          </a:xfrm>
          <a:prstGeom prst="rect">
            <a:avLst/>
          </a:prstGeom>
          <a:solidFill>
            <a:schemeClr val="bg1">
              <a:alpha val="51000"/>
            </a:schemeClr>
          </a:solidFill>
        </p:spPr>
        <p:txBody>
          <a:bodyPr wrap="square" rtlCol="0">
            <a:spAutoFit/>
          </a:bodyPr>
          <a:lstStyle/>
          <a:p>
            <a:r>
              <a:rPr lang="en-US" sz="1100" dirty="0" smtClean="0">
                <a:solidFill>
                  <a:srgbClr val="000000"/>
                </a:solidFill>
              </a:rPr>
              <a:t>Miles Point, Chesapeake Bay, MD</a:t>
            </a:r>
            <a:endParaRPr lang="en-US" sz="1100" dirty="0">
              <a:solidFill>
                <a:srgbClr val="000000"/>
              </a:solidFill>
            </a:endParaRPr>
          </a:p>
        </p:txBody>
      </p:sp>
      <p:sp>
        <p:nvSpPr>
          <p:cNvPr id="14" name="TextBox 13"/>
          <p:cNvSpPr txBox="1"/>
          <p:nvPr/>
        </p:nvSpPr>
        <p:spPr>
          <a:xfrm>
            <a:off x="5943600" y="6172200"/>
            <a:ext cx="2590800" cy="261610"/>
          </a:xfrm>
          <a:prstGeom prst="rect">
            <a:avLst/>
          </a:prstGeom>
          <a:solidFill>
            <a:schemeClr val="bg1">
              <a:alpha val="51000"/>
            </a:schemeClr>
          </a:solidFill>
        </p:spPr>
        <p:txBody>
          <a:bodyPr wrap="square" rtlCol="0">
            <a:spAutoFit/>
          </a:bodyPr>
          <a:lstStyle/>
          <a:p>
            <a:r>
              <a:rPr lang="en-US" sz="1100" dirty="0" err="1" smtClean="0">
                <a:solidFill>
                  <a:srgbClr val="000000"/>
                </a:solidFill>
              </a:rPr>
              <a:t>Eure</a:t>
            </a:r>
            <a:r>
              <a:rPr lang="en-US" sz="1100" dirty="0" smtClean="0">
                <a:solidFill>
                  <a:srgbClr val="000000"/>
                </a:solidFill>
              </a:rPr>
              <a:t> Farm, Cross Neck Rd., Hertford, NC</a:t>
            </a:r>
            <a:endParaRPr lang="en-US" sz="1100" dirty="0">
              <a:solidFill>
                <a:srgbClr val="000000"/>
              </a:solidFill>
            </a:endParaRPr>
          </a:p>
        </p:txBody>
      </p:sp>
      <p:sp>
        <p:nvSpPr>
          <p:cNvPr id="6" name="TextBox 5"/>
          <p:cNvSpPr txBox="1"/>
          <p:nvPr/>
        </p:nvSpPr>
        <p:spPr>
          <a:xfrm>
            <a:off x="152400" y="2518350"/>
            <a:ext cx="5791200" cy="4339650"/>
          </a:xfrm>
          <a:prstGeom prst="rect">
            <a:avLst/>
          </a:prstGeom>
          <a:solidFill>
            <a:schemeClr val="bg1">
              <a:alpha val="51000"/>
            </a:schemeClr>
          </a:solidFill>
        </p:spPr>
        <p:txBody>
          <a:bodyPr wrap="square" rtlCol="0">
            <a:spAutoFit/>
          </a:bodyPr>
          <a:lstStyle/>
          <a:p>
            <a:pPr marL="342900" indent="-342900">
              <a:buFont typeface="+mj-lt"/>
              <a:buAutoNum type="arabicPeriod"/>
            </a:pPr>
            <a:r>
              <a:rPr lang="en-US" sz="1600" dirty="0" smtClean="0">
                <a:solidFill>
                  <a:srgbClr val="000000"/>
                </a:solidFill>
              </a:rPr>
              <a:t>Identify a site with dated, vertical, </a:t>
            </a:r>
            <a:r>
              <a:rPr lang="en-US" sz="1600" dirty="0" err="1" smtClean="0">
                <a:solidFill>
                  <a:srgbClr val="000000"/>
                </a:solidFill>
              </a:rPr>
              <a:t>stratigraphic</a:t>
            </a:r>
            <a:r>
              <a:rPr lang="en-US" sz="1600" dirty="0" smtClean="0">
                <a:solidFill>
                  <a:srgbClr val="000000"/>
                </a:solidFill>
              </a:rPr>
              <a:t> exposure (e.g. River Bank, Cliff Face, Road Cut).</a:t>
            </a:r>
          </a:p>
          <a:p>
            <a:pPr marL="800100" lvl="1" indent="-342900">
              <a:buFont typeface="+mj-lt"/>
              <a:buAutoNum type="alphaLcParenR"/>
            </a:pPr>
            <a:r>
              <a:rPr lang="en-US" sz="1600" dirty="0" smtClean="0">
                <a:solidFill>
                  <a:srgbClr val="000000"/>
                </a:solidFill>
              </a:rPr>
              <a:t>Clovis artifacts provide a reference date, the Younger </a:t>
            </a:r>
            <a:r>
              <a:rPr lang="en-US" sz="1600" dirty="0" err="1" smtClean="0">
                <a:solidFill>
                  <a:srgbClr val="000000"/>
                </a:solidFill>
              </a:rPr>
              <a:t>Dryas</a:t>
            </a:r>
            <a:r>
              <a:rPr lang="en-US" sz="1600" dirty="0" smtClean="0">
                <a:solidFill>
                  <a:srgbClr val="000000"/>
                </a:solidFill>
              </a:rPr>
              <a:t> Boundary (YDB).</a:t>
            </a:r>
          </a:p>
          <a:p>
            <a:pPr marL="800100" lvl="1" indent="-342900">
              <a:buFont typeface="+mj-lt"/>
              <a:buAutoNum type="alphaLcParenR"/>
            </a:pPr>
            <a:r>
              <a:rPr lang="en-US" sz="1600" dirty="0" smtClean="0">
                <a:solidFill>
                  <a:srgbClr val="000000"/>
                </a:solidFill>
              </a:rPr>
              <a:t>Carbon 14 dating</a:t>
            </a:r>
          </a:p>
          <a:p>
            <a:pPr marL="342900" indent="-342900">
              <a:buFont typeface="+mj-lt"/>
              <a:buAutoNum type="arabicPeriod"/>
            </a:pPr>
            <a:r>
              <a:rPr lang="en-US" sz="1600" dirty="0" smtClean="0">
                <a:solidFill>
                  <a:srgbClr val="000000"/>
                </a:solidFill>
              </a:rPr>
              <a:t>Collect soil samples above, at, and below the dated reference soil layer (YDB).</a:t>
            </a:r>
          </a:p>
          <a:p>
            <a:pPr marL="800100" lvl="1" indent="-342900">
              <a:buFont typeface="+mj-lt"/>
              <a:buAutoNum type="alphaLcParenR"/>
            </a:pPr>
            <a:r>
              <a:rPr lang="en-US" sz="1600" dirty="0" smtClean="0">
                <a:solidFill>
                  <a:srgbClr val="000000"/>
                </a:solidFill>
              </a:rPr>
              <a:t>Miles Point, Chesapeake Bay, MD</a:t>
            </a:r>
          </a:p>
          <a:p>
            <a:pPr marL="800100" lvl="1" indent="-342900">
              <a:buFont typeface="+mj-lt"/>
              <a:buAutoNum type="alphaLcParenR"/>
            </a:pPr>
            <a:r>
              <a:rPr lang="en-US" sz="1600" dirty="0" err="1" smtClean="0">
                <a:solidFill>
                  <a:srgbClr val="000000"/>
                </a:solidFill>
              </a:rPr>
              <a:t>Eure</a:t>
            </a:r>
            <a:r>
              <a:rPr lang="en-US" sz="1600" dirty="0" smtClean="0">
                <a:solidFill>
                  <a:srgbClr val="000000"/>
                </a:solidFill>
              </a:rPr>
              <a:t> Farm, Cross Neck Rd., Hertford, NC</a:t>
            </a:r>
          </a:p>
          <a:p>
            <a:pPr marL="342900" indent="-342900">
              <a:buFont typeface="+mj-lt"/>
              <a:buAutoNum type="arabicPeriod"/>
            </a:pPr>
            <a:r>
              <a:rPr lang="en-US" sz="1600" dirty="0" smtClean="0">
                <a:solidFill>
                  <a:srgbClr val="000000"/>
                </a:solidFill>
              </a:rPr>
              <a:t>Process soil samples to collect Impact Markers</a:t>
            </a:r>
          </a:p>
          <a:p>
            <a:pPr marL="800100" lvl="1" indent="-342900">
              <a:buFont typeface="+mj-lt"/>
              <a:buAutoNum type="alphaLcParenR"/>
            </a:pPr>
            <a:r>
              <a:rPr lang="en-US" sz="1600" dirty="0" smtClean="0">
                <a:solidFill>
                  <a:srgbClr val="000000"/>
                </a:solidFill>
              </a:rPr>
              <a:t>Convert soil to slurry with water</a:t>
            </a:r>
          </a:p>
          <a:p>
            <a:pPr marL="800100" lvl="1" indent="-342900">
              <a:buFont typeface="+mj-lt"/>
              <a:buAutoNum type="alphaLcParenR"/>
            </a:pPr>
            <a:r>
              <a:rPr lang="en-US" sz="1600" dirty="0" smtClean="0">
                <a:solidFill>
                  <a:srgbClr val="000000"/>
                </a:solidFill>
              </a:rPr>
              <a:t>Plastic bag covered super magnet used to extract magnetic particles</a:t>
            </a:r>
          </a:p>
          <a:p>
            <a:pPr marL="800100" lvl="1" indent="-342900">
              <a:buFont typeface="+mj-lt"/>
              <a:buAutoNum type="alphaLcParenR"/>
            </a:pPr>
            <a:r>
              <a:rPr lang="en-US" sz="1600" dirty="0" smtClean="0">
                <a:solidFill>
                  <a:srgbClr val="000000"/>
                </a:solidFill>
              </a:rPr>
              <a:t>Organic material floats and is skimmed from slurry surface.</a:t>
            </a:r>
          </a:p>
          <a:p>
            <a:pPr marL="800100" lvl="1" indent="-342900">
              <a:buFont typeface="+mj-lt"/>
              <a:buAutoNum type="alphaLcParenR"/>
            </a:pPr>
            <a:endParaRPr lang="en-US" dirty="0" smtClean="0">
              <a:solidFill>
                <a:srgbClr val="000000"/>
              </a:solidFill>
            </a:endParaRPr>
          </a:p>
          <a:p>
            <a:pPr marL="342900" indent="-342900">
              <a:buFont typeface="+mj-lt"/>
              <a:buAutoNum type="arabicPeriod"/>
            </a:pPr>
            <a:endParaRPr lang="en-US" dirty="0">
              <a:solidFill>
                <a:srgbClr val="000000"/>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noChangeAspect="1" noChangeArrowheads="1"/>
          </p:cNvPicPr>
          <p:nvPr/>
        </p:nvPicPr>
        <p:blipFill>
          <a:blip r:embed="rId2"/>
          <a:srcRect/>
          <a:stretch>
            <a:fillRect/>
          </a:stretch>
        </p:blipFill>
        <p:spPr bwMode="auto">
          <a:xfrm>
            <a:off x="0" y="-15753"/>
            <a:ext cx="9144000" cy="6873753"/>
          </a:xfrm>
          <a:prstGeom prst="rect">
            <a:avLst/>
          </a:prstGeom>
          <a:noFill/>
          <a:ln w="9525">
            <a:noFill/>
            <a:miter lim="800000"/>
            <a:headEnd/>
            <a:tailEnd/>
          </a:ln>
          <a:effectLst/>
        </p:spPr>
      </p:pic>
      <p:sp>
        <p:nvSpPr>
          <p:cNvPr id="2" name="Title 1"/>
          <p:cNvSpPr>
            <a:spLocks noGrp="1"/>
          </p:cNvSpPr>
          <p:nvPr>
            <p:ph type="ctrTitle"/>
          </p:nvPr>
        </p:nvSpPr>
        <p:spPr>
          <a:xfrm>
            <a:off x="2286000" y="0"/>
            <a:ext cx="6858000" cy="2057400"/>
          </a:xfrm>
        </p:spPr>
        <p:txBody>
          <a:bodyPr>
            <a:normAutofit/>
          </a:bodyPr>
          <a:lstStyle/>
          <a:p>
            <a:pPr algn="r"/>
            <a:r>
              <a:rPr lang="en-US" sz="4000" b="1" dirty="0" smtClean="0">
                <a:solidFill>
                  <a:srgbClr val="FFFF00"/>
                </a:solidFill>
                <a:latin typeface="Bookman Old Style" pitchFamily="18" charset="0"/>
              </a:rPr>
              <a:t>Impact Markers</a:t>
            </a:r>
            <a:endParaRPr lang="en-US" sz="4000" b="1" dirty="0">
              <a:solidFill>
                <a:srgbClr val="FFFF00"/>
              </a:solidFill>
              <a:latin typeface="Bookman Old Style" pitchFamily="18" charset="0"/>
            </a:endParaRPr>
          </a:p>
        </p:txBody>
      </p:sp>
      <p:sp>
        <p:nvSpPr>
          <p:cNvPr id="3" name="Subtitle 2"/>
          <p:cNvSpPr>
            <a:spLocks noGrp="1"/>
          </p:cNvSpPr>
          <p:nvPr>
            <p:ph type="subTitle" idx="1"/>
          </p:nvPr>
        </p:nvSpPr>
        <p:spPr>
          <a:xfrm>
            <a:off x="9525000" y="5943600"/>
            <a:ext cx="3124200" cy="914400"/>
          </a:xfrm>
        </p:spPr>
        <p:txBody>
          <a:bodyPr/>
          <a:lstStyle/>
          <a:p>
            <a:endParaRPr lang="en-US" dirty="0"/>
          </a:p>
        </p:txBody>
      </p:sp>
      <p:sp>
        <p:nvSpPr>
          <p:cNvPr id="7" name="TextBox 6"/>
          <p:cNvSpPr txBox="1"/>
          <p:nvPr/>
        </p:nvSpPr>
        <p:spPr>
          <a:xfrm>
            <a:off x="228600" y="1981200"/>
            <a:ext cx="4876800" cy="2308324"/>
          </a:xfrm>
          <a:prstGeom prst="rect">
            <a:avLst/>
          </a:prstGeom>
          <a:solidFill>
            <a:schemeClr val="bg1">
              <a:alpha val="51000"/>
            </a:schemeClr>
          </a:solidFill>
        </p:spPr>
        <p:txBody>
          <a:bodyPr wrap="square" rtlCol="0">
            <a:spAutoFit/>
          </a:bodyPr>
          <a:lstStyle/>
          <a:p>
            <a:r>
              <a:rPr lang="en-US" dirty="0" smtClean="0"/>
              <a:t>Our goal was to detect impact markers in any of the 4 samples collected from Miles Point:</a:t>
            </a:r>
          </a:p>
          <a:p>
            <a:pPr marL="342900" indent="-342900">
              <a:buFont typeface="+mj-lt"/>
              <a:buAutoNum type="arabicPeriod"/>
            </a:pPr>
            <a:r>
              <a:rPr lang="en-US" dirty="0" smtClean="0"/>
              <a:t>Magnetic Grains (</a:t>
            </a:r>
            <a:r>
              <a:rPr lang="en-US" dirty="0" smtClean="0">
                <a:solidFill>
                  <a:srgbClr val="008000"/>
                </a:solidFill>
              </a:rPr>
              <a:t>found</a:t>
            </a:r>
            <a:r>
              <a:rPr lang="en-US" dirty="0" smtClean="0"/>
              <a:t>)</a:t>
            </a:r>
          </a:p>
          <a:p>
            <a:pPr marL="342900" indent="-342900">
              <a:buFont typeface="+mj-lt"/>
              <a:buAutoNum type="arabicPeriod"/>
            </a:pPr>
            <a:r>
              <a:rPr lang="en-US" dirty="0" smtClean="0"/>
              <a:t>Magnetic Spherules (</a:t>
            </a:r>
            <a:r>
              <a:rPr lang="en-US" dirty="0" smtClean="0">
                <a:solidFill>
                  <a:srgbClr val="FF0000"/>
                </a:solidFill>
              </a:rPr>
              <a:t>not found</a:t>
            </a:r>
            <a:r>
              <a:rPr lang="en-US" dirty="0" smtClean="0"/>
              <a:t>)</a:t>
            </a:r>
          </a:p>
          <a:p>
            <a:pPr marL="342900" indent="-342900">
              <a:buFont typeface="+mj-lt"/>
              <a:buAutoNum type="arabicPeriod"/>
            </a:pPr>
            <a:r>
              <a:rPr lang="en-US" dirty="0" smtClean="0"/>
              <a:t>Carbon Spherules (</a:t>
            </a:r>
            <a:r>
              <a:rPr lang="en-US" dirty="0" smtClean="0">
                <a:solidFill>
                  <a:srgbClr val="008000"/>
                </a:solidFill>
              </a:rPr>
              <a:t>found</a:t>
            </a:r>
            <a:r>
              <a:rPr lang="en-US" dirty="0" smtClean="0"/>
              <a:t>)</a:t>
            </a:r>
          </a:p>
          <a:p>
            <a:pPr marL="342900" indent="-342900">
              <a:buFont typeface="+mj-lt"/>
              <a:buAutoNum type="arabicPeriod"/>
            </a:pPr>
            <a:r>
              <a:rPr lang="en-US" dirty="0" smtClean="0"/>
              <a:t>Glass-like Carbon (</a:t>
            </a:r>
            <a:r>
              <a:rPr lang="en-US" dirty="0" smtClean="0">
                <a:solidFill>
                  <a:srgbClr val="008000"/>
                </a:solidFill>
              </a:rPr>
              <a:t>found</a:t>
            </a:r>
            <a:r>
              <a:rPr lang="en-US" dirty="0" smtClean="0"/>
              <a:t>)</a:t>
            </a:r>
          </a:p>
          <a:p>
            <a:pPr marL="342900" indent="-342900">
              <a:buFont typeface="+mj-lt"/>
              <a:buAutoNum type="arabicPeriod"/>
            </a:pPr>
            <a:r>
              <a:rPr lang="en-US" dirty="0" smtClean="0"/>
              <a:t>Charcoal (</a:t>
            </a:r>
            <a:r>
              <a:rPr lang="en-US" dirty="0" smtClean="0">
                <a:solidFill>
                  <a:srgbClr val="008000"/>
                </a:solidFill>
              </a:rPr>
              <a:t>found</a:t>
            </a:r>
            <a:r>
              <a:rPr lang="en-US" dirty="0" smtClean="0"/>
              <a:t>)</a:t>
            </a:r>
          </a:p>
          <a:p>
            <a:pPr marL="342900" indent="-342900">
              <a:buFont typeface="+mj-lt"/>
              <a:buAutoNum type="arabicPeriod"/>
            </a:pPr>
            <a:r>
              <a:rPr lang="en-US" dirty="0" err="1" smtClean="0"/>
              <a:t>Nano</a:t>
            </a:r>
            <a:r>
              <a:rPr lang="en-US" dirty="0" smtClean="0"/>
              <a:t>-Diamonds (</a:t>
            </a:r>
            <a:r>
              <a:rPr lang="en-US" dirty="0" smtClean="0">
                <a:solidFill>
                  <a:srgbClr val="008000"/>
                </a:solidFill>
              </a:rPr>
              <a:t>found</a:t>
            </a:r>
            <a:r>
              <a:rPr lang="en-US" dirty="0" smtClean="0"/>
              <a:t>)</a:t>
            </a:r>
          </a:p>
        </p:txBody>
      </p:sp>
      <p:pic>
        <p:nvPicPr>
          <p:cNvPr id="21507" name="Picture 15" descr="Mag Spheres 03b"/>
          <p:cNvPicPr>
            <a:picLocks noChangeAspect="1" noChangeArrowheads="1"/>
          </p:cNvPicPr>
          <p:nvPr/>
        </p:nvPicPr>
        <p:blipFill>
          <a:blip r:embed="rId3"/>
          <a:srcRect/>
          <a:stretch>
            <a:fillRect/>
          </a:stretch>
        </p:blipFill>
        <p:spPr bwMode="auto">
          <a:xfrm>
            <a:off x="5638800" y="1981200"/>
            <a:ext cx="3190875" cy="723900"/>
          </a:xfrm>
          <a:prstGeom prst="rect">
            <a:avLst/>
          </a:prstGeom>
          <a:noFill/>
          <a:ln w="9525">
            <a:noFill/>
            <a:miter lim="800000"/>
            <a:headEnd/>
            <a:tailEnd/>
          </a:ln>
        </p:spPr>
      </p:pic>
      <p:pic>
        <p:nvPicPr>
          <p:cNvPr id="21508" name="Picture 18" descr="CarbSpheres 02-paper"/>
          <p:cNvPicPr>
            <a:picLocks noChangeAspect="1" noChangeArrowheads="1"/>
          </p:cNvPicPr>
          <p:nvPr/>
        </p:nvPicPr>
        <p:blipFill>
          <a:blip r:embed="rId4"/>
          <a:srcRect/>
          <a:stretch>
            <a:fillRect/>
          </a:stretch>
        </p:blipFill>
        <p:spPr bwMode="auto">
          <a:xfrm>
            <a:off x="5638800" y="2895600"/>
            <a:ext cx="3190875" cy="847725"/>
          </a:xfrm>
          <a:prstGeom prst="rect">
            <a:avLst/>
          </a:prstGeom>
          <a:noFill/>
          <a:ln w="9525">
            <a:noFill/>
            <a:miter lim="800000"/>
            <a:headEnd/>
            <a:tailEnd/>
          </a:ln>
        </p:spPr>
      </p:pic>
      <p:pic>
        <p:nvPicPr>
          <p:cNvPr id="21509" name="Picture 21" descr="GLCarbon 01-paper"/>
          <p:cNvPicPr>
            <a:picLocks noChangeAspect="1" noChangeArrowheads="1"/>
          </p:cNvPicPr>
          <p:nvPr/>
        </p:nvPicPr>
        <p:blipFill>
          <a:blip r:embed="rId5"/>
          <a:srcRect/>
          <a:stretch>
            <a:fillRect/>
          </a:stretch>
        </p:blipFill>
        <p:spPr bwMode="auto">
          <a:xfrm>
            <a:off x="5638800" y="3962400"/>
            <a:ext cx="3200399" cy="838200"/>
          </a:xfrm>
          <a:prstGeom prst="rect">
            <a:avLst/>
          </a:prstGeom>
          <a:noFill/>
          <a:ln w="9525">
            <a:noFill/>
            <a:miter lim="800000"/>
            <a:headEnd/>
            <a:tailEnd/>
          </a:ln>
        </p:spPr>
      </p:pic>
      <p:sp>
        <p:nvSpPr>
          <p:cNvPr id="12" name="TextBox 11"/>
          <p:cNvSpPr txBox="1"/>
          <p:nvPr/>
        </p:nvSpPr>
        <p:spPr>
          <a:xfrm>
            <a:off x="0" y="1371600"/>
            <a:ext cx="1600200" cy="369332"/>
          </a:xfrm>
          <a:prstGeom prst="rect">
            <a:avLst/>
          </a:prstGeom>
          <a:solidFill>
            <a:schemeClr val="bg1">
              <a:alpha val="51000"/>
            </a:schemeClr>
          </a:solidFill>
        </p:spPr>
        <p:txBody>
          <a:bodyPr wrap="square" rtlCol="0">
            <a:spAutoFit/>
          </a:bodyPr>
          <a:lstStyle/>
          <a:p>
            <a:r>
              <a:rPr lang="en-US" dirty="0" smtClean="0"/>
              <a:t>Goal</a:t>
            </a:r>
            <a:endParaRPr lang="en-US" dirty="0"/>
          </a:p>
        </p:txBody>
      </p:sp>
      <p:cxnSp>
        <p:nvCxnSpPr>
          <p:cNvPr id="11" name="Straight Arrow Connector 10"/>
          <p:cNvCxnSpPr/>
          <p:nvPr/>
        </p:nvCxnSpPr>
        <p:spPr>
          <a:xfrm flipV="1">
            <a:off x="3733800" y="2590800"/>
            <a:ext cx="1828800" cy="45720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a:off x="3124200" y="3276600"/>
            <a:ext cx="2438400" cy="1588"/>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a:off x="3048000" y="3581400"/>
            <a:ext cx="2590800" cy="68580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noChangeAspect="1" noChangeArrowheads="1"/>
          </p:cNvPicPr>
          <p:nvPr/>
        </p:nvPicPr>
        <p:blipFill>
          <a:blip r:embed="rId2"/>
          <a:srcRect/>
          <a:stretch>
            <a:fillRect/>
          </a:stretch>
        </p:blipFill>
        <p:spPr bwMode="auto">
          <a:xfrm>
            <a:off x="0" y="-15753"/>
            <a:ext cx="9144000" cy="6873753"/>
          </a:xfrm>
          <a:prstGeom prst="rect">
            <a:avLst/>
          </a:prstGeom>
          <a:noFill/>
          <a:ln w="9525">
            <a:noFill/>
            <a:miter lim="800000"/>
            <a:headEnd/>
            <a:tailEnd/>
          </a:ln>
          <a:effectLst/>
        </p:spPr>
      </p:pic>
      <p:sp>
        <p:nvSpPr>
          <p:cNvPr id="2" name="Title 1"/>
          <p:cNvSpPr>
            <a:spLocks noGrp="1"/>
          </p:cNvSpPr>
          <p:nvPr>
            <p:ph type="ctrTitle"/>
          </p:nvPr>
        </p:nvSpPr>
        <p:spPr>
          <a:xfrm>
            <a:off x="2286000" y="0"/>
            <a:ext cx="6858000" cy="2057400"/>
          </a:xfrm>
        </p:spPr>
        <p:txBody>
          <a:bodyPr>
            <a:normAutofit/>
          </a:bodyPr>
          <a:lstStyle/>
          <a:p>
            <a:pPr algn="r"/>
            <a:r>
              <a:rPr lang="en-US" sz="4000" b="1" dirty="0" smtClean="0">
                <a:solidFill>
                  <a:srgbClr val="FFFF00"/>
                </a:solidFill>
                <a:latin typeface="Bookman Old Style" pitchFamily="18" charset="0"/>
              </a:rPr>
              <a:t>Miles Point, Chesapeake Bay, MD</a:t>
            </a:r>
            <a:endParaRPr lang="en-US" sz="4000" b="1" dirty="0">
              <a:solidFill>
                <a:srgbClr val="FFFF00"/>
              </a:solidFill>
              <a:latin typeface="Bookman Old Style" pitchFamily="18" charset="0"/>
            </a:endParaRPr>
          </a:p>
        </p:txBody>
      </p:sp>
      <p:sp>
        <p:nvSpPr>
          <p:cNvPr id="3" name="Subtitle 2"/>
          <p:cNvSpPr>
            <a:spLocks noGrp="1"/>
          </p:cNvSpPr>
          <p:nvPr>
            <p:ph type="subTitle" idx="1"/>
          </p:nvPr>
        </p:nvSpPr>
        <p:spPr>
          <a:xfrm>
            <a:off x="9525000" y="5943600"/>
            <a:ext cx="3124200" cy="914400"/>
          </a:xfrm>
        </p:spPr>
        <p:txBody>
          <a:bodyPr/>
          <a:lstStyle/>
          <a:p>
            <a:endParaRPr lang="en-US" dirty="0"/>
          </a:p>
        </p:txBody>
      </p:sp>
      <p:sp>
        <p:nvSpPr>
          <p:cNvPr id="7" name="TextBox 6"/>
          <p:cNvSpPr txBox="1"/>
          <p:nvPr/>
        </p:nvSpPr>
        <p:spPr>
          <a:xfrm>
            <a:off x="228600" y="1905000"/>
            <a:ext cx="5334000" cy="4616648"/>
          </a:xfrm>
          <a:prstGeom prst="rect">
            <a:avLst/>
          </a:prstGeom>
          <a:solidFill>
            <a:schemeClr val="bg1">
              <a:alpha val="51000"/>
            </a:schemeClr>
          </a:solidFill>
        </p:spPr>
        <p:txBody>
          <a:bodyPr wrap="square" rtlCol="0">
            <a:spAutoFit/>
          </a:bodyPr>
          <a:lstStyle/>
          <a:p>
            <a:pPr marL="342900" indent="-342900">
              <a:buFont typeface="+mj-lt"/>
              <a:buAutoNum type="arabicPeriod"/>
            </a:pPr>
            <a:r>
              <a:rPr lang="en-US" dirty="0" smtClean="0"/>
              <a:t>Miles Point, Chesapeake Bay, MD:</a:t>
            </a:r>
          </a:p>
          <a:p>
            <a:pPr marL="800100" lvl="1" indent="-342900">
              <a:buFont typeface="+mj-lt"/>
              <a:buAutoNum type="alphaLcParenR"/>
            </a:pPr>
            <a:r>
              <a:rPr lang="en-US" dirty="0" smtClean="0"/>
              <a:t>Soil samples collected by Dr. Malcolm </a:t>
            </a:r>
            <a:r>
              <a:rPr lang="en-US" dirty="0" err="1" smtClean="0"/>
              <a:t>LeCompte</a:t>
            </a:r>
            <a:r>
              <a:rPr lang="en-US" dirty="0" smtClean="0"/>
              <a:t> on May 14th, 2008 processed and analyzed.</a:t>
            </a:r>
          </a:p>
          <a:p>
            <a:pPr marL="800100" lvl="1" indent="-342900">
              <a:buFont typeface="+mj-lt"/>
              <a:buAutoNum type="alphaLcParenR"/>
            </a:pPr>
            <a:r>
              <a:rPr lang="en-US" dirty="0" smtClean="0"/>
              <a:t>One of the known Clovis Sites</a:t>
            </a:r>
          </a:p>
          <a:p>
            <a:pPr marL="800100" lvl="1" indent="-342900">
              <a:buFont typeface="+mj-lt"/>
              <a:buAutoNum type="alphaLcParenR"/>
            </a:pPr>
            <a:r>
              <a:rPr lang="en-US" dirty="0" smtClean="0"/>
              <a:t>Results of Magnetic extraction</a:t>
            </a:r>
          </a:p>
          <a:p>
            <a:pPr marL="800100" lvl="1" indent="-342900"/>
            <a:endParaRPr lang="en-US" dirty="0" smtClean="0"/>
          </a:p>
          <a:p>
            <a:pPr marL="800100" lvl="1" indent="-342900"/>
            <a:endParaRPr lang="en-US" dirty="0" smtClean="0"/>
          </a:p>
          <a:p>
            <a:pPr marL="800100" lvl="1" indent="-342900"/>
            <a:endParaRPr lang="en-US" dirty="0" smtClean="0"/>
          </a:p>
          <a:p>
            <a:pPr marL="800100" lvl="1" indent="-342900"/>
            <a:endParaRPr lang="en-US" dirty="0" smtClean="0"/>
          </a:p>
          <a:p>
            <a:pPr marL="800100" lvl="1" indent="-342900"/>
            <a:endParaRPr lang="en-US" dirty="0" smtClean="0"/>
          </a:p>
          <a:p>
            <a:pPr marL="800100" lvl="1" indent="-342900"/>
            <a:endParaRPr lang="en-US" dirty="0" smtClean="0"/>
          </a:p>
          <a:p>
            <a:pPr marL="800100" lvl="1" indent="-342900"/>
            <a:endParaRPr lang="en-US" dirty="0" smtClean="0"/>
          </a:p>
          <a:p>
            <a:pPr marL="800100" lvl="1" indent="-342900"/>
            <a:endParaRPr lang="en-US" dirty="0" smtClean="0"/>
          </a:p>
          <a:p>
            <a:pPr marL="342900" indent="-342900">
              <a:buFont typeface="+mj-lt"/>
              <a:buAutoNum type="arabicPeriod"/>
            </a:pPr>
            <a:r>
              <a:rPr lang="en-US" sz="1400" dirty="0" err="1" smtClean="0"/>
              <a:t>Eure</a:t>
            </a:r>
            <a:r>
              <a:rPr lang="en-US" sz="1400" dirty="0" smtClean="0"/>
              <a:t> Farm, Hertford, NC:</a:t>
            </a:r>
          </a:p>
          <a:p>
            <a:pPr marL="800100" lvl="1" indent="-342900">
              <a:buFont typeface="+mj-lt"/>
              <a:buAutoNum type="alphaLcParenR"/>
            </a:pPr>
            <a:r>
              <a:rPr lang="en-US" sz="1400" dirty="0" smtClean="0"/>
              <a:t>Soil samples collected July 18th, 2008 but unprocessed.</a:t>
            </a:r>
          </a:p>
          <a:p>
            <a:pPr marL="800100" lvl="1" indent="-342900"/>
            <a:r>
              <a:rPr lang="en-US" sz="1400" dirty="0" smtClean="0"/>
              <a:t>*trace- barely measurable.</a:t>
            </a:r>
          </a:p>
        </p:txBody>
      </p:sp>
      <p:pic>
        <p:nvPicPr>
          <p:cNvPr id="2050" name="Picture 2" descr="G:\URE Team08\Mentor Images\Miles Point, MD\P1010123 copy.jpg"/>
          <p:cNvPicPr>
            <a:picLocks noChangeAspect="1" noChangeArrowheads="1"/>
          </p:cNvPicPr>
          <p:nvPr/>
        </p:nvPicPr>
        <p:blipFill>
          <a:blip r:embed="rId3" cstate="print"/>
          <a:srcRect/>
          <a:stretch>
            <a:fillRect/>
          </a:stretch>
        </p:blipFill>
        <p:spPr bwMode="auto">
          <a:xfrm>
            <a:off x="6209500" y="2057400"/>
            <a:ext cx="2934500" cy="3921808"/>
          </a:xfrm>
          <a:prstGeom prst="rect">
            <a:avLst/>
          </a:prstGeom>
          <a:noFill/>
        </p:spPr>
      </p:pic>
      <p:graphicFrame>
        <p:nvGraphicFramePr>
          <p:cNvPr id="8" name="Table 7"/>
          <p:cNvGraphicFramePr>
            <a:graphicFrameLocks noGrp="1"/>
          </p:cNvGraphicFramePr>
          <p:nvPr/>
        </p:nvGraphicFramePr>
        <p:xfrm>
          <a:off x="381000" y="3733800"/>
          <a:ext cx="5029199" cy="1855986"/>
        </p:xfrm>
        <a:graphic>
          <a:graphicData uri="http://schemas.openxmlformats.org/drawingml/2006/table">
            <a:tbl>
              <a:tblPr/>
              <a:tblGrid>
                <a:gridCol w="726561"/>
                <a:gridCol w="1060126"/>
                <a:gridCol w="1246797"/>
                <a:gridCol w="1003109"/>
                <a:gridCol w="992606"/>
              </a:tblGrid>
              <a:tr h="560620">
                <a:tc>
                  <a:txBody>
                    <a:bodyPr/>
                    <a:lstStyle/>
                    <a:p>
                      <a:pPr marL="0" marR="0" algn="ctr">
                        <a:spcBef>
                          <a:spcPts val="0"/>
                        </a:spcBef>
                        <a:spcAft>
                          <a:spcPts val="1600"/>
                        </a:spcAft>
                      </a:pPr>
                      <a:r>
                        <a:rPr lang="en-US" sz="1400" dirty="0">
                          <a:latin typeface="Times New Roman"/>
                          <a:ea typeface="Times New Roman"/>
                          <a:cs typeface="Times New Roman"/>
                        </a:rPr>
                        <a:t>Sample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alpha val="46000"/>
                      </a:schemeClr>
                    </a:solidFill>
                  </a:tcPr>
                </a:tc>
                <a:tc>
                  <a:txBody>
                    <a:bodyPr/>
                    <a:lstStyle/>
                    <a:p>
                      <a:pPr marL="0" marR="0" algn="ctr">
                        <a:spcBef>
                          <a:spcPts val="0"/>
                        </a:spcBef>
                        <a:spcAft>
                          <a:spcPts val="1600"/>
                        </a:spcAft>
                      </a:pPr>
                      <a:r>
                        <a:rPr lang="en-US" sz="1400" dirty="0" smtClean="0">
                          <a:latin typeface="Times New Roman"/>
                          <a:ea typeface="Times New Roman"/>
                          <a:cs typeface="Times New Roman"/>
                        </a:rPr>
                        <a:t>TMass </a:t>
                      </a:r>
                      <a:r>
                        <a:rPr lang="en-US" sz="1400" dirty="0">
                          <a:latin typeface="Times New Roman"/>
                          <a:ea typeface="Times New Roman"/>
                          <a:cs typeface="Times New Roman"/>
                        </a:rPr>
                        <a:t>(</a:t>
                      </a:r>
                      <a:r>
                        <a:rPr lang="en-US" sz="1400" dirty="0" smtClean="0">
                          <a:latin typeface="Times New Roman"/>
                          <a:ea typeface="Times New Roman"/>
                          <a:cs typeface="Times New Roman"/>
                        </a:rPr>
                        <a:t>g)</a:t>
                      </a:r>
                      <a:endParaRPr lang="en-US" sz="14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alpha val="46000"/>
                      </a:schemeClr>
                    </a:solidFill>
                  </a:tcPr>
                </a:tc>
                <a:tc>
                  <a:txBody>
                    <a:bodyPr/>
                    <a:lstStyle/>
                    <a:p>
                      <a:pPr marL="0" marR="0" algn="ctr">
                        <a:spcBef>
                          <a:spcPts val="0"/>
                        </a:spcBef>
                        <a:spcAft>
                          <a:spcPts val="1600"/>
                        </a:spcAft>
                      </a:pPr>
                      <a:r>
                        <a:rPr lang="en-US" sz="1400" dirty="0" smtClean="0">
                          <a:latin typeface="Times New Roman"/>
                          <a:ea typeface="Times New Roman"/>
                          <a:cs typeface="Times New Roman"/>
                        </a:rPr>
                        <a:t>Depth in. (cm)</a:t>
                      </a:r>
                      <a:endParaRPr lang="en-US" sz="14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alpha val="46000"/>
                      </a:schemeClr>
                    </a:solidFill>
                  </a:tcPr>
                </a:tc>
                <a:tc>
                  <a:txBody>
                    <a:bodyPr/>
                    <a:lstStyle/>
                    <a:p>
                      <a:pPr marL="0" marR="0" algn="ctr">
                        <a:spcBef>
                          <a:spcPts val="0"/>
                        </a:spcBef>
                        <a:spcAft>
                          <a:spcPts val="1600"/>
                        </a:spcAft>
                      </a:pPr>
                      <a:r>
                        <a:rPr lang="en-US" sz="1400" dirty="0" smtClean="0">
                          <a:latin typeface="Times New Roman"/>
                          <a:ea typeface="Times New Roman"/>
                          <a:cs typeface="Times New Roman"/>
                        </a:rPr>
                        <a:t>Total mass of Magnetic grains (</a:t>
                      </a:r>
                      <a:r>
                        <a:rPr lang="en-US" sz="1400" dirty="0" err="1" smtClean="0">
                          <a:latin typeface="Times New Roman"/>
                          <a:ea typeface="Times New Roman"/>
                          <a:cs typeface="Times New Roman"/>
                        </a:rPr>
                        <a:t>g</a:t>
                      </a:r>
                      <a:r>
                        <a:rPr lang="en-US" sz="1400" dirty="0" smtClean="0">
                          <a:latin typeface="Times New Roman"/>
                          <a:ea typeface="Times New Roman"/>
                          <a:cs typeface="Times New Roman"/>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alpha val="46000"/>
                      </a:schemeClr>
                    </a:solidFill>
                  </a:tcPr>
                </a:tc>
                <a:tc>
                  <a:txBody>
                    <a:bodyPr/>
                    <a:lstStyle/>
                    <a:p>
                      <a:pPr marL="0" marR="0" algn="ctr">
                        <a:spcBef>
                          <a:spcPts val="0"/>
                        </a:spcBef>
                        <a:spcAft>
                          <a:spcPts val="1600"/>
                        </a:spcAft>
                      </a:pPr>
                      <a:r>
                        <a:rPr lang="en-US" sz="1400" dirty="0" smtClean="0">
                          <a:latin typeface="Times New Roman"/>
                          <a:ea typeface="Times New Roman"/>
                          <a:cs typeface="Times New Roman"/>
                        </a:rPr>
                        <a:t>Magnetic grain  </a:t>
                      </a:r>
                      <a:r>
                        <a:rPr lang="en-US" sz="1400" dirty="0">
                          <a:latin typeface="Times New Roman"/>
                          <a:ea typeface="Times New Roman"/>
                          <a:cs typeface="Times New Roman"/>
                        </a:rPr>
                        <a:t>Fraction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alpha val="46000"/>
                      </a:schemeClr>
                    </a:solidFill>
                  </a:tcPr>
                </a:tc>
              </a:tr>
              <a:tr h="263062">
                <a:tc>
                  <a:txBody>
                    <a:bodyPr/>
                    <a:lstStyle/>
                    <a:p>
                      <a:pPr marL="0" marR="0" algn="ctr">
                        <a:spcBef>
                          <a:spcPts val="0"/>
                        </a:spcBef>
                        <a:spcAft>
                          <a:spcPts val="1600"/>
                        </a:spcAft>
                      </a:pPr>
                      <a:r>
                        <a:rPr lang="en-US" sz="1400" dirty="0">
                          <a:latin typeface="Times New Roman"/>
                          <a:ea typeface="Times New Roman"/>
                          <a:cs typeface="Times New Roman"/>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alpha val="46000"/>
                      </a:schemeClr>
                    </a:solidFill>
                  </a:tcPr>
                </a:tc>
                <a:tc>
                  <a:txBody>
                    <a:bodyPr/>
                    <a:lstStyle/>
                    <a:p>
                      <a:pPr marL="0" marR="0" algn="ctr">
                        <a:spcBef>
                          <a:spcPts val="0"/>
                        </a:spcBef>
                        <a:spcAft>
                          <a:spcPts val="1600"/>
                        </a:spcAft>
                      </a:pPr>
                      <a:r>
                        <a:rPr lang="en-US" sz="1400">
                          <a:latin typeface="Times New Roman"/>
                          <a:ea typeface="Times New Roman"/>
                          <a:cs typeface="Times New Roman"/>
                        </a:rPr>
                        <a:t>263.5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alpha val="46000"/>
                      </a:schemeClr>
                    </a:solidFill>
                  </a:tcPr>
                </a:tc>
                <a:tc>
                  <a:txBody>
                    <a:bodyPr/>
                    <a:lstStyle/>
                    <a:p>
                      <a:pPr marL="0" marR="0" algn="ctr">
                        <a:spcBef>
                          <a:spcPts val="0"/>
                        </a:spcBef>
                        <a:spcAft>
                          <a:spcPts val="1600"/>
                        </a:spcAft>
                      </a:pPr>
                      <a:r>
                        <a:rPr lang="en-US" sz="1400" dirty="0" smtClean="0">
                          <a:latin typeface="Times New Roman"/>
                          <a:ea typeface="Times New Roman"/>
                          <a:cs typeface="Times New Roman"/>
                        </a:rPr>
                        <a:t>22.5 (57.15)</a:t>
                      </a:r>
                      <a:endParaRPr lang="en-US" sz="14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alpha val="46000"/>
                      </a:schemeClr>
                    </a:solidFill>
                  </a:tcPr>
                </a:tc>
                <a:tc>
                  <a:txBody>
                    <a:bodyPr/>
                    <a:lstStyle/>
                    <a:p>
                      <a:pPr marL="0" marR="0" algn="ctr">
                        <a:spcBef>
                          <a:spcPts val="0"/>
                        </a:spcBef>
                        <a:spcAft>
                          <a:spcPts val="1600"/>
                        </a:spcAft>
                      </a:pPr>
                      <a:r>
                        <a:rPr lang="en-US" sz="1400" dirty="0">
                          <a:latin typeface="Times New Roman"/>
                          <a:ea typeface="Times New Roman"/>
                          <a:cs typeface="Times New Roman"/>
                        </a:rPr>
                        <a:t>&lt;</a:t>
                      </a:r>
                      <a:r>
                        <a:rPr lang="en-US" sz="1400" dirty="0" smtClean="0">
                          <a:latin typeface="Times New Roman"/>
                          <a:ea typeface="Times New Roman"/>
                          <a:cs typeface="Times New Roman"/>
                        </a:rPr>
                        <a:t>0.01 </a:t>
                      </a:r>
                      <a:endParaRPr lang="en-US" sz="14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alpha val="46000"/>
                      </a:schemeClr>
                    </a:solidFill>
                  </a:tcPr>
                </a:tc>
                <a:tc>
                  <a:txBody>
                    <a:bodyPr/>
                    <a:lstStyle/>
                    <a:p>
                      <a:pPr marL="0" marR="0" algn="ctr">
                        <a:spcBef>
                          <a:spcPts val="0"/>
                        </a:spcBef>
                        <a:spcAft>
                          <a:spcPts val="1600"/>
                        </a:spcAft>
                      </a:pPr>
                      <a:r>
                        <a:rPr lang="en-US" sz="1400" dirty="0" smtClean="0">
                          <a:latin typeface="Times New Roman"/>
                          <a:ea typeface="Times New Roman"/>
                          <a:cs typeface="Times New Roman"/>
                        </a:rPr>
                        <a:t>Trace*</a:t>
                      </a:r>
                      <a:endParaRPr lang="en-US" sz="14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alpha val="46000"/>
                      </a:schemeClr>
                    </a:solidFill>
                  </a:tcPr>
                </a:tc>
              </a:tr>
              <a:tr h="263062">
                <a:tc>
                  <a:txBody>
                    <a:bodyPr/>
                    <a:lstStyle/>
                    <a:p>
                      <a:pPr marL="0" marR="0" algn="ctr">
                        <a:spcBef>
                          <a:spcPts val="0"/>
                        </a:spcBef>
                        <a:spcAft>
                          <a:spcPts val="1600"/>
                        </a:spcAft>
                      </a:pPr>
                      <a:r>
                        <a:rPr lang="en-US" sz="1400" dirty="0" smtClean="0">
                          <a:latin typeface="Times New Roman"/>
                          <a:ea typeface="Times New Roman"/>
                          <a:cs typeface="Times New Roman"/>
                        </a:rPr>
                        <a:t>2</a:t>
                      </a:r>
                      <a:endParaRPr lang="en-US" sz="14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alpha val="46000"/>
                      </a:schemeClr>
                    </a:solidFill>
                  </a:tcPr>
                </a:tc>
                <a:tc>
                  <a:txBody>
                    <a:bodyPr/>
                    <a:lstStyle/>
                    <a:p>
                      <a:pPr marL="0" marR="0" algn="ctr">
                        <a:spcBef>
                          <a:spcPts val="0"/>
                        </a:spcBef>
                        <a:spcAft>
                          <a:spcPts val="1600"/>
                        </a:spcAft>
                      </a:pPr>
                      <a:r>
                        <a:rPr lang="en-US" sz="1400">
                          <a:latin typeface="Times New Roman"/>
                          <a:ea typeface="Times New Roman"/>
                          <a:cs typeface="Times New Roman"/>
                        </a:rPr>
                        <a:t>185.5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alpha val="46000"/>
                      </a:schemeClr>
                    </a:solidFill>
                  </a:tcPr>
                </a:tc>
                <a:tc>
                  <a:txBody>
                    <a:bodyPr/>
                    <a:lstStyle/>
                    <a:p>
                      <a:pPr marL="0" marR="0" algn="ctr">
                        <a:spcBef>
                          <a:spcPts val="0"/>
                        </a:spcBef>
                        <a:spcAft>
                          <a:spcPts val="1600"/>
                        </a:spcAft>
                      </a:pPr>
                      <a:r>
                        <a:rPr lang="en-US" sz="1400" dirty="0" smtClean="0">
                          <a:latin typeface="Times New Roman"/>
                          <a:ea typeface="Times New Roman"/>
                          <a:cs typeface="Times New Roman"/>
                        </a:rPr>
                        <a:t>24.5 (62.23)</a:t>
                      </a:r>
                      <a:endParaRPr lang="en-US" sz="14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alpha val="46000"/>
                      </a:schemeClr>
                    </a:solidFill>
                  </a:tcPr>
                </a:tc>
                <a:tc>
                  <a:txBody>
                    <a:bodyPr/>
                    <a:lstStyle/>
                    <a:p>
                      <a:pPr marL="0" marR="0" algn="ctr">
                        <a:spcBef>
                          <a:spcPts val="0"/>
                        </a:spcBef>
                        <a:spcAft>
                          <a:spcPts val="1600"/>
                        </a:spcAft>
                      </a:pPr>
                      <a:r>
                        <a:rPr lang="en-US" sz="1400" dirty="0">
                          <a:latin typeface="Times New Roman"/>
                          <a:ea typeface="Times New Roman"/>
                          <a:cs typeface="Times New Roman"/>
                        </a:rPr>
                        <a:t>&lt;0.01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alpha val="46000"/>
                      </a:schemeClr>
                    </a:solidFill>
                  </a:tcPr>
                </a:tc>
                <a:tc>
                  <a:txBody>
                    <a:bodyPr/>
                    <a:lstStyle/>
                    <a:p>
                      <a:pPr marL="0" marR="0" algn="ctr">
                        <a:spcBef>
                          <a:spcPts val="0"/>
                        </a:spcBef>
                        <a:spcAft>
                          <a:spcPts val="1600"/>
                        </a:spcAft>
                      </a:pPr>
                      <a:r>
                        <a:rPr lang="en-US" sz="1400" dirty="0" smtClean="0">
                          <a:latin typeface="Times New Roman"/>
                          <a:ea typeface="Times New Roman"/>
                          <a:cs typeface="Times New Roman"/>
                        </a:rPr>
                        <a:t>Trace*</a:t>
                      </a:r>
                      <a:endParaRPr lang="en-US" sz="14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alpha val="46000"/>
                      </a:schemeClr>
                    </a:solidFill>
                  </a:tcPr>
                </a:tc>
              </a:tr>
              <a:tr h="263062">
                <a:tc>
                  <a:txBody>
                    <a:bodyPr/>
                    <a:lstStyle/>
                    <a:p>
                      <a:pPr marL="0" marR="0" algn="ctr">
                        <a:spcBef>
                          <a:spcPts val="0"/>
                        </a:spcBef>
                        <a:spcAft>
                          <a:spcPts val="1600"/>
                        </a:spcAft>
                      </a:pPr>
                      <a:r>
                        <a:rPr lang="en-US" sz="1400" dirty="0" smtClean="0">
                          <a:latin typeface="Times New Roman"/>
                          <a:ea typeface="Times New Roman"/>
                          <a:cs typeface="Times New Roman"/>
                        </a:rPr>
                        <a:t>3</a:t>
                      </a:r>
                      <a:endParaRPr lang="en-US" sz="14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alpha val="46000"/>
                      </a:schemeClr>
                    </a:solidFill>
                  </a:tcPr>
                </a:tc>
                <a:tc>
                  <a:txBody>
                    <a:bodyPr/>
                    <a:lstStyle/>
                    <a:p>
                      <a:pPr marL="0" marR="0" algn="ctr">
                        <a:spcBef>
                          <a:spcPts val="0"/>
                        </a:spcBef>
                        <a:spcAft>
                          <a:spcPts val="1600"/>
                        </a:spcAft>
                      </a:pPr>
                      <a:r>
                        <a:rPr lang="en-US" sz="1400">
                          <a:latin typeface="Times New Roman"/>
                          <a:ea typeface="Times New Roman"/>
                          <a:cs typeface="Times New Roman"/>
                        </a:rPr>
                        <a:t>258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alpha val="46000"/>
                      </a:schemeClr>
                    </a:solidFill>
                  </a:tcPr>
                </a:tc>
                <a:tc>
                  <a:txBody>
                    <a:bodyPr/>
                    <a:lstStyle/>
                    <a:p>
                      <a:pPr marL="0" marR="0" algn="ctr">
                        <a:spcBef>
                          <a:spcPts val="0"/>
                        </a:spcBef>
                        <a:spcAft>
                          <a:spcPts val="1600"/>
                        </a:spcAft>
                      </a:pPr>
                      <a:r>
                        <a:rPr lang="en-US" sz="1400" dirty="0" smtClean="0">
                          <a:latin typeface="Times New Roman"/>
                          <a:ea typeface="Times New Roman"/>
                          <a:cs typeface="Times New Roman"/>
                        </a:rPr>
                        <a:t>26.5 (67.31)</a:t>
                      </a:r>
                      <a:endParaRPr lang="en-US" sz="14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alpha val="46000"/>
                      </a:schemeClr>
                    </a:solidFill>
                  </a:tcPr>
                </a:tc>
                <a:tc>
                  <a:txBody>
                    <a:bodyPr/>
                    <a:lstStyle/>
                    <a:p>
                      <a:pPr marL="0" marR="0" algn="ctr">
                        <a:spcBef>
                          <a:spcPts val="0"/>
                        </a:spcBef>
                        <a:spcAft>
                          <a:spcPts val="1600"/>
                        </a:spcAft>
                      </a:pPr>
                      <a:r>
                        <a:rPr lang="en-US" sz="1400" dirty="0" smtClean="0">
                          <a:latin typeface="Times New Roman"/>
                          <a:ea typeface="Times New Roman"/>
                          <a:cs typeface="Times New Roman"/>
                        </a:rPr>
                        <a:t>0.01</a:t>
                      </a:r>
                      <a:endParaRPr lang="en-US" sz="14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alpha val="46000"/>
                      </a:schemeClr>
                    </a:solidFill>
                  </a:tcPr>
                </a:tc>
                <a:tc>
                  <a:txBody>
                    <a:bodyPr/>
                    <a:lstStyle/>
                    <a:p>
                      <a:pPr marL="0" marR="0" algn="ctr">
                        <a:spcBef>
                          <a:spcPts val="0"/>
                        </a:spcBef>
                        <a:spcAft>
                          <a:spcPts val="1600"/>
                        </a:spcAft>
                      </a:pPr>
                      <a:r>
                        <a:rPr lang="en-US" sz="1400" dirty="0" smtClean="0">
                          <a:latin typeface="Times New Roman"/>
                          <a:ea typeface="Times New Roman"/>
                          <a:cs typeface="Times New Roman"/>
                        </a:rPr>
                        <a:t>.00004</a:t>
                      </a:r>
                      <a:endParaRPr lang="en-US" sz="14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alpha val="46000"/>
                      </a:schemeClr>
                    </a:solidFill>
                  </a:tcPr>
                </a:tc>
              </a:tr>
              <a:tr h="263062">
                <a:tc>
                  <a:txBody>
                    <a:bodyPr/>
                    <a:lstStyle/>
                    <a:p>
                      <a:pPr marL="0" marR="0" algn="ctr">
                        <a:spcBef>
                          <a:spcPts val="0"/>
                        </a:spcBef>
                        <a:spcAft>
                          <a:spcPts val="1600"/>
                        </a:spcAft>
                      </a:pPr>
                      <a:r>
                        <a:rPr lang="en-US" sz="1400" dirty="0" smtClean="0">
                          <a:latin typeface="Times New Roman"/>
                          <a:ea typeface="Times New Roman"/>
                          <a:cs typeface="Times New Roman"/>
                        </a:rPr>
                        <a:t>4</a:t>
                      </a:r>
                      <a:endParaRPr lang="en-US" sz="14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alpha val="46000"/>
                      </a:schemeClr>
                    </a:solidFill>
                  </a:tcPr>
                </a:tc>
                <a:tc>
                  <a:txBody>
                    <a:bodyPr/>
                    <a:lstStyle/>
                    <a:p>
                      <a:pPr marL="0" marR="0" algn="ctr">
                        <a:spcBef>
                          <a:spcPts val="0"/>
                        </a:spcBef>
                        <a:spcAft>
                          <a:spcPts val="1600"/>
                        </a:spcAft>
                      </a:pPr>
                      <a:r>
                        <a:rPr lang="en-US" sz="1400">
                          <a:latin typeface="Times New Roman"/>
                          <a:ea typeface="Times New Roman"/>
                          <a:cs typeface="Times New Roman"/>
                        </a:rPr>
                        <a:t>467.5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alpha val="46000"/>
                      </a:schemeClr>
                    </a:solidFill>
                  </a:tcPr>
                </a:tc>
                <a:tc>
                  <a:txBody>
                    <a:bodyPr/>
                    <a:lstStyle/>
                    <a:p>
                      <a:pPr marL="0" marR="0" algn="ctr">
                        <a:spcBef>
                          <a:spcPts val="0"/>
                        </a:spcBef>
                        <a:spcAft>
                          <a:spcPts val="1600"/>
                        </a:spcAft>
                      </a:pPr>
                      <a:r>
                        <a:rPr lang="en-US" sz="1400" dirty="0">
                          <a:latin typeface="Times New Roman"/>
                          <a:ea typeface="Times New Roman"/>
                          <a:cs typeface="Times New Roman"/>
                        </a:rPr>
                        <a:t>27-</a:t>
                      </a:r>
                      <a:r>
                        <a:rPr lang="en-US" sz="1400" dirty="0" smtClean="0">
                          <a:latin typeface="Times New Roman"/>
                          <a:ea typeface="Times New Roman"/>
                          <a:cs typeface="Times New Roman"/>
                        </a:rPr>
                        <a:t>37 (68.6-94)</a:t>
                      </a:r>
                      <a:endParaRPr lang="en-US" sz="14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alpha val="46000"/>
                      </a:schemeClr>
                    </a:solidFill>
                  </a:tcPr>
                </a:tc>
                <a:tc>
                  <a:txBody>
                    <a:bodyPr/>
                    <a:lstStyle/>
                    <a:p>
                      <a:pPr marL="0" marR="0" algn="ctr">
                        <a:spcBef>
                          <a:spcPts val="0"/>
                        </a:spcBef>
                        <a:spcAft>
                          <a:spcPts val="1600"/>
                        </a:spcAft>
                      </a:pPr>
                      <a:r>
                        <a:rPr lang="en-US" sz="1400" dirty="0">
                          <a:latin typeface="Times New Roman"/>
                          <a:ea typeface="Times New Roman"/>
                          <a:cs typeface="Times New Roman"/>
                        </a:rPr>
                        <a:t>0.03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alpha val="46000"/>
                      </a:schemeClr>
                    </a:solidFill>
                  </a:tcPr>
                </a:tc>
                <a:tc>
                  <a:txBody>
                    <a:bodyPr/>
                    <a:lstStyle/>
                    <a:p>
                      <a:pPr marL="0" marR="0" algn="ctr">
                        <a:spcBef>
                          <a:spcPts val="0"/>
                        </a:spcBef>
                        <a:spcAft>
                          <a:spcPts val="1600"/>
                        </a:spcAft>
                      </a:pPr>
                      <a:r>
                        <a:rPr lang="en-US" sz="1400" dirty="0" smtClean="0">
                          <a:latin typeface="Times New Roman"/>
                          <a:ea typeface="Times New Roman"/>
                          <a:cs typeface="Times New Roman"/>
                        </a:rPr>
                        <a:t>.00006</a:t>
                      </a:r>
                      <a:endParaRPr lang="en-US" sz="14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alpha val="46000"/>
                      </a:schemeClr>
                    </a:solidFill>
                  </a:tcPr>
                </a:tc>
              </a:tr>
            </a:tbl>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701</TotalTime>
  <Words>1991</Words>
  <Application>Microsoft Office PowerPoint</Application>
  <PresentationFormat>On-screen Show (4:3)</PresentationFormat>
  <Paragraphs>246</Paragraphs>
  <Slides>28</Slides>
  <Notes>0</Notes>
  <HiddenSlides>0</HiddenSlides>
  <MMClips>0</MMClips>
  <ScaleCrop>false</ScaleCrop>
  <HeadingPairs>
    <vt:vector size="6" baseType="variant">
      <vt:variant>
        <vt:lpstr>Theme</vt:lpstr>
      </vt:variant>
      <vt:variant>
        <vt:i4>1</vt:i4>
      </vt:variant>
      <vt:variant>
        <vt:lpstr>Links</vt:lpstr>
      </vt:variant>
      <vt:variant>
        <vt:i4>2</vt:i4>
      </vt:variant>
      <vt:variant>
        <vt:lpstr>Slide Titles</vt:lpstr>
      </vt:variant>
      <vt:variant>
        <vt:i4>28</vt:i4>
      </vt:variant>
    </vt:vector>
  </HeadingPairs>
  <TitlesOfParts>
    <vt:vector size="31" baseType="lpstr">
      <vt:lpstr>Office Theme</vt:lpstr>
      <vt:lpstr>MYASIA REID:URE Team08:Information:YD IEEE.docx!OLE_LINK2</vt:lpstr>
      <vt:lpstr>MYASIA REID:URE Team08:Information:YD IEEE.docx!OLE_LINK3</vt:lpstr>
      <vt:lpstr>Younger Dryas Impact Study</vt:lpstr>
      <vt:lpstr>Abstract</vt:lpstr>
      <vt:lpstr>What Happened 12, 900 Years Ago?</vt:lpstr>
      <vt:lpstr>What Do You Believe?</vt:lpstr>
      <vt:lpstr>If So…</vt:lpstr>
      <vt:lpstr>Clovis Sites</vt:lpstr>
      <vt:lpstr>Searching for Evidence of an IMPACT!</vt:lpstr>
      <vt:lpstr>Impact Markers</vt:lpstr>
      <vt:lpstr>Miles Point, Chesapeake Bay, MD</vt:lpstr>
      <vt:lpstr>Materials</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MyAsia Reid</dc:creator>
  <cp:lastModifiedBy>Jeffrey A. Wood</cp:lastModifiedBy>
  <cp:revision>102</cp:revision>
  <dcterms:created xsi:type="dcterms:W3CDTF">2008-07-23T16:30:56Z</dcterms:created>
  <dcterms:modified xsi:type="dcterms:W3CDTF">2009-01-20T15:07:37Z</dcterms:modified>
</cp:coreProperties>
</file>