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85"/>
  </p:normalViewPr>
  <p:slideViewPr>
    <p:cSldViewPr snapToGrid="0" snapToObjects="1">
      <p:cViewPr varScale="1">
        <p:scale>
          <a:sx n="36" d="100"/>
          <a:sy n="36" d="100"/>
        </p:scale>
        <p:origin x="48"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6C918-2AEA-8B49-9DEA-EAEB6058378F}"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427249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6C918-2AEA-8B49-9DEA-EAEB6058378F}"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244805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6C918-2AEA-8B49-9DEA-EAEB6058378F}"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300957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6C918-2AEA-8B49-9DEA-EAEB6058378F}"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261372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6C918-2AEA-8B49-9DEA-EAEB6058378F}"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63303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6C918-2AEA-8B49-9DEA-EAEB6058378F}"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326302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6C918-2AEA-8B49-9DEA-EAEB6058378F}"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20836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6C918-2AEA-8B49-9DEA-EAEB6058378F}"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114644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6C918-2AEA-8B49-9DEA-EAEB6058378F}"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103721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126C918-2AEA-8B49-9DEA-EAEB6058378F}"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42528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126C918-2AEA-8B49-9DEA-EAEB6058378F}"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6326A-CAE0-6148-BF7A-3205DCD3DD33}" type="slidenum">
              <a:rPr lang="en-US" smtClean="0"/>
              <a:t>‹#›</a:t>
            </a:fld>
            <a:endParaRPr lang="en-US"/>
          </a:p>
        </p:txBody>
      </p:sp>
    </p:spTree>
    <p:extLst>
      <p:ext uri="{BB962C8B-B14F-4D97-AF65-F5344CB8AC3E}">
        <p14:creationId xmlns:p14="http://schemas.microsoft.com/office/powerpoint/2010/main" val="108417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126C918-2AEA-8B49-9DEA-EAEB6058378F}" type="datetimeFigureOut">
              <a:rPr lang="en-US" smtClean="0"/>
              <a:t>6/4/2019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25B6326A-CAE0-6148-BF7A-3205DCD3DD33}" type="slidenum">
              <a:rPr lang="en-US" smtClean="0"/>
              <a:t>‹#›</a:t>
            </a:fld>
            <a:endParaRPr lang="en-US"/>
          </a:p>
        </p:txBody>
      </p:sp>
    </p:spTree>
    <p:extLst>
      <p:ext uri="{BB962C8B-B14F-4D97-AF65-F5344CB8AC3E}">
        <p14:creationId xmlns:p14="http://schemas.microsoft.com/office/powerpoint/2010/main" val="1873862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66EC51-8C15-8B4A-B5FC-517E525A2AAA}"/>
              </a:ext>
            </a:extLst>
          </p:cNvPr>
          <p:cNvSpPr/>
          <p:nvPr/>
        </p:nvSpPr>
        <p:spPr>
          <a:xfrm>
            <a:off x="-76812" y="-33388"/>
            <a:ext cx="33075217" cy="28171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sp>
        <p:nvSpPr>
          <p:cNvPr id="6" name="Rectangle 5">
            <a:extLst>
              <a:ext uri="{FF2B5EF4-FFF2-40B4-BE49-F238E27FC236}">
                <a16:creationId xmlns:a16="http://schemas.microsoft.com/office/drawing/2014/main" id="{448E701B-1433-2F4F-B7C5-E52C25CD3CED}"/>
              </a:ext>
            </a:extLst>
          </p:cNvPr>
          <p:cNvSpPr/>
          <p:nvPr/>
        </p:nvSpPr>
        <p:spPr>
          <a:xfrm>
            <a:off x="-76811" y="21542618"/>
            <a:ext cx="33075217" cy="4810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F62969-E513-E844-A0AD-E36A3B3F36E0}"/>
              </a:ext>
            </a:extLst>
          </p:cNvPr>
          <p:cNvSpPr txBox="1"/>
          <p:nvPr/>
        </p:nvSpPr>
        <p:spPr>
          <a:xfrm>
            <a:off x="-2464904" y="137204"/>
            <a:ext cx="32163026" cy="830997"/>
          </a:xfrm>
          <a:prstGeom prst="rect">
            <a:avLst/>
          </a:prstGeom>
          <a:noFill/>
        </p:spPr>
        <p:txBody>
          <a:bodyPr wrap="square" rtlCol="0">
            <a:spAutoFit/>
          </a:bodyPr>
          <a:lstStyle/>
          <a:p>
            <a:pPr algn="ctr"/>
            <a:r>
              <a:rPr lang="en-US" sz="4800" dirty="0">
                <a:solidFill>
                  <a:schemeClr val="bg1"/>
                </a:solidFill>
              </a:rPr>
              <a:t>Developing an Educational Web Application for Student Training in Geographical Information Systems (GIS) </a:t>
            </a:r>
          </a:p>
        </p:txBody>
      </p:sp>
      <p:sp>
        <p:nvSpPr>
          <p:cNvPr id="9" name="TextBox 8">
            <a:extLst>
              <a:ext uri="{FF2B5EF4-FFF2-40B4-BE49-F238E27FC236}">
                <a16:creationId xmlns:a16="http://schemas.microsoft.com/office/drawing/2014/main" id="{0DF5811F-837F-4144-B2CE-2C166A06EBE0}"/>
              </a:ext>
            </a:extLst>
          </p:cNvPr>
          <p:cNvSpPr txBox="1"/>
          <p:nvPr/>
        </p:nvSpPr>
        <p:spPr>
          <a:xfrm>
            <a:off x="417444" y="960423"/>
            <a:ext cx="11728174" cy="1323439"/>
          </a:xfrm>
          <a:prstGeom prst="rect">
            <a:avLst/>
          </a:prstGeom>
          <a:noFill/>
        </p:spPr>
        <p:txBody>
          <a:bodyPr wrap="square" rtlCol="0">
            <a:spAutoFit/>
          </a:bodyPr>
          <a:lstStyle/>
          <a:p>
            <a:r>
              <a:rPr lang="en-US" sz="4000" dirty="0">
                <a:solidFill>
                  <a:schemeClr val="bg1"/>
                </a:solidFill>
                <a:ea typeface="Times New Roman"/>
                <a:cs typeface="Times New Roman"/>
                <a:sym typeface="Times New Roman"/>
              </a:rPr>
              <a:t>Derek Morris Jr. , Edsel Norwood , </a:t>
            </a:r>
            <a:r>
              <a:rPr lang="en-US" sz="4000" dirty="0" err="1">
                <a:solidFill>
                  <a:schemeClr val="bg1"/>
                </a:solidFill>
                <a:ea typeface="Times New Roman"/>
                <a:cs typeface="Times New Roman"/>
                <a:sym typeface="Times New Roman"/>
              </a:rPr>
              <a:t>Disaiah</a:t>
            </a:r>
            <a:r>
              <a:rPr lang="en-US" sz="4000" dirty="0">
                <a:solidFill>
                  <a:schemeClr val="bg1"/>
                </a:solidFill>
                <a:ea typeface="Times New Roman"/>
                <a:cs typeface="Times New Roman"/>
                <a:sym typeface="Times New Roman"/>
              </a:rPr>
              <a:t> Bennett</a:t>
            </a:r>
          </a:p>
          <a:p>
            <a:endParaRPr lang="en-US" sz="4000" dirty="0">
              <a:solidFill>
                <a:schemeClr val="bg1"/>
              </a:solidFill>
            </a:endParaRPr>
          </a:p>
        </p:txBody>
      </p:sp>
      <p:pic>
        <p:nvPicPr>
          <p:cNvPr id="1026" name="Picture 2" descr="http://nia.ecsu.edu/_common_grfx/2017ecsu_logo_formal.png">
            <a:extLst>
              <a:ext uri="{FF2B5EF4-FFF2-40B4-BE49-F238E27FC236}">
                <a16:creationId xmlns:a16="http://schemas.microsoft.com/office/drawing/2014/main" id="{E5252B89-ED1C-354B-8737-C18CDB855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3049" y="356034"/>
            <a:ext cx="5327373" cy="15089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D261246-6184-0145-BF02-092FCF5554D4}"/>
              </a:ext>
            </a:extLst>
          </p:cNvPr>
          <p:cNvSpPr/>
          <p:nvPr/>
        </p:nvSpPr>
        <p:spPr>
          <a:xfrm>
            <a:off x="16180905" y="2605995"/>
            <a:ext cx="417444" cy="190147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sp>
        <p:nvSpPr>
          <p:cNvPr id="12" name="Rectangle 11">
            <a:extLst>
              <a:ext uri="{FF2B5EF4-FFF2-40B4-BE49-F238E27FC236}">
                <a16:creationId xmlns:a16="http://schemas.microsoft.com/office/drawing/2014/main" id="{36180A85-C4C2-A44F-A293-1A8F26764BB4}"/>
              </a:ext>
            </a:extLst>
          </p:cNvPr>
          <p:cNvSpPr/>
          <p:nvPr/>
        </p:nvSpPr>
        <p:spPr>
          <a:xfrm>
            <a:off x="-76811" y="2674597"/>
            <a:ext cx="494255" cy="189461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sp>
        <p:nvSpPr>
          <p:cNvPr id="13" name="Rectangle 12">
            <a:extLst>
              <a:ext uri="{FF2B5EF4-FFF2-40B4-BE49-F238E27FC236}">
                <a16:creationId xmlns:a16="http://schemas.microsoft.com/office/drawing/2014/main" id="{F33DD1A2-64B0-A842-8F7D-533F2DD6F632}"/>
              </a:ext>
            </a:extLst>
          </p:cNvPr>
          <p:cNvSpPr/>
          <p:nvPr/>
        </p:nvSpPr>
        <p:spPr>
          <a:xfrm>
            <a:off x="32444548" y="2746746"/>
            <a:ext cx="551996" cy="191401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sp>
        <p:nvSpPr>
          <p:cNvPr id="14" name="Rectangle 13">
            <a:extLst>
              <a:ext uri="{FF2B5EF4-FFF2-40B4-BE49-F238E27FC236}">
                <a16:creationId xmlns:a16="http://schemas.microsoft.com/office/drawing/2014/main" id="{5B8B81C4-6CD1-1341-AFCD-2B94F8EC25AF}"/>
              </a:ext>
            </a:extLst>
          </p:cNvPr>
          <p:cNvSpPr/>
          <p:nvPr/>
        </p:nvSpPr>
        <p:spPr>
          <a:xfrm rot="16200000">
            <a:off x="16224999" y="-13942584"/>
            <a:ext cx="468403" cy="32083513"/>
          </a:xfrm>
          <a:prstGeom prst="rect">
            <a:avLst/>
          </a:prstGeom>
          <a:solidFill>
            <a:srgbClr val="283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80"/>
              </a:highlight>
            </a:endParaRPr>
          </a:p>
        </p:txBody>
      </p:sp>
      <p:sp>
        <p:nvSpPr>
          <p:cNvPr id="15" name="Google Shape;76;p15">
            <a:extLst>
              <a:ext uri="{FF2B5EF4-FFF2-40B4-BE49-F238E27FC236}">
                <a16:creationId xmlns:a16="http://schemas.microsoft.com/office/drawing/2014/main" id="{A9D99B00-665F-3047-83CB-AA1F006A17FA}"/>
              </a:ext>
            </a:extLst>
          </p:cNvPr>
          <p:cNvSpPr txBox="1">
            <a:spLocks/>
          </p:cNvSpPr>
          <p:nvPr/>
        </p:nvSpPr>
        <p:spPr>
          <a:xfrm>
            <a:off x="577463" y="3081386"/>
            <a:ext cx="7293333" cy="839036"/>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What is GIS?</a:t>
            </a:r>
          </a:p>
        </p:txBody>
      </p:sp>
      <p:sp>
        <p:nvSpPr>
          <p:cNvPr id="17" name="Google Shape;77;p15">
            <a:extLst>
              <a:ext uri="{FF2B5EF4-FFF2-40B4-BE49-F238E27FC236}">
                <a16:creationId xmlns:a16="http://schemas.microsoft.com/office/drawing/2014/main" id="{C309C813-6575-544E-9DAB-04AA5B18444F}"/>
              </a:ext>
            </a:extLst>
          </p:cNvPr>
          <p:cNvSpPr txBox="1"/>
          <p:nvPr/>
        </p:nvSpPr>
        <p:spPr>
          <a:xfrm>
            <a:off x="577458" y="4008234"/>
            <a:ext cx="7293332" cy="11100388"/>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n" sz="2800" dirty="0">
                <a:latin typeface="Times New Roman"/>
                <a:ea typeface="Times New Roman"/>
                <a:cs typeface="Times New Roman"/>
                <a:sym typeface="Times New Roman"/>
              </a:rPr>
              <a:t>GIS manages and analyze data, and can determine patterns, relationships, and situation that help users make intellectual decisions. GIS enhance the way people modify and approach geographic information such as maps. People been using GIS maps for numerous of years. GIS maps helps users exploit their work and organization on the internet. Maps gives a basic setting since they are both creative and analytical. They sustain a general appearance, coherence, and structure to the world. Maps enable you to explore your information and to uncover and clarify patterns. “GIS allows students to collect and visualize authoritative data about the question of interest, adding their own data to the map before performing a wide range of analyses on the data in question.”</a:t>
            </a:r>
            <a:endParaRPr sz="2800"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19" name="Google Shape;76;p15">
            <a:extLst>
              <a:ext uri="{FF2B5EF4-FFF2-40B4-BE49-F238E27FC236}">
                <a16:creationId xmlns:a16="http://schemas.microsoft.com/office/drawing/2014/main" id="{84723EF2-B0DF-6F46-BF94-3B801E1B8562}"/>
              </a:ext>
            </a:extLst>
          </p:cNvPr>
          <p:cNvSpPr txBox="1">
            <a:spLocks/>
          </p:cNvSpPr>
          <p:nvPr/>
        </p:nvSpPr>
        <p:spPr>
          <a:xfrm>
            <a:off x="8311762" y="3094267"/>
            <a:ext cx="7293332" cy="777021"/>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Who uses GIS tools?</a:t>
            </a:r>
          </a:p>
        </p:txBody>
      </p:sp>
      <p:sp>
        <p:nvSpPr>
          <p:cNvPr id="21" name="Google Shape;77;p15">
            <a:extLst>
              <a:ext uri="{FF2B5EF4-FFF2-40B4-BE49-F238E27FC236}">
                <a16:creationId xmlns:a16="http://schemas.microsoft.com/office/drawing/2014/main" id="{AAC3D314-BBD7-2E42-A473-7AF649DBB29F}"/>
              </a:ext>
            </a:extLst>
          </p:cNvPr>
          <p:cNvSpPr txBox="1"/>
          <p:nvPr/>
        </p:nvSpPr>
        <p:spPr>
          <a:xfrm>
            <a:off x="8311762" y="3780174"/>
            <a:ext cx="7293332" cy="3444398"/>
          </a:xfrm>
          <a:prstGeom prst="rect">
            <a:avLst/>
          </a:prstGeom>
          <a:noFill/>
          <a:ln>
            <a:noFill/>
          </a:ln>
        </p:spPr>
        <p:txBody>
          <a:bodyPr spcFirstLastPara="1" wrap="square" lIns="91425" tIns="91425" rIns="91425" bIns="91425" anchor="t" anchorCtr="0">
            <a:noAutofit/>
          </a:bodyPr>
          <a:lstStyle/>
          <a:p>
            <a:pPr indent="457200" algn="just"/>
            <a:r>
              <a:rPr lang="en-US" sz="2800" dirty="0">
                <a:latin typeface="Times New Roman"/>
                <a:ea typeface="Times New Roman"/>
                <a:cs typeface="Times New Roman"/>
                <a:sym typeface="Times New Roman"/>
              </a:rPr>
              <a:t>Geographical Imagery Systems (GIS) are used in hundreds of ways in today's world. Schools across the world use GIS in ways that enhance the learning environment, such as creating interactive maps that help students better understand subjects as math, environmental science, and history.</a:t>
            </a:r>
            <a:endParaRPr dirty="0">
              <a:latin typeface="Times New Roman"/>
              <a:ea typeface="Times New Roman"/>
              <a:cs typeface="Times New Roman"/>
              <a:sym typeface="Times New Roman"/>
            </a:endParaRPr>
          </a:p>
        </p:txBody>
      </p:sp>
      <p:sp>
        <p:nvSpPr>
          <p:cNvPr id="23" name="TextBox 22">
            <a:extLst>
              <a:ext uri="{FF2B5EF4-FFF2-40B4-BE49-F238E27FC236}">
                <a16:creationId xmlns:a16="http://schemas.microsoft.com/office/drawing/2014/main" id="{A55D0CE2-BABE-7248-9E72-C4B36F9B7D08}"/>
              </a:ext>
            </a:extLst>
          </p:cNvPr>
          <p:cNvSpPr txBox="1"/>
          <p:nvPr/>
        </p:nvSpPr>
        <p:spPr>
          <a:xfrm>
            <a:off x="648356" y="12955281"/>
            <a:ext cx="7151536" cy="7848302"/>
          </a:xfrm>
          <a:prstGeom prst="rect">
            <a:avLst/>
          </a:prstGeom>
          <a:noFill/>
        </p:spPr>
        <p:txBody>
          <a:bodyPr wrap="square" rtlCol="0">
            <a:spAutoFit/>
          </a:bodyPr>
          <a:lstStyle/>
          <a:p>
            <a:pPr algn="just"/>
            <a:r>
              <a:rPr lang="en" sz="2800" dirty="0">
                <a:latin typeface="Times New Roman"/>
                <a:cs typeface="Times New Roman"/>
                <a:sym typeface="Times New Roman"/>
              </a:rPr>
              <a:t>When a user uses the web GIS, it will allow the user to share data universally; in addition, GIS provide usage and access of their tools on smartphones and tablets. With the use of the web-based GIS tools, the already established education for individual classes are able to be provided for students in K-12. Preparing students for early college with the assistance of GIS, introduces the students to more STEM related areas of research, and provides a higher awareness of these subjects. The tools that have been applied have been shown to not only “enhance teacher awareness”, but also “allow them to best communicate and demonstrate geographical awareness and capabilities that even simple spatial analysis might bring about topics dealing with population, history, and other areas.</a:t>
            </a:r>
            <a:endParaRPr lang="en-US" sz="2800" dirty="0">
              <a:latin typeface="Times New Roman"/>
              <a:cs typeface="Times New Roman"/>
            </a:endParaRPr>
          </a:p>
        </p:txBody>
      </p:sp>
      <p:sp>
        <p:nvSpPr>
          <p:cNvPr id="25" name="Google Shape;76;p15">
            <a:extLst>
              <a:ext uri="{FF2B5EF4-FFF2-40B4-BE49-F238E27FC236}">
                <a16:creationId xmlns:a16="http://schemas.microsoft.com/office/drawing/2014/main" id="{C6DA9B6E-F3F8-6049-9C5E-44415C342BFB}"/>
              </a:ext>
            </a:extLst>
          </p:cNvPr>
          <p:cNvSpPr txBox="1">
            <a:spLocks/>
          </p:cNvSpPr>
          <p:nvPr/>
        </p:nvSpPr>
        <p:spPr>
          <a:xfrm>
            <a:off x="577458" y="12113355"/>
            <a:ext cx="7293332" cy="754114"/>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Our Approach</a:t>
            </a:r>
          </a:p>
        </p:txBody>
      </p:sp>
      <p:pic>
        <p:nvPicPr>
          <p:cNvPr id="26" name="Google Shape;102;p19">
            <a:extLst>
              <a:ext uri="{FF2B5EF4-FFF2-40B4-BE49-F238E27FC236}">
                <a16:creationId xmlns:a16="http://schemas.microsoft.com/office/drawing/2014/main" id="{45D98BFC-8041-9B48-B913-963EB07A47E9}"/>
              </a:ext>
            </a:extLst>
          </p:cNvPr>
          <p:cNvPicPr preferRelativeResize="0"/>
          <p:nvPr/>
        </p:nvPicPr>
        <p:blipFill>
          <a:blip r:embed="rId3">
            <a:alphaModFix/>
          </a:blip>
          <a:stretch>
            <a:fillRect/>
          </a:stretch>
        </p:blipFill>
        <p:spPr>
          <a:xfrm>
            <a:off x="24799684" y="3112730"/>
            <a:ext cx="7047095" cy="4028064"/>
          </a:xfrm>
          <a:prstGeom prst="rect">
            <a:avLst/>
          </a:prstGeom>
          <a:noFill/>
          <a:ln>
            <a:noFill/>
          </a:ln>
        </p:spPr>
      </p:pic>
      <p:sp>
        <p:nvSpPr>
          <p:cNvPr id="28" name="Google Shape;77;p15">
            <a:extLst>
              <a:ext uri="{FF2B5EF4-FFF2-40B4-BE49-F238E27FC236}">
                <a16:creationId xmlns:a16="http://schemas.microsoft.com/office/drawing/2014/main" id="{E4267393-0ED6-0E41-BF5A-C1C22B16AABF}"/>
              </a:ext>
            </a:extLst>
          </p:cNvPr>
          <p:cNvSpPr txBox="1"/>
          <p:nvPr/>
        </p:nvSpPr>
        <p:spPr>
          <a:xfrm>
            <a:off x="8258015" y="16988885"/>
            <a:ext cx="7293332" cy="3444398"/>
          </a:xfrm>
          <a:prstGeom prst="rect">
            <a:avLst/>
          </a:prstGeom>
          <a:noFill/>
          <a:ln>
            <a:noFill/>
          </a:ln>
        </p:spPr>
        <p:txBody>
          <a:bodyPr spcFirstLastPara="1" wrap="square" lIns="91425" tIns="91425" rIns="91425" bIns="91425" anchor="t" anchorCtr="0">
            <a:noAutofit/>
          </a:bodyPr>
          <a:lstStyle/>
          <a:p>
            <a:pPr marL="457200" lvl="0" indent="-457200" algn="just">
              <a:spcBef>
                <a:spcPts val="1600"/>
              </a:spcBef>
              <a:buFont typeface="Arial" panose="020B0604020202020204" pitchFamily="34" charset="0"/>
              <a:buChar char="•"/>
            </a:pPr>
            <a:r>
              <a:rPr lang="en-US" sz="2800" dirty="0"/>
              <a:t>Create a user friendly interface for both teachers and students</a:t>
            </a:r>
          </a:p>
          <a:p>
            <a:pPr marL="457200" lvl="0" indent="-457200" algn="just">
              <a:spcBef>
                <a:spcPts val="1600"/>
              </a:spcBef>
              <a:buFont typeface="Arial" panose="020B0604020202020204" pitchFamily="34" charset="0"/>
              <a:buChar char="•"/>
            </a:pPr>
            <a:r>
              <a:rPr lang="en-US" sz="2800" dirty="0"/>
              <a:t>Modernize the pre-existing tutorials to better fit today’s technology</a:t>
            </a:r>
          </a:p>
          <a:p>
            <a:pPr marL="457200" lvl="0" indent="-457200" algn="just">
              <a:spcBef>
                <a:spcPts val="1600"/>
              </a:spcBef>
              <a:buFont typeface="Arial" panose="020B0604020202020204" pitchFamily="34" charset="0"/>
              <a:buChar char="•"/>
            </a:pPr>
            <a:r>
              <a:rPr lang="en-US" sz="2800" dirty="0"/>
              <a:t>Receive feedback from users once the platform is live</a:t>
            </a:r>
          </a:p>
        </p:txBody>
      </p:sp>
      <p:sp>
        <p:nvSpPr>
          <p:cNvPr id="29" name="Google Shape;76;p15">
            <a:extLst>
              <a:ext uri="{FF2B5EF4-FFF2-40B4-BE49-F238E27FC236}">
                <a16:creationId xmlns:a16="http://schemas.microsoft.com/office/drawing/2014/main" id="{80241BEC-C887-A548-B10F-D4485971792C}"/>
              </a:ext>
            </a:extLst>
          </p:cNvPr>
          <p:cNvSpPr txBox="1">
            <a:spLocks/>
          </p:cNvSpPr>
          <p:nvPr/>
        </p:nvSpPr>
        <p:spPr>
          <a:xfrm>
            <a:off x="8385419" y="16152081"/>
            <a:ext cx="7293332" cy="736074"/>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What is our goal?</a:t>
            </a:r>
          </a:p>
        </p:txBody>
      </p:sp>
      <p:pic>
        <p:nvPicPr>
          <p:cNvPr id="30" name="Picture 29" descr="A screenshot of a cell phone&#10;&#10;Description automatically generated">
            <a:extLst>
              <a:ext uri="{FF2B5EF4-FFF2-40B4-BE49-F238E27FC236}">
                <a16:creationId xmlns:a16="http://schemas.microsoft.com/office/drawing/2014/main" id="{8EC52E93-7AB4-FC45-A2C0-90AC3BE0F9B8}"/>
              </a:ext>
            </a:extLst>
          </p:cNvPr>
          <p:cNvPicPr>
            <a:picLocks noChangeAspect="1"/>
          </p:cNvPicPr>
          <p:nvPr/>
        </p:nvPicPr>
        <p:blipFill>
          <a:blip r:embed="rId4"/>
          <a:stretch>
            <a:fillRect/>
          </a:stretch>
        </p:blipFill>
        <p:spPr>
          <a:xfrm>
            <a:off x="24684762" y="7654816"/>
            <a:ext cx="7276937" cy="3882928"/>
          </a:xfrm>
          <a:prstGeom prst="rect">
            <a:avLst/>
          </a:prstGeom>
          <a:ln>
            <a:noFill/>
          </a:ln>
        </p:spPr>
      </p:pic>
      <p:sp>
        <p:nvSpPr>
          <p:cNvPr id="31" name="Google Shape;76;p15">
            <a:extLst>
              <a:ext uri="{FF2B5EF4-FFF2-40B4-BE49-F238E27FC236}">
                <a16:creationId xmlns:a16="http://schemas.microsoft.com/office/drawing/2014/main" id="{237DD9B2-BE36-A741-A6E8-0DAA41B0ADE1}"/>
              </a:ext>
            </a:extLst>
          </p:cNvPr>
          <p:cNvSpPr txBox="1">
            <a:spLocks/>
          </p:cNvSpPr>
          <p:nvPr/>
        </p:nvSpPr>
        <p:spPr>
          <a:xfrm>
            <a:off x="17056472" y="3081593"/>
            <a:ext cx="7293332" cy="789696"/>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Source Code</a:t>
            </a:r>
          </a:p>
        </p:txBody>
      </p:sp>
      <p:sp>
        <p:nvSpPr>
          <p:cNvPr id="32" name="Google Shape;77;p15">
            <a:extLst>
              <a:ext uri="{FF2B5EF4-FFF2-40B4-BE49-F238E27FC236}">
                <a16:creationId xmlns:a16="http://schemas.microsoft.com/office/drawing/2014/main" id="{AD9F250A-82FA-174A-A02A-99E6F6919298}"/>
              </a:ext>
            </a:extLst>
          </p:cNvPr>
          <p:cNvSpPr txBox="1"/>
          <p:nvPr/>
        </p:nvSpPr>
        <p:spPr>
          <a:xfrm>
            <a:off x="17056472" y="3901066"/>
            <a:ext cx="7293332" cy="3444398"/>
          </a:xfrm>
          <a:prstGeom prst="rect">
            <a:avLst/>
          </a:prstGeom>
          <a:noFill/>
          <a:ln>
            <a:noFill/>
          </a:ln>
        </p:spPr>
        <p:txBody>
          <a:bodyPr spcFirstLastPara="1" wrap="square" lIns="91425" tIns="91425" rIns="91425" bIns="91425" anchor="t" anchorCtr="0">
            <a:noAutofit/>
          </a:bodyPr>
          <a:lstStyle/>
          <a:p>
            <a:pPr indent="457200" algn="just"/>
            <a:r>
              <a:rPr lang="en-US" sz="2800" dirty="0">
                <a:latin typeface="Times New Roman"/>
                <a:ea typeface="Times New Roman"/>
                <a:cs typeface="Times New Roman"/>
                <a:sym typeface="Times New Roman"/>
              </a:rPr>
              <a:t>The code featured in </a:t>
            </a:r>
            <a:r>
              <a:rPr lang="en-US" sz="2800" b="1" i="1" dirty="0">
                <a:latin typeface="Times New Roman"/>
                <a:ea typeface="Times New Roman"/>
                <a:cs typeface="Times New Roman"/>
                <a:sym typeface="Times New Roman"/>
              </a:rPr>
              <a:t>figure 1 </a:t>
            </a:r>
            <a:r>
              <a:rPr lang="en-US" sz="2800" dirty="0">
                <a:latin typeface="Times New Roman"/>
                <a:ea typeface="Times New Roman"/>
                <a:cs typeface="Times New Roman"/>
                <a:sym typeface="Times New Roman"/>
              </a:rPr>
              <a:t>is contained in the </a:t>
            </a:r>
            <a:r>
              <a:rPr lang="en-US" sz="2800" dirty="0" err="1">
                <a:latin typeface="Times New Roman"/>
                <a:ea typeface="Times New Roman"/>
                <a:cs typeface="Times New Roman"/>
                <a:sym typeface="Times New Roman"/>
              </a:rPr>
              <a:t>style.css</a:t>
            </a:r>
            <a:r>
              <a:rPr lang="en-US" sz="2800" dirty="0">
                <a:latin typeface="Times New Roman"/>
                <a:ea typeface="Times New Roman"/>
                <a:cs typeface="Times New Roman"/>
                <a:sym typeface="Times New Roman"/>
              </a:rPr>
              <a:t> file. CSS is used to define styles within web pages, including design, layout and variations in display for different devices and screen sizes. Condensing all of these attribute settings into a single file helps keep everything organized.</a:t>
            </a:r>
          </a:p>
        </p:txBody>
      </p:sp>
      <p:pic>
        <p:nvPicPr>
          <p:cNvPr id="34" name="Google Shape;110;p20">
            <a:extLst>
              <a:ext uri="{FF2B5EF4-FFF2-40B4-BE49-F238E27FC236}">
                <a16:creationId xmlns:a16="http://schemas.microsoft.com/office/drawing/2014/main" id="{1B011430-D28E-7743-A1DE-613FD7E803F1}"/>
              </a:ext>
            </a:extLst>
          </p:cNvPr>
          <p:cNvPicPr preferRelativeResize="0"/>
          <p:nvPr/>
        </p:nvPicPr>
        <p:blipFill>
          <a:blip r:embed="rId5">
            <a:alphaModFix/>
          </a:blip>
          <a:stretch>
            <a:fillRect/>
          </a:stretch>
        </p:blipFill>
        <p:spPr>
          <a:xfrm>
            <a:off x="16982858" y="7748449"/>
            <a:ext cx="7293331" cy="4568349"/>
          </a:xfrm>
          <a:prstGeom prst="rect">
            <a:avLst/>
          </a:prstGeom>
          <a:noFill/>
          <a:ln>
            <a:noFill/>
          </a:ln>
        </p:spPr>
      </p:pic>
      <p:sp>
        <p:nvSpPr>
          <p:cNvPr id="35" name="Google Shape;77;p15">
            <a:extLst>
              <a:ext uri="{FF2B5EF4-FFF2-40B4-BE49-F238E27FC236}">
                <a16:creationId xmlns:a16="http://schemas.microsoft.com/office/drawing/2014/main" id="{08EC86CD-4047-9A4E-869F-B04AEBE16D6C}"/>
              </a:ext>
            </a:extLst>
          </p:cNvPr>
          <p:cNvSpPr txBox="1"/>
          <p:nvPr/>
        </p:nvSpPr>
        <p:spPr>
          <a:xfrm>
            <a:off x="22405788" y="7071666"/>
            <a:ext cx="2573574" cy="736973"/>
          </a:xfrm>
          <a:prstGeom prst="rect">
            <a:avLst/>
          </a:prstGeom>
          <a:noFill/>
          <a:ln>
            <a:noFill/>
          </a:ln>
        </p:spPr>
        <p:txBody>
          <a:bodyPr spcFirstLastPara="1" wrap="square" lIns="91425" tIns="91425" rIns="91425" bIns="91425" anchor="t" anchorCtr="0">
            <a:noAutofit/>
          </a:bodyPr>
          <a:lstStyle/>
          <a:p>
            <a:pPr indent="457200" algn="just"/>
            <a:r>
              <a:rPr lang="en-US" sz="2800" b="1" dirty="0">
                <a:latin typeface="Times New Roman"/>
                <a:ea typeface="Times New Roman"/>
                <a:cs typeface="Times New Roman"/>
                <a:sym typeface="Times New Roman"/>
              </a:rPr>
              <a:t>Figure 1</a:t>
            </a:r>
          </a:p>
        </p:txBody>
      </p:sp>
      <p:sp>
        <p:nvSpPr>
          <p:cNvPr id="36" name="Google Shape;77;p15">
            <a:extLst>
              <a:ext uri="{FF2B5EF4-FFF2-40B4-BE49-F238E27FC236}">
                <a16:creationId xmlns:a16="http://schemas.microsoft.com/office/drawing/2014/main" id="{A65D1448-A0F0-2947-A878-E4E8EE8BE832}"/>
              </a:ext>
            </a:extLst>
          </p:cNvPr>
          <p:cNvSpPr txBox="1"/>
          <p:nvPr/>
        </p:nvSpPr>
        <p:spPr>
          <a:xfrm>
            <a:off x="16982857" y="12648797"/>
            <a:ext cx="7293332" cy="3444398"/>
          </a:xfrm>
          <a:prstGeom prst="rect">
            <a:avLst/>
          </a:prstGeom>
          <a:noFill/>
          <a:ln>
            <a:noFill/>
          </a:ln>
        </p:spPr>
        <p:txBody>
          <a:bodyPr spcFirstLastPara="1" wrap="square" lIns="91425" tIns="91425" rIns="91425" bIns="91425" anchor="t" anchorCtr="0">
            <a:noAutofit/>
          </a:bodyPr>
          <a:lstStyle/>
          <a:p>
            <a:pPr indent="457200" algn="just"/>
            <a:r>
              <a:rPr lang="en-US" sz="2800" b="1" i="1" dirty="0">
                <a:latin typeface="Times New Roman"/>
                <a:ea typeface="Times New Roman"/>
                <a:cs typeface="Times New Roman"/>
                <a:sym typeface="Times New Roman"/>
              </a:rPr>
              <a:t>Figure 2 </a:t>
            </a:r>
            <a:r>
              <a:rPr lang="en-US" sz="2800" dirty="0">
                <a:latin typeface="Times New Roman"/>
                <a:ea typeface="Times New Roman"/>
                <a:cs typeface="Times New Roman"/>
                <a:sym typeface="Times New Roman"/>
              </a:rPr>
              <a:t>refers to the menu bar located at the top of the webpage. This contains the “Courses” tab which houses the links for each individual tutorial. It also contains links to download MultiSpec and QGIS, both of which are required for the tutorials.</a:t>
            </a:r>
          </a:p>
        </p:txBody>
      </p:sp>
      <p:pic>
        <p:nvPicPr>
          <p:cNvPr id="37" name="Google Shape;117;p21">
            <a:extLst>
              <a:ext uri="{FF2B5EF4-FFF2-40B4-BE49-F238E27FC236}">
                <a16:creationId xmlns:a16="http://schemas.microsoft.com/office/drawing/2014/main" id="{22C7D114-248E-C54C-99DD-74BD70CA65EF}"/>
              </a:ext>
            </a:extLst>
          </p:cNvPr>
          <p:cNvPicPr preferRelativeResize="0"/>
          <p:nvPr/>
        </p:nvPicPr>
        <p:blipFill>
          <a:blip r:embed="rId6">
            <a:alphaModFix/>
          </a:blip>
          <a:stretch>
            <a:fillRect/>
          </a:stretch>
        </p:blipFill>
        <p:spPr>
          <a:xfrm>
            <a:off x="17005123" y="16204918"/>
            <a:ext cx="7293331" cy="4999850"/>
          </a:xfrm>
          <a:prstGeom prst="rect">
            <a:avLst/>
          </a:prstGeom>
          <a:noFill/>
          <a:ln>
            <a:noFill/>
          </a:ln>
        </p:spPr>
      </p:pic>
      <p:sp>
        <p:nvSpPr>
          <p:cNvPr id="38" name="Google Shape;77;p15">
            <a:extLst>
              <a:ext uri="{FF2B5EF4-FFF2-40B4-BE49-F238E27FC236}">
                <a16:creationId xmlns:a16="http://schemas.microsoft.com/office/drawing/2014/main" id="{8F6332E3-4241-7549-9603-CFD8E551286E}"/>
              </a:ext>
            </a:extLst>
          </p:cNvPr>
          <p:cNvSpPr txBox="1"/>
          <p:nvPr/>
        </p:nvSpPr>
        <p:spPr>
          <a:xfrm>
            <a:off x="22356884" y="15614399"/>
            <a:ext cx="2573574" cy="736973"/>
          </a:xfrm>
          <a:prstGeom prst="rect">
            <a:avLst/>
          </a:prstGeom>
          <a:noFill/>
          <a:ln>
            <a:noFill/>
          </a:ln>
        </p:spPr>
        <p:txBody>
          <a:bodyPr spcFirstLastPara="1" wrap="square" lIns="91425" tIns="91425" rIns="91425" bIns="91425" anchor="t" anchorCtr="0">
            <a:noAutofit/>
          </a:bodyPr>
          <a:lstStyle/>
          <a:p>
            <a:pPr indent="457200" algn="just"/>
            <a:r>
              <a:rPr lang="en-US" sz="2800" b="1" dirty="0">
                <a:latin typeface="Times New Roman"/>
                <a:ea typeface="Times New Roman"/>
                <a:cs typeface="Times New Roman"/>
                <a:sym typeface="Times New Roman"/>
              </a:rPr>
              <a:t>Figure 2</a:t>
            </a:r>
          </a:p>
        </p:txBody>
      </p:sp>
      <p:sp>
        <p:nvSpPr>
          <p:cNvPr id="40" name="Google Shape;76;p15">
            <a:extLst>
              <a:ext uri="{FF2B5EF4-FFF2-40B4-BE49-F238E27FC236}">
                <a16:creationId xmlns:a16="http://schemas.microsoft.com/office/drawing/2014/main" id="{17E52F95-8385-D240-8F7B-270C0F5A88E6}"/>
              </a:ext>
            </a:extLst>
          </p:cNvPr>
          <p:cNvSpPr txBox="1">
            <a:spLocks/>
          </p:cNvSpPr>
          <p:nvPr/>
        </p:nvSpPr>
        <p:spPr>
          <a:xfrm>
            <a:off x="8310463" y="7130813"/>
            <a:ext cx="7293332" cy="685906"/>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Software</a:t>
            </a:r>
          </a:p>
        </p:txBody>
      </p:sp>
      <p:sp>
        <p:nvSpPr>
          <p:cNvPr id="41" name="Google Shape;77;p15">
            <a:extLst>
              <a:ext uri="{FF2B5EF4-FFF2-40B4-BE49-F238E27FC236}">
                <a16:creationId xmlns:a16="http://schemas.microsoft.com/office/drawing/2014/main" id="{C3C7DE61-B0B1-F741-A913-F86EE53F81C5}"/>
              </a:ext>
            </a:extLst>
          </p:cNvPr>
          <p:cNvSpPr txBox="1"/>
          <p:nvPr/>
        </p:nvSpPr>
        <p:spPr>
          <a:xfrm>
            <a:off x="8202898" y="7845615"/>
            <a:ext cx="3415786" cy="3444398"/>
          </a:xfrm>
          <a:prstGeom prst="rect">
            <a:avLst/>
          </a:prstGeom>
          <a:noFill/>
          <a:ln>
            <a:noFill/>
          </a:ln>
        </p:spPr>
        <p:txBody>
          <a:bodyPr spcFirstLastPara="1" wrap="square" lIns="91425" tIns="91425" rIns="91425" bIns="91425" anchor="t" anchorCtr="0">
            <a:noAutofit/>
          </a:bodyPr>
          <a:lstStyle/>
          <a:p>
            <a:pPr marL="457200" lvl="0" indent="-457200" algn="just">
              <a:spcBef>
                <a:spcPts val="1600"/>
              </a:spcBef>
              <a:buFont typeface="Arial" panose="020B0604020202020204" pitchFamily="34" charset="0"/>
              <a:buChar char="•"/>
            </a:pPr>
            <a:r>
              <a:rPr lang="en-US" sz="2800" dirty="0"/>
              <a:t>MultiSpec</a:t>
            </a:r>
          </a:p>
          <a:p>
            <a:pPr marL="457200" lvl="0" indent="-457200" algn="just">
              <a:spcBef>
                <a:spcPts val="1600"/>
              </a:spcBef>
              <a:buFont typeface="Arial" panose="020B0604020202020204" pitchFamily="34" charset="0"/>
              <a:buChar char="•"/>
            </a:pPr>
            <a:r>
              <a:rPr lang="en" sz="2800" dirty="0">
                <a:latin typeface="Times New Roman"/>
                <a:ea typeface="Times New Roman"/>
                <a:cs typeface="Times New Roman"/>
                <a:sym typeface="Times New Roman"/>
              </a:rPr>
              <a:t>Quantum Geographic Information System (QGIS)</a:t>
            </a:r>
            <a:endParaRPr lang="en-US" sz="2800" dirty="0"/>
          </a:p>
        </p:txBody>
      </p:sp>
      <p:sp>
        <p:nvSpPr>
          <p:cNvPr id="42" name="Google Shape;76;p15">
            <a:extLst>
              <a:ext uri="{FF2B5EF4-FFF2-40B4-BE49-F238E27FC236}">
                <a16:creationId xmlns:a16="http://schemas.microsoft.com/office/drawing/2014/main" id="{35D5E577-4D7E-7745-BF13-3329CA0106FE}"/>
              </a:ext>
            </a:extLst>
          </p:cNvPr>
          <p:cNvSpPr txBox="1">
            <a:spLocks/>
          </p:cNvSpPr>
          <p:nvPr/>
        </p:nvSpPr>
        <p:spPr>
          <a:xfrm>
            <a:off x="8279366" y="11174721"/>
            <a:ext cx="7293332" cy="795203"/>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Languages</a:t>
            </a:r>
          </a:p>
        </p:txBody>
      </p:sp>
      <p:sp>
        <p:nvSpPr>
          <p:cNvPr id="43" name="Google Shape;77;p15">
            <a:extLst>
              <a:ext uri="{FF2B5EF4-FFF2-40B4-BE49-F238E27FC236}">
                <a16:creationId xmlns:a16="http://schemas.microsoft.com/office/drawing/2014/main" id="{EADF0129-9CE2-574A-BACB-F84B1BEA1E0B}"/>
              </a:ext>
            </a:extLst>
          </p:cNvPr>
          <p:cNvSpPr txBox="1"/>
          <p:nvPr/>
        </p:nvSpPr>
        <p:spPr>
          <a:xfrm>
            <a:off x="8361158" y="12227458"/>
            <a:ext cx="7293332" cy="3444398"/>
          </a:xfrm>
          <a:prstGeom prst="rect">
            <a:avLst/>
          </a:prstGeom>
          <a:noFill/>
          <a:ln>
            <a:noFill/>
          </a:ln>
        </p:spPr>
        <p:txBody>
          <a:bodyPr spcFirstLastPara="1" wrap="square" lIns="91425" tIns="91425" rIns="91425" bIns="91425" anchor="t" anchorCtr="0">
            <a:noAutofit/>
          </a:bodyPr>
          <a:lstStyle/>
          <a:p>
            <a:pPr marL="457200" lvl="0" indent="-457200" algn="just">
              <a:spcBef>
                <a:spcPts val="1600"/>
              </a:spcBef>
              <a:buFont typeface="Arial" panose="020B0604020202020204" pitchFamily="34" charset="0"/>
              <a:buChar char="•"/>
            </a:pPr>
            <a:r>
              <a:rPr lang="en-US" sz="2800" dirty="0"/>
              <a:t>Python 2.7</a:t>
            </a:r>
          </a:p>
          <a:p>
            <a:pPr marL="457200" lvl="0" indent="-457200" algn="just">
              <a:spcBef>
                <a:spcPts val="1600"/>
              </a:spcBef>
              <a:buFont typeface="Arial" panose="020B0604020202020204" pitchFamily="34" charset="0"/>
              <a:buChar char="•"/>
            </a:pPr>
            <a:r>
              <a:rPr lang="en" sz="2800" dirty="0">
                <a:latin typeface="Times New Roman"/>
                <a:ea typeface="Times New Roman"/>
                <a:cs typeface="Times New Roman"/>
                <a:sym typeface="Times New Roman"/>
              </a:rPr>
              <a:t>HTML</a:t>
            </a:r>
          </a:p>
          <a:p>
            <a:pPr marL="457200" lvl="0" indent="-457200" algn="just">
              <a:spcBef>
                <a:spcPts val="1600"/>
              </a:spcBef>
              <a:buFont typeface="Arial" panose="020B0604020202020204" pitchFamily="34" charset="0"/>
              <a:buChar char="•"/>
            </a:pPr>
            <a:r>
              <a:rPr lang="en" sz="2800" dirty="0">
                <a:latin typeface="Times New Roman"/>
                <a:cs typeface="Times New Roman"/>
                <a:sym typeface="Times New Roman"/>
              </a:rPr>
              <a:t>CSS</a:t>
            </a:r>
          </a:p>
          <a:p>
            <a:pPr marL="457200" lvl="0" indent="-457200" algn="just">
              <a:spcBef>
                <a:spcPts val="1600"/>
              </a:spcBef>
              <a:buFont typeface="Arial" panose="020B0604020202020204" pitchFamily="34" charset="0"/>
              <a:buChar char="•"/>
            </a:pPr>
            <a:r>
              <a:rPr lang="en" sz="2800" dirty="0">
                <a:latin typeface="Times New Roman"/>
                <a:cs typeface="Times New Roman"/>
                <a:sym typeface="Times New Roman"/>
              </a:rPr>
              <a:t>JavaScript</a:t>
            </a:r>
            <a:endParaRPr lang="en-US" sz="2800" dirty="0"/>
          </a:p>
        </p:txBody>
      </p:sp>
      <p:pic>
        <p:nvPicPr>
          <p:cNvPr id="44" name="Google Shape;174;p29">
            <a:extLst>
              <a:ext uri="{FF2B5EF4-FFF2-40B4-BE49-F238E27FC236}">
                <a16:creationId xmlns:a16="http://schemas.microsoft.com/office/drawing/2014/main" id="{C4BC44EC-139A-F84A-8E38-DC6E1E6BF0AC}"/>
              </a:ext>
            </a:extLst>
          </p:cNvPr>
          <p:cNvPicPr preferRelativeResize="0"/>
          <p:nvPr/>
        </p:nvPicPr>
        <p:blipFill>
          <a:blip r:embed="rId7">
            <a:alphaModFix/>
          </a:blip>
          <a:stretch>
            <a:fillRect/>
          </a:stretch>
        </p:blipFill>
        <p:spPr>
          <a:xfrm>
            <a:off x="10766593" y="12759118"/>
            <a:ext cx="2198478" cy="2198478"/>
          </a:xfrm>
          <a:prstGeom prst="rect">
            <a:avLst/>
          </a:prstGeom>
          <a:noFill/>
          <a:ln>
            <a:noFill/>
          </a:ln>
        </p:spPr>
      </p:pic>
      <p:pic>
        <p:nvPicPr>
          <p:cNvPr id="45" name="Google Shape;167;p28">
            <a:extLst>
              <a:ext uri="{FF2B5EF4-FFF2-40B4-BE49-F238E27FC236}">
                <a16:creationId xmlns:a16="http://schemas.microsoft.com/office/drawing/2014/main" id="{CAB8A800-F074-574C-B0C7-CCEC380C6F58}"/>
              </a:ext>
            </a:extLst>
          </p:cNvPr>
          <p:cNvPicPr preferRelativeResize="0"/>
          <p:nvPr/>
        </p:nvPicPr>
        <p:blipFill>
          <a:blip r:embed="rId8">
            <a:alphaModFix/>
          </a:blip>
          <a:stretch>
            <a:fillRect/>
          </a:stretch>
        </p:blipFill>
        <p:spPr>
          <a:xfrm>
            <a:off x="13015729" y="12515603"/>
            <a:ext cx="2809746" cy="2809770"/>
          </a:xfrm>
          <a:prstGeom prst="rect">
            <a:avLst/>
          </a:prstGeom>
          <a:noFill/>
          <a:ln>
            <a:noFill/>
          </a:ln>
        </p:spPr>
      </p:pic>
      <p:pic>
        <p:nvPicPr>
          <p:cNvPr id="46" name="Google Shape;152;p26">
            <a:extLst>
              <a:ext uri="{FF2B5EF4-FFF2-40B4-BE49-F238E27FC236}">
                <a16:creationId xmlns:a16="http://schemas.microsoft.com/office/drawing/2014/main" id="{8F4AE179-C80A-AE46-BB92-B2861CFA2B85}"/>
              </a:ext>
            </a:extLst>
          </p:cNvPr>
          <p:cNvPicPr preferRelativeResize="0"/>
          <p:nvPr/>
        </p:nvPicPr>
        <p:blipFill>
          <a:blip r:embed="rId9">
            <a:alphaModFix/>
          </a:blip>
          <a:stretch>
            <a:fillRect/>
          </a:stretch>
        </p:blipFill>
        <p:spPr>
          <a:xfrm>
            <a:off x="13105027" y="8006145"/>
            <a:ext cx="2761099" cy="2547533"/>
          </a:xfrm>
          <a:prstGeom prst="rect">
            <a:avLst/>
          </a:prstGeom>
          <a:noFill/>
          <a:ln>
            <a:noFill/>
          </a:ln>
        </p:spPr>
      </p:pic>
      <p:pic>
        <p:nvPicPr>
          <p:cNvPr id="47" name="Google Shape;131;p23">
            <a:extLst>
              <a:ext uri="{FF2B5EF4-FFF2-40B4-BE49-F238E27FC236}">
                <a16:creationId xmlns:a16="http://schemas.microsoft.com/office/drawing/2014/main" id="{6D9AA5FA-2BAA-294A-B162-78FEC9900B99}"/>
              </a:ext>
            </a:extLst>
          </p:cNvPr>
          <p:cNvPicPr preferRelativeResize="0"/>
          <p:nvPr/>
        </p:nvPicPr>
        <p:blipFill>
          <a:blip r:embed="rId10">
            <a:alphaModFix/>
          </a:blip>
          <a:stretch>
            <a:fillRect/>
          </a:stretch>
        </p:blipFill>
        <p:spPr>
          <a:xfrm>
            <a:off x="11018425" y="8318925"/>
            <a:ext cx="2253347" cy="2079055"/>
          </a:xfrm>
          <a:prstGeom prst="rect">
            <a:avLst/>
          </a:prstGeom>
          <a:noFill/>
          <a:ln>
            <a:noFill/>
          </a:ln>
        </p:spPr>
      </p:pic>
      <p:sp>
        <p:nvSpPr>
          <p:cNvPr id="48" name="Google Shape;76;p15">
            <a:extLst>
              <a:ext uri="{FF2B5EF4-FFF2-40B4-BE49-F238E27FC236}">
                <a16:creationId xmlns:a16="http://schemas.microsoft.com/office/drawing/2014/main" id="{C0B9F7C1-54AA-1447-8778-2A9886851689}"/>
              </a:ext>
            </a:extLst>
          </p:cNvPr>
          <p:cNvSpPr txBox="1">
            <a:spLocks/>
          </p:cNvSpPr>
          <p:nvPr/>
        </p:nvSpPr>
        <p:spPr>
          <a:xfrm>
            <a:off x="24757743" y="16242970"/>
            <a:ext cx="7293332" cy="791489"/>
          </a:xfrm>
          <a:prstGeom prst="rect">
            <a:avLst/>
          </a:prstGeom>
          <a:solidFill>
            <a:srgbClr val="2833C6"/>
          </a:solidFill>
        </p:spPr>
        <p:txBody>
          <a:bodyPr spcFirstLastPara="1" vert="horz" wrap="square" lIns="91425" tIns="91425" rIns="91425" bIns="91425" rtlCol="0" anchor="t" anchorCtr="0">
            <a:noAutofit/>
          </a:bodyPr>
          <a:lstStyle>
            <a:lvl1pPr algn="ctr" defTabSz="2926080" rtl="0" eaLnBrk="1" latinLnBrk="0" hangingPunct="1">
              <a:lnSpc>
                <a:spcPct val="90000"/>
              </a:lnSpc>
              <a:spcBef>
                <a:spcPct val="0"/>
              </a:spcBef>
              <a:buNone/>
              <a:defRPr sz="19200" kern="1200">
                <a:solidFill>
                  <a:schemeClr val="tx1"/>
                </a:solidFill>
                <a:latin typeface="+mj-lt"/>
                <a:ea typeface="+mj-ea"/>
                <a:cs typeface="+mj-cs"/>
              </a:defRPr>
            </a:lvl1pPr>
          </a:lstStyle>
          <a:p>
            <a:pPr>
              <a:spcBef>
                <a:spcPts val="0"/>
              </a:spcBef>
            </a:pPr>
            <a:r>
              <a:rPr lang="en-US" sz="4400" b="1" dirty="0">
                <a:solidFill>
                  <a:schemeClr val="bg1"/>
                </a:solidFill>
              </a:rPr>
              <a:t>Conclusion</a:t>
            </a:r>
          </a:p>
        </p:txBody>
      </p:sp>
      <p:sp>
        <p:nvSpPr>
          <p:cNvPr id="49" name="Google Shape;77;p15">
            <a:extLst>
              <a:ext uri="{FF2B5EF4-FFF2-40B4-BE49-F238E27FC236}">
                <a16:creationId xmlns:a16="http://schemas.microsoft.com/office/drawing/2014/main" id="{C512342E-2C7B-9449-A8D9-F59DE233D333}"/>
              </a:ext>
            </a:extLst>
          </p:cNvPr>
          <p:cNvSpPr txBox="1"/>
          <p:nvPr/>
        </p:nvSpPr>
        <p:spPr>
          <a:xfrm>
            <a:off x="24724835" y="17160775"/>
            <a:ext cx="7293332" cy="3444398"/>
          </a:xfrm>
          <a:prstGeom prst="rect">
            <a:avLst/>
          </a:prstGeom>
          <a:noFill/>
          <a:ln>
            <a:noFill/>
          </a:ln>
        </p:spPr>
        <p:txBody>
          <a:bodyPr spcFirstLastPara="1" wrap="square" lIns="91425" tIns="91425" rIns="91425" bIns="91425" anchor="t" anchorCtr="0">
            <a:noAutofit/>
          </a:bodyPr>
          <a:lstStyle/>
          <a:p>
            <a:pPr marL="457200" lvl="0" indent="-457200" algn="just">
              <a:spcBef>
                <a:spcPts val="1600"/>
              </a:spcBef>
              <a:buFont typeface="Arial" panose="020B0604020202020204" pitchFamily="34" charset="0"/>
              <a:buChar char="•"/>
            </a:pPr>
            <a:r>
              <a:rPr lang="en-US" sz="2800" dirty="0"/>
              <a:t>Create a user friendly interface for both teachers and students</a:t>
            </a:r>
          </a:p>
          <a:p>
            <a:pPr marL="457200" lvl="0" indent="-457200" algn="just">
              <a:spcBef>
                <a:spcPts val="1600"/>
              </a:spcBef>
              <a:buFont typeface="Arial" panose="020B0604020202020204" pitchFamily="34" charset="0"/>
              <a:buChar char="•"/>
            </a:pPr>
            <a:r>
              <a:rPr lang="en-US" sz="2800" dirty="0"/>
              <a:t>Modernize the pre-existing tutorials to better fit today’s technology</a:t>
            </a:r>
          </a:p>
          <a:p>
            <a:pPr marL="457200" lvl="0" indent="-457200" algn="just">
              <a:spcBef>
                <a:spcPts val="1600"/>
              </a:spcBef>
              <a:buFont typeface="Arial" panose="020B0604020202020204" pitchFamily="34" charset="0"/>
              <a:buChar char="•"/>
            </a:pPr>
            <a:r>
              <a:rPr lang="en-US" sz="2800" dirty="0"/>
              <a:t>Receive feedback from users once the platform is live</a:t>
            </a:r>
          </a:p>
        </p:txBody>
      </p:sp>
      <p:pic>
        <p:nvPicPr>
          <p:cNvPr id="51" name="Picture 50" descr="A screenshot of a cell phone&#10;&#10;Description automatically generated">
            <a:extLst>
              <a:ext uri="{FF2B5EF4-FFF2-40B4-BE49-F238E27FC236}">
                <a16:creationId xmlns:a16="http://schemas.microsoft.com/office/drawing/2014/main" id="{92FFC3BD-E325-174B-8266-5D0F527C864C}"/>
              </a:ext>
            </a:extLst>
          </p:cNvPr>
          <p:cNvPicPr>
            <a:picLocks noChangeAspect="1"/>
          </p:cNvPicPr>
          <p:nvPr/>
        </p:nvPicPr>
        <p:blipFill>
          <a:blip r:embed="rId11"/>
          <a:stretch>
            <a:fillRect/>
          </a:stretch>
        </p:blipFill>
        <p:spPr>
          <a:xfrm>
            <a:off x="24588427" y="11835297"/>
            <a:ext cx="7514152" cy="3991893"/>
          </a:xfrm>
          <a:prstGeom prst="rect">
            <a:avLst/>
          </a:prstGeom>
          <a:ln>
            <a:noFill/>
          </a:ln>
        </p:spPr>
      </p:pic>
    </p:spTree>
    <p:extLst>
      <p:ext uri="{BB962C8B-B14F-4D97-AF65-F5344CB8AC3E}">
        <p14:creationId xmlns:p14="http://schemas.microsoft.com/office/powerpoint/2010/main" val="744017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TotalTime>
  <Words>549</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Edsel Norwood</dc:creator>
  <cp:lastModifiedBy>Jeff Wood</cp:lastModifiedBy>
  <cp:revision>15</cp:revision>
  <dcterms:created xsi:type="dcterms:W3CDTF">2019-06-03T21:24:04Z</dcterms:created>
  <dcterms:modified xsi:type="dcterms:W3CDTF">2019-06-04T15:39:52Z</dcterms:modified>
</cp:coreProperties>
</file>