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74" d="100"/>
          <a:sy n="174" d="100"/>
        </p:scale>
        <p:origin x="-90" y="-58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96405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8" name="Shape 3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7" name="Shape 3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6" name="Shape 3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 name="Shape 3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4" name="Shape 3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1" name="Shape 3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9" name="Shape 3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Shape 3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9" name="Shape 3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9" name="Shape 3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6" name="Shape 36"/>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6" name="Shape 46"/>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Shape 47"/>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Shape 4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 name="Shape 146"/>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 name="Shape 15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 name="Shape 156"/>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 name="Shape 158"/>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 name="Shape 166"/>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 name="Shape 182"/>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Shape 183"/>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 name="Shape 186"/>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 name="Shape 19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 name="Shape 205"/>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 name="Shape 206"/>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 name="Shape 210"/>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 name="Shape 212"/>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 name="Shape 213"/>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 name="Shape 216"/>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 name="Shape 217"/>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 name="Shape 218"/>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 name="Shape 22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 name="Shape 222"/>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 name="Shape 225"/>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 name="Shape 226"/>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 name="Shape 227"/>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 name="Shape 230"/>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 name="Shape 23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 name="Shape 232"/>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 name="Shape 233"/>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 name="Shape 236"/>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 name="Shape 237"/>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 name="Shape 24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 name="Shape 242"/>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 name="Shape 245"/>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 name="Shape 246"/>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 name="Shape 247"/>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 name="Shape 248"/>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 name="Shape 265"/>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 name="Shape 266"/>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 name="Shape 267"/>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68" name="Shape 268"/>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Shape 269"/>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Shape 27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Shape 27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82" name="Shape 82"/>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Shape 8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8" name="Shape 8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Shape 8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Shape 9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Shape 96"/>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Shape 97"/>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Shape 10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9" name="Shape 109"/>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Shape 110"/>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Shape 1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25" name="Shape 125"/>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Shape 12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31" name="Shape 131"/>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Shape 132"/>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Shape 133"/>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Shape 13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39" name="Shape 139"/>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Shape 14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Shape 8"/>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Using Tensorflow to Detect Objects in an Image</a:t>
            </a:r>
            <a:endParaRPr/>
          </a:p>
        </p:txBody>
      </p:sp>
      <p:sp>
        <p:nvSpPr>
          <p:cNvPr id="278" name="Shape 278"/>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Reginald Kelley, Thomas Johnson III, Edsel Norwood II, Taeyonn Reynolds</a:t>
            </a:r>
            <a:endParaRPr/>
          </a:p>
        </p:txBody>
      </p:sp>
      <p:pic>
        <p:nvPicPr>
          <p:cNvPr id="279" name="Shape 279"/>
          <p:cNvPicPr preferRelativeResize="0"/>
          <p:nvPr/>
        </p:nvPicPr>
        <p:blipFill>
          <a:blip r:embed="rId3">
            <a:alphaModFix/>
          </a:blip>
          <a:stretch>
            <a:fillRect/>
          </a:stretch>
        </p:blipFill>
        <p:spPr>
          <a:xfrm>
            <a:off x="81900" y="4688950"/>
            <a:ext cx="1221899" cy="344375"/>
          </a:xfrm>
          <a:prstGeom prst="rect">
            <a:avLst/>
          </a:prstGeom>
          <a:noFill/>
          <a:ln>
            <a:noFill/>
          </a:ln>
        </p:spPr>
      </p:pic>
      <p:pic>
        <p:nvPicPr>
          <p:cNvPr id="280" name="Shape 280"/>
          <p:cNvPicPr preferRelativeResize="0"/>
          <p:nvPr/>
        </p:nvPicPr>
        <p:blipFill>
          <a:blip r:embed="rId4">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Future Work</a:t>
            </a:r>
            <a:endParaRPr/>
          </a:p>
        </p:txBody>
      </p:sp>
      <p:sp>
        <p:nvSpPr>
          <p:cNvPr id="361" name="Shape 361"/>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 the future one can improve the efficiency of the algorithm. Lessening the run time and making it easier for users to see results in a timely manner. Also modifying the code to be able to better indicate if an image displays a ship or not.  </a:t>
            </a:r>
            <a:endParaRPr/>
          </a:p>
          <a:p>
            <a:pPr marL="0" lvl="0" indent="0">
              <a:spcBef>
                <a:spcPts val="1600"/>
              </a:spcBef>
              <a:spcAft>
                <a:spcPts val="1600"/>
              </a:spcAft>
              <a:buNone/>
            </a:pPr>
            <a:r>
              <a:rPr lang="en"/>
              <a:t>Altering the neural network model in its various details, such as the layers to see if there are significant shifts in the accuracy of the models developed in the training.</a:t>
            </a:r>
            <a:endParaRPr/>
          </a:p>
        </p:txBody>
      </p:sp>
      <p:pic>
        <p:nvPicPr>
          <p:cNvPr id="362" name="Shape 362"/>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63" name="Shape 363"/>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64" name="Shape 364"/>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Acknowledgements</a:t>
            </a:r>
            <a:endParaRPr/>
          </a:p>
        </p:txBody>
      </p:sp>
      <p:sp>
        <p:nvSpPr>
          <p:cNvPr id="370" name="Shape 370"/>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rtl="0">
              <a:lnSpc>
                <a:spcPct val="120000"/>
              </a:lnSpc>
              <a:spcBef>
                <a:spcPts val="0"/>
              </a:spcBef>
              <a:spcAft>
                <a:spcPts val="0"/>
              </a:spcAft>
              <a:buNone/>
            </a:pPr>
            <a:r>
              <a:rPr lang="en" sz="1400">
                <a:solidFill>
                  <a:srgbClr val="000000"/>
                </a:solidFill>
                <a:latin typeface="Times New Roman"/>
                <a:ea typeface="Times New Roman"/>
                <a:cs typeface="Times New Roman"/>
                <a:sym typeface="Times New Roman"/>
              </a:rPr>
              <a:t>The team wishes to recognize :</a:t>
            </a:r>
            <a:endParaRPr sz="1400">
              <a:solidFill>
                <a:srgbClr val="000000"/>
              </a:solidFill>
              <a:latin typeface="Times New Roman"/>
              <a:ea typeface="Times New Roman"/>
              <a:cs typeface="Times New Roman"/>
              <a:sym typeface="Times New Roman"/>
            </a:endParaRPr>
          </a:p>
          <a:p>
            <a:pPr marL="0" lvl="0" indent="0" rtl="0">
              <a:spcBef>
                <a:spcPts val="0"/>
              </a:spcBef>
              <a:spcAft>
                <a:spcPts val="0"/>
              </a:spcAft>
              <a:buNone/>
            </a:pPr>
            <a:endParaRPr sz="1400">
              <a:solidFill>
                <a:srgbClr val="000000"/>
              </a:solidFill>
              <a:latin typeface="Times New Roman"/>
              <a:ea typeface="Times New Roman"/>
              <a:cs typeface="Times New Roman"/>
              <a:sym typeface="Times New Roman"/>
            </a:endParaRPr>
          </a:p>
          <a:p>
            <a:pPr marL="342900" lvl="0" indent="-317500" rtl="0">
              <a:lnSpc>
                <a:spcPct val="12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Jerome Mitchell for his guidance, contributions, and help with completing this research. </a:t>
            </a:r>
            <a:endParaRPr sz="1400">
              <a:solidFill>
                <a:srgbClr val="000000"/>
              </a:solidFill>
              <a:latin typeface="Times New Roman"/>
              <a:ea typeface="Times New Roman"/>
              <a:cs typeface="Times New Roman"/>
              <a:sym typeface="Times New Roman"/>
            </a:endParaRPr>
          </a:p>
          <a:p>
            <a:pPr marL="0" lvl="0" indent="0" rtl="0">
              <a:spcBef>
                <a:spcPts val="0"/>
              </a:spcBef>
              <a:spcAft>
                <a:spcPts val="0"/>
              </a:spcAft>
              <a:buNone/>
            </a:pPr>
            <a:endParaRPr sz="1400">
              <a:solidFill>
                <a:srgbClr val="000000"/>
              </a:solidFill>
              <a:latin typeface="Times New Roman"/>
              <a:ea typeface="Times New Roman"/>
              <a:cs typeface="Times New Roman"/>
              <a:sym typeface="Times New Roman"/>
            </a:endParaRPr>
          </a:p>
          <a:p>
            <a:pPr marL="342900" lvl="0" indent="-317500" rtl="0">
              <a:lnSpc>
                <a:spcPct val="12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Dr. Linda Hayden for the research opportunity that was made possible through the CERSER program.</a:t>
            </a:r>
            <a:endParaRPr sz="1400">
              <a:solidFill>
                <a:srgbClr val="000000"/>
              </a:solidFill>
              <a:latin typeface="Times New Roman"/>
              <a:ea typeface="Times New Roman"/>
              <a:cs typeface="Times New Roman"/>
              <a:sym typeface="Times New Roman"/>
            </a:endParaRPr>
          </a:p>
          <a:p>
            <a:pPr marL="0" lvl="0" indent="0" rtl="0">
              <a:spcBef>
                <a:spcPts val="0"/>
              </a:spcBef>
              <a:spcAft>
                <a:spcPts val="0"/>
              </a:spcAft>
              <a:buNone/>
            </a:pPr>
            <a:endParaRPr sz="1800">
              <a:solidFill>
                <a:srgbClr val="000000"/>
              </a:solidFill>
              <a:latin typeface="Arial"/>
              <a:ea typeface="Arial"/>
              <a:cs typeface="Arial"/>
              <a:sym typeface="Arial"/>
            </a:endParaRPr>
          </a:p>
          <a:p>
            <a:pPr marL="0" lvl="0" indent="0">
              <a:spcBef>
                <a:spcPts val="0"/>
              </a:spcBef>
              <a:spcAft>
                <a:spcPts val="1600"/>
              </a:spcAft>
              <a:buNone/>
            </a:pPr>
            <a:endParaRPr/>
          </a:p>
        </p:txBody>
      </p:sp>
      <p:pic>
        <p:nvPicPr>
          <p:cNvPr id="371" name="Shape 371"/>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72" name="Shape 372"/>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73" name="Shape 373"/>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References</a:t>
            </a:r>
            <a:endParaRPr/>
          </a:p>
        </p:txBody>
      </p:sp>
      <p:sp>
        <p:nvSpPr>
          <p:cNvPr id="379" name="Shape 379"/>
          <p:cNvSpPr txBox="1">
            <a:spLocks noGrp="1"/>
          </p:cNvSpPr>
          <p:nvPr>
            <p:ph type="body" idx="1"/>
          </p:nvPr>
        </p:nvSpPr>
        <p:spPr>
          <a:xfrm>
            <a:off x="1269225" y="1189225"/>
            <a:ext cx="7030500" cy="32820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AutoNum type="arabicPeriod"/>
            </a:pPr>
            <a:r>
              <a:rPr lang="en"/>
              <a:t>TensorFlow, TensorFlow, 2018. [Online]. Available: https://www.tensorflow.org/. [Accessed: 22- Apr- 2018].</a:t>
            </a:r>
            <a:endParaRPr/>
          </a:p>
          <a:p>
            <a:pPr marL="457200" lvl="0" indent="-311150" rtl="0">
              <a:spcBef>
                <a:spcPts val="0"/>
              </a:spcBef>
              <a:spcAft>
                <a:spcPts val="0"/>
              </a:spcAft>
              <a:buSzPts val="1300"/>
              <a:buAutoNum type="arabicPeriod"/>
            </a:pPr>
            <a:r>
              <a:rPr lang="en"/>
              <a:t>A. Karpathy, CS231n Convolutional Neural Networks for Visual Recognition, Cs231n.github.io, 2018. [Online]. Available: http://cs231n.github.io/convolutional-networks. [Accessed: 22- Apr-2018].</a:t>
            </a:r>
            <a:endParaRPr/>
          </a:p>
          <a:p>
            <a:pPr marL="457200" lvl="0" indent="-311150" rtl="0">
              <a:spcBef>
                <a:spcPts val="0"/>
              </a:spcBef>
              <a:spcAft>
                <a:spcPts val="0"/>
              </a:spcAft>
              <a:buSzPts val="1300"/>
              <a:buAutoNum type="arabicPeriod"/>
            </a:pPr>
            <a:r>
              <a:rPr lang="en"/>
              <a:t>Burachonok, V. and Galkissa, M. (2018). Ships in Satellite Imagery | Kaggle. [online] Kaggle.com. Available at: https://www.kaggle.com/rhammell/ships-in- satellite-imagery/data [Accessed 23 Apr. 2018].</a:t>
            </a:r>
            <a:endParaRPr/>
          </a:p>
          <a:p>
            <a:pPr marL="457200" lvl="0" indent="-311150" rtl="0">
              <a:spcBef>
                <a:spcPts val="0"/>
              </a:spcBef>
              <a:spcAft>
                <a:spcPts val="0"/>
              </a:spcAft>
              <a:buSzPts val="1300"/>
              <a:buAutoNum type="arabicPeriod"/>
            </a:pPr>
            <a:r>
              <a:rPr lang="en" i="1">
                <a:solidFill>
                  <a:srgbClr val="333333"/>
                </a:solidFill>
              </a:rPr>
              <a:t>TensorFlow: Large-Scale Machine Learning on Heterogeneous Distributed Systems</a:t>
            </a:r>
            <a:r>
              <a:rPr lang="en">
                <a:solidFill>
                  <a:srgbClr val="333333"/>
                </a:solidFill>
              </a:rPr>
              <a:t>, 2018. [Online]. Available : https://arxiv.org/abs/1603.04467.[ Accessed: 22- Apr-2018].</a:t>
            </a:r>
            <a:endParaRPr>
              <a:solidFill>
                <a:srgbClr val="333333"/>
              </a:solidFill>
            </a:endParaRPr>
          </a:p>
          <a:p>
            <a:pPr marL="457200" lvl="0" indent="-311150" rtl="0">
              <a:lnSpc>
                <a:spcPct val="104347"/>
              </a:lnSpc>
              <a:spcBef>
                <a:spcPts val="0"/>
              </a:spcBef>
              <a:spcAft>
                <a:spcPts val="0"/>
              </a:spcAft>
              <a:buClr>
                <a:srgbClr val="434343"/>
              </a:buClr>
              <a:buSzPts val="1300"/>
              <a:buAutoNum type="arabicPeriod"/>
            </a:pPr>
            <a:r>
              <a:rPr lang="en">
                <a:solidFill>
                  <a:srgbClr val="434343"/>
                </a:solidFill>
              </a:rPr>
              <a:t>TensorFlow: Biology’s Gateway to Deep Learning, 2018 . [Online]. Available: https://www.sciencedirect.com/science/article/pii/S2405471216000107. [Accessed 22- Apr-2018]</a:t>
            </a:r>
            <a:endParaRPr/>
          </a:p>
        </p:txBody>
      </p:sp>
      <p:pic>
        <p:nvPicPr>
          <p:cNvPr id="380" name="Shape 380"/>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81" name="Shape 381"/>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82" name="Shape 382"/>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References Cont.</a:t>
            </a:r>
            <a:endParaRPr/>
          </a:p>
        </p:txBody>
      </p:sp>
      <p:sp>
        <p:nvSpPr>
          <p:cNvPr id="388" name="Shape 388"/>
          <p:cNvSpPr txBox="1">
            <a:spLocks noGrp="1"/>
          </p:cNvSpPr>
          <p:nvPr>
            <p:ph type="body" idx="1"/>
          </p:nvPr>
        </p:nvSpPr>
        <p:spPr>
          <a:xfrm>
            <a:off x="1269225" y="1249725"/>
            <a:ext cx="7030500" cy="3282000"/>
          </a:xfrm>
          <a:prstGeom prst="rect">
            <a:avLst/>
          </a:prstGeom>
        </p:spPr>
        <p:txBody>
          <a:bodyPr spcFirstLastPara="1" wrap="square" lIns="91425" tIns="91425" rIns="91425" bIns="91425" anchor="t" anchorCtr="0">
            <a:noAutofit/>
          </a:bodyPr>
          <a:lstStyle/>
          <a:p>
            <a:pPr marL="457200" lvl="0" indent="-311150" rtl="0">
              <a:lnSpc>
                <a:spcPct val="104347"/>
              </a:lnSpc>
              <a:spcBef>
                <a:spcPts val="0"/>
              </a:spcBef>
              <a:spcAft>
                <a:spcPts val="0"/>
              </a:spcAft>
              <a:buSzPts val="1300"/>
              <a:buAutoNum type="arabicPeriod"/>
            </a:pPr>
            <a:r>
              <a:rPr lang="en">
                <a:solidFill>
                  <a:srgbClr val="000000"/>
                </a:solidFill>
              </a:rPr>
              <a:t>Abadi, M., Barham, P., Chen, J., Chen, Z., Davis, A., Dean, J., Devin, M., Ghemawat, S., Irving, G., Isard, M., Kudlur, M., Levenberg, J., Monga, R., Moore, S., Murray, D., Steiner, B., Tucker, P., Vasudevan, V., Warden, P., Wicke, M., Yu, Y. and Zheng, X. (2016). TensorFlow: A System for Large-Scale Machine Learning. </a:t>
            </a:r>
            <a:r>
              <a:rPr lang="en" i="1">
                <a:solidFill>
                  <a:srgbClr val="000000"/>
                </a:solidFill>
              </a:rPr>
              <a:t>USENIX Symposium on Operating Systems Design and Implementation</a:t>
            </a:r>
            <a:r>
              <a:rPr lang="en">
                <a:solidFill>
                  <a:srgbClr val="000000"/>
                </a:solidFill>
              </a:rPr>
              <a:t>, [online] 12, pp.264-283. Available at: https://www.usenix.org/conference/osdi16/technical-sessions/presentation/abadi [Accessed 24 Apr. 2018].</a:t>
            </a:r>
            <a:endParaRPr/>
          </a:p>
          <a:p>
            <a:pPr marL="0" lvl="0" indent="0" rtl="0">
              <a:spcBef>
                <a:spcPts val="500"/>
              </a:spcBef>
              <a:spcAft>
                <a:spcPts val="1600"/>
              </a:spcAft>
              <a:buNone/>
            </a:pPr>
            <a:endParaRPr/>
          </a:p>
        </p:txBody>
      </p:sp>
      <p:pic>
        <p:nvPicPr>
          <p:cNvPr id="389" name="Shape 389"/>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90" name="Shape 390"/>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91" name="Shape 391"/>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Shape 396"/>
          <p:cNvSpPr txBox="1">
            <a:spLocks noGrp="1"/>
          </p:cNvSpPr>
          <p:nvPr>
            <p:ph type="title"/>
          </p:nvPr>
        </p:nvSpPr>
        <p:spPr>
          <a:xfrm>
            <a:off x="1303800" y="2072100"/>
            <a:ext cx="7030500" cy="99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Questions?</a:t>
            </a:r>
            <a:endParaRPr/>
          </a:p>
        </p:txBody>
      </p:sp>
      <p:pic>
        <p:nvPicPr>
          <p:cNvPr id="397" name="Shape 397"/>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98" name="Shape 398"/>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99" name="Shape 399"/>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Abstract </a:t>
            </a:r>
            <a:endParaRPr/>
          </a:p>
        </p:txBody>
      </p:sp>
      <p:sp>
        <p:nvSpPr>
          <p:cNvPr id="286" name="Shape 28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solidFill>
                  <a:srgbClr val="222222"/>
                </a:solidFill>
                <a:highlight>
                  <a:srgbClr val="FFFFFF"/>
                </a:highlight>
              </a:rPr>
              <a:t>T</a:t>
            </a:r>
            <a:r>
              <a:rPr lang="en">
                <a:solidFill>
                  <a:srgbClr val="222222"/>
                </a:solidFill>
              </a:rPr>
              <a:t>he abundance of various types of satellite imagery has created a challenge with processing and analyzing data into useful information. In this project, we explored the development, implementation, and evaluation of a machine learning algorithm, specifically a neural network, to automate the detection of ships to track traffic in a desired port or region. We also used a graphical approach to computation using TensorFlow, which offers easy massive parallelization and deployment to the cloud. The final result is an algorithm, which is capable of receiving images from various sources of imagery at various resolutions and be able to identify the appropriate objects within the image.</a:t>
            </a:r>
            <a:endParaRPr>
              <a:solidFill>
                <a:srgbClr val="222222"/>
              </a:solidFill>
            </a:endParaRPr>
          </a:p>
        </p:txBody>
      </p:sp>
      <p:pic>
        <p:nvPicPr>
          <p:cNvPr id="287" name="Shape 287"/>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288" name="Shape 288"/>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289" name="Shape 289"/>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Methodology</a:t>
            </a:r>
            <a:endParaRPr/>
          </a:p>
        </p:txBody>
      </p:sp>
      <p:sp>
        <p:nvSpPr>
          <p:cNvPr id="295" name="Shape 295"/>
          <p:cNvSpPr txBox="1">
            <a:spLocks noGrp="1"/>
          </p:cNvSpPr>
          <p:nvPr>
            <p:ph type="body" idx="1"/>
          </p:nvPr>
        </p:nvSpPr>
        <p:spPr>
          <a:xfrm>
            <a:off x="1303800" y="1597875"/>
            <a:ext cx="7030500" cy="25416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solidFill>
                  <a:srgbClr val="000000"/>
                </a:solidFill>
              </a:rPr>
              <a:t>ShipsNet is a labeled training dataset consisting of image chips extracted from Planet satellite imagery. It contains hundreds of 80x80 pixel RGB image chips labeled with either a "ship" or "no-ship" classification. Machine learning models can be trained against this data to classify any given input chip into either one of these classes. </a:t>
            </a:r>
            <a:endParaRPr>
              <a:solidFill>
                <a:srgbClr val="000000"/>
              </a:solidFill>
            </a:endParaRPr>
          </a:p>
          <a:p>
            <a:pPr marL="0" lvl="0" indent="0" rtl="0">
              <a:spcBef>
                <a:spcPts val="0"/>
              </a:spcBef>
              <a:spcAft>
                <a:spcPts val="0"/>
              </a:spcAft>
              <a:buClr>
                <a:schemeClr val="dk1"/>
              </a:buClr>
              <a:buSzPts val="1100"/>
              <a:buFont typeface="Arial"/>
              <a:buNone/>
            </a:pPr>
            <a:endParaRPr>
              <a:solidFill>
                <a:srgbClr val="000000"/>
              </a:solidFill>
            </a:endParaRPr>
          </a:p>
          <a:p>
            <a:pPr marL="0" lvl="0" indent="0" rtl="0">
              <a:spcBef>
                <a:spcPts val="0"/>
              </a:spcBef>
              <a:spcAft>
                <a:spcPts val="0"/>
              </a:spcAft>
              <a:buClr>
                <a:schemeClr val="dk1"/>
              </a:buClr>
              <a:buSzPts val="1100"/>
              <a:buFont typeface="Arial"/>
              <a:buNone/>
            </a:pPr>
            <a:r>
              <a:rPr lang="en">
                <a:solidFill>
                  <a:srgbClr val="000000"/>
                </a:solidFill>
              </a:rPr>
              <a:t>With an accurately trained model, this classification process can be extended to a full ship image dataset scene by using a sliding window technique. A 80x80 pixel window is moved across each pixel position in the image, extracted, and classified by the model. Neighboring window positions that are classified as "ship" are then clustered into a single detection. These detections are highlighted with a bounding box in a copy of the original ship scene.</a:t>
            </a:r>
            <a:endParaRPr>
              <a:solidFill>
                <a:srgbClr val="000000"/>
              </a:solidFill>
            </a:endParaRPr>
          </a:p>
          <a:p>
            <a:pPr marL="0" lvl="0" indent="0" rtl="0">
              <a:spcBef>
                <a:spcPts val="0"/>
              </a:spcBef>
              <a:spcAft>
                <a:spcPts val="0"/>
              </a:spcAft>
              <a:buClr>
                <a:schemeClr val="dk1"/>
              </a:buClr>
              <a:buSzPts val="1100"/>
              <a:buFont typeface="Arial"/>
              <a:buNone/>
            </a:pPr>
            <a:endParaRPr>
              <a:solidFill>
                <a:srgbClr val="000000"/>
              </a:solidFill>
            </a:endParaRPr>
          </a:p>
          <a:p>
            <a:pPr marL="0" lvl="0" indent="0">
              <a:spcBef>
                <a:spcPts val="0"/>
              </a:spcBef>
              <a:spcAft>
                <a:spcPts val="1600"/>
              </a:spcAft>
              <a:buNone/>
            </a:pPr>
            <a:endParaRPr/>
          </a:p>
        </p:txBody>
      </p:sp>
      <p:pic>
        <p:nvPicPr>
          <p:cNvPr id="296" name="Shape 296"/>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297" name="Shape 297"/>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298" name="Shape 298"/>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Software</a:t>
            </a:r>
            <a:endParaRPr/>
          </a:p>
        </p:txBody>
      </p:sp>
      <p:sp>
        <p:nvSpPr>
          <p:cNvPr id="304" name="Shape 304"/>
          <p:cNvSpPr txBox="1">
            <a:spLocks noGrp="1"/>
          </p:cNvSpPr>
          <p:nvPr>
            <p:ph type="body" idx="1"/>
          </p:nvPr>
        </p:nvSpPr>
        <p:spPr>
          <a:xfrm>
            <a:off x="1303800" y="1456350"/>
            <a:ext cx="7030500" cy="3328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b="1"/>
              <a:t>Languages</a:t>
            </a:r>
            <a:endParaRPr sz="1200" b="1"/>
          </a:p>
          <a:p>
            <a:pPr marL="457200" lvl="0" indent="-304800">
              <a:spcBef>
                <a:spcPts val="1600"/>
              </a:spcBef>
              <a:spcAft>
                <a:spcPts val="0"/>
              </a:spcAft>
              <a:buSzPts val="1200"/>
              <a:buChar char="●"/>
            </a:pPr>
            <a:r>
              <a:rPr lang="en" sz="1200"/>
              <a:t>Python Version 3.5+ </a:t>
            </a:r>
            <a:endParaRPr sz="1200"/>
          </a:p>
          <a:p>
            <a:pPr marL="0" lvl="0" indent="0">
              <a:spcBef>
                <a:spcPts val="1600"/>
              </a:spcBef>
              <a:spcAft>
                <a:spcPts val="0"/>
              </a:spcAft>
              <a:buNone/>
            </a:pPr>
            <a:r>
              <a:rPr lang="en" sz="1200" b="1"/>
              <a:t>Libraries</a:t>
            </a:r>
            <a:endParaRPr sz="1200" b="1"/>
          </a:p>
          <a:p>
            <a:pPr marL="457200" lvl="0" indent="-304800">
              <a:spcBef>
                <a:spcPts val="1600"/>
              </a:spcBef>
              <a:spcAft>
                <a:spcPts val="0"/>
              </a:spcAft>
              <a:buSzPts val="1200"/>
              <a:buChar char="●"/>
            </a:pPr>
            <a:r>
              <a:rPr lang="en" sz="1200"/>
              <a:t>Numpy</a:t>
            </a:r>
            <a:r>
              <a:rPr lang="en"/>
              <a:t> </a:t>
            </a:r>
            <a:r>
              <a:rPr lang="en" sz="1200"/>
              <a:t>Version 1.13.0+mkl</a:t>
            </a:r>
            <a:endParaRPr sz="1200"/>
          </a:p>
          <a:p>
            <a:pPr marL="457200" lvl="0" indent="-304800">
              <a:spcBef>
                <a:spcPts val="0"/>
              </a:spcBef>
              <a:spcAft>
                <a:spcPts val="0"/>
              </a:spcAft>
              <a:buSzPts val="1200"/>
              <a:buChar char="●"/>
            </a:pPr>
            <a:r>
              <a:rPr lang="en" sz="1200"/>
              <a:t>Pillow Version 4.1.1</a:t>
            </a:r>
            <a:endParaRPr sz="1200"/>
          </a:p>
          <a:p>
            <a:pPr marL="457200" lvl="0" indent="-304800">
              <a:spcBef>
                <a:spcPts val="0"/>
              </a:spcBef>
              <a:spcAft>
                <a:spcPts val="0"/>
              </a:spcAft>
              <a:buSzPts val="1200"/>
              <a:buChar char="●"/>
            </a:pPr>
            <a:r>
              <a:rPr lang="en" sz="1200"/>
              <a:t>Scipy Version 0.19.0</a:t>
            </a:r>
            <a:endParaRPr sz="1200"/>
          </a:p>
          <a:p>
            <a:pPr marL="457200" lvl="0" indent="-304800">
              <a:spcBef>
                <a:spcPts val="0"/>
              </a:spcBef>
              <a:spcAft>
                <a:spcPts val="0"/>
              </a:spcAft>
              <a:buSzPts val="1200"/>
              <a:buChar char="●"/>
            </a:pPr>
            <a:r>
              <a:rPr lang="en" sz="1200"/>
              <a:t>Tensorflow Version 1.2.0</a:t>
            </a:r>
            <a:endParaRPr sz="1200"/>
          </a:p>
          <a:p>
            <a:pPr marL="457200" lvl="0" indent="-304800">
              <a:spcBef>
                <a:spcPts val="0"/>
              </a:spcBef>
              <a:spcAft>
                <a:spcPts val="0"/>
              </a:spcAft>
              <a:buSzPts val="1200"/>
              <a:buChar char="●"/>
            </a:pPr>
            <a:r>
              <a:rPr lang="en" sz="1200"/>
              <a:t>Tflearn Version 0.3.1</a:t>
            </a:r>
            <a:endParaRPr sz="1200"/>
          </a:p>
          <a:p>
            <a:pPr marL="457200" lvl="0" indent="0">
              <a:spcBef>
                <a:spcPts val="1600"/>
              </a:spcBef>
              <a:spcAft>
                <a:spcPts val="1600"/>
              </a:spcAft>
              <a:buNone/>
            </a:pPr>
            <a:endParaRPr sz="1200"/>
          </a:p>
        </p:txBody>
      </p:sp>
      <p:pic>
        <p:nvPicPr>
          <p:cNvPr id="305" name="Shape 305"/>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06" name="Shape 306"/>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07" name="Shape 307"/>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2276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Tensorflow? </a:t>
            </a:r>
            <a:endParaRPr/>
          </a:p>
        </p:txBody>
      </p:sp>
      <p:sp>
        <p:nvSpPr>
          <p:cNvPr id="313" name="Shape 313"/>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200">
                <a:solidFill>
                  <a:srgbClr val="212121"/>
                </a:solidFill>
                <a:latin typeface="Roboto"/>
                <a:ea typeface="Roboto"/>
                <a:cs typeface="Roboto"/>
                <a:sym typeface="Roboto"/>
              </a:rPr>
              <a:t>TensorFlow is an open source software library for high performance numerical computation. Its flexible architecture allows easy deployment of computation across a variety of platforms. It comes with strong support for machine learning and deep learning, and the flexible numerical computation core is used across many other scientific domains.</a:t>
            </a:r>
            <a:endParaRPr/>
          </a:p>
        </p:txBody>
      </p:sp>
      <p:pic>
        <p:nvPicPr>
          <p:cNvPr id="314" name="Shape 314"/>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15" name="Shape 315"/>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16" name="Shape 316"/>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Training the Program</a:t>
            </a:r>
            <a:endParaRPr/>
          </a:p>
        </p:txBody>
      </p:sp>
      <p:sp>
        <p:nvSpPr>
          <p:cNvPr id="322" name="Shape 322"/>
          <p:cNvSpPr txBox="1">
            <a:spLocks noGrp="1"/>
          </p:cNvSpPr>
          <p:nvPr>
            <p:ph type="body" idx="1"/>
          </p:nvPr>
        </p:nvSpPr>
        <p:spPr>
          <a:xfrm>
            <a:off x="1303800" y="1597863"/>
            <a:ext cx="2984400" cy="2541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Before being able to efficiently identify objects in the provided images the program needs to be trained using a series of sample images on what it should be looking for. The command responsible for beginning this training is </a:t>
            </a:r>
            <a:r>
              <a:rPr lang="en" b="1" i="1"/>
              <a:t>python3 train.py "shipsnet.json" "models/model.tfl"</a:t>
            </a:r>
            <a:r>
              <a:rPr lang="en"/>
              <a:t>. Training is done in separate sessions or “epochs”. </a:t>
            </a:r>
            <a:endParaRPr/>
          </a:p>
        </p:txBody>
      </p:sp>
      <p:pic>
        <p:nvPicPr>
          <p:cNvPr id="323" name="Shape 323"/>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24" name="Shape 324"/>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25" name="Shape 325"/>
          <p:cNvPicPr preferRelativeResize="0"/>
          <p:nvPr/>
        </p:nvPicPr>
        <p:blipFill>
          <a:blip r:embed="rId5">
            <a:alphaModFix/>
          </a:blip>
          <a:stretch>
            <a:fillRect/>
          </a:stretch>
        </p:blipFill>
        <p:spPr>
          <a:xfrm>
            <a:off x="1393350" y="4688949"/>
            <a:ext cx="344375" cy="344375"/>
          </a:xfrm>
          <a:prstGeom prst="rect">
            <a:avLst/>
          </a:prstGeom>
          <a:noFill/>
          <a:ln>
            <a:noFill/>
          </a:ln>
        </p:spPr>
      </p:pic>
      <p:pic>
        <p:nvPicPr>
          <p:cNvPr id="326" name="Shape 326"/>
          <p:cNvPicPr preferRelativeResize="0"/>
          <p:nvPr/>
        </p:nvPicPr>
        <p:blipFill>
          <a:blip r:embed="rId6">
            <a:alphaModFix/>
          </a:blip>
          <a:stretch>
            <a:fillRect/>
          </a:stretch>
        </p:blipFill>
        <p:spPr>
          <a:xfrm>
            <a:off x="4288200" y="1400012"/>
            <a:ext cx="4531050" cy="2937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Processing the image</a:t>
            </a:r>
            <a:endParaRPr/>
          </a:p>
        </p:txBody>
      </p:sp>
      <p:sp>
        <p:nvSpPr>
          <p:cNvPr id="332" name="Shape 332"/>
          <p:cNvSpPr txBox="1">
            <a:spLocks noGrp="1"/>
          </p:cNvSpPr>
          <p:nvPr>
            <p:ph type="body" idx="1"/>
          </p:nvPr>
        </p:nvSpPr>
        <p:spPr>
          <a:xfrm>
            <a:off x="1303800" y="1597863"/>
            <a:ext cx="2764800" cy="2541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Once the training is done one can begin to detect objects in an image using the command </a:t>
            </a:r>
            <a:r>
              <a:rPr lang="en" b="1" i="1"/>
              <a:t>python3 detector.py "models/model.tfl" "images/scene_1.png"</a:t>
            </a:r>
            <a:r>
              <a:rPr lang="en"/>
              <a:t>. </a:t>
            </a:r>
            <a:endParaRPr/>
          </a:p>
        </p:txBody>
      </p:sp>
      <p:pic>
        <p:nvPicPr>
          <p:cNvPr id="333" name="Shape 333"/>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34" name="Shape 334"/>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35" name="Shape 335"/>
          <p:cNvPicPr preferRelativeResize="0"/>
          <p:nvPr/>
        </p:nvPicPr>
        <p:blipFill>
          <a:blip r:embed="rId5">
            <a:alphaModFix/>
          </a:blip>
          <a:stretch>
            <a:fillRect/>
          </a:stretch>
        </p:blipFill>
        <p:spPr>
          <a:xfrm>
            <a:off x="1393350" y="4688949"/>
            <a:ext cx="344375" cy="344375"/>
          </a:xfrm>
          <a:prstGeom prst="rect">
            <a:avLst/>
          </a:prstGeom>
          <a:noFill/>
          <a:ln>
            <a:noFill/>
          </a:ln>
        </p:spPr>
      </p:pic>
      <p:pic>
        <p:nvPicPr>
          <p:cNvPr id="336" name="Shape 336"/>
          <p:cNvPicPr preferRelativeResize="0"/>
          <p:nvPr/>
        </p:nvPicPr>
        <p:blipFill>
          <a:blip r:embed="rId6">
            <a:alphaModFix/>
          </a:blip>
          <a:stretch>
            <a:fillRect/>
          </a:stretch>
        </p:blipFill>
        <p:spPr>
          <a:xfrm>
            <a:off x="4004100" y="1725949"/>
            <a:ext cx="4946675" cy="1456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Results</a:t>
            </a:r>
            <a:endParaRPr/>
          </a:p>
        </p:txBody>
      </p:sp>
      <p:sp>
        <p:nvSpPr>
          <p:cNvPr id="342" name="Shape 342"/>
          <p:cNvSpPr txBox="1">
            <a:spLocks noGrp="1"/>
          </p:cNvSpPr>
          <p:nvPr>
            <p:ph type="body" idx="1"/>
          </p:nvPr>
        </p:nvSpPr>
        <p:spPr>
          <a:xfrm>
            <a:off x="922375" y="1664638"/>
            <a:ext cx="2938200" cy="2541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final result was an algorithm, which is capable of receiving images from various sources of imagery at various resolutions and able to accurately detect most of the ships within the image. </a:t>
            </a:r>
            <a:endParaRPr/>
          </a:p>
        </p:txBody>
      </p:sp>
      <p:pic>
        <p:nvPicPr>
          <p:cNvPr id="343" name="Shape 343"/>
          <p:cNvPicPr preferRelativeResize="0"/>
          <p:nvPr/>
        </p:nvPicPr>
        <p:blipFill>
          <a:blip r:embed="rId3">
            <a:alphaModFix/>
          </a:blip>
          <a:stretch>
            <a:fillRect/>
          </a:stretch>
        </p:blipFill>
        <p:spPr>
          <a:xfrm>
            <a:off x="3931675" y="1000188"/>
            <a:ext cx="4996853" cy="3143127"/>
          </a:xfrm>
          <a:prstGeom prst="rect">
            <a:avLst/>
          </a:prstGeom>
          <a:noFill/>
          <a:ln>
            <a:noFill/>
          </a:ln>
        </p:spPr>
      </p:pic>
      <p:pic>
        <p:nvPicPr>
          <p:cNvPr id="344" name="Shape 344"/>
          <p:cNvPicPr preferRelativeResize="0"/>
          <p:nvPr/>
        </p:nvPicPr>
        <p:blipFill>
          <a:blip r:embed="rId4">
            <a:alphaModFix/>
          </a:blip>
          <a:stretch>
            <a:fillRect/>
          </a:stretch>
        </p:blipFill>
        <p:spPr>
          <a:xfrm>
            <a:off x="0" y="4531650"/>
            <a:ext cx="9144001" cy="611850"/>
          </a:xfrm>
          <a:prstGeom prst="rect">
            <a:avLst/>
          </a:prstGeom>
          <a:noFill/>
          <a:ln>
            <a:noFill/>
          </a:ln>
        </p:spPr>
      </p:pic>
      <p:pic>
        <p:nvPicPr>
          <p:cNvPr id="345" name="Shape 345"/>
          <p:cNvPicPr preferRelativeResize="0"/>
          <p:nvPr/>
        </p:nvPicPr>
        <p:blipFill>
          <a:blip r:embed="rId5">
            <a:alphaModFix/>
          </a:blip>
          <a:stretch>
            <a:fillRect/>
          </a:stretch>
        </p:blipFill>
        <p:spPr>
          <a:xfrm>
            <a:off x="81900" y="4688950"/>
            <a:ext cx="1221899" cy="344375"/>
          </a:xfrm>
          <a:prstGeom prst="rect">
            <a:avLst/>
          </a:prstGeom>
          <a:noFill/>
          <a:ln>
            <a:noFill/>
          </a:ln>
        </p:spPr>
      </p:pic>
      <p:pic>
        <p:nvPicPr>
          <p:cNvPr id="346" name="Shape 346"/>
          <p:cNvPicPr preferRelativeResize="0"/>
          <p:nvPr/>
        </p:nvPicPr>
        <p:blipFill>
          <a:blip r:embed="rId6">
            <a:alphaModFix/>
          </a:blip>
          <a:stretch>
            <a:fillRect/>
          </a:stretch>
        </p:blipFill>
        <p:spPr>
          <a:xfrm>
            <a:off x="1393350" y="4688949"/>
            <a:ext cx="344375" cy="344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Conclusion</a:t>
            </a:r>
            <a:endParaRPr/>
          </a:p>
        </p:txBody>
      </p:sp>
      <p:sp>
        <p:nvSpPr>
          <p:cNvPr id="352" name="Shape 352"/>
          <p:cNvSpPr txBox="1">
            <a:spLocks noGrp="1"/>
          </p:cNvSpPr>
          <p:nvPr>
            <p:ph type="body" idx="1"/>
          </p:nvPr>
        </p:nvSpPr>
        <p:spPr>
          <a:xfrm>
            <a:off x="1303800" y="1597875"/>
            <a:ext cx="7030500" cy="2541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In conclusion the developed algorithm was not 100% adequate in the fact that the model had three mistakes. It missed one ship and classified two non-ship objects as ships. Although the algorithm had errors the Center of Excellence in Remote Sensing Education and Research (CERSER) program at Elizabeth City State University can benefit from the use of the algorithm. The algorithm can be modified and re-trained to detect any object the user wishes with the correct dataset.  </a:t>
            </a:r>
            <a:endParaRPr/>
          </a:p>
        </p:txBody>
      </p:sp>
      <p:pic>
        <p:nvPicPr>
          <p:cNvPr id="353" name="Shape 353"/>
          <p:cNvPicPr preferRelativeResize="0"/>
          <p:nvPr/>
        </p:nvPicPr>
        <p:blipFill>
          <a:blip r:embed="rId3">
            <a:alphaModFix/>
          </a:blip>
          <a:stretch>
            <a:fillRect/>
          </a:stretch>
        </p:blipFill>
        <p:spPr>
          <a:xfrm>
            <a:off x="0" y="4531650"/>
            <a:ext cx="9144001" cy="611850"/>
          </a:xfrm>
          <a:prstGeom prst="rect">
            <a:avLst/>
          </a:prstGeom>
          <a:noFill/>
          <a:ln>
            <a:noFill/>
          </a:ln>
        </p:spPr>
      </p:pic>
      <p:pic>
        <p:nvPicPr>
          <p:cNvPr id="354" name="Shape 354"/>
          <p:cNvPicPr preferRelativeResize="0"/>
          <p:nvPr/>
        </p:nvPicPr>
        <p:blipFill>
          <a:blip r:embed="rId4">
            <a:alphaModFix/>
          </a:blip>
          <a:stretch>
            <a:fillRect/>
          </a:stretch>
        </p:blipFill>
        <p:spPr>
          <a:xfrm>
            <a:off x="81900" y="4688950"/>
            <a:ext cx="1221899" cy="344375"/>
          </a:xfrm>
          <a:prstGeom prst="rect">
            <a:avLst/>
          </a:prstGeom>
          <a:noFill/>
          <a:ln>
            <a:noFill/>
          </a:ln>
        </p:spPr>
      </p:pic>
      <p:pic>
        <p:nvPicPr>
          <p:cNvPr id="355" name="Shape 355"/>
          <p:cNvPicPr preferRelativeResize="0"/>
          <p:nvPr/>
        </p:nvPicPr>
        <p:blipFill>
          <a:blip r:embed="rId5">
            <a:alphaModFix/>
          </a:blip>
          <a:stretch>
            <a:fillRect/>
          </a:stretch>
        </p:blipFill>
        <p:spPr>
          <a:xfrm>
            <a:off x="1393350" y="4688949"/>
            <a:ext cx="344375" cy="344375"/>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968</Words>
  <Application>Microsoft Office PowerPoint</Application>
  <PresentationFormat>On-screen Show (16:9)</PresentationFormat>
  <Paragraphs>45</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Nunito</vt:lpstr>
      <vt:lpstr>Maven Pro</vt:lpstr>
      <vt:lpstr>Roboto</vt:lpstr>
      <vt:lpstr>Times New Roman</vt:lpstr>
      <vt:lpstr>Momentum</vt:lpstr>
      <vt:lpstr>Using Tensorflow to Detect Objects in an Image</vt:lpstr>
      <vt:lpstr>Abstract </vt:lpstr>
      <vt:lpstr>Methodology</vt:lpstr>
      <vt:lpstr>Software</vt:lpstr>
      <vt:lpstr>What is Tensorflow? </vt:lpstr>
      <vt:lpstr>Training the Program</vt:lpstr>
      <vt:lpstr>Processing the image</vt:lpstr>
      <vt:lpstr>Results</vt:lpstr>
      <vt:lpstr>Conclusion</vt:lpstr>
      <vt:lpstr>Future Work</vt:lpstr>
      <vt:lpstr>Acknowledgements</vt:lpstr>
      <vt:lpstr>References</vt:lpstr>
      <vt:lpstr>References Cont.</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Tensorflow to Detect Objects in an Image</dc:title>
  <dc:creator>MMT</dc:creator>
  <cp:lastModifiedBy>JAW</cp:lastModifiedBy>
  <cp:revision>2</cp:revision>
  <dcterms:modified xsi:type="dcterms:W3CDTF">2018-04-25T13:40:56Z</dcterms:modified>
</cp:coreProperties>
</file>