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7"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BE8D2-770C-4106-834D-8EA1B2F377E7}" v="100" dt="2018-04-24T19:25:10.975"/>
    <p1510:client id="{C2771856-D6F3-401C-88D8-8209012C4122}" v="45" dt="2018-04-24T19:27:11.071"/>
    <p1510:client id="{E38F1557-4ED3-4CCC-AB65-0E1FC40947E6}" v="4" dt="2018-04-24T20:13:13.757"/>
    <p1510:client id="{FB5B29F5-135A-431F-916C-9E987745B728}" v="3" dt="2018-04-24T20:13:26.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3096" y="-23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46CE7D5-CF57-46EF-B807-FDD0502418D4}" type="datetimeFigureOut">
              <a:rPr lang="en-US" smtClean="0"/>
              <a:t>5/9/2018</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30EA680-D336-4FF7-8B7A-9848BB0A1C3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66220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836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0719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863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624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46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994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640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163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446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3059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46CE7D5-CF57-46EF-B807-FDD0502418D4}" type="datetimeFigureOut">
              <a:rPr lang="en-US" smtClean="0"/>
              <a:t>5/9/2018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48357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D65D7AA-A0C8-491E-9211-059F0D299A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xmlns="" id="{1322BCA3-31C1-4329-B0BA-4748F937B5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98D39CD7-AB20-4006-930C-6368406D01E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129873" y="5359400"/>
            <a:ext cx="25503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F6C1DD8F-426A-45F7-A524-5569263BE5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9916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61872" y="723331"/>
            <a:ext cx="9418320" cy="3875965"/>
          </a:xfrm>
          <a:noFill/>
        </p:spPr>
        <p:txBody>
          <a:bodyPr anchor="ctr">
            <a:normAutofit/>
          </a:bodyPr>
          <a:lstStyle/>
          <a:p>
            <a:pPr algn="ctr"/>
            <a:r>
              <a:rPr lang="en-US" sz="4400" dirty="0">
                <a:solidFill>
                  <a:schemeClr val="tx2"/>
                </a:solidFill>
                <a:cs typeface="Calibri Light"/>
              </a:rPr>
              <a:t>Use of Python Scripts to Compare and Contrast Photo Images</a:t>
            </a:r>
            <a:endParaRPr lang="en-US" dirty="0"/>
          </a:p>
        </p:txBody>
      </p:sp>
      <p:sp>
        <p:nvSpPr>
          <p:cNvPr id="3" name="Subtitle 2"/>
          <p:cNvSpPr>
            <a:spLocks noGrp="1"/>
          </p:cNvSpPr>
          <p:nvPr>
            <p:ph type="subTitle" idx="1"/>
          </p:nvPr>
        </p:nvSpPr>
        <p:spPr>
          <a:xfrm>
            <a:off x="1261872" y="5595582"/>
            <a:ext cx="9418320" cy="896658"/>
          </a:xfrm>
        </p:spPr>
        <p:txBody>
          <a:bodyPr vert="horz" lIns="91440" tIns="45720" rIns="91440" bIns="45720" rtlCol="0" anchor="t">
            <a:normAutofit/>
          </a:bodyPr>
          <a:lstStyle/>
          <a:p>
            <a:pPr algn="r"/>
            <a:r>
              <a:rPr lang="en-US" sz="2000">
                <a:solidFill>
                  <a:schemeClr val="accent2">
                    <a:lumMod val="75000"/>
                  </a:schemeClr>
                </a:solidFill>
                <a:cs typeface="Calibri"/>
              </a:rPr>
              <a:t>Team members: </a:t>
            </a:r>
            <a:r>
              <a:rPr lang="en-US" sz="2000" err="1">
                <a:solidFill>
                  <a:schemeClr val="accent2">
                    <a:lumMod val="75000"/>
                  </a:schemeClr>
                </a:solidFill>
                <a:cs typeface="Calibri"/>
              </a:rPr>
              <a:t>Disaiah</a:t>
            </a:r>
            <a:r>
              <a:rPr lang="en-US" sz="2000">
                <a:solidFill>
                  <a:schemeClr val="accent2">
                    <a:lumMod val="75000"/>
                  </a:schemeClr>
                </a:solidFill>
                <a:cs typeface="Calibri"/>
              </a:rPr>
              <a:t> Bennet and Kevin Benton Jr</a:t>
            </a:r>
          </a:p>
          <a:p>
            <a:pPr algn="r"/>
            <a:r>
              <a:rPr lang="en-US" sz="2000">
                <a:solidFill>
                  <a:schemeClr val="accent2">
                    <a:lumMod val="75000"/>
                  </a:schemeClr>
                </a:solidFill>
                <a:cs typeface="Calibri"/>
              </a:rPr>
              <a:t>Mentor: Derek Morris Jr, Joel Santiago</a:t>
            </a: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7A8ABD3-EEBF-44BF-B1BB-3193F6EC6430}"/>
              </a:ext>
            </a:extLst>
          </p:cNvPr>
          <p:cNvSpPr>
            <a:spLocks noGrp="1"/>
          </p:cNvSpPr>
          <p:nvPr>
            <p:ph type="title"/>
          </p:nvPr>
        </p:nvSpPr>
        <p:spPr>
          <a:xfrm>
            <a:off x="965198" y="643466"/>
            <a:ext cx="3092718" cy="5528734"/>
          </a:xfrm>
          <a:noFill/>
        </p:spPr>
        <p:txBody>
          <a:bodyPr anchor="t">
            <a:normAutofit/>
          </a:bodyPr>
          <a:lstStyle/>
          <a:p>
            <a:r>
              <a:rPr lang="en-US" sz="2600">
                <a:solidFill>
                  <a:srgbClr val="FFFFFF"/>
                </a:solidFill>
                <a:cs typeface="Calibri Light"/>
              </a:rPr>
              <a:t>Acknowledgements</a:t>
            </a:r>
            <a:endParaRPr lang="en-US" sz="2600">
              <a:solidFill>
                <a:srgbClr val="FFFFFF"/>
              </a:solidFill>
            </a:endParaRPr>
          </a:p>
        </p:txBody>
      </p:sp>
      <p:sp>
        <p:nvSpPr>
          <p:cNvPr id="3" name="Content Placeholder 2">
            <a:extLst>
              <a:ext uri="{FF2B5EF4-FFF2-40B4-BE49-F238E27FC236}">
                <a16:creationId xmlns:a16="http://schemas.microsoft.com/office/drawing/2014/main" xmlns="" id="{612E3AB1-142F-464E-814C-C32F1C962333}"/>
              </a:ext>
            </a:extLst>
          </p:cNvPr>
          <p:cNvSpPr>
            <a:spLocks noGrp="1"/>
          </p:cNvSpPr>
          <p:nvPr>
            <p:ph idx="1"/>
          </p:nvPr>
        </p:nvSpPr>
        <p:spPr>
          <a:xfrm>
            <a:off x="4701385" y="643466"/>
            <a:ext cx="5947985" cy="5571067"/>
          </a:xfrm>
        </p:spPr>
        <p:txBody>
          <a:bodyPr vert="horz" lIns="91440" tIns="45720" rIns="91440" bIns="45720" rtlCol="0">
            <a:normAutofit/>
          </a:bodyPr>
          <a:lstStyle/>
          <a:p>
            <a:r>
              <a:rPr lang="en-US" sz="2400">
                <a:cs typeface="Calibri"/>
              </a:rPr>
              <a:t>We would like to thank Dr. Linda B. Hayden for her support during this project. The team would also like to thank Derek Morris, for his assistance and his guidance with the research and execution of the project.</a:t>
            </a:r>
          </a:p>
          <a:p>
            <a:endParaRPr lang="en-US" sz="2400">
              <a:cs typeface="Calibri"/>
            </a:endParaRPr>
          </a:p>
        </p:txBody>
      </p:sp>
    </p:spTree>
    <p:extLst>
      <p:ext uri="{BB962C8B-B14F-4D97-AF65-F5344CB8AC3E}">
        <p14:creationId xmlns:p14="http://schemas.microsoft.com/office/powerpoint/2010/main" val="75952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2870E20-B5FC-4324-B937-0A467F2FD109}"/>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cs typeface="Calibri Light"/>
              </a:rPr>
              <a:t>References</a:t>
            </a:r>
            <a:endParaRPr lang="en-US"/>
          </a:p>
        </p:txBody>
      </p:sp>
      <p:sp>
        <p:nvSpPr>
          <p:cNvPr id="3" name="Content Placeholder 2">
            <a:extLst>
              <a:ext uri="{FF2B5EF4-FFF2-40B4-BE49-F238E27FC236}">
                <a16:creationId xmlns:a16="http://schemas.microsoft.com/office/drawing/2014/main" xmlns="" id="{EEE756F0-7B1D-4AF0-ADB7-FF15F00629F2}"/>
              </a:ext>
            </a:extLst>
          </p:cNvPr>
          <p:cNvSpPr>
            <a:spLocks noGrp="1"/>
          </p:cNvSpPr>
          <p:nvPr>
            <p:ph idx="1"/>
          </p:nvPr>
        </p:nvSpPr>
        <p:spPr>
          <a:xfrm>
            <a:off x="4701385" y="643466"/>
            <a:ext cx="5947985" cy="5571067"/>
          </a:xfrm>
        </p:spPr>
        <p:txBody>
          <a:bodyPr vert="horz" lIns="91440" tIns="45720" rIns="91440" bIns="45720" rtlCol="0" anchor="t">
            <a:normAutofit fontScale="85000" lnSpcReduction="10000"/>
          </a:bodyPr>
          <a:lstStyle/>
          <a:p>
            <a:pPr marL="0" indent="0">
              <a:buNone/>
            </a:pPr>
            <a:r>
              <a:rPr lang="en-US" sz="2400" dirty="0">
                <a:cs typeface="Calibri"/>
              </a:rPr>
              <a:t>[1]"What is Python? Executive Summary.", </a:t>
            </a:r>
            <a:r>
              <a:rPr lang="en-US" sz="2400" i="1" dirty="0">
                <a:cs typeface="Calibri"/>
              </a:rPr>
              <a:t>Python.org</a:t>
            </a:r>
            <a:r>
              <a:rPr lang="en-US" sz="2400" dirty="0">
                <a:cs typeface="Calibri"/>
              </a:rPr>
              <a:t>, (2018).  [online] Available: https://www.python.org/doc/essays/blurb/.</a:t>
            </a:r>
          </a:p>
          <a:p>
            <a:pPr marL="0" indent="0">
              <a:buNone/>
            </a:pPr>
            <a:r>
              <a:rPr lang="en-US" sz="2400" dirty="0">
                <a:cs typeface="Calibri"/>
              </a:rPr>
              <a:t>[2]"EXTRACTING PIXEL VALUES OF AN IMAGE IN PYTHON - </a:t>
            </a:r>
            <a:r>
              <a:rPr lang="en-US" sz="2400" dirty="0" err="1">
                <a:cs typeface="Calibri"/>
              </a:rPr>
              <a:t>Akshay</a:t>
            </a:r>
            <a:r>
              <a:rPr lang="en-US" sz="2400" dirty="0">
                <a:cs typeface="Calibri"/>
              </a:rPr>
              <a:t> </a:t>
            </a:r>
            <a:r>
              <a:rPr lang="en-US" sz="2400" dirty="0" err="1">
                <a:cs typeface="Calibri"/>
              </a:rPr>
              <a:t>Pai</a:t>
            </a:r>
            <a:r>
              <a:rPr lang="en-US" sz="2400" dirty="0">
                <a:cs typeface="Calibri"/>
              </a:rPr>
              <a:t>", </a:t>
            </a:r>
            <a:r>
              <a:rPr lang="en-US" sz="2400" i="1" dirty="0" err="1">
                <a:cs typeface="Calibri"/>
              </a:rPr>
              <a:t>HackerEarth</a:t>
            </a:r>
            <a:r>
              <a:rPr lang="en-US" sz="2400" dirty="0">
                <a:cs typeface="Calibri"/>
              </a:rPr>
              <a:t>, 2018. [Online]. Available: https://www.hackerearth.com/practice/notes/extracting-pixel-values-of-an-image-in-python/.</a:t>
            </a:r>
            <a:endParaRPr lang="en-US"/>
          </a:p>
          <a:p>
            <a:pPr marL="2540" indent="0">
              <a:buNone/>
            </a:pPr>
            <a:r>
              <a:rPr lang="en-US" sz="2400" dirty="0">
                <a:cs typeface="Calibri"/>
              </a:rPr>
              <a:t>[3]"</a:t>
            </a:r>
            <a:r>
              <a:rPr lang="en-US" sz="2400" dirty="0" err="1">
                <a:cs typeface="Calibri"/>
              </a:rPr>
              <a:t>NumPy</a:t>
            </a:r>
            <a:r>
              <a:rPr lang="en-US" sz="2400" dirty="0">
                <a:cs typeface="Calibri"/>
              </a:rPr>
              <a:t> — </a:t>
            </a:r>
            <a:r>
              <a:rPr lang="en-US" sz="2400" dirty="0" err="1">
                <a:cs typeface="Calibri"/>
              </a:rPr>
              <a:t>NumPy</a:t>
            </a:r>
            <a:r>
              <a:rPr lang="en-US" sz="2400" dirty="0">
                <a:cs typeface="Calibri"/>
              </a:rPr>
              <a:t>", </a:t>
            </a:r>
            <a:r>
              <a:rPr lang="en-US" sz="2400" i="1" dirty="0">
                <a:cs typeface="Calibri"/>
              </a:rPr>
              <a:t>Numpy.org</a:t>
            </a:r>
            <a:r>
              <a:rPr lang="en-US" sz="2400" dirty="0">
                <a:cs typeface="Calibri"/>
              </a:rPr>
              <a:t>, 2018. [Online]. Available: http://www.numpy.org.</a:t>
            </a:r>
            <a:endParaRPr lang="en-US" dirty="0"/>
          </a:p>
          <a:p>
            <a:pPr marL="2540" indent="0">
              <a:buNone/>
            </a:pPr>
            <a:r>
              <a:rPr lang="en-US" sz="2400" dirty="0">
                <a:cs typeface="Calibri"/>
              </a:rPr>
              <a:t>[4]"OpenCV library", </a:t>
            </a:r>
            <a:r>
              <a:rPr lang="en-US" sz="2400" i="1" dirty="0">
                <a:cs typeface="Calibri"/>
              </a:rPr>
              <a:t>Opencv.org</a:t>
            </a:r>
            <a:r>
              <a:rPr lang="en-US" sz="2400" dirty="0">
                <a:cs typeface="Calibri"/>
              </a:rPr>
              <a:t>, 2018. [Online]. Available: https://opencv.org.</a:t>
            </a:r>
            <a:endParaRPr lang="en-US" dirty="0"/>
          </a:p>
          <a:p>
            <a:pPr marL="2540" indent="0">
              <a:buNone/>
            </a:pPr>
            <a:r>
              <a:rPr lang="en-US" sz="2400" dirty="0">
                <a:cs typeface="Calibri"/>
              </a:rPr>
              <a:t>[5]"</a:t>
            </a:r>
            <a:r>
              <a:rPr lang="en-US" sz="2400" dirty="0" err="1">
                <a:cs typeface="Calibri"/>
              </a:rPr>
              <a:t>scikit</a:t>
            </a:r>
            <a:r>
              <a:rPr lang="en-US" sz="2400" dirty="0">
                <a:cs typeface="Calibri"/>
              </a:rPr>
              <a:t>-learn: machine learning in Python — </a:t>
            </a:r>
            <a:r>
              <a:rPr lang="en-US" sz="2400" dirty="0" err="1">
                <a:cs typeface="Calibri"/>
              </a:rPr>
              <a:t>scikit</a:t>
            </a:r>
            <a:r>
              <a:rPr lang="en-US" sz="2400" dirty="0">
                <a:cs typeface="Calibri"/>
              </a:rPr>
              <a:t>-learn 0.19.1 documentation", </a:t>
            </a:r>
            <a:r>
              <a:rPr lang="en-US" sz="2400" i="1" dirty="0">
                <a:cs typeface="Calibri"/>
              </a:rPr>
              <a:t>Scikit-learn.org</a:t>
            </a:r>
            <a:r>
              <a:rPr lang="en-US" sz="2400" dirty="0">
                <a:cs typeface="Calibri"/>
              </a:rPr>
              <a:t>, 2018. [Online]. Available: http://scikit-learn.org/stable/. </a:t>
            </a:r>
            <a:endParaRPr lang="en-US" dirty="0">
              <a:cs typeface="Calibri"/>
            </a:endParaRPr>
          </a:p>
          <a:p>
            <a:pPr marL="2540" indent="0">
              <a:buNone/>
            </a:pPr>
            <a:endParaRPr lang="en-US" dirty="0">
              <a:cs typeface="Calibri"/>
            </a:endParaRPr>
          </a:p>
        </p:txBody>
      </p:sp>
    </p:spTree>
    <p:extLst>
      <p:ext uri="{BB962C8B-B14F-4D97-AF65-F5344CB8AC3E}">
        <p14:creationId xmlns:p14="http://schemas.microsoft.com/office/powerpoint/2010/main" val="191716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52332DF-A247-4BE0-BB87-9975F7AD7BCD}"/>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cs typeface="Calibri Light"/>
              </a:rPr>
              <a:t>Abstract</a:t>
            </a:r>
            <a:endParaRPr lang="en-US" sz="2800">
              <a:solidFill>
                <a:srgbClr val="FFFFFF"/>
              </a:solidFill>
            </a:endParaRPr>
          </a:p>
        </p:txBody>
      </p:sp>
      <p:sp>
        <p:nvSpPr>
          <p:cNvPr id="3" name="Content Placeholder 2">
            <a:extLst>
              <a:ext uri="{FF2B5EF4-FFF2-40B4-BE49-F238E27FC236}">
                <a16:creationId xmlns:a16="http://schemas.microsoft.com/office/drawing/2014/main" xmlns="" id="{C57D3748-FB74-48F3-962F-AB4887C8588D}"/>
              </a:ext>
            </a:extLst>
          </p:cNvPr>
          <p:cNvSpPr>
            <a:spLocks noGrp="1"/>
          </p:cNvSpPr>
          <p:nvPr>
            <p:ph idx="1"/>
          </p:nvPr>
        </p:nvSpPr>
        <p:spPr>
          <a:xfrm>
            <a:off x="4701385" y="643466"/>
            <a:ext cx="5947985" cy="5571067"/>
          </a:xfrm>
        </p:spPr>
        <p:txBody>
          <a:bodyPr vert="horz" lIns="91440" tIns="45720" rIns="91440" bIns="45720" rtlCol="0" anchor="t">
            <a:normAutofit fontScale="92500" lnSpcReduction="10000"/>
          </a:bodyPr>
          <a:lstStyle/>
          <a:p>
            <a:pPr>
              <a:buNone/>
            </a:pPr>
            <a:r>
              <a:rPr lang="en-US" sz="2000" dirty="0">
                <a:cs typeface="Calibri"/>
              </a:rPr>
              <a:t>  In python there is an ability to write python scripts for a variety of projects. For this project the python script was written to perform an image comparison. This was done with various libraries that are included in the python language. These libraries include Image, OpenCV, and etc. Thus, when importing these the program would ask the user for two images and the size for the images the program would display the pixel values for the images as well as display an image were if the pixels of the two images matched the image would be "black out" for that section. The team later found out that to compare the images the team needed to resize the two images as well as that to have the program run on different computer the necessary libraries needed to be on the new computer. Therefore, in the future the team decided that the program would need to be more robust and efficient.</a:t>
            </a:r>
            <a:endParaRPr lang="en-US"/>
          </a:p>
        </p:txBody>
      </p:sp>
    </p:spTree>
    <p:extLst>
      <p:ext uri="{BB962C8B-B14F-4D97-AF65-F5344CB8AC3E}">
        <p14:creationId xmlns:p14="http://schemas.microsoft.com/office/powerpoint/2010/main" val="286417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A5752D3-2A2D-45A3-A6F1-A3C63CF9CBDF}"/>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cs typeface="Calibri Light"/>
              </a:rPr>
              <a:t>Introduction</a:t>
            </a:r>
            <a:endParaRPr lang="en-US" sz="2800">
              <a:solidFill>
                <a:srgbClr val="FFFFFF"/>
              </a:solidFill>
            </a:endParaRPr>
          </a:p>
        </p:txBody>
      </p:sp>
      <p:sp>
        <p:nvSpPr>
          <p:cNvPr id="3" name="Content Placeholder 2">
            <a:extLst>
              <a:ext uri="{FF2B5EF4-FFF2-40B4-BE49-F238E27FC236}">
                <a16:creationId xmlns:a16="http://schemas.microsoft.com/office/drawing/2014/main" xmlns="" id="{6514E7FB-EA8B-4C26-9806-EC5B062F69E8}"/>
              </a:ext>
            </a:extLst>
          </p:cNvPr>
          <p:cNvSpPr>
            <a:spLocks noGrp="1"/>
          </p:cNvSpPr>
          <p:nvPr>
            <p:ph idx="1"/>
          </p:nvPr>
        </p:nvSpPr>
        <p:spPr>
          <a:xfrm>
            <a:off x="4701385" y="643466"/>
            <a:ext cx="5947985" cy="5571067"/>
          </a:xfrm>
        </p:spPr>
        <p:txBody>
          <a:bodyPr vert="horz" lIns="91440" tIns="45720" rIns="91440" bIns="45720" rtlCol="0" anchor="t">
            <a:normAutofit/>
          </a:bodyPr>
          <a:lstStyle/>
          <a:p>
            <a:pPr>
              <a:spcBef>
                <a:spcPct val="0"/>
              </a:spcBef>
            </a:pPr>
            <a:r>
              <a:rPr lang="en-US" sz="2400" dirty="0">
                <a:cs typeface="Calibri"/>
              </a:rPr>
              <a:t>Libraries</a:t>
            </a:r>
          </a:p>
          <a:p>
            <a:pPr lvl="1">
              <a:spcBef>
                <a:spcPct val="0"/>
              </a:spcBef>
            </a:pPr>
            <a:r>
              <a:rPr lang="en-US" sz="2200" i="1" spc="10" dirty="0">
                <a:solidFill>
                  <a:srgbClr val="000000"/>
                </a:solidFill>
                <a:cs typeface="Calibri"/>
              </a:rPr>
              <a:t>PIL</a:t>
            </a:r>
            <a:endParaRPr lang="en-US" sz="2200" spc="10" dirty="0">
              <a:solidFill>
                <a:srgbClr val="000000"/>
              </a:solidFill>
              <a:cs typeface="Calibri"/>
            </a:endParaRPr>
          </a:p>
          <a:p>
            <a:pPr lvl="1">
              <a:spcBef>
                <a:spcPct val="0"/>
              </a:spcBef>
            </a:pPr>
            <a:r>
              <a:rPr lang="en-US" sz="2200" spc="10" dirty="0">
                <a:solidFill>
                  <a:srgbClr val="000000"/>
                </a:solidFill>
                <a:cs typeface="Calibri"/>
              </a:rPr>
              <a:t>OpenCV</a:t>
            </a:r>
          </a:p>
          <a:p>
            <a:pPr lvl="1">
              <a:spcBef>
                <a:spcPct val="0"/>
              </a:spcBef>
            </a:pPr>
            <a:r>
              <a:rPr lang="en-US" sz="2200" dirty="0" err="1">
                <a:cs typeface="Calibri"/>
              </a:rPr>
              <a:t>Numpy</a:t>
            </a:r>
          </a:p>
          <a:p>
            <a:pPr>
              <a:spcBef>
                <a:spcPct val="0"/>
              </a:spcBef>
            </a:pPr>
            <a:endParaRPr lang="en-US" sz="2400">
              <a:cs typeface="Calibri"/>
            </a:endParaRPr>
          </a:p>
          <a:p>
            <a:endParaRPr lang="en-US" sz="2400">
              <a:cs typeface="Calibri"/>
            </a:endParaRPr>
          </a:p>
        </p:txBody>
      </p:sp>
    </p:spTree>
    <p:extLst>
      <p:ext uri="{BB962C8B-B14F-4D97-AF65-F5344CB8AC3E}">
        <p14:creationId xmlns:p14="http://schemas.microsoft.com/office/powerpoint/2010/main" val="167516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865E228-DF27-4199-A622-9803F76EE0A3}"/>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cs typeface="Calibri Light"/>
              </a:rPr>
              <a:t>Methodology </a:t>
            </a:r>
            <a:endParaRPr lang="en-US" sz="2800">
              <a:solidFill>
                <a:srgbClr val="FFFFFF"/>
              </a:solidFill>
            </a:endParaRPr>
          </a:p>
        </p:txBody>
      </p:sp>
      <p:sp>
        <p:nvSpPr>
          <p:cNvPr id="3" name="Content Placeholder 2">
            <a:extLst>
              <a:ext uri="{FF2B5EF4-FFF2-40B4-BE49-F238E27FC236}">
                <a16:creationId xmlns:a16="http://schemas.microsoft.com/office/drawing/2014/main" xmlns="" id="{F63AF57C-4D25-41B3-8AF0-242AB31555A7}"/>
              </a:ext>
            </a:extLst>
          </p:cNvPr>
          <p:cNvSpPr>
            <a:spLocks noGrp="1"/>
          </p:cNvSpPr>
          <p:nvPr>
            <p:ph idx="1"/>
          </p:nvPr>
        </p:nvSpPr>
        <p:spPr>
          <a:xfrm>
            <a:off x="4701385" y="643466"/>
            <a:ext cx="5947985" cy="5571067"/>
          </a:xfrm>
        </p:spPr>
        <p:txBody>
          <a:bodyPr vert="horz" lIns="91440" tIns="45720" rIns="91440" bIns="45720" rtlCol="0" anchor="t">
            <a:normAutofit/>
          </a:bodyPr>
          <a:lstStyle/>
          <a:p>
            <a:pPr marL="0" indent="0">
              <a:spcBef>
                <a:spcPct val="0"/>
              </a:spcBef>
              <a:buNone/>
            </a:pPr>
            <a:endParaRPr lang="en-US" sz="2400"/>
          </a:p>
          <a:p>
            <a:pPr marL="0" indent="0">
              <a:spcBef>
                <a:spcPct val="0"/>
              </a:spcBef>
            </a:pPr>
            <a:r>
              <a:rPr lang="en-US" sz="2400" dirty="0">
                <a:cs typeface="Calibri"/>
              </a:rPr>
              <a:t>Research For the Program </a:t>
            </a:r>
          </a:p>
          <a:p>
            <a:pPr marL="457200" lvl="1" indent="0">
              <a:spcBef>
                <a:spcPct val="0"/>
              </a:spcBef>
            </a:pPr>
            <a:r>
              <a:rPr lang="en-US" sz="2400" dirty="0">
                <a:cs typeface="Calibri"/>
              </a:rPr>
              <a:t>How to image process</a:t>
            </a:r>
          </a:p>
          <a:p>
            <a:pPr marL="457200" lvl="1" indent="0">
              <a:spcBef>
                <a:spcPct val="0"/>
              </a:spcBef>
            </a:pPr>
            <a:r>
              <a:rPr lang="en-US" sz="2400" dirty="0">
                <a:cs typeface="Calibri"/>
              </a:rPr>
              <a:t>Best ways to image process</a:t>
            </a:r>
          </a:p>
          <a:p>
            <a:pPr lvl="1" indent="0">
              <a:spcBef>
                <a:spcPct val="0"/>
              </a:spcBef>
            </a:pPr>
            <a:r>
              <a:rPr lang="en-US" sz="2400" dirty="0">
                <a:cs typeface="Calibri"/>
              </a:rPr>
              <a:t>What needed to be done to the images</a:t>
            </a:r>
          </a:p>
          <a:p>
            <a:pPr lvl="1" indent="0">
              <a:spcBef>
                <a:spcPct val="0"/>
              </a:spcBef>
            </a:pPr>
            <a:r>
              <a:rPr lang="en-US" sz="2400" dirty="0">
                <a:solidFill>
                  <a:srgbClr val="262626"/>
                </a:solidFill>
              </a:rPr>
              <a:t>Libraries needed for the program</a:t>
            </a:r>
          </a:p>
          <a:p>
            <a:endParaRPr lang="en-US" sz="2400">
              <a:cs typeface="Calibri"/>
            </a:endParaRPr>
          </a:p>
        </p:txBody>
      </p:sp>
    </p:spTree>
    <p:extLst>
      <p:ext uri="{BB962C8B-B14F-4D97-AF65-F5344CB8AC3E}">
        <p14:creationId xmlns:p14="http://schemas.microsoft.com/office/powerpoint/2010/main" val="409269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5AD4C42-7449-49D1-BA10-1C4CCA6ADE35}"/>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cs typeface="Calibri Light"/>
              </a:rPr>
              <a:t>Results</a:t>
            </a:r>
            <a:endParaRPr lang="en-US" sz="2800">
              <a:solidFill>
                <a:srgbClr val="FFFFFF"/>
              </a:solidFill>
            </a:endParaRPr>
          </a:p>
        </p:txBody>
      </p:sp>
      <p:sp>
        <p:nvSpPr>
          <p:cNvPr id="3" name="Content Placeholder 2">
            <a:extLst>
              <a:ext uri="{FF2B5EF4-FFF2-40B4-BE49-F238E27FC236}">
                <a16:creationId xmlns:a16="http://schemas.microsoft.com/office/drawing/2014/main" xmlns="" id="{18AF065F-9844-4D26-9312-D5E38BD0CD1E}"/>
              </a:ext>
            </a:extLst>
          </p:cNvPr>
          <p:cNvSpPr>
            <a:spLocks noGrp="1"/>
          </p:cNvSpPr>
          <p:nvPr>
            <p:ph idx="1"/>
          </p:nvPr>
        </p:nvSpPr>
        <p:spPr>
          <a:xfrm>
            <a:off x="4701385" y="643466"/>
            <a:ext cx="5947985" cy="5571067"/>
          </a:xfrm>
        </p:spPr>
        <p:txBody>
          <a:bodyPr vert="horz" lIns="91440" tIns="45720" rIns="91440" bIns="45720" rtlCol="0" anchor="t">
            <a:normAutofit/>
          </a:bodyPr>
          <a:lstStyle/>
          <a:p>
            <a:pPr marL="342900" indent="-342900"/>
            <a:r>
              <a:rPr lang="en-US" sz="2400" dirty="0">
                <a:cs typeface="Calibri"/>
              </a:rPr>
              <a:t>The image comparison process </a:t>
            </a:r>
          </a:p>
          <a:p>
            <a:pPr lvl="1"/>
            <a:r>
              <a:rPr lang="en-US" sz="2400" dirty="0">
                <a:cs typeface="Calibri"/>
              </a:rPr>
              <a:t>Ask the user for the image name, extension, and size</a:t>
            </a:r>
          </a:p>
          <a:p>
            <a:pPr lvl="1"/>
            <a:r>
              <a:rPr lang="en-US" sz="2400" dirty="0">
                <a:cs typeface="Calibri"/>
              </a:rPr>
              <a:t>Prints the pixel values for both images in descending order</a:t>
            </a:r>
          </a:p>
          <a:p>
            <a:pPr lvl="1"/>
            <a:r>
              <a:rPr lang="en-US" sz="2400" dirty="0">
                <a:cs typeface="Calibri"/>
              </a:rPr>
              <a:t>Displays an image that "black out " zones of the image where the pixels of the image were the same</a:t>
            </a:r>
          </a:p>
        </p:txBody>
      </p:sp>
    </p:spTree>
    <p:extLst>
      <p:ext uri="{BB962C8B-B14F-4D97-AF65-F5344CB8AC3E}">
        <p14:creationId xmlns:p14="http://schemas.microsoft.com/office/powerpoint/2010/main" val="124400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5AD4C42-7449-49D1-BA10-1C4CCA6ADE35}"/>
              </a:ext>
            </a:extLst>
          </p:cNvPr>
          <p:cNvSpPr>
            <a:spLocks noGrp="1"/>
          </p:cNvSpPr>
          <p:nvPr>
            <p:ph type="title"/>
          </p:nvPr>
        </p:nvSpPr>
        <p:spPr>
          <a:xfrm>
            <a:off x="965198" y="643466"/>
            <a:ext cx="3092718" cy="5528734"/>
          </a:xfrm>
          <a:noFill/>
        </p:spPr>
        <p:txBody>
          <a:bodyPr anchor="t">
            <a:normAutofit/>
          </a:bodyPr>
          <a:lstStyle/>
          <a:p>
            <a:r>
              <a:rPr lang="en-US" sz="2800" dirty="0">
                <a:solidFill>
                  <a:srgbClr val="FFFFFF"/>
                </a:solidFill>
                <a:cs typeface="Calibri Light"/>
              </a:rPr>
              <a:t>Results</a:t>
            </a:r>
            <a:r>
              <a:rPr lang="en-US" sz="2800" dirty="0">
                <a:solidFill>
                  <a:srgbClr val="FFFFFF"/>
                </a:solidFill>
              </a:rPr>
              <a:t> (Cont.)</a:t>
            </a:r>
          </a:p>
        </p:txBody>
      </p:sp>
      <p:sp>
        <p:nvSpPr>
          <p:cNvPr id="3" name="Content Placeholder 2">
            <a:extLst>
              <a:ext uri="{FF2B5EF4-FFF2-40B4-BE49-F238E27FC236}">
                <a16:creationId xmlns:a16="http://schemas.microsoft.com/office/drawing/2014/main" xmlns="" id="{18AF065F-9844-4D26-9312-D5E38BD0CD1E}"/>
              </a:ext>
            </a:extLst>
          </p:cNvPr>
          <p:cNvSpPr>
            <a:spLocks noGrp="1"/>
          </p:cNvSpPr>
          <p:nvPr>
            <p:ph idx="1"/>
          </p:nvPr>
        </p:nvSpPr>
        <p:spPr>
          <a:xfrm>
            <a:off x="4701385" y="643466"/>
            <a:ext cx="5947985" cy="5571067"/>
          </a:xfrm>
        </p:spPr>
        <p:txBody>
          <a:bodyPr vert="horz" lIns="91440" tIns="45720" rIns="91440" bIns="45720" rtlCol="0" anchor="t">
            <a:normAutofit/>
          </a:bodyPr>
          <a:lstStyle/>
          <a:p>
            <a:pPr marL="274320" lvl="1" indent="0">
              <a:buNone/>
            </a:pPr>
            <a:endParaRPr lang="en-US" sz="2400" dirty="0">
              <a:cs typeface="Calibri"/>
            </a:endParaRPr>
          </a:p>
          <a:p>
            <a:pPr lvl="1"/>
            <a:r>
              <a:rPr lang="en-US" sz="2400" dirty="0">
                <a:cs typeface="Calibri"/>
              </a:rPr>
              <a:t>Issues:</a:t>
            </a:r>
          </a:p>
          <a:p>
            <a:pPr lvl="2"/>
            <a:r>
              <a:rPr lang="en-US" sz="2200" dirty="0">
                <a:cs typeface="Calibri"/>
              </a:rPr>
              <a:t>Infinite Loop</a:t>
            </a:r>
          </a:p>
          <a:p>
            <a:pPr lvl="2"/>
            <a:r>
              <a:rPr lang="en-US" sz="2200" dirty="0">
                <a:cs typeface="Calibri"/>
              </a:rPr>
              <a:t>Ram limitations</a:t>
            </a:r>
          </a:p>
          <a:p>
            <a:pPr lvl="2"/>
            <a:r>
              <a:rPr lang="en-US" sz="2200" dirty="0">
                <a:cs typeface="Calibri"/>
              </a:rPr>
              <a:t>Library Dependencies</a:t>
            </a:r>
          </a:p>
          <a:p>
            <a:pPr lvl="2"/>
            <a:endParaRPr lang="en-US" sz="2200" dirty="0">
              <a:cs typeface="Calibri"/>
            </a:endParaRPr>
          </a:p>
        </p:txBody>
      </p:sp>
      <p:pic>
        <p:nvPicPr>
          <p:cNvPr id="4" name="Picture 4" descr="A screenshot of a computer&#10;&#10;Description generated with very high confidence">
            <a:extLst>
              <a:ext uri="{FF2B5EF4-FFF2-40B4-BE49-F238E27FC236}">
                <a16:creationId xmlns:a16="http://schemas.microsoft.com/office/drawing/2014/main" xmlns="" id="{D3CCD82F-90A0-453F-B707-7F77A93C88AB}"/>
              </a:ext>
            </a:extLst>
          </p:cNvPr>
          <p:cNvPicPr>
            <a:picLocks noChangeAspect="1"/>
          </p:cNvPicPr>
          <p:nvPr/>
        </p:nvPicPr>
        <p:blipFill>
          <a:blip r:embed="rId2"/>
          <a:stretch>
            <a:fillRect/>
          </a:stretch>
        </p:blipFill>
        <p:spPr>
          <a:xfrm>
            <a:off x="740611" y="1253790"/>
            <a:ext cx="3478463" cy="1957470"/>
          </a:xfrm>
          <a:prstGeom prst="rect">
            <a:avLst/>
          </a:prstGeom>
        </p:spPr>
      </p:pic>
      <p:pic>
        <p:nvPicPr>
          <p:cNvPr id="8" name="Picture 8" descr="A picture containing photo&#10;&#10;Description generated with high confidence">
            <a:extLst>
              <a:ext uri="{FF2B5EF4-FFF2-40B4-BE49-F238E27FC236}">
                <a16:creationId xmlns:a16="http://schemas.microsoft.com/office/drawing/2014/main" xmlns="" id="{8041A7FD-649C-48CC-860B-07393371EB47}"/>
              </a:ext>
            </a:extLst>
          </p:cNvPr>
          <p:cNvPicPr>
            <a:picLocks noChangeAspect="1"/>
          </p:cNvPicPr>
          <p:nvPr/>
        </p:nvPicPr>
        <p:blipFill>
          <a:blip r:embed="rId3"/>
          <a:stretch>
            <a:fillRect/>
          </a:stretch>
        </p:blipFill>
        <p:spPr>
          <a:xfrm>
            <a:off x="740611" y="3553159"/>
            <a:ext cx="3478463" cy="1944102"/>
          </a:xfrm>
          <a:prstGeom prst="rect">
            <a:avLst/>
          </a:prstGeom>
        </p:spPr>
      </p:pic>
    </p:spTree>
    <p:extLst>
      <p:ext uri="{BB962C8B-B14F-4D97-AF65-F5344CB8AC3E}">
        <p14:creationId xmlns:p14="http://schemas.microsoft.com/office/powerpoint/2010/main" val="415736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9D8D2-D456-45EC-B4D4-0AA1CAC03F0F}"/>
              </a:ext>
            </a:extLst>
          </p:cNvPr>
          <p:cNvSpPr>
            <a:spLocks noGrp="1"/>
          </p:cNvSpPr>
          <p:nvPr>
            <p:ph type="title"/>
          </p:nvPr>
        </p:nvSpPr>
        <p:spPr/>
        <p:txBody>
          <a:bodyPr/>
          <a:lstStyle/>
          <a:p>
            <a:r>
              <a:rPr lang="en-US" dirty="0">
                <a:cs typeface="Calibri Light"/>
              </a:rPr>
              <a:t>Results (Cont.)</a:t>
            </a:r>
            <a:endParaRPr lang="en-US" dirty="0"/>
          </a:p>
        </p:txBody>
      </p:sp>
      <p:pic>
        <p:nvPicPr>
          <p:cNvPr id="3" name="Picture 3" descr="A close up of a map&#10;&#10;Description generated with very high confidence">
            <a:extLst>
              <a:ext uri="{FF2B5EF4-FFF2-40B4-BE49-F238E27FC236}">
                <a16:creationId xmlns:a16="http://schemas.microsoft.com/office/drawing/2014/main" xmlns="" id="{8F2F9A6A-E9C3-4E04-ADD5-D85954D7BA48}"/>
              </a:ext>
            </a:extLst>
          </p:cNvPr>
          <p:cNvPicPr>
            <a:picLocks noChangeAspect="1"/>
          </p:cNvPicPr>
          <p:nvPr/>
        </p:nvPicPr>
        <p:blipFill>
          <a:blip r:embed="rId2"/>
          <a:stretch>
            <a:fillRect/>
          </a:stretch>
        </p:blipFill>
        <p:spPr>
          <a:xfrm>
            <a:off x="1326296" y="1763394"/>
            <a:ext cx="3826042" cy="2266782"/>
          </a:xfrm>
          <a:prstGeom prst="rect">
            <a:avLst/>
          </a:prstGeom>
        </p:spPr>
      </p:pic>
      <p:pic>
        <p:nvPicPr>
          <p:cNvPr id="5" name="Picture 5">
            <a:extLst>
              <a:ext uri="{FF2B5EF4-FFF2-40B4-BE49-F238E27FC236}">
                <a16:creationId xmlns:a16="http://schemas.microsoft.com/office/drawing/2014/main" xmlns="" id="{82335DA0-334D-4048-9DEB-89250A15985A}"/>
              </a:ext>
            </a:extLst>
          </p:cNvPr>
          <p:cNvPicPr>
            <a:picLocks noChangeAspect="1"/>
          </p:cNvPicPr>
          <p:nvPr/>
        </p:nvPicPr>
        <p:blipFill>
          <a:blip r:embed="rId3"/>
          <a:stretch>
            <a:fillRect/>
          </a:stretch>
        </p:blipFill>
        <p:spPr>
          <a:xfrm>
            <a:off x="3374945" y="4182222"/>
            <a:ext cx="4280568" cy="2517450"/>
          </a:xfrm>
          <a:prstGeom prst="rect">
            <a:avLst/>
          </a:prstGeom>
        </p:spPr>
      </p:pic>
      <p:pic>
        <p:nvPicPr>
          <p:cNvPr id="7" name="Picture 7" descr="A close up of a map&#10;&#10;Description generated with very high confidence">
            <a:extLst>
              <a:ext uri="{FF2B5EF4-FFF2-40B4-BE49-F238E27FC236}">
                <a16:creationId xmlns:a16="http://schemas.microsoft.com/office/drawing/2014/main" xmlns="" id="{9ECF9839-3DF6-4239-B027-C5CF3B919F5A}"/>
              </a:ext>
            </a:extLst>
          </p:cNvPr>
          <p:cNvPicPr>
            <a:picLocks noChangeAspect="1"/>
          </p:cNvPicPr>
          <p:nvPr/>
        </p:nvPicPr>
        <p:blipFill>
          <a:blip r:embed="rId4"/>
          <a:stretch>
            <a:fillRect/>
          </a:stretch>
        </p:blipFill>
        <p:spPr>
          <a:xfrm>
            <a:off x="6114464" y="1762051"/>
            <a:ext cx="3879516" cy="2296204"/>
          </a:xfrm>
          <a:prstGeom prst="rect">
            <a:avLst/>
          </a:prstGeom>
        </p:spPr>
      </p:pic>
    </p:spTree>
    <p:extLst>
      <p:ext uri="{BB962C8B-B14F-4D97-AF65-F5344CB8AC3E}">
        <p14:creationId xmlns:p14="http://schemas.microsoft.com/office/powerpoint/2010/main" val="24990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BDB1E01-4981-4478-8BA7-F0898A69F383}"/>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cs typeface="Calibri Light"/>
              </a:rPr>
              <a:t>Conclusion</a:t>
            </a:r>
            <a:endParaRPr lang="en-US" sz="2800">
              <a:solidFill>
                <a:srgbClr val="FFFFFF"/>
              </a:solidFill>
            </a:endParaRPr>
          </a:p>
        </p:txBody>
      </p:sp>
      <p:sp>
        <p:nvSpPr>
          <p:cNvPr id="3" name="Content Placeholder 2">
            <a:extLst>
              <a:ext uri="{FF2B5EF4-FFF2-40B4-BE49-F238E27FC236}">
                <a16:creationId xmlns:a16="http://schemas.microsoft.com/office/drawing/2014/main" xmlns="" id="{228CDBCA-C15B-4969-AF5C-C5F3F8FB7211}"/>
              </a:ext>
            </a:extLst>
          </p:cNvPr>
          <p:cNvSpPr>
            <a:spLocks noGrp="1"/>
          </p:cNvSpPr>
          <p:nvPr>
            <p:ph idx="1"/>
          </p:nvPr>
        </p:nvSpPr>
        <p:spPr>
          <a:xfrm>
            <a:off x="4701385" y="643466"/>
            <a:ext cx="5947985" cy="5571067"/>
          </a:xfrm>
        </p:spPr>
        <p:txBody>
          <a:bodyPr vert="horz" lIns="91440" tIns="45720" rIns="91440" bIns="45720" rtlCol="0" anchor="t">
            <a:normAutofit/>
          </a:bodyPr>
          <a:lstStyle/>
          <a:p>
            <a:r>
              <a:rPr lang="en-US" sz="2400" dirty="0">
                <a:cs typeface="Calibri"/>
              </a:rPr>
              <a:t>Image re-sizing</a:t>
            </a:r>
          </a:p>
          <a:p>
            <a:r>
              <a:rPr lang="en-US" sz="2400" dirty="0">
                <a:cs typeface="Calibri"/>
              </a:rPr>
              <a:t>The program will need to be re-written for different computers running different operating systems</a:t>
            </a:r>
          </a:p>
        </p:txBody>
      </p:sp>
    </p:spTree>
    <p:extLst>
      <p:ext uri="{BB962C8B-B14F-4D97-AF65-F5344CB8AC3E}">
        <p14:creationId xmlns:p14="http://schemas.microsoft.com/office/powerpoint/2010/main" val="242746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2870E20-B5FC-4324-B937-0A467F2FD109}"/>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cs typeface="Calibri Light"/>
              </a:rPr>
              <a:t>Future Works</a:t>
            </a:r>
            <a:endParaRPr lang="en-US" sz="2800">
              <a:solidFill>
                <a:srgbClr val="FFFFFF"/>
              </a:solidFill>
            </a:endParaRPr>
          </a:p>
        </p:txBody>
      </p:sp>
      <p:sp>
        <p:nvSpPr>
          <p:cNvPr id="3" name="Content Placeholder 2">
            <a:extLst>
              <a:ext uri="{FF2B5EF4-FFF2-40B4-BE49-F238E27FC236}">
                <a16:creationId xmlns:a16="http://schemas.microsoft.com/office/drawing/2014/main" xmlns="" id="{EEE756F0-7B1D-4AF0-ADB7-FF15F00629F2}"/>
              </a:ext>
            </a:extLst>
          </p:cNvPr>
          <p:cNvSpPr>
            <a:spLocks noGrp="1"/>
          </p:cNvSpPr>
          <p:nvPr>
            <p:ph idx="1"/>
          </p:nvPr>
        </p:nvSpPr>
        <p:spPr>
          <a:xfrm>
            <a:off x="4701385" y="643466"/>
            <a:ext cx="5947985" cy="5571067"/>
          </a:xfrm>
        </p:spPr>
        <p:txBody>
          <a:bodyPr vert="horz" lIns="91440" tIns="45720" rIns="91440" bIns="45720" rtlCol="0" anchor="t">
            <a:normAutofit/>
          </a:bodyPr>
          <a:lstStyle/>
          <a:p>
            <a:r>
              <a:rPr lang="en-US" sz="2400">
                <a:cs typeface="Calibri"/>
              </a:rPr>
              <a:t>Multiple Images at once</a:t>
            </a:r>
          </a:p>
          <a:p>
            <a:r>
              <a:rPr lang="en-US" sz="2400">
                <a:cs typeface="Calibri"/>
              </a:rPr>
              <a:t>More efficiency </a:t>
            </a:r>
          </a:p>
          <a:p>
            <a:r>
              <a:rPr lang="en-US" sz="2400">
                <a:cs typeface="Calibri"/>
              </a:rPr>
              <a:t>Python Dependency Libraries</a:t>
            </a:r>
          </a:p>
          <a:p>
            <a:r>
              <a:rPr lang="en-US" sz="2400">
                <a:cs typeface="Calibri"/>
              </a:rPr>
              <a:t>Incorporate more computing programs </a:t>
            </a:r>
          </a:p>
          <a:p>
            <a:endParaRPr lang="en-US" sz="2400">
              <a:cs typeface="Calibri"/>
            </a:endParaRPr>
          </a:p>
        </p:txBody>
      </p:sp>
    </p:spTree>
    <p:extLst>
      <p:ext uri="{BB962C8B-B14F-4D97-AF65-F5344CB8AC3E}">
        <p14:creationId xmlns:p14="http://schemas.microsoft.com/office/powerpoint/2010/main" val="342433310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otalTime>0</TotalTime>
  <Words>136</Words>
  <Application>Microsoft Office PowerPoint</Application>
  <PresentationFormat>Custom</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View</vt:lpstr>
      <vt:lpstr>Use of Python Scripts to Compare and Contrast Photo Images</vt:lpstr>
      <vt:lpstr>Abstract</vt:lpstr>
      <vt:lpstr>Introduction</vt:lpstr>
      <vt:lpstr>Methodology </vt:lpstr>
      <vt:lpstr>Results</vt:lpstr>
      <vt:lpstr>Results (Cont.)</vt:lpstr>
      <vt:lpstr>Results (Cont.)</vt:lpstr>
      <vt:lpstr>Conclusion</vt:lpstr>
      <vt:lpstr>Future Works</vt:lpstr>
      <vt:lpstr>Acknowledgements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Implementation of the Science Gateways Community Institute (SGCI) Developer Skills Pipeline</dc:title>
  <dc:creator>MMT</dc:creator>
  <cp:lastModifiedBy>JAW</cp:lastModifiedBy>
  <cp:revision>41</cp:revision>
  <dcterms:modified xsi:type="dcterms:W3CDTF">2018-05-09T15:26:07Z</dcterms:modified>
</cp:coreProperties>
</file>