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2" d="100"/>
          <a:sy n="122" d="100"/>
        </p:scale>
        <p:origin x="-104" y="-5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0230121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2100" rtl="0">
              <a:spcBef>
                <a:spcPts val="0"/>
              </a:spcBef>
              <a:buClr>
                <a:schemeClr val="dk2"/>
              </a:buClr>
              <a:buSzPct val="100000"/>
              <a:buFont typeface="Times New Roman"/>
            </a:pPr>
            <a:r>
              <a:rPr lang="en" sz="1000">
                <a:solidFill>
                  <a:schemeClr val="dk2"/>
                </a:solidFill>
                <a:latin typeface="Times New Roman"/>
                <a:ea typeface="Times New Roman"/>
                <a:cs typeface="Times New Roman"/>
                <a:sym typeface="Times New Roman"/>
              </a:rPr>
              <a:t>which were based on the most advanced technology of the time. </a:t>
            </a:r>
          </a:p>
          <a:p>
            <a:pPr marL="457200" lvl="0" indent="-292100" rtl="0">
              <a:spcBef>
                <a:spcPts val="0"/>
              </a:spcBef>
              <a:buClr>
                <a:schemeClr val="dk2"/>
              </a:buClr>
              <a:buSzPct val="100000"/>
              <a:buFont typeface="Times New Roman"/>
            </a:pPr>
            <a:r>
              <a:rPr lang="en" sz="1000">
                <a:solidFill>
                  <a:schemeClr val="dk2"/>
                </a:solidFill>
                <a:latin typeface="Times New Roman"/>
                <a:ea typeface="Times New Roman"/>
                <a:cs typeface="Times New Roman"/>
                <a:sym typeface="Times New Roman"/>
              </a:rPr>
              <a:t>selected which highlighted  significant changes in the shoreline making the overall analysis definable and measurable.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indent="228600" rtl="0">
              <a:lnSpc>
                <a:spcPct val="120000"/>
              </a:lnSpc>
              <a:spcBef>
                <a:spcPts val="0"/>
              </a:spcBef>
              <a:buNone/>
            </a:pPr>
            <a:r>
              <a:rPr lang="en" sz="1000">
                <a:solidFill>
                  <a:schemeClr val="dk2"/>
                </a:solidFill>
                <a:latin typeface="Times New Roman"/>
                <a:ea typeface="Times New Roman"/>
                <a:cs typeface="Times New Roman"/>
                <a:sym typeface="Times New Roman"/>
              </a:rPr>
              <a:t>to make use of the images taken through the U.A.V. platform, aerial photography and satellite imagery to combine them to identify changes in the shoreline. </a:t>
            </a:r>
          </a:p>
          <a:p>
            <a:pPr lvl="0" indent="158750" rtl="0">
              <a:lnSpc>
                <a:spcPct val="120000"/>
              </a:lnSpc>
              <a:spcBef>
                <a:spcPts val="0"/>
              </a:spcBef>
              <a:buClr>
                <a:schemeClr val="dk2"/>
              </a:buClr>
              <a:buSzPct val="110000"/>
              <a:buFont typeface="Arial"/>
              <a:buNone/>
            </a:pPr>
            <a:r>
              <a:rPr lang="en" sz="1000">
                <a:solidFill>
                  <a:schemeClr val="dk2"/>
                </a:solidFill>
                <a:latin typeface="Times New Roman"/>
                <a:ea typeface="Times New Roman"/>
                <a:cs typeface="Times New Roman"/>
                <a:sym typeface="Times New Roman"/>
              </a:rPr>
              <a:t>By evaluating the Salmon Creek site in Bertie County, North Carolina with the DJI Phantom 2 Vision+,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lnSpc>
                <a:spcPct val="138000"/>
              </a:lnSpc>
              <a:spcBef>
                <a:spcPts val="0"/>
              </a:spcBef>
              <a:buClr>
                <a:schemeClr val="dk2"/>
              </a:buClr>
              <a:buFont typeface="Times New Roman"/>
            </a:pPr>
            <a:r>
              <a:rPr lang="en" sz="1400">
                <a:solidFill>
                  <a:schemeClr val="dk2"/>
                </a:solidFill>
                <a:latin typeface="Times New Roman"/>
                <a:ea typeface="Times New Roman"/>
                <a:cs typeface="Times New Roman"/>
                <a:sym typeface="Times New Roman"/>
              </a:rPr>
              <a:t>This overlap is necessary for the creation of the larger mosaic.</a:t>
            </a:r>
          </a:p>
          <a:p>
            <a:pPr marL="457200" lvl="0" indent="-228600" rtl="0">
              <a:lnSpc>
                <a:spcPct val="138000"/>
              </a:lnSpc>
              <a:spcBef>
                <a:spcPts val="0"/>
              </a:spcBef>
              <a:buClr>
                <a:schemeClr val="dk2"/>
              </a:buClr>
              <a:buFont typeface="Times New Roman"/>
            </a:pPr>
            <a:r>
              <a:rPr lang="en" sz="1400">
                <a:solidFill>
                  <a:schemeClr val="dk2"/>
                </a:solidFill>
                <a:latin typeface="Times New Roman"/>
                <a:ea typeface="Times New Roman"/>
                <a:cs typeface="Times New Roman"/>
                <a:sym typeface="Times New Roman"/>
              </a:rPr>
              <a:t>with the longest flight time recording at 12 minutes. </a:t>
            </a:r>
          </a:p>
          <a:p>
            <a:pPr marL="457200" lvl="0" indent="-228600" rtl="0">
              <a:lnSpc>
                <a:spcPct val="138000"/>
              </a:lnSpc>
              <a:spcBef>
                <a:spcPts val="0"/>
              </a:spcBef>
              <a:buClr>
                <a:schemeClr val="dk2"/>
              </a:buClr>
              <a:buFont typeface="Times New Roman"/>
            </a:pPr>
            <a:r>
              <a:rPr lang="en" sz="1400">
                <a:solidFill>
                  <a:schemeClr val="dk2"/>
                </a:solidFill>
                <a:latin typeface="Times New Roman"/>
                <a:ea typeface="Times New Roman"/>
                <a:cs typeface="Times New Roman"/>
                <a:sym typeface="Times New Roman"/>
              </a:rPr>
              <a:t>which is large enough to cover the area of interest . </a:t>
            </a:r>
          </a:p>
          <a:p>
            <a:pPr marL="457200" lvl="0" indent="-228600" rtl="0">
              <a:lnSpc>
                <a:spcPct val="138000"/>
              </a:lnSpc>
              <a:spcBef>
                <a:spcPts val="0"/>
              </a:spcBef>
              <a:buClr>
                <a:schemeClr val="dk2"/>
              </a:buClr>
              <a:buFont typeface="Times New Roman"/>
            </a:pPr>
            <a:r>
              <a:rPr lang="en" sz="1400">
                <a:solidFill>
                  <a:schemeClr val="dk2"/>
                </a:solidFill>
                <a:latin typeface="Times New Roman"/>
                <a:ea typeface="Times New Roman"/>
                <a:cs typeface="Times New Roman"/>
                <a:sym typeface="Times New Roman"/>
              </a:rPr>
              <a:t>for the creation of creating three flight plans. </a:t>
            </a:r>
          </a:p>
          <a:p>
            <a:pPr marL="457200" lvl="0" indent="-317500" rtl="0">
              <a:lnSpc>
                <a:spcPct val="138000"/>
              </a:lnSpc>
              <a:spcBef>
                <a:spcPts val="0"/>
              </a:spcBef>
              <a:buClr>
                <a:schemeClr val="dk2"/>
              </a:buClr>
              <a:buSzPct val="100000"/>
              <a:buFont typeface="Times New Roman"/>
            </a:pPr>
            <a:endParaRPr sz="1400">
              <a:solidFill>
                <a:schemeClr val="dk2"/>
              </a:solidFill>
              <a:latin typeface="Times New Roman"/>
              <a:ea typeface="Times New Roman"/>
              <a:cs typeface="Times New Roman"/>
              <a:sym typeface="Times New Roman"/>
            </a:endParaRP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400">
                <a:solidFill>
                  <a:schemeClr val="dk2"/>
                </a:solidFill>
                <a:latin typeface="Times New Roman"/>
                <a:ea typeface="Times New Roman"/>
                <a:cs typeface="Times New Roman"/>
                <a:sym typeface="Times New Roman"/>
              </a:rPr>
              <a:t>It is also important to plot out the mission onsite as obstacles such as trees and power lines pose a threat to successful flight operation.</a:t>
            </a:r>
          </a:p>
          <a:p>
            <a:pPr lvl="0" rtl="0">
              <a:lnSpc>
                <a:spcPct val="115000"/>
              </a:lnSpc>
              <a:spcBef>
                <a:spcPts val="0"/>
              </a:spcBef>
              <a:spcAft>
                <a:spcPts val="1600"/>
              </a:spcAft>
              <a:buClr>
                <a:schemeClr val="dk2"/>
              </a:buClr>
              <a:buSzPct val="78571"/>
              <a:buFont typeface="Arial"/>
              <a:buNone/>
            </a:pPr>
            <a:r>
              <a:rPr lang="en" sz="1400">
                <a:solidFill>
                  <a:schemeClr val="dk2"/>
                </a:solidFill>
                <a:latin typeface="Times New Roman"/>
                <a:ea typeface="Times New Roman"/>
                <a:cs typeface="Times New Roman"/>
                <a:sym typeface="Times New Roman"/>
              </a:rPr>
              <a:t>There was a respectable location for the DJI Phantom 2 to take off and be clear of obstructions.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path path="circle">
            <a:fillToRect l="50000" t="50000" r="50000" b="50000"/>
          </a:path>
          <a:tileRect/>
        </a:gra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421400"/>
            <a:ext cx="8455500" cy="2146800"/>
          </a:xfrm>
          <a:prstGeom prst="rect">
            <a:avLst/>
          </a:prstGeom>
          <a:gradFill>
            <a:gsLst>
              <a:gs pos="0">
                <a:srgbClr val="696969"/>
              </a:gs>
              <a:gs pos="100000">
                <a:srgbClr val="1D1D1D"/>
              </a:gs>
            </a:gsLst>
            <a:path path="circle">
              <a:fillToRect l="50000" t="50000" r="50000" b="50000"/>
            </a:path>
            <a:tileRect/>
          </a:gradFill>
        </p:spPr>
        <p:txBody>
          <a:bodyPr lIns="91425" tIns="91425" rIns="91425" bIns="91425" anchor="ctr" anchorCtr="0">
            <a:noAutofit/>
          </a:bodyPr>
          <a:lstStyle/>
          <a:p>
            <a:pPr lvl="0">
              <a:spcBef>
                <a:spcPts val="0"/>
              </a:spcBef>
              <a:buNone/>
            </a:pPr>
            <a:r>
              <a:rPr lang="en" sz="4800" b="0">
                <a:solidFill>
                  <a:srgbClr val="F3F3F3"/>
                </a:solidFill>
                <a:latin typeface="Times New Roman"/>
                <a:ea typeface="Times New Roman"/>
                <a:cs typeface="Times New Roman"/>
                <a:sym typeface="Times New Roman"/>
              </a:rPr>
              <a:t>Measuring Shoreline Loss: Salmon Creek Case Study</a:t>
            </a:r>
          </a:p>
        </p:txBody>
      </p:sp>
      <p:sp>
        <p:nvSpPr>
          <p:cNvPr id="59" name="Shape 59"/>
          <p:cNvSpPr txBox="1">
            <a:spLocks noGrp="1"/>
          </p:cNvSpPr>
          <p:nvPr>
            <p:ph type="subTitle" idx="1"/>
          </p:nvPr>
        </p:nvSpPr>
        <p:spPr>
          <a:xfrm>
            <a:off x="344250" y="3020025"/>
            <a:ext cx="4437900" cy="1373400"/>
          </a:xfrm>
          <a:prstGeom prst="rect">
            <a:avLst/>
          </a:prstGeom>
          <a:gradFill>
            <a:gsLst>
              <a:gs pos="0">
                <a:srgbClr val="424242"/>
              </a:gs>
              <a:gs pos="100000">
                <a:srgbClr val="010101"/>
              </a:gs>
            </a:gsLst>
            <a:path path="circle">
              <a:fillToRect l="50000" t="50000" r="50000" b="50000"/>
            </a:path>
            <a:tileRect/>
          </a:gradFill>
        </p:spPr>
        <p:txBody>
          <a:bodyPr lIns="91425" tIns="91425" rIns="91425" bIns="91425" anchor="ctr" anchorCtr="0">
            <a:noAutofit/>
          </a:bodyPr>
          <a:lstStyle/>
          <a:p>
            <a:pPr lvl="0">
              <a:spcBef>
                <a:spcPts val="0"/>
              </a:spcBef>
              <a:buNone/>
            </a:pPr>
            <a:r>
              <a:rPr lang="en" sz="1800" dirty="0"/>
              <a:t>Derek Morris Jr</a:t>
            </a:r>
          </a:p>
          <a:p>
            <a:pPr lvl="0">
              <a:spcBef>
                <a:spcPts val="0"/>
              </a:spcBef>
              <a:buNone/>
            </a:pPr>
            <a:r>
              <a:rPr lang="en" sz="1800" dirty="0"/>
              <a:t>Austin </a:t>
            </a:r>
            <a:r>
              <a:rPr lang="en-US" sz="1800" smtClean="0"/>
              <a:t>I</a:t>
            </a:r>
            <a:r>
              <a:rPr lang="en" sz="1800" smtClean="0"/>
              <a:t>vins</a:t>
            </a:r>
            <a:endParaRPr lang="en" sz="1800"/>
          </a:p>
          <a:p>
            <a:pPr lvl="0">
              <a:spcBef>
                <a:spcPts val="0"/>
              </a:spcBef>
              <a:buNone/>
            </a:pPr>
            <a:r>
              <a:rPr lang="en" sz="1800" dirty="0"/>
              <a:t>Reggie Kelley</a:t>
            </a:r>
          </a:p>
          <a:p>
            <a:pPr lvl="0">
              <a:spcBef>
                <a:spcPts val="0"/>
              </a:spcBef>
              <a:buNone/>
            </a:pPr>
            <a:r>
              <a:rPr lang="en" sz="1800" dirty="0"/>
              <a:t>Clay Swindell (mentor)</a:t>
            </a:r>
          </a:p>
        </p:txBody>
      </p:sp>
      <p:pic>
        <p:nvPicPr>
          <p:cNvPr id="60" name="Shape 60" descr="dji-phantom-2-vision-review-bill-6-800x533-c.jpg"/>
          <p:cNvPicPr preferRelativeResize="0"/>
          <p:nvPr/>
        </p:nvPicPr>
        <p:blipFill>
          <a:blip r:embed="rId3">
            <a:alphaModFix/>
          </a:blip>
          <a:stretch>
            <a:fillRect/>
          </a:stretch>
        </p:blipFill>
        <p:spPr>
          <a:xfrm>
            <a:off x="5577619" y="2861400"/>
            <a:ext cx="3222130" cy="214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lnSpc>
                <a:spcPct val="120000"/>
              </a:lnSpc>
              <a:spcBef>
                <a:spcPts val="800"/>
              </a:spcBef>
              <a:spcAft>
                <a:spcPts val="400"/>
              </a:spcAft>
              <a:buNone/>
            </a:pPr>
            <a:r>
              <a:rPr lang="en" cap="small">
                <a:latin typeface="Arial"/>
                <a:ea typeface="Arial"/>
                <a:cs typeface="Arial"/>
                <a:sym typeface="Arial"/>
              </a:rPr>
              <a:t>Software</a:t>
            </a:r>
          </a:p>
          <a:p>
            <a:pPr lvl="0" algn="ctr" rtl="0">
              <a:spcBef>
                <a:spcPts val="0"/>
              </a:spcBef>
              <a:buNone/>
            </a:pPr>
            <a:endParaRPr>
              <a:solidFill>
                <a:srgbClr val="FFFFFF"/>
              </a:solidFill>
              <a:highlight>
                <a:srgbClr val="0000FF"/>
              </a:highlight>
              <a:latin typeface="Raleway"/>
              <a:ea typeface="Raleway"/>
              <a:cs typeface="Raleway"/>
              <a:sym typeface="Raleway"/>
            </a:endParaRPr>
          </a:p>
        </p:txBody>
      </p:sp>
      <p:sp>
        <p:nvSpPr>
          <p:cNvPr id="121" name="Shape 121"/>
          <p:cNvSpPr txBox="1">
            <a:spLocks noGrp="1"/>
          </p:cNvSpPr>
          <p:nvPr>
            <p:ph type="body" idx="1"/>
          </p:nvPr>
        </p:nvSpPr>
        <p:spPr>
          <a:xfrm>
            <a:off x="311700" y="1234050"/>
            <a:ext cx="3999900" cy="3334800"/>
          </a:xfrm>
          <a:prstGeom prst="rect">
            <a:avLst/>
          </a:prstGeom>
        </p:spPr>
        <p:txBody>
          <a:bodyPr lIns="91425" tIns="91425" rIns="91425" bIns="91425" anchor="t" anchorCtr="0">
            <a:noAutofit/>
          </a:bodyPr>
          <a:lstStyle/>
          <a:p>
            <a:pPr lvl="0" rtl="0">
              <a:lnSpc>
                <a:spcPct val="120000"/>
              </a:lnSpc>
              <a:spcBef>
                <a:spcPts val="0"/>
              </a:spcBef>
              <a:spcAft>
                <a:spcPts val="0"/>
              </a:spcAft>
              <a:buNone/>
            </a:pPr>
            <a:endParaRPr>
              <a:latin typeface="Arial"/>
              <a:ea typeface="Arial"/>
              <a:cs typeface="Arial"/>
              <a:sym typeface="Arial"/>
            </a:endParaRPr>
          </a:p>
          <a:p>
            <a:pPr lvl="0" rtl="0">
              <a:spcBef>
                <a:spcPts val="0"/>
              </a:spcBef>
              <a:spcAft>
                <a:spcPts val="0"/>
              </a:spcAft>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Can process Multispectral Images</a:t>
            </a:r>
          </a:p>
          <a:p>
            <a:pPr lvl="0" rtl="0">
              <a:spcBef>
                <a:spcPts val="0"/>
              </a:spcBef>
              <a:spcAft>
                <a:spcPts val="0"/>
              </a:spcAft>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Build 3d Point Cloud from 2d Imagery</a:t>
            </a:r>
          </a:p>
          <a:p>
            <a:pPr lvl="0" rtl="0">
              <a:spcBef>
                <a:spcPts val="0"/>
              </a:spcBef>
              <a:spcAft>
                <a:spcPts val="0"/>
              </a:spcAft>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Can be Costly for full version but Alternative Pricing such as Educational License and free sample sessions are available</a:t>
            </a:r>
          </a:p>
          <a:p>
            <a:pPr lvl="0" rtl="0">
              <a:spcBef>
                <a:spcPts val="0"/>
              </a:spcBef>
              <a:spcAft>
                <a:spcPts val="0"/>
              </a:spcAft>
              <a:buNone/>
            </a:pPr>
            <a:endParaRPr>
              <a:latin typeface="Times New Roman"/>
              <a:ea typeface="Times New Roman"/>
              <a:cs typeface="Times New Roman"/>
              <a:sym typeface="Times New Roman"/>
            </a:endParaRPr>
          </a:p>
          <a:p>
            <a:pPr marL="342900" lvl="0" indent="-317500" rtl="0">
              <a:spcBef>
                <a:spcPts val="0"/>
              </a:spcBef>
              <a:spcAft>
                <a:spcPts val="0"/>
              </a:spcAft>
              <a:buSzPct val="100000"/>
              <a:buFont typeface="Times New Roman"/>
            </a:pPr>
            <a:r>
              <a:rPr lang="en">
                <a:latin typeface="Times New Roman"/>
                <a:ea typeface="Times New Roman"/>
                <a:cs typeface="Times New Roman"/>
                <a:sym typeface="Times New Roman"/>
              </a:rPr>
              <a:t>Mobile Application allows for flight planning</a:t>
            </a:r>
          </a:p>
          <a:p>
            <a:pPr lvl="0" rtl="0">
              <a:spcBef>
                <a:spcPts val="0"/>
              </a:spcBef>
              <a:buNone/>
            </a:pPr>
            <a:endParaRPr/>
          </a:p>
        </p:txBody>
      </p:sp>
      <p:pic>
        <p:nvPicPr>
          <p:cNvPr id="122" name="Shape 122" descr="image1.png"/>
          <p:cNvPicPr preferRelativeResize="0"/>
          <p:nvPr/>
        </p:nvPicPr>
        <p:blipFill>
          <a:blip r:embed="rId3">
            <a:alphaModFix/>
          </a:blip>
          <a:stretch>
            <a:fillRect/>
          </a:stretch>
        </p:blipFill>
        <p:spPr>
          <a:xfrm>
            <a:off x="5038850" y="1494000"/>
            <a:ext cx="3453275" cy="252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Raleway"/>
                <a:ea typeface="Raleway"/>
                <a:cs typeface="Raleway"/>
                <a:sym typeface="Raleway"/>
              </a:rPr>
              <a:t>Results</a:t>
            </a:r>
          </a:p>
        </p:txBody>
      </p:sp>
      <p:sp>
        <p:nvSpPr>
          <p:cNvPr id="128" name="Shape 128"/>
          <p:cNvSpPr txBox="1">
            <a:spLocks noGrp="1"/>
          </p:cNvSpPr>
          <p:nvPr>
            <p:ph type="body" idx="1"/>
          </p:nvPr>
        </p:nvSpPr>
        <p:spPr>
          <a:xfrm>
            <a:off x="311700" y="1234050"/>
            <a:ext cx="3999900" cy="33348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Font typeface="Times New Roman"/>
            </a:pPr>
            <a:r>
              <a:rPr lang="en">
                <a:latin typeface="Times New Roman"/>
                <a:ea typeface="Times New Roman"/>
                <a:cs typeface="Times New Roman"/>
                <a:sym typeface="Times New Roman"/>
              </a:rPr>
              <a:t> Differences in the mappings of salmon creek from 1584 Compared to the current images generated from aerial photography and landsat satellite imagery. </a:t>
            </a:r>
          </a:p>
          <a:p>
            <a:pPr lvl="0" rtl="0">
              <a:lnSpc>
                <a:spcPct val="100000"/>
              </a:lnSpc>
              <a:spcBef>
                <a:spcPts val="0"/>
              </a:spcBef>
              <a:spcAft>
                <a:spcPts val="0"/>
              </a:spcAft>
              <a:buNone/>
            </a:pPr>
            <a:endParaRPr>
              <a:latin typeface="Times New Roman"/>
              <a:ea typeface="Times New Roman"/>
              <a:cs typeface="Times New Roman"/>
              <a:sym typeface="Times New Roman"/>
            </a:endParaRPr>
          </a:p>
          <a:p>
            <a:pPr marL="457200" lvl="0" indent="-228600" rtl="0">
              <a:lnSpc>
                <a:spcPct val="100000"/>
              </a:lnSpc>
              <a:spcBef>
                <a:spcPts val="0"/>
              </a:spcBef>
              <a:spcAft>
                <a:spcPts val="0"/>
              </a:spcAft>
              <a:buFont typeface="Times New Roman"/>
            </a:pPr>
            <a:r>
              <a:rPr lang="en">
                <a:latin typeface="Times New Roman"/>
                <a:ea typeface="Times New Roman"/>
                <a:cs typeface="Times New Roman"/>
                <a:sym typeface="Times New Roman"/>
              </a:rPr>
              <a:t>we had to compare the sketches to modern images, which proved to be fairly accurate for the time period. </a:t>
            </a:r>
          </a:p>
          <a:p>
            <a:pPr lvl="0" rtl="0">
              <a:lnSpc>
                <a:spcPct val="100000"/>
              </a:lnSpc>
              <a:spcBef>
                <a:spcPts val="0"/>
              </a:spcBef>
              <a:spcAft>
                <a:spcPts val="0"/>
              </a:spcAft>
              <a:buNone/>
            </a:pPr>
            <a:endParaRPr>
              <a:latin typeface="Times New Roman"/>
              <a:ea typeface="Times New Roman"/>
              <a:cs typeface="Times New Roman"/>
              <a:sym typeface="Times New Roman"/>
            </a:endParaRPr>
          </a:p>
          <a:p>
            <a:pPr marL="457200" lvl="0" indent="-228600" rtl="0">
              <a:lnSpc>
                <a:spcPct val="100000"/>
              </a:lnSpc>
              <a:spcBef>
                <a:spcPts val="0"/>
              </a:spcBef>
              <a:spcAft>
                <a:spcPts val="0"/>
              </a:spcAft>
              <a:buFont typeface="Times New Roman"/>
            </a:pPr>
            <a:r>
              <a:rPr lang="en">
                <a:latin typeface="Times New Roman"/>
                <a:ea typeface="Times New Roman"/>
                <a:cs typeface="Times New Roman"/>
                <a:sym typeface="Times New Roman"/>
              </a:rPr>
              <a:t>We were able to outline the shoreline from the various years using photoshop.</a:t>
            </a:r>
          </a:p>
          <a:p>
            <a:pPr lvl="0" rtl="0">
              <a:lnSpc>
                <a:spcPct val="100000"/>
              </a:lnSpc>
              <a:spcBef>
                <a:spcPts val="0"/>
              </a:spcBef>
              <a:spcAft>
                <a:spcPts val="0"/>
              </a:spcAft>
              <a:buNone/>
            </a:pPr>
            <a:endParaRPr>
              <a:latin typeface="Times New Roman"/>
              <a:ea typeface="Times New Roman"/>
              <a:cs typeface="Times New Roman"/>
              <a:sym typeface="Times New Roman"/>
            </a:endParaRPr>
          </a:p>
          <a:p>
            <a:pPr marL="457200" lvl="0" indent="-228600" rtl="0">
              <a:lnSpc>
                <a:spcPct val="100000"/>
              </a:lnSpc>
              <a:spcBef>
                <a:spcPts val="0"/>
              </a:spcBef>
              <a:spcAft>
                <a:spcPts val="0"/>
              </a:spcAft>
              <a:buFont typeface="Times New Roman"/>
            </a:pPr>
            <a:r>
              <a:rPr lang="en">
                <a:latin typeface="Times New Roman"/>
                <a:ea typeface="Times New Roman"/>
                <a:cs typeface="Times New Roman"/>
                <a:sym typeface="Times New Roman"/>
              </a:rPr>
              <a:t>The outline of the shoreline shows how significant the erosion over the years has been. </a:t>
            </a:r>
          </a:p>
          <a:p>
            <a:pPr lvl="0" rtl="0">
              <a:spcBef>
                <a:spcPts val="0"/>
              </a:spcBef>
              <a:spcAft>
                <a:spcPts val="0"/>
              </a:spcAft>
              <a:buClr>
                <a:schemeClr val="dk2"/>
              </a:buClr>
              <a:buSzPct val="110000"/>
              <a:buFont typeface="Arial"/>
              <a:buNone/>
            </a:pPr>
            <a:endParaRPr sz="1000">
              <a:latin typeface="Times New Roman"/>
              <a:ea typeface="Times New Roman"/>
              <a:cs typeface="Times New Roman"/>
              <a:sym typeface="Times New Roman"/>
            </a:endParaRPr>
          </a:p>
          <a:p>
            <a:pPr lvl="0">
              <a:spcBef>
                <a:spcPts val="0"/>
              </a:spcBef>
              <a:buNone/>
            </a:pPr>
            <a:endParaRPr>
              <a:latin typeface="Times New Roman"/>
              <a:ea typeface="Times New Roman"/>
              <a:cs typeface="Times New Roman"/>
              <a:sym typeface="Times New Roman"/>
            </a:endParaRPr>
          </a:p>
        </p:txBody>
      </p:sp>
      <p:pic>
        <p:nvPicPr>
          <p:cNvPr id="129" name="Shape 129" descr="SC Entrance Comp.jpg"/>
          <p:cNvPicPr preferRelativeResize="0"/>
          <p:nvPr/>
        </p:nvPicPr>
        <p:blipFill>
          <a:blip r:embed="rId3">
            <a:alphaModFix/>
          </a:blip>
          <a:stretch>
            <a:fillRect/>
          </a:stretch>
        </p:blipFill>
        <p:spPr>
          <a:xfrm>
            <a:off x="4862050" y="1078087"/>
            <a:ext cx="3871875" cy="364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33"/>
        <p:cNvGrpSpPr/>
        <p:nvPr/>
      </p:nvGrpSpPr>
      <p:grpSpPr>
        <a:xfrm>
          <a:off x="0" y="0"/>
          <a:ext cx="0" cy="0"/>
          <a:chOff x="0" y="0"/>
          <a:chExt cx="0" cy="0"/>
        </a:xfrm>
      </p:grpSpPr>
      <p:pic>
        <p:nvPicPr>
          <p:cNvPr id="134" name="Shape 134" descr="SC Entrance Comp.jpg"/>
          <p:cNvPicPr preferRelativeResize="0"/>
          <p:nvPr/>
        </p:nvPicPr>
        <p:blipFill>
          <a:blip r:embed="rId3">
            <a:alphaModFix/>
          </a:blip>
          <a:stretch>
            <a:fillRect/>
          </a:stretch>
        </p:blipFill>
        <p:spPr>
          <a:xfrm>
            <a:off x="2129824" y="271578"/>
            <a:ext cx="4884374" cy="460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a:solidFill>
                  <a:srgbClr val="000000"/>
                </a:solidFill>
                <a:latin typeface="Raleway"/>
                <a:ea typeface="Raleway"/>
                <a:cs typeface="Raleway"/>
                <a:sym typeface="Raleway"/>
              </a:rPr>
              <a:t>Conclusion</a:t>
            </a:r>
          </a:p>
        </p:txBody>
      </p:sp>
      <p:sp>
        <p:nvSpPr>
          <p:cNvPr id="140" name="Shape 140"/>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lnSpc>
                <a:spcPct val="120000"/>
              </a:lnSpc>
              <a:spcBef>
                <a:spcPts val="0"/>
              </a:spcBef>
              <a:spcAft>
                <a:spcPts val="0"/>
              </a:spcAft>
              <a:buSzPct val="100000"/>
              <a:buFont typeface="Times New Roman"/>
            </a:pPr>
            <a:r>
              <a:rPr lang="en" sz="1400">
                <a:latin typeface="Times New Roman"/>
                <a:ea typeface="Times New Roman"/>
                <a:cs typeface="Times New Roman"/>
                <a:sym typeface="Times New Roman"/>
              </a:rPr>
              <a:t>We were able to show a significant change in the shoreline from the 1580’s to current images, using both UAS and aerial photography technology.</a:t>
            </a:r>
          </a:p>
          <a:p>
            <a:pPr marL="457200" lvl="0" indent="-317500" rtl="0">
              <a:lnSpc>
                <a:spcPct val="120000"/>
              </a:lnSpc>
              <a:spcBef>
                <a:spcPts val="0"/>
              </a:spcBef>
              <a:spcAft>
                <a:spcPts val="0"/>
              </a:spcAft>
              <a:buSzPct val="100000"/>
              <a:buFont typeface="Times New Roman"/>
            </a:pPr>
            <a:r>
              <a:rPr lang="en" sz="1400">
                <a:latin typeface="Times New Roman"/>
                <a:ea typeface="Times New Roman"/>
                <a:cs typeface="Times New Roman"/>
                <a:sym typeface="Times New Roman"/>
              </a:rPr>
              <a:t> We tested, developed, and acquired the needed technology to complete the task.</a:t>
            </a:r>
          </a:p>
          <a:p>
            <a:pPr marL="457200" lvl="0" indent="-317500" rtl="0">
              <a:lnSpc>
                <a:spcPct val="120000"/>
              </a:lnSpc>
              <a:spcBef>
                <a:spcPts val="0"/>
              </a:spcBef>
              <a:spcAft>
                <a:spcPts val="0"/>
              </a:spcAft>
              <a:buSzPct val="100000"/>
              <a:buFont typeface="Times New Roman"/>
            </a:pPr>
            <a:r>
              <a:rPr lang="en" sz="1400">
                <a:latin typeface="Times New Roman"/>
                <a:ea typeface="Times New Roman"/>
                <a:cs typeface="Times New Roman"/>
                <a:sym typeface="Times New Roman"/>
              </a:rPr>
              <a:t>171 images were captured and stitched together to compare and contrast with the aerial photography and satellite imagery. </a:t>
            </a:r>
          </a:p>
          <a:p>
            <a:pPr marL="457200" lvl="0" indent="-317500" rtl="0">
              <a:lnSpc>
                <a:spcPct val="120000"/>
              </a:lnSpc>
              <a:spcBef>
                <a:spcPts val="0"/>
              </a:spcBef>
              <a:spcAft>
                <a:spcPts val="0"/>
              </a:spcAft>
              <a:buSzPct val="100000"/>
              <a:buFont typeface="Times New Roman"/>
            </a:pPr>
            <a:r>
              <a:rPr lang="en" sz="1400">
                <a:latin typeface="Times New Roman"/>
                <a:ea typeface="Times New Roman"/>
                <a:cs typeface="Times New Roman"/>
                <a:sym typeface="Times New Roman"/>
              </a:rPr>
              <a:t>The CERSER program at Elizabeth City State University can benefit from this research by applying:</a:t>
            </a:r>
          </a:p>
          <a:p>
            <a:pPr marL="914400" lvl="1" indent="-228600" rtl="0">
              <a:lnSpc>
                <a:spcPct val="120000"/>
              </a:lnSpc>
              <a:spcBef>
                <a:spcPts val="0"/>
              </a:spcBef>
              <a:spcAft>
                <a:spcPts val="0"/>
              </a:spcAft>
              <a:buFont typeface="Times New Roman"/>
            </a:pPr>
            <a:r>
              <a:rPr lang="en">
                <a:latin typeface="Times New Roman"/>
                <a:ea typeface="Times New Roman"/>
                <a:cs typeface="Times New Roman"/>
                <a:sym typeface="Times New Roman"/>
              </a:rPr>
              <a:t>U.A.S. technology </a:t>
            </a:r>
          </a:p>
          <a:p>
            <a:pPr marL="914400" lvl="1" indent="-228600" rtl="0">
              <a:lnSpc>
                <a:spcPct val="120000"/>
              </a:lnSpc>
              <a:spcBef>
                <a:spcPts val="0"/>
              </a:spcBef>
              <a:spcAft>
                <a:spcPts val="0"/>
              </a:spcAft>
              <a:buFont typeface="Times New Roman"/>
            </a:pPr>
            <a:r>
              <a:rPr lang="en">
                <a:latin typeface="Times New Roman"/>
                <a:ea typeface="Times New Roman"/>
                <a:cs typeface="Times New Roman"/>
                <a:sym typeface="Times New Roman"/>
              </a:rPr>
              <a:t> methodology produced from this research to aid further remote sensing research.</a:t>
            </a:r>
          </a:p>
          <a:p>
            <a:pPr lvl="0" rtl="0">
              <a:spcBef>
                <a:spcPts val="0"/>
              </a:spcBef>
              <a:buNone/>
            </a:pPr>
            <a:endParaRPr sz="14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a:solidFill>
                  <a:srgbClr val="000000"/>
                </a:solidFill>
                <a:latin typeface="Raleway"/>
                <a:ea typeface="Raleway"/>
                <a:cs typeface="Raleway"/>
                <a:sym typeface="Raleway"/>
              </a:rPr>
              <a:t>Future Work</a:t>
            </a:r>
          </a:p>
        </p:txBody>
      </p:sp>
      <p:sp>
        <p:nvSpPr>
          <p:cNvPr id="146" name="Shape 146"/>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spcBef>
                <a:spcPts val="0"/>
              </a:spcBef>
              <a:buSzPct val="100000"/>
              <a:buFont typeface="Times New Roman"/>
            </a:pPr>
            <a:r>
              <a:rPr lang="en" sz="1400">
                <a:latin typeface="Times New Roman"/>
                <a:ea typeface="Times New Roman"/>
                <a:cs typeface="Times New Roman"/>
                <a:sym typeface="Times New Roman"/>
              </a:rPr>
              <a:t>From the years 1975 to the early 1990’s there is a gap in aerial photography, it is unknown why there was a lack of data in these years. With further research we believe we could uncover the reason and possibly acquire that imagery.</a:t>
            </a:r>
          </a:p>
          <a:p>
            <a:pPr marL="457200" lvl="0" indent="-317500" rtl="0">
              <a:spcBef>
                <a:spcPts val="0"/>
              </a:spcBef>
              <a:buSzPct val="100000"/>
              <a:buFont typeface="Times New Roman"/>
            </a:pPr>
            <a:r>
              <a:rPr lang="en" sz="1400">
                <a:latin typeface="Times New Roman"/>
                <a:ea typeface="Times New Roman"/>
                <a:cs typeface="Times New Roman"/>
                <a:sym typeface="Times New Roman"/>
              </a:rPr>
              <a:t>Acquire more advanced drone technology with a multispectral camera in order to take near infrared images which would allow the team to conduct more research into the reasons why the shore has eroded in the way it has by capturing vegetation information with a vegetation index.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Raleway"/>
                <a:ea typeface="Raleway"/>
                <a:cs typeface="Raleway"/>
                <a:sym typeface="Raleway"/>
              </a:rPr>
              <a:t>Acknowledgment </a:t>
            </a:r>
          </a:p>
        </p:txBody>
      </p:sp>
      <p:sp>
        <p:nvSpPr>
          <p:cNvPr id="152" name="Shape 15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2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The team wishes to recognize :</a:t>
            </a:r>
          </a:p>
          <a:p>
            <a:pPr lvl="0" rtl="0">
              <a:spcBef>
                <a:spcPts val="0"/>
              </a:spcBef>
              <a:spcAft>
                <a:spcPts val="0"/>
              </a:spcAft>
              <a:buClr>
                <a:schemeClr val="dk2"/>
              </a:buClr>
              <a:buSzPct val="78571"/>
              <a:buFont typeface="Arial"/>
              <a:buNone/>
            </a:pPr>
            <a:endParaRPr sz="1400">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sz="1400">
                <a:latin typeface="Times New Roman"/>
                <a:ea typeface="Times New Roman"/>
                <a:cs typeface="Times New Roman"/>
                <a:sym typeface="Times New Roman"/>
              </a:rPr>
              <a:t>Clay Swindell for his guidance, contributions, and help with completing this research. D</a:t>
            </a:r>
          </a:p>
          <a:p>
            <a:pPr lvl="0" rtl="0">
              <a:spcBef>
                <a:spcPts val="0"/>
              </a:spcBef>
              <a:spcAft>
                <a:spcPts val="0"/>
              </a:spcAft>
              <a:buClr>
                <a:schemeClr val="dk2"/>
              </a:buClr>
              <a:buSzPct val="78571"/>
              <a:buFont typeface="Arial"/>
              <a:buNone/>
            </a:pPr>
            <a:endParaRPr sz="1400">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sz="1400">
                <a:latin typeface="Times New Roman"/>
                <a:ea typeface="Times New Roman"/>
                <a:cs typeface="Times New Roman"/>
                <a:sym typeface="Times New Roman"/>
              </a:rPr>
              <a:t>Dr. Linda Hayden for the research opportunity that was made possible through the CERSER program.</a:t>
            </a:r>
          </a:p>
          <a:p>
            <a:pPr lvl="0" rtl="0">
              <a:spcBef>
                <a:spcPts val="0"/>
              </a:spcBef>
              <a:spcAft>
                <a:spcPts val="0"/>
              </a:spcAft>
              <a:buClr>
                <a:schemeClr val="dk2"/>
              </a:buClr>
              <a:buSzPct val="61111"/>
              <a:buFont typeface="Arial"/>
              <a:buNone/>
            </a:pPr>
            <a:endParaRPr>
              <a:latin typeface="Arial"/>
              <a:ea typeface="Arial"/>
              <a:cs typeface="Arial"/>
              <a:sym typeface="Arial"/>
            </a:endParaRP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Raleway"/>
                <a:ea typeface="Raleway"/>
                <a:cs typeface="Raleway"/>
                <a:sym typeface="Raleway"/>
              </a:rPr>
              <a:t>Reference</a:t>
            </a:r>
          </a:p>
        </p:txBody>
      </p:sp>
      <p:sp>
        <p:nvSpPr>
          <p:cNvPr id="158" name="Shape 15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38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1)	Phantom 2 Vision+ User Manual, V1.6, DJI Co., Los Angeles, CA, 2016, pp. 5-12.</a:t>
            </a:r>
          </a:p>
          <a:p>
            <a:pPr lvl="0" rtl="0">
              <a:lnSpc>
                <a:spcPct val="138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2)	Digital globe, USDA Farm Service Agency Map Data (2016). Google Maps [Online]. Available: https://www.google.com/maps</a:t>
            </a:r>
          </a:p>
          <a:p>
            <a:pPr lvl="0" rtl="0">
              <a:lnSpc>
                <a:spcPct val="138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3)	Pix4D Co. (2016). Pix4D: simply powerful [Online]. Available: https://pix4d.com/</a:t>
            </a:r>
          </a:p>
          <a:p>
            <a:pPr lvl="0" rtl="0">
              <a:lnSpc>
                <a:spcPct val="138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4)	Matthew R. Laird, Ph.D, and Anthony W. Smith, M.A. ARCHAEOLOGICAL TESTING ASSOCIATED WITH A DRAINAGE INSTALLATION PROJECT AT Salmon Creek CHURCH (046-0024/44IW0271) ISLE OF WIGHT COUNTY, VIRGINIA. Williamsburg, VA: James River Institute for Archaeology, Inc., 2012. Print.</a:t>
            </a:r>
          </a:p>
          <a:p>
            <a:pPr lvl="0" rtl="0">
              <a:lnSpc>
                <a:spcPct val="138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5)	Swindell, E. et al. Remote Sensing Archaeological Sites Through Unmanned Aerial Vehicle (U.A.V.) Imaging. Elizabeth City, NC: Center of Excellence in Remote Sensing Education and Research, 2015. Print.</a:t>
            </a:r>
          </a:p>
          <a:p>
            <a:pPr lvl="0">
              <a:spcBef>
                <a:spcPts val="0"/>
              </a:spcBef>
              <a:buNone/>
            </a:pP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idx="4294967295"/>
          </p:nvPr>
        </p:nvSpPr>
        <p:spPr>
          <a:xfrm>
            <a:off x="244825" y="2124850"/>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Raleway"/>
                <a:ea typeface="Raleway"/>
                <a:cs typeface="Raleway"/>
                <a:sym typeface="Raleway"/>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Arial"/>
                <a:ea typeface="Arial"/>
                <a:cs typeface="Arial"/>
                <a:sym typeface="Arial"/>
              </a:rPr>
              <a:t>Abstract</a:t>
            </a:r>
          </a:p>
        </p:txBody>
      </p:sp>
      <p:sp>
        <p:nvSpPr>
          <p:cNvPr id="66" name="Shape 66"/>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5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The effects of sea-level rise are measurable in historic maps and modern aerial imagery. Today, scientists are actively studying these changes along the shoreline of North Carolina </a:t>
            </a:r>
          </a:p>
          <a:p>
            <a:pPr lvl="0" rtl="0">
              <a:lnSpc>
                <a:spcPct val="15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through a variety of multidisciplinary approaches. New technologies such as Unmanned Aerial Systems (U.A.S) are helping provide researchers with a cost effective and site specific platform for collecting remotely sensed data.  In the past, multispectral imagery was acquired through expensive satellite and aerial platforms. Today, this data can be obtained through the use of small inexpensive drones equipped with imaging systems that provide current detailed data sets for very specific locations. </a:t>
            </a:r>
            <a:r>
              <a:rPr lang="en">
                <a:latin typeface="Times New Roman"/>
                <a:ea typeface="Times New Roman"/>
                <a:cs typeface="Times New Roman"/>
                <a:sym typeface="Times New Roman"/>
              </a:rPr>
              <a:t>  </a:t>
            </a:r>
          </a:p>
          <a:p>
            <a:pPr lvl="0" rtl="0">
              <a:lnSpc>
                <a:spcPct val="180000"/>
              </a:lnSpc>
              <a:spcBef>
                <a:spcPts val="0"/>
              </a:spcBef>
              <a:spcAft>
                <a:spcPts val="0"/>
              </a:spcAft>
              <a:buClr>
                <a:srgbClr val="000000"/>
              </a:buClr>
              <a:buSzPct val="78571"/>
              <a:buFont typeface="Arial"/>
              <a:buNone/>
            </a:pPr>
            <a:endParaRPr sz="1400">
              <a:solidFill>
                <a:srgbClr val="000000"/>
              </a:solidFill>
              <a:latin typeface="Times New Roman"/>
              <a:ea typeface="Times New Roman"/>
              <a:cs typeface="Times New Roman"/>
              <a:sym typeface="Times New Roman"/>
            </a:endParaRPr>
          </a:p>
          <a:p>
            <a:pPr lvl="0" rtl="0">
              <a:spcBef>
                <a:spcPts val="0"/>
              </a:spcBef>
              <a:spcAft>
                <a:spcPts val="0"/>
              </a:spcAft>
              <a:buClr>
                <a:schemeClr val="dk1"/>
              </a:buClr>
              <a:buSzPct val="78571"/>
              <a:buFont typeface="Arial"/>
              <a:buNone/>
            </a:pPr>
            <a:endParaRPr sz="1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Arial"/>
                <a:ea typeface="Arial"/>
                <a:cs typeface="Arial"/>
                <a:sym typeface="Arial"/>
              </a:rPr>
              <a:t>Abstract Cont.</a:t>
            </a:r>
          </a:p>
        </p:txBody>
      </p:sp>
      <p:sp>
        <p:nvSpPr>
          <p:cNvPr id="72" name="Shape 7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5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The goal of this project is to identify how much of the shoreline along Salmon Creek in Bertie County, NC has eroded away over the last several hundred years. It is hoped that this information will help better understand what it may have looked like in the late 1500’s when English explorers first mapped the area. To measure changes since the 16th century we first analyzed the earliest known depiction of the creek made when English explorers intending to settle the region mapped the area. The map produced from these expeditions is both surprisingly accurate and detailed in its representation of the creek. This is made more obvious when it is directly compared with modern 20th century satellite imagery.</a:t>
            </a:r>
          </a:p>
          <a:p>
            <a:pPr lvl="0" rtl="0">
              <a:lnSpc>
                <a:spcPct val="180000"/>
              </a:lnSpc>
              <a:spcBef>
                <a:spcPts val="0"/>
              </a:spcBef>
              <a:spcAft>
                <a:spcPts val="0"/>
              </a:spcAft>
              <a:buClr>
                <a:srgbClr val="000000"/>
              </a:buClr>
              <a:buSzPct val="61111"/>
              <a:buFont typeface="Arial"/>
              <a:buNone/>
            </a:pP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Arial"/>
                <a:ea typeface="Arial"/>
                <a:cs typeface="Arial"/>
                <a:sym typeface="Arial"/>
              </a:rPr>
              <a:t>Abstract Cont.</a:t>
            </a:r>
          </a:p>
        </p:txBody>
      </p:sp>
      <p:sp>
        <p:nvSpPr>
          <p:cNvPr id="78" name="Shape 78"/>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5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To further assess changes since the 16th century, the project turned to the existing expertise at the Center of Excellence in Remote Sensing Education and Research (CERSER) in acquiring and analyzing imagery with U.A.S. CERSER researchers use these exciting new technologies on a variety of problems from creating 3D elevation and model datasets, to detailed analysis of photo-mosaic imagery to locate archaeological sites. </a:t>
            </a:r>
          </a:p>
          <a:p>
            <a:pPr lvl="0" rtl="0">
              <a:lnSpc>
                <a:spcPct val="150000"/>
              </a:lnSpc>
              <a:spcBef>
                <a:spcPts val="0"/>
              </a:spcBef>
              <a:spcAft>
                <a:spcPts val="0"/>
              </a:spcAft>
              <a:buClr>
                <a:schemeClr val="dk2"/>
              </a:buClr>
              <a:buSzPct val="78571"/>
              <a:buFont typeface="Arial"/>
              <a:buNone/>
            </a:pPr>
            <a:endParaRPr sz="1400">
              <a:latin typeface="Times New Roman"/>
              <a:ea typeface="Times New Roman"/>
              <a:cs typeface="Times New Roman"/>
              <a:sym typeface="Times New Roman"/>
            </a:endParaRPr>
          </a:p>
          <a:p>
            <a:pPr lvl="0" rtl="0">
              <a:lnSpc>
                <a:spcPct val="15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The results of this project demonstrate how dramatic changes to the 16th century shoreline of Salmon Creek is and show that once exposed to a significant rise in sea level, shoreline migration and impacts are permanent. </a:t>
            </a:r>
          </a:p>
          <a:p>
            <a:pPr lvl="0" rtl="0">
              <a:lnSpc>
                <a:spcPct val="150000"/>
              </a:lnSpc>
              <a:spcBef>
                <a:spcPts val="0"/>
              </a:spcBef>
              <a:spcAft>
                <a:spcPts val="0"/>
              </a:spcAft>
              <a:buClr>
                <a:schemeClr val="dk2"/>
              </a:buClr>
              <a:buSzPct val="78571"/>
              <a:buFont typeface="Arial"/>
              <a:buNone/>
            </a:pPr>
            <a:endParaRPr sz="1400">
              <a:latin typeface="Times New Roman"/>
              <a:ea typeface="Times New Roman"/>
              <a:cs typeface="Times New Roman"/>
              <a:sym typeface="Times New Roman"/>
            </a:endParaRPr>
          </a:p>
          <a:p>
            <a:pPr lvl="0" rtl="0">
              <a:lnSpc>
                <a:spcPct val="150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Finally, it is hoped that this project will further aid in the creation of specialized technologies and methodologies for future studies of shoreline loss at CERSER.</a:t>
            </a:r>
          </a:p>
          <a:p>
            <a:pPr lvl="0" rtl="0">
              <a:lnSpc>
                <a:spcPct val="180000"/>
              </a:lnSpc>
              <a:spcBef>
                <a:spcPts val="0"/>
              </a:spcBef>
              <a:spcAft>
                <a:spcPts val="0"/>
              </a:spcAft>
              <a:buNone/>
            </a:pPr>
            <a:endParaRPr sz="1400">
              <a:solidFill>
                <a:srgbClr val="000000"/>
              </a:solidFill>
              <a:latin typeface="Times New Roman"/>
              <a:ea typeface="Times New Roman"/>
              <a:cs typeface="Times New Roman"/>
              <a:sym typeface="Times New Roman"/>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Arial"/>
                <a:ea typeface="Arial"/>
                <a:cs typeface="Arial"/>
                <a:sym typeface="Arial"/>
              </a:rPr>
              <a:t>Objective</a:t>
            </a:r>
          </a:p>
        </p:txBody>
      </p:sp>
      <p:sp>
        <p:nvSpPr>
          <p:cNvPr id="84" name="Shape 84"/>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lnSpc>
                <a:spcPct val="138000"/>
              </a:lnSpc>
              <a:spcBef>
                <a:spcPts val="0"/>
              </a:spcBef>
              <a:spcAft>
                <a:spcPts val="0"/>
              </a:spcAft>
              <a:buClr>
                <a:schemeClr val="dk2"/>
              </a:buClr>
              <a:buSzPct val="78571"/>
              <a:buFont typeface="Arial"/>
              <a:buNone/>
            </a:pPr>
            <a:r>
              <a:rPr lang="en" sz="1400">
                <a:latin typeface="Times New Roman"/>
                <a:ea typeface="Times New Roman"/>
                <a:cs typeface="Times New Roman"/>
                <a:sym typeface="Times New Roman"/>
              </a:rPr>
              <a:t>The goal of this research was to use UASs combined with historic maps and satellite imagery to measure the effects of sea level rise along the coastline of Salmon Creek in Bertie County, North Carolina. To achieve these objectives, The project made use of an UAS platform equipped with a visible light camera to produce a series of images that were uploaded directly to the team's cell phone.</a:t>
            </a:r>
          </a:p>
          <a:p>
            <a:pPr lvl="0">
              <a:spcBef>
                <a:spcPts val="0"/>
              </a:spcBef>
              <a:buNone/>
            </a:pPr>
            <a:endParaRPr sz="1400" b="1">
              <a:solidFill>
                <a:srgbClr val="000000"/>
              </a:solidFill>
            </a:endParaRPr>
          </a:p>
        </p:txBody>
      </p:sp>
      <p:pic>
        <p:nvPicPr>
          <p:cNvPr id="85" name="Shape 85" descr="20170404_213234.jpg"/>
          <p:cNvPicPr preferRelativeResize="0"/>
          <p:nvPr/>
        </p:nvPicPr>
        <p:blipFill>
          <a:blip r:embed="rId3">
            <a:alphaModFix/>
          </a:blip>
          <a:stretch>
            <a:fillRect/>
          </a:stretch>
        </p:blipFill>
        <p:spPr>
          <a:xfrm>
            <a:off x="4043450" y="2236450"/>
            <a:ext cx="2831900" cy="283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Arial"/>
                <a:ea typeface="Arial"/>
                <a:cs typeface="Arial"/>
                <a:sym typeface="Arial"/>
              </a:rPr>
              <a:t>Developing a Flight Plan</a:t>
            </a:r>
          </a:p>
        </p:txBody>
      </p:sp>
      <p:sp>
        <p:nvSpPr>
          <p:cNvPr id="91" name="Shape 91"/>
          <p:cNvSpPr txBox="1">
            <a:spLocks noGrp="1"/>
          </p:cNvSpPr>
          <p:nvPr>
            <p:ph type="body" idx="1"/>
          </p:nvPr>
        </p:nvSpPr>
        <p:spPr>
          <a:xfrm>
            <a:off x="311700" y="1234050"/>
            <a:ext cx="3999900" cy="3334800"/>
          </a:xfrm>
          <a:prstGeom prst="rect">
            <a:avLst/>
          </a:prstGeom>
        </p:spPr>
        <p:txBody>
          <a:bodyPr lIns="91425" tIns="91425" rIns="91425" bIns="91425" anchor="t" anchorCtr="0">
            <a:noAutofit/>
          </a:bodyPr>
          <a:lstStyle/>
          <a:p>
            <a:pPr marL="457200" lvl="0" indent="-228600" rtl="0">
              <a:lnSpc>
                <a:spcPct val="138000"/>
              </a:lnSpc>
              <a:spcBef>
                <a:spcPts val="0"/>
              </a:spcBef>
              <a:spcAft>
                <a:spcPts val="0"/>
              </a:spcAft>
              <a:buFont typeface="Times New Roman"/>
            </a:pPr>
            <a:r>
              <a:rPr lang="en">
                <a:latin typeface="Times New Roman"/>
                <a:ea typeface="Times New Roman"/>
                <a:cs typeface="Times New Roman"/>
                <a:sym typeface="Times New Roman"/>
              </a:rPr>
              <a:t>Pix4d Android application was utilized on a Samsung J7 </a:t>
            </a:r>
          </a:p>
          <a:p>
            <a:pPr marL="457200" lvl="0" indent="-228600" rtl="0">
              <a:lnSpc>
                <a:spcPct val="138000"/>
              </a:lnSpc>
              <a:spcBef>
                <a:spcPts val="0"/>
              </a:spcBef>
              <a:spcAft>
                <a:spcPts val="0"/>
              </a:spcAft>
              <a:buFont typeface="Times New Roman"/>
            </a:pPr>
            <a:r>
              <a:rPr lang="en">
                <a:latin typeface="Times New Roman"/>
                <a:ea typeface="Times New Roman"/>
                <a:cs typeface="Times New Roman"/>
                <a:sym typeface="Times New Roman"/>
              </a:rPr>
              <a:t>The parameters for the flights taken were 125 x 89 meters</a:t>
            </a:r>
          </a:p>
          <a:p>
            <a:pPr marL="457200" lvl="0" indent="-228600" rtl="0">
              <a:lnSpc>
                <a:spcPct val="138000"/>
              </a:lnSpc>
              <a:spcBef>
                <a:spcPts val="0"/>
              </a:spcBef>
              <a:spcAft>
                <a:spcPts val="0"/>
              </a:spcAft>
              <a:buFont typeface="Times New Roman"/>
            </a:pPr>
            <a:r>
              <a:rPr lang="en">
                <a:latin typeface="Times New Roman"/>
                <a:ea typeface="Times New Roman"/>
                <a:cs typeface="Times New Roman"/>
                <a:sym typeface="Times New Roman"/>
              </a:rPr>
              <a:t>A total of four aerial image flights were taken and There were 185 pictures taking during the four on-site flights. </a:t>
            </a:r>
          </a:p>
        </p:txBody>
      </p:sp>
      <p:pic>
        <p:nvPicPr>
          <p:cNvPr id="92" name="Shape 92" descr="Screenshot_20170402-172953.png"/>
          <p:cNvPicPr preferRelativeResize="0"/>
          <p:nvPr/>
        </p:nvPicPr>
        <p:blipFill>
          <a:blip r:embed="rId3">
            <a:alphaModFix/>
          </a:blip>
          <a:stretch>
            <a:fillRect/>
          </a:stretch>
        </p:blipFill>
        <p:spPr>
          <a:xfrm>
            <a:off x="5106874" y="1128400"/>
            <a:ext cx="3412473" cy="1620149"/>
          </a:xfrm>
          <a:prstGeom prst="rect">
            <a:avLst/>
          </a:prstGeom>
          <a:noFill/>
          <a:ln>
            <a:noFill/>
          </a:ln>
        </p:spPr>
      </p:pic>
      <p:pic>
        <p:nvPicPr>
          <p:cNvPr id="93" name="Shape 93" descr="Screenshot_20170402-173003.png"/>
          <p:cNvPicPr preferRelativeResize="0"/>
          <p:nvPr/>
        </p:nvPicPr>
        <p:blipFill>
          <a:blip r:embed="rId4">
            <a:alphaModFix/>
          </a:blip>
          <a:stretch>
            <a:fillRect/>
          </a:stretch>
        </p:blipFill>
        <p:spPr>
          <a:xfrm>
            <a:off x="5106875" y="2943600"/>
            <a:ext cx="3448275" cy="1620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Arial"/>
                <a:ea typeface="Arial"/>
                <a:cs typeface="Arial"/>
                <a:sym typeface="Arial"/>
              </a:rPr>
              <a:t>Flight plan cont. </a:t>
            </a:r>
          </a:p>
        </p:txBody>
      </p:sp>
      <p:sp>
        <p:nvSpPr>
          <p:cNvPr id="99" name="Shape 99"/>
          <p:cNvSpPr txBox="1">
            <a:spLocks noGrp="1"/>
          </p:cNvSpPr>
          <p:nvPr>
            <p:ph type="body" idx="1"/>
          </p:nvPr>
        </p:nvSpPr>
        <p:spPr>
          <a:xfrm>
            <a:off x="311700" y="1234050"/>
            <a:ext cx="3999900" cy="3334800"/>
          </a:xfrm>
          <a:prstGeom prst="rect">
            <a:avLst/>
          </a:prstGeom>
        </p:spPr>
        <p:txBody>
          <a:bodyPr lIns="91425" tIns="91425" rIns="91425" bIns="91425" anchor="t" anchorCtr="0">
            <a:noAutofit/>
          </a:bodyPr>
          <a:lstStyle/>
          <a:p>
            <a:pPr marL="457200" lvl="0" indent="-228600" rtl="0">
              <a:spcBef>
                <a:spcPts val="0"/>
              </a:spcBef>
              <a:buFont typeface="Times New Roman"/>
            </a:pPr>
            <a:r>
              <a:rPr lang="en">
                <a:latin typeface="Times New Roman"/>
                <a:ea typeface="Times New Roman"/>
                <a:cs typeface="Times New Roman"/>
                <a:sym typeface="Times New Roman"/>
              </a:rPr>
              <a:t>Despite the U.A.S ability to fly missions on its own, it is still necessary to plot the linear transects prior to flight. </a:t>
            </a:r>
          </a:p>
          <a:p>
            <a:pPr marL="457200" lvl="0" indent="-228600" rtl="0">
              <a:spcBef>
                <a:spcPts val="0"/>
              </a:spcBef>
              <a:buFont typeface="Times New Roman"/>
            </a:pPr>
            <a:r>
              <a:rPr lang="en">
                <a:latin typeface="Times New Roman"/>
                <a:ea typeface="Times New Roman"/>
                <a:cs typeface="Times New Roman"/>
                <a:sym typeface="Times New Roman"/>
              </a:rPr>
              <a:t>The team chose a location free of obstructions for take-off and oriented the transect grid over the AOI. </a:t>
            </a:r>
          </a:p>
          <a:p>
            <a:pPr marL="457200" lvl="0" indent="-228600">
              <a:spcBef>
                <a:spcPts val="0"/>
              </a:spcBef>
              <a:buFont typeface="Times New Roman"/>
            </a:pPr>
            <a:r>
              <a:rPr lang="en">
                <a:latin typeface="Times New Roman"/>
                <a:ea typeface="Times New Roman"/>
                <a:cs typeface="Times New Roman"/>
                <a:sym typeface="Times New Roman"/>
              </a:rPr>
              <a:t>In addition to launching the flight from the area, the altitude of the flight was 50 meters to ensure no objects would be a threat to the flight plan.</a:t>
            </a:r>
          </a:p>
        </p:txBody>
      </p:sp>
      <p:pic>
        <p:nvPicPr>
          <p:cNvPr id="100" name="Shape 100" descr="Screenshot_20170402-173012.png"/>
          <p:cNvPicPr preferRelativeResize="0"/>
          <p:nvPr/>
        </p:nvPicPr>
        <p:blipFill>
          <a:blip r:embed="rId3">
            <a:alphaModFix/>
          </a:blip>
          <a:stretch>
            <a:fillRect/>
          </a:stretch>
        </p:blipFill>
        <p:spPr>
          <a:xfrm>
            <a:off x="5060075" y="1205150"/>
            <a:ext cx="3355974" cy="1627799"/>
          </a:xfrm>
          <a:prstGeom prst="rect">
            <a:avLst/>
          </a:prstGeom>
          <a:noFill/>
          <a:ln>
            <a:noFill/>
          </a:ln>
        </p:spPr>
      </p:pic>
      <p:pic>
        <p:nvPicPr>
          <p:cNvPr id="101" name="Shape 101" descr="Screenshot_20170402-173020.png"/>
          <p:cNvPicPr preferRelativeResize="0"/>
          <p:nvPr/>
        </p:nvPicPr>
        <p:blipFill>
          <a:blip r:embed="rId4">
            <a:alphaModFix/>
          </a:blip>
          <a:stretch>
            <a:fillRect/>
          </a:stretch>
        </p:blipFill>
        <p:spPr>
          <a:xfrm>
            <a:off x="5060074" y="3020375"/>
            <a:ext cx="3416623" cy="1699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i="1">
                <a:latin typeface="Arial"/>
                <a:ea typeface="Arial"/>
                <a:cs typeface="Arial"/>
                <a:sym typeface="Arial"/>
              </a:rPr>
              <a:t>Area of Interest</a:t>
            </a:r>
          </a:p>
        </p:txBody>
      </p:sp>
      <p:sp>
        <p:nvSpPr>
          <p:cNvPr id="107" name="Shape 10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lnSpc>
                <a:spcPct val="100000"/>
              </a:lnSpc>
              <a:spcBef>
                <a:spcPts val="0"/>
              </a:spcBef>
              <a:spcAft>
                <a:spcPts val="0"/>
              </a:spcAft>
              <a:buSzPct val="100000"/>
              <a:buFont typeface="Times New Roman"/>
            </a:pPr>
            <a:r>
              <a:rPr lang="en" sz="1400">
                <a:latin typeface="Times New Roman"/>
                <a:ea typeface="Times New Roman"/>
                <a:cs typeface="Times New Roman"/>
                <a:sym typeface="Times New Roman"/>
              </a:rPr>
              <a:t>Salmon Creek is Located  at the western end of the albemarle sound near the merging of the Chowan &amp; Roanoke Rivers.</a:t>
            </a:r>
          </a:p>
          <a:p>
            <a:pPr marL="457200" lvl="0" indent="-317500" rtl="0">
              <a:lnSpc>
                <a:spcPct val="100000"/>
              </a:lnSpc>
              <a:spcBef>
                <a:spcPts val="0"/>
              </a:spcBef>
              <a:spcAft>
                <a:spcPts val="0"/>
              </a:spcAft>
              <a:buSzPct val="100000"/>
              <a:buFont typeface="Times New Roman"/>
            </a:pPr>
            <a:r>
              <a:rPr lang="en" sz="1400">
                <a:latin typeface="Times New Roman"/>
                <a:ea typeface="Times New Roman"/>
                <a:cs typeface="Times New Roman"/>
                <a:sym typeface="Times New Roman"/>
              </a:rPr>
              <a:t> It is located in the eastern portion of Bertie County, near Avoca Inc.  </a:t>
            </a:r>
          </a:p>
          <a:p>
            <a:pPr lvl="0" rtl="0">
              <a:lnSpc>
                <a:spcPct val="100000"/>
              </a:lnSpc>
              <a:spcBef>
                <a:spcPts val="0"/>
              </a:spcBef>
              <a:spcAft>
                <a:spcPts val="0"/>
              </a:spcAft>
              <a:buNone/>
            </a:pPr>
            <a:endParaRPr sz="1400">
              <a:latin typeface="Arial"/>
              <a:ea typeface="Arial"/>
              <a:cs typeface="Arial"/>
              <a:sym typeface="Arial"/>
            </a:endParaRPr>
          </a:p>
          <a:p>
            <a:pPr lvl="0" rtl="0">
              <a:lnSpc>
                <a:spcPct val="100000"/>
              </a:lnSpc>
              <a:spcBef>
                <a:spcPts val="0"/>
              </a:spcBef>
              <a:spcAft>
                <a:spcPts val="0"/>
              </a:spcAft>
              <a:buNone/>
            </a:pPr>
            <a:endParaRPr sz="1400">
              <a:latin typeface="Arial"/>
              <a:ea typeface="Arial"/>
              <a:cs typeface="Arial"/>
              <a:sym typeface="Arial"/>
            </a:endParaRPr>
          </a:p>
        </p:txBody>
      </p:sp>
      <p:pic>
        <p:nvPicPr>
          <p:cNvPr id="108" name="Shape 108" descr="AOI.JPG"/>
          <p:cNvPicPr preferRelativeResize="0"/>
          <p:nvPr/>
        </p:nvPicPr>
        <p:blipFill rotWithShape="1">
          <a:blip r:embed="rId3">
            <a:alphaModFix/>
          </a:blip>
          <a:srcRect/>
          <a:stretch/>
        </p:blipFill>
        <p:spPr>
          <a:xfrm>
            <a:off x="5985300" y="2491474"/>
            <a:ext cx="2847000" cy="2406300"/>
          </a:xfrm>
          <a:prstGeom prst="roundRect">
            <a:avLst>
              <a:gd name="adj" fmla="val 8594"/>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96250" y="445025"/>
            <a:ext cx="8520600" cy="572700"/>
          </a:xfrm>
          <a:prstGeom prst="rect">
            <a:avLst/>
          </a:prstGeom>
        </p:spPr>
        <p:txBody>
          <a:bodyPr lIns="91425" tIns="91425" rIns="91425" bIns="91425" anchor="t" anchorCtr="0">
            <a:noAutofit/>
          </a:bodyPr>
          <a:lstStyle/>
          <a:p>
            <a:pPr lvl="0" algn="ctr" rtl="0">
              <a:lnSpc>
                <a:spcPct val="120000"/>
              </a:lnSpc>
              <a:spcBef>
                <a:spcPts val="800"/>
              </a:spcBef>
              <a:spcAft>
                <a:spcPts val="400"/>
              </a:spcAft>
              <a:buNone/>
            </a:pPr>
            <a:r>
              <a:rPr lang="en" cap="small">
                <a:latin typeface="Arial"/>
                <a:ea typeface="Arial"/>
                <a:cs typeface="Arial"/>
                <a:sym typeface="Arial"/>
              </a:rPr>
              <a:t>Equipment</a:t>
            </a:r>
          </a:p>
          <a:p>
            <a:pPr lvl="0" algn="ctr">
              <a:spcBef>
                <a:spcPts val="0"/>
              </a:spcBef>
              <a:buNone/>
            </a:pPr>
            <a:endParaRPr>
              <a:solidFill>
                <a:srgbClr val="FFFFFF"/>
              </a:solidFill>
              <a:highlight>
                <a:srgbClr val="0000FF"/>
              </a:highlight>
              <a:latin typeface="Raleway"/>
              <a:ea typeface="Raleway"/>
              <a:cs typeface="Raleway"/>
              <a:sym typeface="Raleway"/>
            </a:endParaRPr>
          </a:p>
        </p:txBody>
      </p:sp>
      <p:sp>
        <p:nvSpPr>
          <p:cNvPr id="114" name="Shape 114"/>
          <p:cNvSpPr txBox="1">
            <a:spLocks noGrp="1"/>
          </p:cNvSpPr>
          <p:nvPr>
            <p:ph type="body" idx="1"/>
          </p:nvPr>
        </p:nvSpPr>
        <p:spPr>
          <a:xfrm>
            <a:off x="296250" y="1234050"/>
            <a:ext cx="3999900" cy="3334800"/>
          </a:xfrm>
          <a:prstGeom prst="rect">
            <a:avLst/>
          </a:prstGeom>
        </p:spPr>
        <p:txBody>
          <a:bodyPr lIns="91425" tIns="91425" rIns="91425" bIns="91425" anchor="t" anchorCtr="0">
            <a:noAutofit/>
          </a:bodyPr>
          <a:lstStyle/>
          <a:p>
            <a:pPr lvl="0" rtl="0">
              <a:lnSpc>
                <a:spcPct val="120000"/>
              </a:lnSpc>
              <a:spcBef>
                <a:spcPts val="0"/>
              </a:spcBef>
              <a:spcAft>
                <a:spcPts val="0"/>
              </a:spcAft>
              <a:buNone/>
            </a:pPr>
            <a:endParaRPr>
              <a:latin typeface="Arial"/>
              <a:ea typeface="Arial"/>
              <a:cs typeface="Arial"/>
              <a:sym typeface="Arial"/>
            </a:endParaRPr>
          </a:p>
          <a:p>
            <a:pPr lvl="0" rtl="0">
              <a:spcBef>
                <a:spcPts val="0"/>
              </a:spcBef>
              <a:spcAft>
                <a:spcPts val="0"/>
              </a:spcAft>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DJI Phantom 2 Drone</a:t>
            </a:r>
          </a:p>
          <a:p>
            <a:pPr lvl="0" rtl="0">
              <a:spcBef>
                <a:spcPts val="0"/>
              </a:spcBef>
              <a:spcAft>
                <a:spcPts val="0"/>
              </a:spcAft>
              <a:buClr>
                <a:schemeClr val="dk2"/>
              </a:buClr>
              <a:buSzPct val="78571"/>
              <a:buFont typeface="Arial"/>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built-in Naza-M V2 Flight Control System for Autonomous flight</a:t>
            </a:r>
          </a:p>
          <a:p>
            <a:pPr lvl="0" rtl="0">
              <a:spcBef>
                <a:spcPts val="0"/>
              </a:spcBef>
              <a:spcAft>
                <a:spcPts val="0"/>
              </a:spcAft>
              <a:buClr>
                <a:schemeClr val="dk2"/>
              </a:buClr>
              <a:buSzPct val="78571"/>
              <a:buFont typeface="Arial"/>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integrated gimbal and 14 mp camera</a:t>
            </a:r>
          </a:p>
          <a:p>
            <a:pPr lvl="0" rtl="0">
              <a:spcBef>
                <a:spcPts val="0"/>
              </a:spcBef>
              <a:spcAft>
                <a:spcPts val="0"/>
              </a:spcAft>
              <a:buClr>
                <a:schemeClr val="dk2"/>
              </a:buClr>
              <a:buSzPct val="78571"/>
              <a:buFont typeface="Arial"/>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Internal GPS and barometric Altimeter</a:t>
            </a:r>
          </a:p>
          <a:p>
            <a:pPr lvl="0" rtl="0">
              <a:spcBef>
                <a:spcPts val="0"/>
              </a:spcBef>
              <a:spcAft>
                <a:spcPts val="0"/>
              </a:spcAft>
              <a:buClr>
                <a:schemeClr val="dk2"/>
              </a:buClr>
              <a:buSzPct val="78571"/>
              <a:buFont typeface="Arial"/>
              <a:buNone/>
            </a:pPr>
            <a:endParaRPr>
              <a:latin typeface="Times New Roman"/>
              <a:ea typeface="Times New Roman"/>
              <a:cs typeface="Times New Roman"/>
              <a:sym typeface="Times New Roman"/>
            </a:endParaRPr>
          </a:p>
          <a:p>
            <a:pPr marL="342900" lvl="0" indent="-317500" rtl="0">
              <a:lnSpc>
                <a:spcPct val="120000"/>
              </a:lnSpc>
              <a:spcBef>
                <a:spcPts val="0"/>
              </a:spcBef>
              <a:spcAft>
                <a:spcPts val="0"/>
              </a:spcAft>
              <a:buSzPct val="100000"/>
              <a:buFont typeface="Times New Roman"/>
            </a:pPr>
            <a:r>
              <a:rPr lang="en">
                <a:latin typeface="Times New Roman"/>
                <a:ea typeface="Times New Roman"/>
                <a:cs typeface="Times New Roman"/>
                <a:sym typeface="Times New Roman"/>
              </a:rPr>
              <a:t>Flight Time is approximately 25 minutes</a:t>
            </a:r>
          </a:p>
          <a:p>
            <a:pPr lvl="0">
              <a:spcBef>
                <a:spcPts val="0"/>
              </a:spcBef>
              <a:buNone/>
            </a:pPr>
            <a:endParaRPr>
              <a:latin typeface="Arial"/>
              <a:ea typeface="Arial"/>
              <a:cs typeface="Arial"/>
              <a:sym typeface="Arial"/>
            </a:endParaRPr>
          </a:p>
        </p:txBody>
      </p:sp>
      <p:pic>
        <p:nvPicPr>
          <p:cNvPr id="115" name="Shape 115" descr="File_000.jpeg"/>
          <p:cNvPicPr preferRelativeResize="0"/>
          <p:nvPr/>
        </p:nvPicPr>
        <p:blipFill>
          <a:blip r:embed="rId3">
            <a:alphaModFix/>
          </a:blip>
          <a:stretch>
            <a:fillRect/>
          </a:stretch>
        </p:blipFill>
        <p:spPr>
          <a:xfrm>
            <a:off x="4854200" y="1456825"/>
            <a:ext cx="3999897" cy="3112024"/>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1172</Words>
  <Application>Microsoft Macintosh PowerPoint</Application>
  <PresentationFormat>On-screen Show (16:9)</PresentationFormat>
  <Paragraphs>92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Raleway</vt:lpstr>
      <vt:lpstr>Playfair Display</vt:lpstr>
      <vt:lpstr>Montserrat</vt:lpstr>
      <vt:lpstr>Oswald</vt:lpstr>
      <vt:lpstr>pop</vt:lpstr>
      <vt:lpstr>Measuring Shoreline Loss: Salmon Creek Case Study</vt:lpstr>
      <vt:lpstr>Abstract</vt:lpstr>
      <vt:lpstr>Abstract Cont.</vt:lpstr>
      <vt:lpstr>Abstract Cont.</vt:lpstr>
      <vt:lpstr>Objective</vt:lpstr>
      <vt:lpstr>Developing a Flight Plan</vt:lpstr>
      <vt:lpstr>Flight plan cont. </vt:lpstr>
      <vt:lpstr>Area of Interest</vt:lpstr>
      <vt:lpstr>Equipment </vt:lpstr>
      <vt:lpstr>Software </vt:lpstr>
      <vt:lpstr>Results</vt:lpstr>
      <vt:lpstr>PowerPoint Presentation</vt:lpstr>
      <vt:lpstr>Conclusion</vt:lpstr>
      <vt:lpstr>Future Work</vt:lpstr>
      <vt:lpstr>Acknowledgment </vt:lpstr>
      <vt:lpstr>Reference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Shoreline Loss: Salmon Creek Case Study</dc:title>
  <cp:lastModifiedBy>cerser</cp:lastModifiedBy>
  <cp:revision>1</cp:revision>
  <dcterms:modified xsi:type="dcterms:W3CDTF">2017-04-13T21:12:15Z</dcterms:modified>
</cp:coreProperties>
</file>