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3891200" cy="21945600"/>
  <p:notesSz cx="6858000" cy="9144000"/>
  <p:defaultTextStyle>
    <a:defPPr>
      <a:defRPr lang="en-US"/>
    </a:defPPr>
    <a:lvl1pPr marL="0" algn="l" defTabSz="3160166" rtl="0" eaLnBrk="1" latinLnBrk="0" hangingPunct="1">
      <a:defRPr sz="6221" kern="1200">
        <a:solidFill>
          <a:schemeClr val="tx1"/>
        </a:solidFill>
        <a:latin typeface="+mn-lt"/>
        <a:ea typeface="+mn-ea"/>
        <a:cs typeface="+mn-cs"/>
      </a:defRPr>
    </a:lvl1pPr>
    <a:lvl2pPr marL="1580083" algn="l" defTabSz="3160166" rtl="0" eaLnBrk="1" latinLnBrk="0" hangingPunct="1">
      <a:defRPr sz="6221" kern="1200">
        <a:solidFill>
          <a:schemeClr val="tx1"/>
        </a:solidFill>
        <a:latin typeface="+mn-lt"/>
        <a:ea typeface="+mn-ea"/>
        <a:cs typeface="+mn-cs"/>
      </a:defRPr>
    </a:lvl2pPr>
    <a:lvl3pPr marL="3160166" algn="l" defTabSz="3160166" rtl="0" eaLnBrk="1" latinLnBrk="0" hangingPunct="1">
      <a:defRPr sz="6221" kern="1200">
        <a:solidFill>
          <a:schemeClr val="tx1"/>
        </a:solidFill>
        <a:latin typeface="+mn-lt"/>
        <a:ea typeface="+mn-ea"/>
        <a:cs typeface="+mn-cs"/>
      </a:defRPr>
    </a:lvl3pPr>
    <a:lvl4pPr marL="4740250" algn="l" defTabSz="3160166" rtl="0" eaLnBrk="1" latinLnBrk="0" hangingPunct="1">
      <a:defRPr sz="6221" kern="1200">
        <a:solidFill>
          <a:schemeClr val="tx1"/>
        </a:solidFill>
        <a:latin typeface="+mn-lt"/>
        <a:ea typeface="+mn-ea"/>
        <a:cs typeface="+mn-cs"/>
      </a:defRPr>
    </a:lvl4pPr>
    <a:lvl5pPr marL="6320333" algn="l" defTabSz="3160166" rtl="0" eaLnBrk="1" latinLnBrk="0" hangingPunct="1">
      <a:defRPr sz="6221" kern="1200">
        <a:solidFill>
          <a:schemeClr val="tx1"/>
        </a:solidFill>
        <a:latin typeface="+mn-lt"/>
        <a:ea typeface="+mn-ea"/>
        <a:cs typeface="+mn-cs"/>
      </a:defRPr>
    </a:lvl5pPr>
    <a:lvl6pPr marL="7900416" algn="l" defTabSz="3160166" rtl="0" eaLnBrk="1" latinLnBrk="0" hangingPunct="1">
      <a:defRPr sz="6221" kern="1200">
        <a:solidFill>
          <a:schemeClr val="tx1"/>
        </a:solidFill>
        <a:latin typeface="+mn-lt"/>
        <a:ea typeface="+mn-ea"/>
        <a:cs typeface="+mn-cs"/>
      </a:defRPr>
    </a:lvl6pPr>
    <a:lvl7pPr marL="9480499" algn="l" defTabSz="3160166" rtl="0" eaLnBrk="1" latinLnBrk="0" hangingPunct="1">
      <a:defRPr sz="6221" kern="1200">
        <a:solidFill>
          <a:schemeClr val="tx1"/>
        </a:solidFill>
        <a:latin typeface="+mn-lt"/>
        <a:ea typeface="+mn-ea"/>
        <a:cs typeface="+mn-cs"/>
      </a:defRPr>
    </a:lvl7pPr>
    <a:lvl8pPr marL="11060582" algn="l" defTabSz="3160166" rtl="0" eaLnBrk="1" latinLnBrk="0" hangingPunct="1">
      <a:defRPr sz="6221" kern="1200">
        <a:solidFill>
          <a:schemeClr val="tx1"/>
        </a:solidFill>
        <a:latin typeface="+mn-lt"/>
        <a:ea typeface="+mn-ea"/>
        <a:cs typeface="+mn-cs"/>
      </a:defRPr>
    </a:lvl8pPr>
    <a:lvl9pPr marL="12640666" algn="l" defTabSz="3160166" rtl="0" eaLnBrk="1" latinLnBrk="0" hangingPunct="1">
      <a:defRPr sz="6221"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822" autoAdjust="0"/>
    <p:restoredTop sz="94631"/>
  </p:normalViewPr>
  <p:slideViewPr>
    <p:cSldViewPr snapToGrid="0" snapToObjects="1">
      <p:cViewPr>
        <p:scale>
          <a:sx n="42" d="100"/>
          <a:sy n="42" d="100"/>
        </p:scale>
        <p:origin x="-162" y="-81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372A8E-0528-CA4A-8DA3-F45B424FFAFF}" type="datetimeFigureOut">
              <a:rPr lang="en-US" smtClean="0"/>
              <a:t>4/27/2017</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C721D-1BD4-4C41-9815-38A9653F0BDA}" type="slidenum">
              <a:rPr lang="en-US" smtClean="0"/>
              <a:t>‹#›</a:t>
            </a:fld>
            <a:endParaRPr lang="en-US"/>
          </a:p>
        </p:txBody>
      </p:sp>
    </p:spTree>
    <p:extLst>
      <p:ext uri="{BB962C8B-B14F-4D97-AF65-F5344CB8AC3E}">
        <p14:creationId xmlns:p14="http://schemas.microsoft.com/office/powerpoint/2010/main" val="350688958"/>
      </p:ext>
    </p:extLst>
  </p:cSld>
  <p:clrMap bg1="lt1" tx1="dk1" bg2="lt2" tx2="dk2" accent1="accent1" accent2="accent2" accent3="accent3" accent4="accent4" accent5="accent5" accent6="accent6" hlink="hlink" folHlink="folHlink"/>
  <p:notesStyle>
    <a:lvl1pPr marL="0" algn="l" defTabSz="3160166" rtl="0" eaLnBrk="1" latinLnBrk="0" hangingPunct="1">
      <a:defRPr sz="4147" kern="1200">
        <a:solidFill>
          <a:schemeClr val="tx1"/>
        </a:solidFill>
        <a:latin typeface="+mn-lt"/>
        <a:ea typeface="+mn-ea"/>
        <a:cs typeface="+mn-cs"/>
      </a:defRPr>
    </a:lvl1pPr>
    <a:lvl2pPr marL="1580083" algn="l" defTabSz="3160166" rtl="0" eaLnBrk="1" latinLnBrk="0" hangingPunct="1">
      <a:defRPr sz="4147" kern="1200">
        <a:solidFill>
          <a:schemeClr val="tx1"/>
        </a:solidFill>
        <a:latin typeface="+mn-lt"/>
        <a:ea typeface="+mn-ea"/>
        <a:cs typeface="+mn-cs"/>
      </a:defRPr>
    </a:lvl2pPr>
    <a:lvl3pPr marL="3160166" algn="l" defTabSz="3160166" rtl="0" eaLnBrk="1" latinLnBrk="0" hangingPunct="1">
      <a:defRPr sz="4147" kern="1200">
        <a:solidFill>
          <a:schemeClr val="tx1"/>
        </a:solidFill>
        <a:latin typeface="+mn-lt"/>
        <a:ea typeface="+mn-ea"/>
        <a:cs typeface="+mn-cs"/>
      </a:defRPr>
    </a:lvl3pPr>
    <a:lvl4pPr marL="4740250" algn="l" defTabSz="3160166" rtl="0" eaLnBrk="1" latinLnBrk="0" hangingPunct="1">
      <a:defRPr sz="4147" kern="1200">
        <a:solidFill>
          <a:schemeClr val="tx1"/>
        </a:solidFill>
        <a:latin typeface="+mn-lt"/>
        <a:ea typeface="+mn-ea"/>
        <a:cs typeface="+mn-cs"/>
      </a:defRPr>
    </a:lvl4pPr>
    <a:lvl5pPr marL="6320333" algn="l" defTabSz="3160166" rtl="0" eaLnBrk="1" latinLnBrk="0" hangingPunct="1">
      <a:defRPr sz="4147" kern="1200">
        <a:solidFill>
          <a:schemeClr val="tx1"/>
        </a:solidFill>
        <a:latin typeface="+mn-lt"/>
        <a:ea typeface="+mn-ea"/>
        <a:cs typeface="+mn-cs"/>
      </a:defRPr>
    </a:lvl5pPr>
    <a:lvl6pPr marL="7900416" algn="l" defTabSz="3160166" rtl="0" eaLnBrk="1" latinLnBrk="0" hangingPunct="1">
      <a:defRPr sz="4147" kern="1200">
        <a:solidFill>
          <a:schemeClr val="tx1"/>
        </a:solidFill>
        <a:latin typeface="+mn-lt"/>
        <a:ea typeface="+mn-ea"/>
        <a:cs typeface="+mn-cs"/>
      </a:defRPr>
    </a:lvl6pPr>
    <a:lvl7pPr marL="9480499" algn="l" defTabSz="3160166" rtl="0" eaLnBrk="1" latinLnBrk="0" hangingPunct="1">
      <a:defRPr sz="4147" kern="1200">
        <a:solidFill>
          <a:schemeClr val="tx1"/>
        </a:solidFill>
        <a:latin typeface="+mn-lt"/>
        <a:ea typeface="+mn-ea"/>
        <a:cs typeface="+mn-cs"/>
      </a:defRPr>
    </a:lvl7pPr>
    <a:lvl8pPr marL="11060582" algn="l" defTabSz="3160166" rtl="0" eaLnBrk="1" latinLnBrk="0" hangingPunct="1">
      <a:defRPr sz="4147" kern="1200">
        <a:solidFill>
          <a:schemeClr val="tx1"/>
        </a:solidFill>
        <a:latin typeface="+mn-lt"/>
        <a:ea typeface="+mn-ea"/>
        <a:cs typeface="+mn-cs"/>
      </a:defRPr>
    </a:lvl8pPr>
    <a:lvl9pPr marL="12640666" algn="l" defTabSz="3160166" rtl="0" eaLnBrk="1" latinLnBrk="0" hangingPunct="1">
      <a:defRPr sz="414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0C721D-1BD4-4C41-9815-38A9653F0BDA}" type="slidenum">
              <a:rPr lang="en-US" smtClean="0"/>
              <a:t>1</a:t>
            </a:fld>
            <a:endParaRPr lang="en-US"/>
          </a:p>
        </p:txBody>
      </p:sp>
    </p:spTree>
    <p:extLst>
      <p:ext uri="{BB962C8B-B14F-4D97-AF65-F5344CB8AC3E}">
        <p14:creationId xmlns:p14="http://schemas.microsoft.com/office/powerpoint/2010/main" val="133418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1562"/>
            <a:ext cx="329184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486400" y="11526522"/>
            <a:ext cx="329184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7997AD-F73C-3B43-8C09-EF914F90BD0A}"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62314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997AD-F73C-3B43-8C09-EF914F90BD0A}"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92853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168400"/>
            <a:ext cx="946404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168400"/>
            <a:ext cx="2784348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997AD-F73C-3B43-8C09-EF914F90BD0A}"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19220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997AD-F73C-3B43-8C09-EF914F90BD0A}"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214664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471163"/>
            <a:ext cx="3785616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994660" y="14686283"/>
            <a:ext cx="37856160" cy="4800598"/>
          </a:xfrm>
        </p:spPr>
        <p:txBody>
          <a:bodyPr/>
          <a:lstStyle>
            <a:lvl1pPr marL="0" indent="0">
              <a:buNone/>
              <a:defRPr sz="7680">
                <a:solidFill>
                  <a:schemeClr val="tx1">
                    <a:tint val="75000"/>
                  </a:schemeClr>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7997AD-F73C-3B43-8C09-EF914F90BD0A}"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92524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5842000"/>
            <a:ext cx="1865376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5842000"/>
            <a:ext cx="1865376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997AD-F73C-3B43-8C09-EF914F90BD0A}"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66702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168401"/>
            <a:ext cx="378561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379722"/>
            <a:ext cx="18568033"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3023239" y="8016240"/>
            <a:ext cx="18568033"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379722"/>
            <a:ext cx="18659477"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22219920" y="8016240"/>
            <a:ext cx="18659477"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7997AD-F73C-3B43-8C09-EF914F90BD0A}"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77557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7997AD-F73C-3B43-8C09-EF914F90BD0A}"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207579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997AD-F73C-3B43-8C09-EF914F90BD0A}"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205908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8659477" y="3159762"/>
            <a:ext cx="2221992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B7997AD-F73C-3B43-8C09-EF914F90BD0A}"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42607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159762"/>
            <a:ext cx="2221992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B7997AD-F73C-3B43-8C09-EF914F90BD0A}"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32E6E-E7AA-5B41-B92A-E7EE74BD9796}" type="slidenum">
              <a:rPr lang="en-US" smtClean="0"/>
              <a:t>‹#›</a:t>
            </a:fld>
            <a:endParaRPr lang="en-US"/>
          </a:p>
        </p:txBody>
      </p:sp>
    </p:spTree>
    <p:extLst>
      <p:ext uri="{BB962C8B-B14F-4D97-AF65-F5344CB8AC3E}">
        <p14:creationId xmlns:p14="http://schemas.microsoft.com/office/powerpoint/2010/main" val="125389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EB7997AD-F73C-3B43-8C09-EF914F90BD0A}" type="datetimeFigureOut">
              <a:rPr lang="en-US" smtClean="0"/>
              <a:t>4/27/2017</a:t>
            </a:fld>
            <a:endParaRPr lang="en-US"/>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57D32E6E-E7AA-5B41-B92A-E7EE74BD9796}" type="slidenum">
              <a:rPr lang="en-US" smtClean="0"/>
              <a:t>‹#›</a:t>
            </a:fld>
            <a:endParaRPr lang="en-US"/>
          </a:p>
        </p:txBody>
      </p:sp>
    </p:spTree>
    <p:extLst>
      <p:ext uri="{BB962C8B-B14F-4D97-AF65-F5344CB8AC3E}">
        <p14:creationId xmlns:p14="http://schemas.microsoft.com/office/powerpoint/2010/main" val="1718330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3799" y="350453"/>
            <a:ext cx="43264184" cy="2800767"/>
          </a:xfrm>
          <a:prstGeom prst="rect">
            <a:avLst/>
          </a:prstGeom>
          <a:noFill/>
        </p:spPr>
        <p:txBody>
          <a:bodyPr wrap="square" rtlCol="0">
            <a:spAutoFit/>
          </a:bodyPr>
          <a:lstStyle/>
          <a:p>
            <a:pPr algn="ctr"/>
            <a:r>
              <a:rPr lang="en-US" sz="8800" b="1" dirty="0"/>
              <a:t>A Comparative Study of Neural Networks and Logistic Regression for High Energy Physics</a:t>
            </a:r>
          </a:p>
          <a:p>
            <a:pPr algn="ctr"/>
            <a:endParaRPr lang="en-US" sz="8800" b="1" dirty="0">
              <a:latin typeface="Arial" charset="0"/>
              <a:ea typeface="Arial" charset="0"/>
              <a:cs typeface="Arial" charset="0"/>
            </a:endParaRPr>
          </a:p>
        </p:txBody>
      </p:sp>
      <p:sp>
        <p:nvSpPr>
          <p:cNvPr id="6" name="TextBox 5"/>
          <p:cNvSpPr txBox="1"/>
          <p:nvPr/>
        </p:nvSpPr>
        <p:spPr>
          <a:xfrm>
            <a:off x="5158838" y="2243275"/>
            <a:ext cx="33234107" cy="830997"/>
          </a:xfrm>
          <a:prstGeom prst="rect">
            <a:avLst/>
          </a:prstGeom>
          <a:noFill/>
        </p:spPr>
        <p:txBody>
          <a:bodyPr wrap="square" rtlCol="0">
            <a:spAutoFit/>
          </a:bodyPr>
          <a:lstStyle/>
          <a:p>
            <a:pPr algn="ctr"/>
            <a:r>
              <a:rPr lang="en-US" sz="4800" b="1">
                <a:latin typeface="Arial" charset="0"/>
                <a:ea typeface="Arial" charset="0"/>
                <a:cs typeface="Arial" charset="0"/>
              </a:rPr>
              <a:t>Joel Gonzalez-Santiago</a:t>
            </a:r>
            <a:r>
              <a:rPr lang="en-US" sz="4800" b="1" baseline="30000">
                <a:latin typeface="Arial" charset="0"/>
                <a:ea typeface="Arial" charset="0"/>
                <a:cs typeface="Arial" charset="0"/>
              </a:rPr>
              <a:t>1</a:t>
            </a:r>
            <a:r>
              <a:rPr lang="en-US" sz="4800" b="1">
                <a:latin typeface="Arial" charset="0"/>
                <a:ea typeface="Arial" charset="0"/>
                <a:cs typeface="Arial" charset="0"/>
              </a:rPr>
              <a:t>, Thomas </a:t>
            </a:r>
            <a:r>
              <a:rPr lang="en-US" sz="4800" b="1" dirty="0">
                <a:latin typeface="Arial" charset="0"/>
                <a:ea typeface="Arial" charset="0"/>
                <a:cs typeface="Arial" charset="0"/>
              </a:rPr>
              <a:t>Johnson</a:t>
            </a:r>
            <a:r>
              <a:rPr lang="en-US" sz="4800" b="1" baseline="30000" dirty="0">
                <a:latin typeface="Arial" charset="0"/>
                <a:ea typeface="Arial" charset="0"/>
                <a:cs typeface="Arial" charset="0"/>
              </a:rPr>
              <a:t>1</a:t>
            </a:r>
            <a:r>
              <a:rPr lang="en-US" sz="4800" b="1">
                <a:latin typeface="Arial" charset="0"/>
                <a:ea typeface="Arial" charset="0"/>
                <a:cs typeface="Arial" charset="0"/>
              </a:rPr>
              <a:t>, </a:t>
            </a:r>
            <a:r>
              <a:rPr lang="en-US" sz="4800" b="1" smtClean="0">
                <a:latin typeface="Arial" charset="0"/>
                <a:ea typeface="Arial" charset="0"/>
                <a:cs typeface="Arial" charset="0"/>
              </a:rPr>
              <a:t>Nigel </a:t>
            </a:r>
            <a:r>
              <a:rPr lang="en-US" sz="4800" b="1" dirty="0">
                <a:latin typeface="Arial" charset="0"/>
                <a:ea typeface="Arial" charset="0"/>
                <a:cs typeface="Arial" charset="0"/>
              </a:rPr>
              <a:t>Pugh</a:t>
            </a:r>
            <a:r>
              <a:rPr lang="en-US" sz="4800" b="1" baseline="30000" dirty="0">
                <a:latin typeface="Arial" charset="0"/>
                <a:ea typeface="Arial" charset="0"/>
                <a:cs typeface="Arial" charset="0"/>
              </a:rPr>
              <a:t>1</a:t>
            </a:r>
            <a:r>
              <a:rPr lang="en-US" sz="4800" b="1" dirty="0">
                <a:latin typeface="Arial" charset="0"/>
                <a:ea typeface="Arial" charset="0"/>
                <a:cs typeface="Arial" charset="0"/>
              </a:rPr>
              <a:t> , Jerome Mitchell</a:t>
            </a:r>
            <a:r>
              <a:rPr lang="en-US" sz="4800" b="1" baseline="30000" dirty="0">
                <a:latin typeface="Arial" charset="0"/>
                <a:ea typeface="Arial" charset="0"/>
                <a:cs typeface="Arial" charset="0"/>
              </a:rPr>
              <a:t>2</a:t>
            </a:r>
            <a:endParaRPr lang="en-US" sz="4800" b="1" dirty="0">
              <a:latin typeface="Arial" charset="0"/>
              <a:ea typeface="Arial" charset="0"/>
              <a:cs typeface="Arial" charset="0"/>
            </a:endParaRPr>
          </a:p>
        </p:txBody>
      </p:sp>
      <p:sp>
        <p:nvSpPr>
          <p:cNvPr id="7" name="TextBox 6"/>
          <p:cNvSpPr txBox="1"/>
          <p:nvPr/>
        </p:nvSpPr>
        <p:spPr>
          <a:xfrm>
            <a:off x="8394909" y="2997596"/>
            <a:ext cx="26761964" cy="1077218"/>
          </a:xfrm>
          <a:prstGeom prst="rect">
            <a:avLst/>
          </a:prstGeom>
          <a:noFill/>
        </p:spPr>
        <p:txBody>
          <a:bodyPr wrap="square" rtlCol="0">
            <a:spAutoFit/>
          </a:bodyPr>
          <a:lstStyle/>
          <a:p>
            <a:pPr marL="457200" indent="-457200" algn="ctr">
              <a:buAutoNum type="arabicPeriod"/>
            </a:pPr>
            <a:r>
              <a:rPr lang="en-US" sz="3200" dirty="0">
                <a:latin typeface="Arial" charset="0"/>
                <a:ea typeface="Arial" charset="0"/>
                <a:cs typeface="Arial" charset="0"/>
              </a:rPr>
              <a:t>Elizabeth City State University, Department of Computer Science and Mathematics</a:t>
            </a:r>
          </a:p>
          <a:p>
            <a:pPr marL="457200" indent="-457200" algn="ctr">
              <a:buAutoNum type="arabicPeriod"/>
            </a:pPr>
            <a:r>
              <a:rPr lang="en-US" sz="3200" dirty="0">
                <a:latin typeface="Arial" charset="0"/>
                <a:ea typeface="Arial" charset="0"/>
                <a:cs typeface="Arial" charset="0"/>
              </a:rPr>
              <a:t>Indiana University, School of Informatics and Computing</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85173" y="2750589"/>
            <a:ext cx="3047999" cy="141170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29169" y="2481805"/>
            <a:ext cx="3819447" cy="1419389"/>
          </a:xfrm>
          <a:prstGeom prst="rect">
            <a:avLst/>
          </a:prstGeom>
        </p:spPr>
      </p:pic>
      <p:sp>
        <p:nvSpPr>
          <p:cNvPr id="10" name="Rounded Rectangle 9"/>
          <p:cNvSpPr/>
          <p:nvPr/>
        </p:nvSpPr>
        <p:spPr>
          <a:xfrm>
            <a:off x="476306" y="5063561"/>
            <a:ext cx="10698480" cy="7934528"/>
          </a:xfrm>
          <a:prstGeom prst="roundRect">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lvl="0" algn="ctr" fontAlgn="base"/>
            <a:endParaRPr lang="en-US" sz="2800" dirty="0">
              <a:solidFill>
                <a:schemeClr val="tx1"/>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5"/>
          <a:stretch>
            <a:fillRect/>
          </a:stretch>
        </p:blipFill>
        <p:spPr>
          <a:xfrm>
            <a:off x="12320819" y="7003865"/>
            <a:ext cx="19249562" cy="7803640"/>
          </a:xfrm>
          <a:prstGeom prst="rect">
            <a:avLst/>
          </a:prstGeom>
        </p:spPr>
      </p:pic>
      <p:sp>
        <p:nvSpPr>
          <p:cNvPr id="13" name="Rounded Rectangle 12"/>
          <p:cNvSpPr/>
          <p:nvPr/>
        </p:nvSpPr>
        <p:spPr>
          <a:xfrm>
            <a:off x="16407593" y="4967094"/>
            <a:ext cx="11076014" cy="1726740"/>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5400" b="1" dirty="0">
                <a:solidFill>
                  <a:schemeClr val="tx1"/>
                </a:solidFill>
                <a:latin typeface="Constantia" panose="02030602050306030303" pitchFamily="18" charset="0"/>
              </a:rPr>
              <a:t>Diagram of Neural Network</a:t>
            </a:r>
          </a:p>
        </p:txBody>
      </p:sp>
      <p:sp>
        <p:nvSpPr>
          <p:cNvPr id="15" name="Rounded Rectangle 14"/>
          <p:cNvSpPr/>
          <p:nvPr/>
        </p:nvSpPr>
        <p:spPr>
          <a:xfrm>
            <a:off x="32784101" y="5162708"/>
            <a:ext cx="10698480" cy="5852160"/>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457200" lvl="0" indent="-457200" fontAlgn="base">
              <a:buFont typeface="Arial" charset="0"/>
              <a:buChar char="•"/>
            </a:pPr>
            <a:endParaRPr lang="en-US" sz="2800" dirty="0">
              <a:solidFill>
                <a:schemeClr val="tx1"/>
              </a:solidFill>
            </a:endParaRPr>
          </a:p>
        </p:txBody>
      </p:sp>
      <p:sp>
        <p:nvSpPr>
          <p:cNvPr id="16" name="Rounded Rectangle 15"/>
          <p:cNvSpPr/>
          <p:nvPr/>
        </p:nvSpPr>
        <p:spPr>
          <a:xfrm>
            <a:off x="476306" y="13875027"/>
            <a:ext cx="11013329" cy="7671262"/>
          </a:xfrm>
          <a:prstGeom prst="roundRect">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457200" lvl="0" indent="-457200" fontAlgn="base">
              <a:buFont typeface="Arial" charset="0"/>
              <a:buChar char="•"/>
            </a:pPr>
            <a:endParaRPr lang="en-US" sz="2800" dirty="0">
              <a:solidFill>
                <a:schemeClr val="tx1"/>
              </a:solidFill>
            </a:endParaRPr>
          </a:p>
        </p:txBody>
      </p:sp>
      <p:sp>
        <p:nvSpPr>
          <p:cNvPr id="17" name="Rounded Rectangle 16"/>
          <p:cNvSpPr/>
          <p:nvPr/>
        </p:nvSpPr>
        <p:spPr>
          <a:xfrm>
            <a:off x="32784101" y="11711574"/>
            <a:ext cx="10698480" cy="2083361"/>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en-US" sz="5400" b="1" dirty="0">
                <a:solidFill>
                  <a:schemeClr val="tx1"/>
                </a:solidFill>
                <a:latin typeface="Constantia" panose="02030602050306030303" pitchFamily="18" charset="0"/>
              </a:rPr>
              <a:t>Conclusion</a:t>
            </a:r>
          </a:p>
          <a:p>
            <a:pPr algn="ctr"/>
            <a:r>
              <a:rPr lang="en-US" sz="2800" dirty="0">
                <a:solidFill>
                  <a:schemeClr val="tx1"/>
                </a:solidFill>
              </a:rPr>
              <a:t>This work is ongoing and will perform performance tests comparing neural networks and logistic regression as a baseline </a:t>
            </a:r>
          </a:p>
        </p:txBody>
      </p:sp>
      <p:sp>
        <p:nvSpPr>
          <p:cNvPr id="18" name="Rounded Rectangle 17"/>
          <p:cNvSpPr/>
          <p:nvPr/>
        </p:nvSpPr>
        <p:spPr>
          <a:xfrm>
            <a:off x="32784101" y="14921923"/>
            <a:ext cx="10698480" cy="6508339"/>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4625" dirty="0"/>
          </a:p>
        </p:txBody>
      </p:sp>
      <p:sp>
        <p:nvSpPr>
          <p:cNvPr id="19" name="Rounded Rectangle 18"/>
          <p:cNvSpPr/>
          <p:nvPr/>
        </p:nvSpPr>
        <p:spPr>
          <a:xfrm>
            <a:off x="12320820" y="15385774"/>
            <a:ext cx="19249561" cy="6176008"/>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800" dirty="0" smtClean="0">
                <a:solidFill>
                  <a:schemeClr val="tx1"/>
                </a:solidFill>
              </a:rPr>
              <a:t>The </a:t>
            </a:r>
            <a:r>
              <a:rPr lang="en-US" sz="2800" dirty="0">
                <a:solidFill>
                  <a:schemeClr val="tx1"/>
                </a:solidFill>
              </a:rPr>
              <a:t>model presented above is of a neural network. The neural network is constructed through three fundamental layers: the input layer, hidden layer, and output layer. Each layer stores a value that is then multiplied by a weight to be passed on to the next layer to be stored and repeat the process until the output layer is reached. The input layer consists of data which is loaded externally. The weights are initialized randomly. Once the results are stored in the output layer, backpropagation is initialized which goes backwards through the process to update the weights for the next iteration that the Neural Network is ran through. The updated weights are used in the next iteration to increase reduce the error from the classification of the data.</a:t>
            </a:r>
          </a:p>
        </p:txBody>
      </p:sp>
      <p:sp>
        <p:nvSpPr>
          <p:cNvPr id="2" name="TextBox 1"/>
          <p:cNvSpPr txBox="1"/>
          <p:nvPr/>
        </p:nvSpPr>
        <p:spPr>
          <a:xfrm>
            <a:off x="2067339" y="13891023"/>
            <a:ext cx="7593496" cy="1754326"/>
          </a:xfrm>
          <a:prstGeom prst="rect">
            <a:avLst/>
          </a:prstGeom>
          <a:noFill/>
        </p:spPr>
        <p:txBody>
          <a:bodyPr wrap="square" rtlCol="0">
            <a:spAutoFit/>
          </a:bodyPr>
          <a:lstStyle/>
          <a:p>
            <a:pPr lvl="0" algn="ctr"/>
            <a:r>
              <a:rPr lang="en-US" sz="5400" b="1" dirty="0">
                <a:latin typeface="Constantia" panose="02030602050306030303" pitchFamily="18" charset="0"/>
              </a:rPr>
              <a:t>Introduction</a:t>
            </a:r>
          </a:p>
          <a:p>
            <a:pPr algn="ctr"/>
            <a:endParaRPr lang="en-US" sz="5400" dirty="0"/>
          </a:p>
        </p:txBody>
      </p:sp>
      <p:sp>
        <p:nvSpPr>
          <p:cNvPr id="3" name="TextBox 2"/>
          <p:cNvSpPr txBox="1"/>
          <p:nvPr/>
        </p:nvSpPr>
        <p:spPr>
          <a:xfrm>
            <a:off x="33832800" y="5252506"/>
            <a:ext cx="8547652" cy="1754326"/>
          </a:xfrm>
          <a:prstGeom prst="rect">
            <a:avLst/>
          </a:prstGeom>
          <a:noFill/>
        </p:spPr>
        <p:txBody>
          <a:bodyPr wrap="square" rtlCol="0">
            <a:spAutoFit/>
          </a:bodyPr>
          <a:lstStyle/>
          <a:p>
            <a:pPr lvl="0" algn="ctr"/>
            <a:r>
              <a:rPr lang="en-US" sz="5400" b="1" dirty="0">
                <a:latin typeface="Constantia" panose="02030602050306030303" pitchFamily="18" charset="0"/>
              </a:rPr>
              <a:t>Methodology</a:t>
            </a:r>
          </a:p>
          <a:p>
            <a:pPr algn="ctr"/>
            <a:endParaRPr lang="en-US" sz="5400" dirty="0"/>
          </a:p>
        </p:txBody>
      </p:sp>
      <p:sp>
        <p:nvSpPr>
          <p:cNvPr id="4" name="TextBox 3"/>
          <p:cNvSpPr txBox="1"/>
          <p:nvPr/>
        </p:nvSpPr>
        <p:spPr>
          <a:xfrm>
            <a:off x="15156430" y="15645349"/>
            <a:ext cx="14826265" cy="1754326"/>
          </a:xfrm>
          <a:prstGeom prst="rect">
            <a:avLst/>
          </a:prstGeom>
          <a:noFill/>
        </p:spPr>
        <p:txBody>
          <a:bodyPr wrap="square" rtlCol="0">
            <a:spAutoFit/>
          </a:bodyPr>
          <a:lstStyle/>
          <a:p>
            <a:pPr algn="ctr"/>
            <a:r>
              <a:rPr lang="en-US" sz="5400" b="1" dirty="0" smtClean="0">
                <a:latin typeface="Constantia" panose="02030602050306030303" pitchFamily="18" charset="0"/>
              </a:rPr>
              <a:t>Forward propagation and Backpropagation</a:t>
            </a:r>
          </a:p>
          <a:p>
            <a:endParaRPr lang="en-US" sz="5400" dirty="0"/>
          </a:p>
        </p:txBody>
      </p:sp>
      <p:sp>
        <p:nvSpPr>
          <p:cNvPr id="11" name="TextBox 10"/>
          <p:cNvSpPr txBox="1"/>
          <p:nvPr/>
        </p:nvSpPr>
        <p:spPr>
          <a:xfrm>
            <a:off x="1033670" y="14874621"/>
            <a:ext cx="9660834" cy="6555641"/>
          </a:xfrm>
          <a:prstGeom prst="rect">
            <a:avLst/>
          </a:prstGeom>
          <a:noFill/>
        </p:spPr>
        <p:txBody>
          <a:bodyPr wrap="square" rtlCol="0">
            <a:spAutoFit/>
          </a:bodyPr>
          <a:lstStyle/>
          <a:p>
            <a:pPr marL="457200" lvl="0" indent="-457200" fontAlgn="base">
              <a:buFont typeface="Arial" charset="0"/>
              <a:buChar char="•"/>
            </a:pPr>
            <a:r>
              <a:rPr lang="en-US" sz="2800" dirty="0"/>
              <a:t>The project is comparing two forms of machine learning, neural networks and logistic regression to determine which model is more accurate in studying supersymmetry datasets. </a:t>
            </a:r>
          </a:p>
          <a:p>
            <a:pPr marL="457200" lvl="0" indent="-457200" fontAlgn="base">
              <a:buFont typeface="Arial" charset="0"/>
              <a:buChar char="•"/>
            </a:pPr>
            <a:endParaRPr lang="en-US" sz="2800" dirty="0"/>
          </a:p>
          <a:p>
            <a:pPr marL="457200" lvl="0" indent="-457200" fontAlgn="base">
              <a:buFont typeface="Arial" charset="0"/>
              <a:buChar char="•"/>
            </a:pPr>
            <a:r>
              <a:rPr lang="en-US" sz="2800" dirty="0"/>
              <a:t>Machine learning concerns algorithms that are capable of adapting to become more efficient through being trained on completing given tasks with large amounts of data.</a:t>
            </a:r>
            <a:br>
              <a:rPr lang="en-US" sz="2800" dirty="0"/>
            </a:br>
            <a:endParaRPr lang="en-US" sz="2800" dirty="0"/>
          </a:p>
          <a:p>
            <a:pPr marL="457200" lvl="0" indent="-457200" fontAlgn="base">
              <a:buFont typeface="Arial" charset="0"/>
              <a:buChar char="•"/>
            </a:pPr>
            <a:r>
              <a:rPr lang="en-US" sz="2800" dirty="0"/>
              <a:t>Neural networks are machine learning models that are loosely based on the human brain and are utilized for classification purposes.</a:t>
            </a:r>
            <a:br>
              <a:rPr lang="en-US" sz="2800" dirty="0"/>
            </a:br>
            <a:endParaRPr lang="en-US" sz="2800" dirty="0"/>
          </a:p>
          <a:p>
            <a:pPr marL="457200" lvl="0" indent="-457200" fontAlgn="base">
              <a:buFont typeface="Arial" charset="0"/>
              <a:buChar char="•"/>
            </a:pPr>
            <a:r>
              <a:rPr lang="en-US" sz="2800" dirty="0"/>
              <a:t>Logistic Regression is a statistical method for solving issues of a binary nature.</a:t>
            </a:r>
          </a:p>
          <a:p>
            <a:endParaRPr lang="en-US" sz="2800" dirty="0"/>
          </a:p>
        </p:txBody>
      </p:sp>
      <p:sp>
        <p:nvSpPr>
          <p:cNvPr id="14" name="TextBox 13"/>
          <p:cNvSpPr txBox="1"/>
          <p:nvPr/>
        </p:nvSpPr>
        <p:spPr>
          <a:xfrm>
            <a:off x="642682" y="5741884"/>
            <a:ext cx="10576008" cy="6986528"/>
          </a:xfrm>
          <a:prstGeom prst="rect">
            <a:avLst/>
          </a:prstGeom>
          <a:noFill/>
        </p:spPr>
        <p:txBody>
          <a:bodyPr wrap="square" rtlCol="0">
            <a:spAutoFit/>
          </a:bodyPr>
          <a:lstStyle/>
          <a:p>
            <a:pPr lvl="0" algn="ctr" fontAlgn="base"/>
            <a:endParaRPr lang="en-US" sz="2800" b="1" dirty="0">
              <a:latin typeface="Calibri" charset="0"/>
              <a:ea typeface="Calibri" charset="0"/>
              <a:cs typeface="Calibri" charset="0"/>
            </a:endParaRPr>
          </a:p>
          <a:p>
            <a:pPr marL="457200" lvl="0" indent="-457200" fontAlgn="base">
              <a:buFont typeface="Arial" charset="0"/>
              <a:buChar char="•"/>
            </a:pPr>
            <a:r>
              <a:rPr lang="en-US" sz="2800" dirty="0">
                <a:latin typeface="Calibri" charset="0"/>
                <a:ea typeface="Calibri" charset="0"/>
                <a:cs typeface="Calibri" charset="0"/>
              </a:rPr>
              <a:t>Collisions at high-energy particle colliders are a traditionally source of particle discoveries. Determining these particles requires solving difficult signal-versus-background classification problems</a:t>
            </a:r>
            <a:r>
              <a:rPr lang="en-US" sz="2800" dirty="0" smtClean="0">
                <a:latin typeface="Calibri" charset="0"/>
                <a:ea typeface="Calibri" charset="0"/>
                <a:cs typeface="Calibri" charset="0"/>
              </a:rPr>
              <a:t>.</a:t>
            </a:r>
            <a:br>
              <a:rPr lang="en-US" sz="2800" dirty="0" smtClean="0">
                <a:latin typeface="Calibri" charset="0"/>
                <a:ea typeface="Calibri" charset="0"/>
                <a:cs typeface="Calibri" charset="0"/>
              </a:rPr>
            </a:br>
            <a:endParaRPr lang="en-US" sz="2800" dirty="0">
              <a:latin typeface="Calibri" charset="0"/>
              <a:ea typeface="Calibri" charset="0"/>
              <a:cs typeface="Calibri" charset="0"/>
            </a:endParaRPr>
          </a:p>
          <a:p>
            <a:pPr marL="457200" lvl="0" indent="-457200" fontAlgn="base">
              <a:buFont typeface="Arial" charset="0"/>
              <a:buChar char="•"/>
            </a:pPr>
            <a:r>
              <a:rPr lang="en-US" sz="2800" dirty="0">
                <a:latin typeface="Calibri" charset="0"/>
                <a:ea typeface="Calibri" charset="0"/>
                <a:cs typeface="Calibri" charset="0"/>
              </a:rPr>
              <a:t>Other approaches have relied on ‘shallow’ machine learning models, which are limited in learning complex non-linear functions. </a:t>
            </a:r>
            <a:r>
              <a:rPr lang="en-US" sz="2800" dirty="0" smtClean="0">
                <a:latin typeface="Calibri" charset="0"/>
                <a:ea typeface="Calibri" charset="0"/>
                <a:cs typeface="Calibri" charset="0"/>
              </a:rPr>
              <a:t/>
            </a:r>
            <a:br>
              <a:rPr lang="en-US" sz="2800" dirty="0" smtClean="0">
                <a:latin typeface="Calibri" charset="0"/>
                <a:ea typeface="Calibri" charset="0"/>
                <a:cs typeface="Calibri" charset="0"/>
              </a:rPr>
            </a:br>
            <a:endParaRPr lang="en-US" sz="2800" dirty="0">
              <a:latin typeface="Calibri" charset="0"/>
              <a:ea typeface="Calibri" charset="0"/>
              <a:cs typeface="Calibri" charset="0"/>
            </a:endParaRPr>
          </a:p>
          <a:p>
            <a:pPr marL="457200" lvl="0" indent="-457200" fontAlgn="base">
              <a:buFont typeface="Arial" charset="0"/>
              <a:buChar char="•"/>
            </a:pPr>
            <a:r>
              <a:rPr lang="en-US" sz="2800" dirty="0">
                <a:latin typeface="Calibri" charset="0"/>
                <a:ea typeface="Calibri" charset="0"/>
                <a:cs typeface="Calibri" charset="0"/>
              </a:rPr>
              <a:t>However, recent advances in neural networks provide a way to learn more complex functions and better discriminate between signal and background classes. </a:t>
            </a:r>
            <a:r>
              <a:rPr lang="en-US" sz="2800" dirty="0" smtClean="0">
                <a:latin typeface="Calibri" charset="0"/>
                <a:ea typeface="Calibri" charset="0"/>
                <a:cs typeface="Calibri" charset="0"/>
              </a:rPr>
              <a:t/>
            </a:r>
            <a:br>
              <a:rPr lang="en-US" sz="2800" dirty="0" smtClean="0">
                <a:latin typeface="Calibri" charset="0"/>
                <a:ea typeface="Calibri" charset="0"/>
                <a:cs typeface="Calibri" charset="0"/>
              </a:rPr>
            </a:br>
            <a:endParaRPr lang="en-US" sz="2800" dirty="0">
              <a:latin typeface="Calibri" charset="0"/>
              <a:ea typeface="Calibri" charset="0"/>
              <a:cs typeface="Calibri" charset="0"/>
            </a:endParaRPr>
          </a:p>
          <a:p>
            <a:pPr marL="457200" lvl="0" indent="-457200" fontAlgn="base">
              <a:buFont typeface="Arial" charset="0"/>
              <a:buChar char="•"/>
            </a:pPr>
            <a:r>
              <a:rPr lang="en-US" sz="2800" dirty="0">
                <a:latin typeface="Calibri" charset="0"/>
                <a:ea typeface="Calibri" charset="0"/>
                <a:cs typeface="Calibri" charset="0"/>
              </a:rPr>
              <a:t>In this work, we study how a neural network can improve collider searches for unique particles and determine the performance using logistic regression as a baseline comparison.</a:t>
            </a:r>
          </a:p>
          <a:p>
            <a:endParaRPr lang="en-US" sz="2800" dirty="0">
              <a:latin typeface="Calibri" charset="0"/>
              <a:ea typeface="Calibri" charset="0"/>
              <a:cs typeface="Calibri" charset="0"/>
            </a:endParaRPr>
          </a:p>
        </p:txBody>
      </p:sp>
      <p:sp>
        <p:nvSpPr>
          <p:cNvPr id="20" name="TextBox 19"/>
          <p:cNvSpPr txBox="1"/>
          <p:nvPr/>
        </p:nvSpPr>
        <p:spPr>
          <a:xfrm>
            <a:off x="1744963" y="5280219"/>
            <a:ext cx="8030818" cy="923330"/>
          </a:xfrm>
          <a:prstGeom prst="rect">
            <a:avLst/>
          </a:prstGeom>
          <a:noFill/>
        </p:spPr>
        <p:txBody>
          <a:bodyPr wrap="square" rtlCol="0">
            <a:spAutoFit/>
          </a:bodyPr>
          <a:lstStyle/>
          <a:p>
            <a:pPr algn="ctr"/>
            <a:r>
              <a:rPr lang="en-US" sz="5400" b="1" dirty="0" smtClean="0">
                <a:latin typeface="Constantia" charset="0"/>
                <a:ea typeface="Constantia" charset="0"/>
                <a:cs typeface="Constantia" charset="0"/>
              </a:rPr>
              <a:t>Abstract</a:t>
            </a:r>
            <a:endParaRPr lang="en-US" sz="5400" b="1" dirty="0">
              <a:latin typeface="Constantia" charset="0"/>
              <a:ea typeface="Constantia" charset="0"/>
              <a:cs typeface="Constantia" charset="0"/>
            </a:endParaRPr>
          </a:p>
        </p:txBody>
      </p:sp>
      <p:sp>
        <p:nvSpPr>
          <p:cNvPr id="22" name="TextBox 21"/>
          <p:cNvSpPr txBox="1"/>
          <p:nvPr/>
        </p:nvSpPr>
        <p:spPr>
          <a:xfrm>
            <a:off x="33237502" y="15544646"/>
            <a:ext cx="9791677" cy="6001643"/>
          </a:xfrm>
          <a:prstGeom prst="rect">
            <a:avLst/>
          </a:prstGeom>
          <a:noFill/>
        </p:spPr>
        <p:txBody>
          <a:bodyPr wrap="square" rtlCol="0">
            <a:spAutoFit/>
          </a:bodyPr>
          <a:lstStyle/>
          <a:p>
            <a:endParaRPr lang="en-US" sz="2400" dirty="0"/>
          </a:p>
          <a:p>
            <a:pPr algn="ctr"/>
            <a:endParaRPr lang="en-US" sz="2400" b="1" dirty="0">
              <a:latin typeface="Constantia" panose="02030602050306030303" pitchFamily="18" charset="0"/>
            </a:endParaRPr>
          </a:p>
          <a:p>
            <a:r>
              <a:rPr lang="en-US" sz="2400" dirty="0"/>
              <a:t>[1]Neural Network Model: http://cs231n.github.io/neural-networks-1/</a:t>
            </a:r>
          </a:p>
          <a:p>
            <a:r>
              <a:rPr lang="en-US" sz="2400" dirty="0"/>
              <a:t>[2]</a:t>
            </a:r>
            <a:r>
              <a:rPr lang="en-US" sz="2400" dirty="0" err="1"/>
              <a:t>Sadowski</a:t>
            </a:r>
            <a:r>
              <a:rPr lang="en-US" sz="2400" dirty="0"/>
              <a:t>, Peter, Julian </a:t>
            </a:r>
            <a:r>
              <a:rPr lang="en-US" sz="2400" dirty="0" err="1"/>
              <a:t>Collando</a:t>
            </a:r>
            <a:r>
              <a:rPr lang="en-US" sz="2400" dirty="0"/>
              <a:t>, and Pierre </a:t>
            </a:r>
            <a:r>
              <a:rPr lang="en-US" sz="2400" dirty="0" err="1"/>
              <a:t>Baldi</a:t>
            </a:r>
            <a:r>
              <a:rPr lang="en-US" sz="2400" dirty="0"/>
              <a:t>. "Deep Learning, Dark Knowledge, And Dark Matter". JMLR Workshop And Conference Proceedings 42. Irvine, California: Journal of Machine Learning Research, 2017. 81-97. Web. 12 Mar. 2017.</a:t>
            </a:r>
          </a:p>
          <a:p>
            <a:r>
              <a:rPr lang="en-US" sz="2400" dirty="0"/>
              <a:t>[3]</a:t>
            </a:r>
            <a:r>
              <a:rPr lang="en-US" sz="2400" dirty="0" err="1"/>
              <a:t>Baldi</a:t>
            </a:r>
            <a:r>
              <a:rPr lang="en-US" sz="2400" dirty="0"/>
              <a:t>, P., P. </a:t>
            </a:r>
            <a:r>
              <a:rPr lang="en-US" sz="2400" dirty="0" err="1"/>
              <a:t>Sadowski</a:t>
            </a:r>
            <a:r>
              <a:rPr lang="en-US" sz="2400" dirty="0"/>
              <a:t>, and D. </a:t>
            </a:r>
            <a:r>
              <a:rPr lang="en-US" sz="2400" dirty="0" err="1"/>
              <a:t>Whiteson</a:t>
            </a:r>
            <a:r>
              <a:rPr lang="en-US" sz="2400" dirty="0"/>
              <a:t>. "Searching For Exotic Particles In High-Energy Physics With Deep Learning". Nature Communications 5.4308 (2014): 9. Web. 13 Mar. 2017.</a:t>
            </a:r>
          </a:p>
          <a:p>
            <a:r>
              <a:rPr lang="en-US" sz="2400" dirty="0"/>
              <a:t>[4]O. </a:t>
            </a:r>
            <a:r>
              <a:rPr lang="en-US" sz="2400" dirty="0" err="1"/>
              <a:t>Ohrimenko</a:t>
            </a:r>
            <a:r>
              <a:rPr lang="en-US" sz="2400" dirty="0"/>
              <a:t>, F. Schuster, C. </a:t>
            </a:r>
            <a:r>
              <a:rPr lang="en-US" sz="2400" dirty="0" err="1"/>
              <a:t>Fournet</a:t>
            </a:r>
            <a:r>
              <a:rPr lang="en-US" sz="2400" dirty="0"/>
              <a:t>, A. Mehta, S. </a:t>
            </a:r>
            <a:r>
              <a:rPr lang="en-US" sz="2400" dirty="0" err="1"/>
              <a:t>Nowozin</a:t>
            </a:r>
            <a:r>
              <a:rPr lang="en-US" sz="2400" dirty="0"/>
              <a:t>, K. </a:t>
            </a:r>
            <a:r>
              <a:rPr lang="en-US" sz="2400" dirty="0" err="1"/>
              <a:t>Vaswani</a:t>
            </a:r>
            <a:r>
              <a:rPr lang="en-US" sz="2400" dirty="0"/>
              <a:t> and M. Costa, "Oblivious Multi-Party Machine Learning on Trusted Processors", in 25th USENIX Security Symposium, Austin, Texas, 2016, pp. 618-636.</a:t>
            </a:r>
          </a:p>
          <a:p>
            <a:pPr algn="ctr"/>
            <a:endParaRPr lang="en-US" sz="2400" dirty="0"/>
          </a:p>
          <a:p>
            <a:endParaRPr lang="en-US" sz="2400" dirty="0"/>
          </a:p>
        </p:txBody>
      </p:sp>
      <p:sp>
        <p:nvSpPr>
          <p:cNvPr id="23" name="TextBox 22"/>
          <p:cNvSpPr txBox="1"/>
          <p:nvPr/>
        </p:nvSpPr>
        <p:spPr>
          <a:xfrm>
            <a:off x="34119118" y="14946796"/>
            <a:ext cx="8547652" cy="923330"/>
          </a:xfrm>
          <a:prstGeom prst="rect">
            <a:avLst/>
          </a:prstGeom>
          <a:noFill/>
        </p:spPr>
        <p:txBody>
          <a:bodyPr wrap="square" rtlCol="0">
            <a:spAutoFit/>
          </a:bodyPr>
          <a:lstStyle/>
          <a:p>
            <a:pPr algn="ctr"/>
            <a:r>
              <a:rPr lang="en-US" sz="5400" b="1" dirty="0" smtClean="0">
                <a:latin typeface="Constantia" charset="0"/>
                <a:ea typeface="Constantia" charset="0"/>
                <a:cs typeface="Constantia" charset="0"/>
              </a:rPr>
              <a:t>References</a:t>
            </a:r>
            <a:endParaRPr lang="en-US" sz="5400" b="1" dirty="0">
              <a:latin typeface="Constantia" charset="0"/>
              <a:ea typeface="Constantia" charset="0"/>
              <a:cs typeface="Constantia" charset="0"/>
            </a:endParaRPr>
          </a:p>
        </p:txBody>
      </p:sp>
      <p:sp>
        <p:nvSpPr>
          <p:cNvPr id="24" name="TextBox 23"/>
          <p:cNvSpPr txBox="1"/>
          <p:nvPr/>
        </p:nvSpPr>
        <p:spPr>
          <a:xfrm>
            <a:off x="33277783" y="6675555"/>
            <a:ext cx="9711114" cy="3539430"/>
          </a:xfrm>
          <a:prstGeom prst="rect">
            <a:avLst/>
          </a:prstGeom>
          <a:noFill/>
        </p:spPr>
        <p:txBody>
          <a:bodyPr wrap="square" rtlCol="0">
            <a:spAutoFit/>
          </a:bodyPr>
          <a:lstStyle/>
          <a:p>
            <a:pPr marL="457200" lvl="0" indent="-457200" fontAlgn="base">
              <a:buFont typeface="Arial" charset="0"/>
              <a:buChar char="•"/>
            </a:pPr>
            <a:r>
              <a:rPr lang="en-US" sz="2800" dirty="0"/>
              <a:t>The goal is to decide whether a data point represents signal “potential collision” - labeled 1 or "noise"- labeled 0</a:t>
            </a:r>
            <a:br>
              <a:rPr lang="en-US" sz="2800" dirty="0"/>
            </a:br>
            <a:endParaRPr lang="en-US" sz="2800" dirty="0"/>
          </a:p>
          <a:p>
            <a:pPr marL="457200" lvl="0" indent="-457200" fontAlgn="base">
              <a:buFont typeface="Arial" charset="0"/>
              <a:buChar char="•"/>
            </a:pPr>
            <a:r>
              <a:rPr lang="en-US" sz="2800" dirty="0"/>
              <a:t>This is done from 8 features --   are "low-level" features</a:t>
            </a:r>
            <a:br>
              <a:rPr lang="en-US" sz="2800" dirty="0"/>
            </a:br>
            <a:endParaRPr lang="en-US" sz="2800" dirty="0"/>
          </a:p>
          <a:p>
            <a:pPr marL="457200" lvl="0" indent="-457200" fontAlgn="base">
              <a:buFont typeface="Arial" charset="0"/>
              <a:buChar char="•"/>
            </a:pPr>
            <a:r>
              <a:rPr lang="en-US" sz="2800" dirty="0"/>
              <a:t>The two algorithms that will be utilized to execute the comparison study is Neural Network and Linear Regression</a:t>
            </a:r>
          </a:p>
          <a:p>
            <a:endParaRPr lang="en-US" sz="2800" dirty="0"/>
          </a:p>
        </p:txBody>
      </p:sp>
      <p:sp>
        <p:nvSpPr>
          <p:cNvPr id="25" name="TextBox 24"/>
          <p:cNvSpPr txBox="1"/>
          <p:nvPr/>
        </p:nvSpPr>
        <p:spPr>
          <a:xfrm>
            <a:off x="12591764" y="13891023"/>
            <a:ext cx="2983831" cy="215444"/>
          </a:xfrm>
          <a:prstGeom prst="rect">
            <a:avLst/>
          </a:prstGeom>
          <a:noFill/>
        </p:spPr>
        <p:txBody>
          <a:bodyPr wrap="square" rtlCol="0">
            <a:spAutoFit/>
          </a:bodyPr>
          <a:lstStyle/>
          <a:p>
            <a:pPr algn="ctr"/>
            <a:r>
              <a:rPr lang="en-US" sz="800" dirty="0" smtClean="0"/>
              <a:t>Link to website: http</a:t>
            </a:r>
            <a:r>
              <a:rPr lang="en-US" sz="800" dirty="0"/>
              <a:t>://cs231n.github.io/neural-networks-1/</a:t>
            </a:r>
          </a:p>
        </p:txBody>
      </p:sp>
    </p:spTree>
    <p:extLst>
      <p:ext uri="{BB962C8B-B14F-4D97-AF65-F5344CB8AC3E}">
        <p14:creationId xmlns:p14="http://schemas.microsoft.com/office/powerpoint/2010/main" val="3977630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TotalTime>
  <Words>476</Words>
  <Application>Microsoft Office PowerPoint</Application>
  <PresentationFormat>Custom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 Pugh</dc:creator>
  <cp:lastModifiedBy>JAW</cp:lastModifiedBy>
  <cp:revision>33</cp:revision>
  <dcterms:created xsi:type="dcterms:W3CDTF">2017-03-22T14:51:52Z</dcterms:created>
  <dcterms:modified xsi:type="dcterms:W3CDTF">2017-04-27T17:46:53Z</dcterms:modified>
</cp:coreProperties>
</file>