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81" r:id="rId9"/>
    <p:sldId id="283" r:id="rId10"/>
    <p:sldId id="267" r:id="rId11"/>
    <p:sldId id="268" r:id="rId12"/>
    <p:sldId id="265" r:id="rId13"/>
    <p:sldId id="264" r:id="rId14"/>
    <p:sldId id="284" r:id="rId15"/>
    <p:sldId id="272" r:id="rId16"/>
    <p:sldId id="266" r:id="rId17"/>
    <p:sldId id="270" r:id="rId18"/>
    <p:sldId id="274" r:id="rId19"/>
    <p:sldId id="277" r:id="rId20"/>
    <p:sldId id="275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D1F7D-B797-4E05-AD1B-8EA5D7E405C9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6804E-F8CC-440C-9FE4-688C4977F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BE66060D-8F4F-6045-9CF9-B476F708CB34}" type="slidenum">
              <a:rPr lang="en-US" altLang="en-US">
                <a:solidFill>
                  <a:srgbClr val="000000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7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05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1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DCD8-A4C6-47E0-A20D-092FAF795A4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691E-233C-4ADF-90C0-D4150EAC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74484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15042" y="275627"/>
            <a:ext cx="120396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Comparative Study of Neural Networks and Logistic Regression for High Energy Physics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21031" y="441436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Nigel Pugh, Joel Gonzalez-Santiago, and Thomas Johnson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Mentor: Jerome E. Mitchell</a:t>
            </a:r>
          </a:p>
        </p:txBody>
      </p:sp>
    </p:spTree>
    <p:extLst>
      <p:ext uri="{BB962C8B-B14F-4D97-AF65-F5344CB8AC3E}">
        <p14:creationId xmlns:p14="http://schemas.microsoft.com/office/powerpoint/2010/main" val="44247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Neural Networks</a:t>
            </a:r>
          </a:p>
        </p:txBody>
      </p:sp>
      <p:sp>
        <p:nvSpPr>
          <p:cNvPr id="30" name="Oval 29"/>
          <p:cNvSpPr/>
          <p:nvPr/>
        </p:nvSpPr>
        <p:spPr>
          <a:xfrm>
            <a:off x="1844471" y="3164374"/>
            <a:ext cx="1160189" cy="1068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823115" y="3534640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292074" y="4660450"/>
            <a:ext cx="2668899" cy="1108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873596" y="3733779"/>
            <a:ext cx="2361674" cy="100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73596" y="5496269"/>
            <a:ext cx="2258289" cy="273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225553" y="3355877"/>
            <a:ext cx="2735420" cy="604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69836" y="302092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W1 </a:t>
            </a:r>
          </a:p>
        </p:txBody>
      </p:sp>
      <p:sp>
        <p:nvSpPr>
          <p:cNvPr id="37" name="TextBox 36"/>
          <p:cNvSpPr txBox="1"/>
          <p:nvPr/>
        </p:nvSpPr>
        <p:spPr>
          <a:xfrm rot="1696937">
            <a:off x="4421491" y="487707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W2 </a:t>
            </a:r>
          </a:p>
        </p:txBody>
      </p:sp>
      <p:sp>
        <p:nvSpPr>
          <p:cNvPr id="38" name="TextBox 37"/>
          <p:cNvSpPr txBox="1"/>
          <p:nvPr/>
        </p:nvSpPr>
        <p:spPr>
          <a:xfrm rot="20122387">
            <a:off x="4127665" y="365370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W3 </a:t>
            </a:r>
          </a:p>
        </p:txBody>
      </p:sp>
      <p:sp>
        <p:nvSpPr>
          <p:cNvPr id="39" name="Rectangle 38"/>
          <p:cNvSpPr/>
          <p:nvPr/>
        </p:nvSpPr>
        <p:spPr>
          <a:xfrm rot="549417">
            <a:off x="3650925" y="5311753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W4 </a:t>
            </a:r>
          </a:p>
        </p:txBody>
      </p:sp>
      <p:sp>
        <p:nvSpPr>
          <p:cNvPr id="40" name="Rectangle 39"/>
          <p:cNvSpPr/>
          <p:nvPr/>
        </p:nvSpPr>
        <p:spPr>
          <a:xfrm rot="20272343">
            <a:off x="7056342" y="4967806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W6 </a:t>
            </a:r>
          </a:p>
        </p:txBody>
      </p:sp>
      <p:sp>
        <p:nvSpPr>
          <p:cNvPr id="41" name="Oval 40"/>
          <p:cNvSpPr/>
          <p:nvPr/>
        </p:nvSpPr>
        <p:spPr>
          <a:xfrm>
            <a:off x="1883313" y="4583933"/>
            <a:ext cx="1160189" cy="1068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791067" y="3748114"/>
            <a:ext cx="1160189" cy="106886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65364" y="2821443"/>
            <a:ext cx="1160189" cy="106886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131885" y="5234934"/>
            <a:ext cx="1160189" cy="106886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33" idx="7"/>
          </p:cNvCxnSpPr>
          <p:nvPr/>
        </p:nvCxnSpPr>
        <p:spPr>
          <a:xfrm>
            <a:off x="2834754" y="3320906"/>
            <a:ext cx="2230610" cy="34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33171" y="3143287"/>
            <a:ext cx="52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517308" y="5584702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H2</a:t>
            </a:r>
          </a:p>
        </p:txBody>
      </p:sp>
      <p:cxnSp>
        <p:nvCxnSpPr>
          <p:cNvPr id="48" name="Straight Arrow Connector 47"/>
          <p:cNvCxnSpPr>
            <a:stCxn id="33" idx="5"/>
          </p:cNvCxnSpPr>
          <p:nvPr/>
        </p:nvCxnSpPr>
        <p:spPr>
          <a:xfrm>
            <a:off x="2834754" y="4076710"/>
            <a:ext cx="2467037" cy="1314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43495" y="4974758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IN2</a:t>
            </a:r>
            <a:r>
              <a:rPr lang="en-US" sz="1400" b="1" dirty="0"/>
              <a:t> 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29811" y="4112523"/>
            <a:ext cx="128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OUT</a:t>
            </a:r>
          </a:p>
        </p:txBody>
      </p:sp>
      <p:sp>
        <p:nvSpPr>
          <p:cNvPr id="51" name="Round Diagonal Corner Rectangle 50"/>
          <p:cNvSpPr/>
          <p:nvPr/>
        </p:nvSpPr>
        <p:spPr>
          <a:xfrm>
            <a:off x="958210" y="1601883"/>
            <a:ext cx="4343582" cy="1301156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58210" y="1696737"/>
            <a:ext cx="4390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Netinput</a:t>
            </a:r>
            <a:r>
              <a:rPr lang="en-US" sz="2200" baseline="-25000" dirty="0"/>
              <a:t>H1 </a:t>
            </a:r>
            <a:r>
              <a:rPr lang="en-US" sz="2200" dirty="0"/>
              <a:t>= (IN1 * W1) + (IN2 * W3) </a:t>
            </a:r>
            <a:br>
              <a:rPr lang="en-US" sz="2200" dirty="0"/>
            </a:br>
            <a:endParaRPr lang="en-US" sz="2200" dirty="0"/>
          </a:p>
          <a:p>
            <a:pPr algn="ctr"/>
            <a:r>
              <a:rPr lang="en-US" sz="2200" dirty="0"/>
              <a:t>Netinput</a:t>
            </a:r>
            <a:r>
              <a:rPr lang="en-US" sz="2200" baseline="-25000" dirty="0"/>
              <a:t>H2</a:t>
            </a:r>
            <a:r>
              <a:rPr lang="en-US" sz="2200" dirty="0"/>
              <a:t> = (IN1 * W2) + (IN2 * W4)</a:t>
            </a:r>
          </a:p>
          <a:p>
            <a:pPr algn="ctr"/>
            <a:r>
              <a:rPr lang="en-US" sz="2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 Diagonal Corner Rectangle 53"/>
              <p:cNvSpPr/>
              <p:nvPr/>
            </p:nvSpPr>
            <p:spPr>
              <a:xfrm>
                <a:off x="5740286" y="1847019"/>
                <a:ext cx="4242627" cy="652996"/>
              </a:xfrm>
              <a:prstGeom prst="round2Diag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br>
                  <a:rPr lang="en-US" sz="2200" dirty="0">
                    <a:solidFill>
                      <a:schemeClr val="tx1"/>
                    </a:solidFill>
                  </a:rPr>
                </a:br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endParaRPr lang="en-US" sz="2200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4" name="Round Diagonal Corner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86" y="1847019"/>
                <a:ext cx="4242627" cy="652996"/>
              </a:xfrm>
              <a:prstGeom prst="round2DiagRect">
                <a:avLst/>
              </a:prstGeom>
              <a:blipFill rotWithShape="0">
                <a:blip r:embed="rId2"/>
                <a:stretch>
                  <a:fillRect t="-24299" b="-93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>
            <a:off x="6541477" y="2567507"/>
            <a:ext cx="830368" cy="70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 Diagonal Corner Rectangle 55"/>
              <p:cNvSpPr/>
              <p:nvPr/>
            </p:nvSpPr>
            <p:spPr>
              <a:xfrm>
                <a:off x="8032471" y="5160559"/>
                <a:ext cx="3195823" cy="756626"/>
              </a:xfrm>
              <a:prstGeom prst="round2Diag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Output</a:t>
                </a:r>
                <a:r>
                  <a:rPr lang="en-US" sz="2200" baseline="-25000" dirty="0">
                    <a:solidFill>
                      <a:schemeClr val="tx1"/>
                    </a:solidFill>
                  </a:rPr>
                  <a:t>H2</a:t>
                </a:r>
                <a:r>
                  <a:rPr lang="en-US" sz="2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1+</m:t>
                        </m:r>
                        <m:sSup>
                          <m:sSupPr>
                            <m:ctrlPr>
                              <a:rPr lang="mr-IN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mr-IN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𝑁𝑒𝑡𝑖𝑛𝑝𝑢𝑡</m:t>
                            </m:r>
                            <m:r>
                              <a:rPr lang="en-US" sz="2200" i="1" baseline="-25000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𝐻</m:t>
                            </m:r>
                            <m:r>
                              <a:rPr lang="en-US" sz="2200" i="1" baseline="-25000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 Diagonal Corner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471" y="5160559"/>
                <a:ext cx="3195823" cy="756626"/>
              </a:xfrm>
              <a:prstGeom prst="round2DiagRect">
                <a:avLst/>
              </a:prstGeom>
              <a:blipFill rotWithShape="0">
                <a:blip r:embed="rId3"/>
                <a:stretch>
                  <a:fillRect l="-13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 Diagonal Corner Rectangle 56"/>
              <p:cNvSpPr/>
              <p:nvPr/>
            </p:nvSpPr>
            <p:spPr>
              <a:xfrm>
                <a:off x="7935691" y="1720998"/>
                <a:ext cx="3938062" cy="1634879"/>
              </a:xfrm>
              <a:prstGeom prst="round2DiagRect">
                <a:avLst>
                  <a:gd name="adj1" fmla="val 16667"/>
                  <a:gd name="adj2" fmla="val 1645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N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etinput</a:t>
                </a:r>
                <a:r>
                  <a:rPr lang="en-US" sz="2200" baseline="-25000" dirty="0" err="1">
                    <a:solidFill>
                      <a:schemeClr val="tx1"/>
                    </a:solidFill>
                  </a:rPr>
                  <a:t>OUT</a:t>
                </a:r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Output</a:t>
                </a:r>
                <a:r>
                  <a:rPr lang="en-US" sz="2200" baseline="-25000" dirty="0">
                    <a:solidFill>
                      <a:schemeClr val="tx1"/>
                    </a:solidFill>
                  </a:rPr>
                  <a:t>H1</a:t>
                </a:r>
                <a:r>
                  <a:rPr lang="en-US" sz="2200" dirty="0">
                    <a:solidFill>
                      <a:schemeClr val="tx1"/>
                    </a:solidFill>
                  </a:rPr>
                  <a:t> * w5 + Output</a:t>
                </a:r>
                <a:r>
                  <a:rPr lang="en-US" sz="2200" baseline="-25000" dirty="0">
                    <a:solidFill>
                      <a:schemeClr val="tx1"/>
                    </a:solidFill>
                  </a:rPr>
                  <a:t>H2</a:t>
                </a:r>
                <a:r>
                  <a:rPr lang="en-US" sz="2200" dirty="0">
                    <a:solidFill>
                      <a:schemeClr val="tx1"/>
                    </a:solidFill>
                  </a:rPr>
                  <a:t> * w6 </a:t>
                </a:r>
                <a:br>
                  <a:rPr lang="en-US" sz="2200" dirty="0">
                    <a:solidFill>
                      <a:schemeClr val="tx1"/>
                    </a:solidFill>
                  </a:rPr>
                </a:br>
                <a:br>
                  <a:rPr lang="en-US" sz="2200" dirty="0">
                    <a:solidFill>
                      <a:schemeClr val="tx1"/>
                    </a:solidFill>
                  </a:rPr>
                </a:br>
                <a:r>
                  <a:rPr lang="en-US" sz="2200" dirty="0" err="1">
                    <a:solidFill>
                      <a:schemeClr val="tx1"/>
                    </a:solidFill>
                  </a:rPr>
                  <a:t>Output</a:t>
                </a:r>
                <a:r>
                  <a:rPr lang="en-US" sz="2200" baseline="-25000" dirty="0" err="1">
                    <a:solidFill>
                      <a:schemeClr val="tx1"/>
                    </a:solidFill>
                  </a:rPr>
                  <a:t>OUT</a:t>
                </a:r>
                <a:r>
                  <a:rPr lang="en-US" sz="2200" dirty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1+</m:t>
                        </m:r>
                        <m:sSup>
                          <m:sSupPr>
                            <m:ctrlPr>
                              <a:rPr lang="mr-IN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mr-IN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𝑁𝑒𝑡𝑖𝑛𝑝𝑢𝑡</m:t>
                            </m:r>
                            <m:r>
                              <a:rPr lang="en-US" sz="2200" b="0" i="1" baseline="-25000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𝑂𝑈𝑇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ound Diagonal Corner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691" y="1720998"/>
                <a:ext cx="3938062" cy="1634879"/>
              </a:xfrm>
              <a:prstGeom prst="round2DiagRect">
                <a:avLst>
                  <a:gd name="adj1" fmla="val 16667"/>
                  <a:gd name="adj2" fmla="val 1645"/>
                </a:avLst>
              </a:prstGeom>
              <a:blipFill rotWithShape="0">
                <a:blip r:embed="rId4"/>
                <a:stretch>
                  <a:fillRect t="-107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3987793" y="2922032"/>
            <a:ext cx="918315" cy="24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 rot="843495">
            <a:off x="7131626" y="3311620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W5 </a:t>
            </a:r>
          </a:p>
        </p:txBody>
      </p:sp>
      <p:cxnSp>
        <p:nvCxnSpPr>
          <p:cNvPr id="74" name="Straight Arrow Connector 73"/>
          <p:cNvCxnSpPr>
            <a:stCxn id="56" idx="2"/>
          </p:cNvCxnSpPr>
          <p:nvPr/>
        </p:nvCxnSpPr>
        <p:spPr>
          <a:xfrm flipH="1">
            <a:off x="6541477" y="5538872"/>
            <a:ext cx="1490994" cy="46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854407" y="1963764"/>
                <a:ext cx="3106565" cy="76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Output</a:t>
                </a:r>
                <a:r>
                  <a:rPr lang="en-US" baseline="-25000" dirty="0"/>
                  <a:t>H1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charset="0"/>
                          </a:rPr>
                          <m:t>1+</m:t>
                        </m:r>
                        <m:sSup>
                          <m:sSup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 dirty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mr-IN" i="1" dirty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charset="0"/>
                              </a:rPr>
                              <m:t>𝑁𝑒𝑡𝑖𝑛𝑝𝑢𝑡</m:t>
                            </m:r>
                            <m:r>
                              <a:rPr lang="en-US" i="1" baseline="-25000" dirty="0">
                                <a:latin typeface="Cambria Math" charset="0"/>
                              </a:rPr>
                              <m:t>𝐻</m:t>
                            </m:r>
                            <m:r>
                              <a:rPr lang="en-US" b="0" i="1" baseline="-25000" dirty="0" smtClean="0">
                                <a:latin typeface="Cambria Math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07" y="1963764"/>
                <a:ext cx="3106565" cy="761940"/>
              </a:xfrm>
              <a:prstGeom prst="rect">
                <a:avLst/>
              </a:prstGeom>
              <a:blipFill rotWithShape="0">
                <a:blip r:embed="rId5"/>
                <a:stretch>
                  <a:fillRect l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2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0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6" grpId="0"/>
      <p:bldP spid="37" grpId="0"/>
      <p:bldP spid="38" grpId="0"/>
      <p:bldP spid="39" grpId="0"/>
      <p:bldP spid="40" grpId="0"/>
      <p:bldP spid="40" grpId="1"/>
      <p:bldP spid="41" grpId="0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6" grpId="0"/>
      <p:bldP spid="46" grpId="1"/>
      <p:bldP spid="46" grpId="2"/>
      <p:bldP spid="47" grpId="0"/>
      <p:bldP spid="47" grpId="1"/>
      <p:bldP spid="47" grpId="2"/>
      <p:bldP spid="49" grpId="0"/>
      <p:bldP spid="50" grpId="0"/>
      <p:bldP spid="50" grpId="1"/>
      <p:bldP spid="50" grpId="2"/>
      <p:bldP spid="51" grpId="0" animBg="1"/>
      <p:bldP spid="51" grpId="1" animBg="1"/>
      <p:bldP spid="52" grpId="0"/>
      <p:bldP spid="52" grpId="1" build="allAtOnce"/>
      <p:bldP spid="52" grpId="2" build="allAtOnce"/>
      <p:bldP spid="54" grpId="0" animBg="1"/>
      <p:bldP spid="54" grpId="1" animBg="1"/>
      <p:bldP spid="54" grpId="2" animBg="1"/>
      <p:bldP spid="56" grpId="0" animBg="1"/>
      <p:bldP spid="56" grpId="2" animBg="1"/>
      <p:bldP spid="57" grpId="0" animBg="1"/>
      <p:bldP spid="57" grpId="1" animBg="1"/>
      <p:bldP spid="57" grpId="2" animBg="1"/>
      <p:bldP spid="82" grpId="0"/>
      <p:bldP spid="8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808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Backpropagation</a:t>
            </a:r>
          </a:p>
        </p:txBody>
      </p:sp>
      <p:sp>
        <p:nvSpPr>
          <p:cNvPr id="4" name="Oval 3"/>
          <p:cNvSpPr/>
          <p:nvPr/>
        </p:nvSpPr>
        <p:spPr>
          <a:xfrm>
            <a:off x="1844471" y="3164374"/>
            <a:ext cx="1160189" cy="1068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3115" y="3534640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IN1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92074" y="4660450"/>
            <a:ext cx="2668899" cy="1108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73596" y="3733779"/>
            <a:ext cx="2361674" cy="100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73596" y="5496269"/>
            <a:ext cx="2258289" cy="273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25553" y="3355877"/>
            <a:ext cx="2735420" cy="604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69836" y="302092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W1 </a:t>
            </a:r>
          </a:p>
        </p:txBody>
      </p:sp>
      <p:sp>
        <p:nvSpPr>
          <p:cNvPr id="11" name="TextBox 10"/>
          <p:cNvSpPr txBox="1"/>
          <p:nvPr/>
        </p:nvSpPr>
        <p:spPr>
          <a:xfrm rot="1696937">
            <a:off x="4421491" y="487707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W2 </a:t>
            </a:r>
          </a:p>
        </p:txBody>
      </p:sp>
      <p:sp>
        <p:nvSpPr>
          <p:cNvPr id="12" name="TextBox 11"/>
          <p:cNvSpPr txBox="1"/>
          <p:nvPr/>
        </p:nvSpPr>
        <p:spPr>
          <a:xfrm rot="20122387">
            <a:off x="4127665" y="365370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W3 </a:t>
            </a:r>
          </a:p>
        </p:txBody>
      </p:sp>
      <p:sp>
        <p:nvSpPr>
          <p:cNvPr id="13" name="Rectangle 12"/>
          <p:cNvSpPr/>
          <p:nvPr/>
        </p:nvSpPr>
        <p:spPr>
          <a:xfrm rot="549417">
            <a:off x="3650925" y="5311753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W4 </a:t>
            </a:r>
          </a:p>
        </p:txBody>
      </p:sp>
      <p:sp>
        <p:nvSpPr>
          <p:cNvPr id="14" name="Rectangle 13"/>
          <p:cNvSpPr/>
          <p:nvPr/>
        </p:nvSpPr>
        <p:spPr>
          <a:xfrm rot="20272343">
            <a:off x="7056342" y="4967806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W6 </a:t>
            </a:r>
          </a:p>
        </p:txBody>
      </p:sp>
      <p:sp>
        <p:nvSpPr>
          <p:cNvPr id="15" name="Oval 14"/>
          <p:cNvSpPr/>
          <p:nvPr/>
        </p:nvSpPr>
        <p:spPr>
          <a:xfrm>
            <a:off x="1883313" y="4583933"/>
            <a:ext cx="1160189" cy="1068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91067" y="3748114"/>
            <a:ext cx="1160189" cy="106886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65364" y="2821443"/>
            <a:ext cx="1160189" cy="106886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31885" y="5234934"/>
            <a:ext cx="1160189" cy="106886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754" y="3320906"/>
            <a:ext cx="2230610" cy="34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20463" y="3155394"/>
            <a:ext cx="52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22517" y="563281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34754" y="4076710"/>
            <a:ext cx="2467037" cy="1314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43495" y="4974758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IN2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29811" y="4112523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 </a:t>
            </a:r>
          </a:p>
        </p:txBody>
      </p:sp>
      <p:sp>
        <p:nvSpPr>
          <p:cNvPr id="26" name="Rectangle 25"/>
          <p:cNvSpPr/>
          <p:nvPr/>
        </p:nvSpPr>
        <p:spPr>
          <a:xfrm rot="843495">
            <a:off x="7131626" y="3311620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W5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18584" y="282214"/>
            <a:ext cx="3744599" cy="62797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915414" y="2918849"/>
            <a:ext cx="835978" cy="683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89950" y="351285"/>
            <a:ext cx="3722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Error = ½ (Target </a:t>
            </a:r>
            <a:r>
              <a:rPr lang="mr-IN" sz="2200" dirty="0"/>
              <a:t>–</a:t>
            </a:r>
            <a:r>
              <a:rPr lang="en-US" sz="2200" dirty="0"/>
              <a:t> </a:t>
            </a:r>
            <a:r>
              <a:rPr lang="en-US" sz="2200" dirty="0" err="1"/>
              <a:t>Output</a:t>
            </a:r>
            <a:r>
              <a:rPr lang="en-US" sz="2200" baseline="-25000" dirty="0" err="1"/>
              <a:t>OUT</a:t>
            </a:r>
            <a:r>
              <a:rPr lang="en-US" sz="2200" dirty="0"/>
              <a:t>)</a:t>
            </a:r>
            <a:r>
              <a:rPr lang="en-US" sz="2200" baseline="30000" dirty="0"/>
              <a:t>2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1" name="Round Diagonal Corner Rectangle 30"/>
          <p:cNvSpPr/>
          <p:nvPr/>
        </p:nvSpPr>
        <p:spPr>
          <a:xfrm>
            <a:off x="5926337" y="1444620"/>
            <a:ext cx="5638888" cy="1475819"/>
          </a:xfrm>
          <a:prstGeom prst="round2DiagRect">
            <a:avLst>
              <a:gd name="adj1" fmla="val 16667"/>
              <a:gd name="adj2" fmla="val 180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68207" y="1527869"/>
                <a:ext cx="5497018" cy="125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𝐸𝑟𝑟𝑜𝑟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𝐸𝑟𝑟𝑜𝑟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𝑂𝑢𝑡𝑝𝑢𝑡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𝑂𝑈𝑇</m:t>
                        </m:r>
                      </m:den>
                    </m:f>
                    <m:r>
                      <a:rPr lang="en-US" sz="2200" b="0" i="1" smtClean="0">
                        <a:latin typeface="Cambria Math" charset="0"/>
                      </a:rPr>
                      <m:t>∗</m:t>
                    </m:r>
                    <m:f>
                      <m:fPr>
                        <m:ctrlPr>
                          <a:rPr lang="mr-IN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𝑂𝑢𝑡𝑝𝑢𝑡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𝑂𝑈𝑇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𝑛𝑒𝑡𝑖𝑛𝑝𝑢𝑡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𝑂𝑈𝑇</m:t>
                        </m:r>
                      </m:den>
                    </m:f>
                    <m:r>
                      <a:rPr lang="en-US" sz="2200" b="0" i="1" smtClean="0">
                        <a:latin typeface="Cambria Math" charset="0"/>
                      </a:rPr>
                      <m:t>∗</m:t>
                    </m:r>
                    <m:f>
                      <m:fPr>
                        <m:ctrlPr>
                          <a:rPr lang="mr-IN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𝑛𝑒𝑡𝑖𝑛𝑝𝑢𝑡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𝑂𝑈𝑇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200" baseline="-25000" dirty="0"/>
              </a:p>
              <a:p>
                <a:endParaRPr lang="en-US" sz="2200" dirty="0"/>
              </a:p>
              <a:p>
                <a:r>
                  <a:rPr lang="en-US" sz="2200" dirty="0"/>
                  <a:t>= -(target </a:t>
                </a:r>
                <a:r>
                  <a:rPr lang="mr-IN" sz="2200" dirty="0"/>
                  <a:t>–</a:t>
                </a:r>
                <a:r>
                  <a:rPr lang="en-US" sz="2200" dirty="0"/>
                  <a:t> Out) * Out(1-Out) * Output</a:t>
                </a:r>
                <a:r>
                  <a:rPr lang="en-US" sz="2200" baseline="-25000" dirty="0"/>
                  <a:t>h1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07" y="1527869"/>
                <a:ext cx="5497018" cy="1256626"/>
              </a:xfrm>
              <a:prstGeom prst="rect">
                <a:avLst/>
              </a:prstGeom>
              <a:blipFill rotWithShape="0">
                <a:blip r:embed="rId2"/>
                <a:stretch>
                  <a:fillRect l="-3104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 Diagonal Corner Rectangle 34"/>
          <p:cNvSpPr/>
          <p:nvPr/>
        </p:nvSpPr>
        <p:spPr>
          <a:xfrm>
            <a:off x="8232752" y="5516692"/>
            <a:ext cx="3332473" cy="604958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5" idx="2"/>
          </p:cNvCxnSpPr>
          <p:nvPr/>
        </p:nvCxnSpPr>
        <p:spPr>
          <a:xfrm flipH="1" flipV="1">
            <a:off x="7023550" y="3713377"/>
            <a:ext cx="1209202" cy="210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49097" y="352900"/>
            <a:ext cx="3614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1" name="Round Diagonal Corner Rectangle 40"/>
          <p:cNvSpPr/>
          <p:nvPr/>
        </p:nvSpPr>
        <p:spPr>
          <a:xfrm>
            <a:off x="183950" y="1448869"/>
            <a:ext cx="5474874" cy="784321"/>
          </a:xfrm>
          <a:prstGeom prst="round2DiagRect">
            <a:avLst>
              <a:gd name="adj1" fmla="val 16667"/>
              <a:gd name="adj2" fmla="val 180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5820" y="1532117"/>
                <a:ext cx="5337130" cy="579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𝐸𝑟𝑟𝑜𝑟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𝐸𝑟𝑟𝑜𝑟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𝑂𝑢𝑡𝑝𝑢𝑡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𝐻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latin typeface="Cambria Math" charset="0"/>
                      </a:rPr>
                      <m:t>∗</m:t>
                    </m:r>
                    <m:f>
                      <m:fPr>
                        <m:ctrlPr>
                          <a:rPr lang="mr-IN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𝑂𝑢𝑡𝑝𝑢𝑡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𝐻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𝑛𝑒𝑡𝑖𝑛𝑝𝑢𝑡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𝐻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latin typeface="Cambria Math" charset="0"/>
                      </a:rPr>
                      <m:t>∗</m:t>
                    </m:r>
                    <m:f>
                      <m:fPr>
                        <m:ctrlPr>
                          <a:rPr lang="mr-IN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𝑛𝑒𝑡𝑖𝑛𝑝𝑢𝑡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𝐻</m:t>
                        </m:r>
                        <m:r>
                          <a:rPr lang="en-US" sz="2200" b="0" i="1" baseline="-2500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0" y="1532117"/>
                <a:ext cx="5337130" cy="579518"/>
              </a:xfrm>
              <a:prstGeom prst="rect">
                <a:avLst/>
              </a:prstGeom>
              <a:blipFill rotWithShape="0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41" idx="1"/>
          </p:cNvCxnSpPr>
          <p:nvPr/>
        </p:nvCxnSpPr>
        <p:spPr>
          <a:xfrm>
            <a:off x="2921387" y="2233190"/>
            <a:ext cx="705900" cy="87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33403" y="5486220"/>
                <a:ext cx="4568560" cy="635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W5</a:t>
                </a:r>
                <a:r>
                  <a:rPr lang="en-US" sz="2200" baseline="30000" dirty="0"/>
                  <a:t>update</a:t>
                </a:r>
                <a:r>
                  <a:rPr lang="en-US" sz="2200" dirty="0"/>
                  <a:t> = w5 -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∗</m:t>
                    </m:r>
                    <m:f>
                      <m:fPr>
                        <m:ctrlPr>
                          <a:rPr lang="mr-IN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i="1">
                            <a:latin typeface="Cambria Math" charset="0"/>
                          </a:rPr>
                          <m:t>𝐸𝑟𝑟𝑜𝑟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  <m:r>
                          <a:rPr lang="en-US" sz="2200" i="1" baseline="-25000"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403" y="5486220"/>
                <a:ext cx="4568560" cy="635430"/>
              </a:xfrm>
              <a:prstGeom prst="rect">
                <a:avLst/>
              </a:prstGeom>
              <a:blipFill rotWithShape="0">
                <a:blip r:embed="rId4"/>
                <a:stretch>
                  <a:fillRect l="-173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3136041" y="3398273"/>
            <a:ext cx="221720" cy="2405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 Diagonal Corner Rectangle 50"/>
          <p:cNvSpPr/>
          <p:nvPr/>
        </p:nvSpPr>
        <p:spPr>
          <a:xfrm>
            <a:off x="325820" y="5830892"/>
            <a:ext cx="3530432" cy="581516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6898" y="5821726"/>
                <a:ext cx="4568560" cy="635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W1</a:t>
                </a:r>
                <a:r>
                  <a:rPr lang="en-US" sz="2200" baseline="30000" dirty="0"/>
                  <a:t>update</a:t>
                </a:r>
                <a:r>
                  <a:rPr lang="en-US" sz="2200" dirty="0"/>
                  <a:t> = w1 -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∗</m:t>
                    </m:r>
                    <m:f>
                      <m:fPr>
                        <m:ctrlPr>
                          <a:rPr lang="mr-IN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i="1">
                            <a:latin typeface="Cambria Math" charset="0"/>
                          </a:rPr>
                          <m:t>𝐸𝑟𝑟𝑜𝑟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/>
                          <m:t>∂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98" y="5821726"/>
                <a:ext cx="4568560" cy="635430"/>
              </a:xfrm>
              <a:prstGeom prst="rect">
                <a:avLst/>
              </a:prstGeom>
              <a:blipFill rotWithShape="0">
                <a:blip r:embed="rId5"/>
                <a:stretch>
                  <a:fillRect l="-1736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7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4" grpId="0"/>
      <p:bldP spid="35" grpId="0" animBg="1"/>
      <p:bldP spid="41" grpId="0" animBg="1"/>
      <p:bldP spid="42" grpId="0"/>
      <p:bldP spid="45" grpId="0"/>
      <p:bldP spid="51" grpId="0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Design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27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What transfer function should be used? </a:t>
            </a:r>
          </a:p>
          <a:p>
            <a:pPr marL="0" indent="0"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How many inputs does the network need? </a:t>
            </a:r>
          </a:p>
          <a:p>
            <a:pPr marL="0" indent="0"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How many hidden neurons per hidden layer? </a:t>
            </a:r>
          </a:p>
          <a:p>
            <a:pPr marL="0" indent="0"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How many outputs should the network have?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533399" y="5665569"/>
            <a:ext cx="10929257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standard methodology to determinate these values. Even there is some heuristic points, final values are determinate by a </a:t>
            </a:r>
            <a:r>
              <a: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and error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 </a:t>
            </a: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0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346658" y="1810149"/>
            <a:ext cx="614680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for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P(Y|X):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220379" y="4239854"/>
            <a:ext cx="6537012" cy="163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 function applied </a:t>
            </a:r>
            <a:r>
              <a:rPr sz="24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306324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Logistic  f</a:t>
            </a:r>
            <a:r>
              <a:rPr sz="1800" b="1" spc="5" dirty="0">
                <a:latin typeface="Arial"/>
                <a:cs typeface="Arial"/>
              </a:rPr>
              <a:t>un</a:t>
            </a:r>
            <a:r>
              <a:rPr sz="1800" b="1" dirty="0">
                <a:latin typeface="Arial"/>
                <a:cs typeface="Arial"/>
              </a:rPr>
              <a:t>cti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(or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Sigmoid):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7063742" y="2272456"/>
            <a:ext cx="4290058" cy="3637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2"/>
          <p:cNvSpPr txBox="1"/>
          <p:nvPr/>
        </p:nvSpPr>
        <p:spPr>
          <a:xfrm>
            <a:off x="6553835" y="4239854"/>
            <a:ext cx="281305" cy="7740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(z)</a:t>
            </a:r>
          </a:p>
        </p:txBody>
      </p:sp>
      <p:sp>
        <p:nvSpPr>
          <p:cNvPr id="8" name="object 13"/>
          <p:cNvSpPr txBox="1"/>
          <p:nvPr/>
        </p:nvSpPr>
        <p:spPr>
          <a:xfrm>
            <a:off x="1206467" y="6196261"/>
            <a:ext cx="671708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can be discrete or</a:t>
            </a:r>
            <a:r>
              <a:rPr sz="2400" b="1" spc="-15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continuous!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14"/>
          <p:cNvSpPr/>
          <p:nvPr/>
        </p:nvSpPr>
        <p:spPr>
          <a:xfrm>
            <a:off x="838200" y="2708129"/>
            <a:ext cx="4724908" cy="60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2499698" y="4895251"/>
            <a:ext cx="1546695" cy="717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17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hape 59"/>
          <p:cNvGrpSpPr/>
          <p:nvPr/>
        </p:nvGrpSpPr>
        <p:grpSpPr>
          <a:xfrm>
            <a:off x="451702" y="1295292"/>
            <a:ext cx="10252157" cy="5334108"/>
            <a:chOff x="1075002" y="366351"/>
            <a:chExt cx="5947648" cy="4622349"/>
          </a:xfrm>
        </p:grpSpPr>
        <p:sp>
          <p:nvSpPr>
            <p:cNvPr id="60" name="Shape 60"/>
            <p:cNvSpPr/>
            <p:nvPr/>
          </p:nvSpPr>
          <p:spPr>
            <a:xfrm>
              <a:off x="2125500" y="1099700"/>
              <a:ext cx="4893000" cy="3208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61" name="Shape 61"/>
            <p:cNvCxnSpPr/>
            <p:nvPr/>
          </p:nvCxnSpPr>
          <p:spPr>
            <a:xfrm rot="10800000" flipH="1">
              <a:off x="2484750" y="1600800"/>
              <a:ext cx="3563700" cy="27075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6041350" y="1600825"/>
              <a:ext cx="98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63" name="Shape 63"/>
            <p:cNvSpPr/>
            <p:nvPr/>
          </p:nvSpPr>
          <p:spPr>
            <a:xfrm>
              <a:off x="2338600" y="4238700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2484750" y="4238700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Shape 65"/>
            <p:cNvSpPr/>
            <p:nvPr/>
          </p:nvSpPr>
          <p:spPr>
            <a:xfrm>
              <a:off x="2658750" y="4238700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Shape 66"/>
            <p:cNvSpPr/>
            <p:nvPr/>
          </p:nvSpPr>
          <p:spPr>
            <a:xfrm>
              <a:off x="5526325" y="1566025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Shape 67"/>
            <p:cNvSpPr/>
            <p:nvPr/>
          </p:nvSpPr>
          <p:spPr>
            <a:xfrm>
              <a:off x="5665525" y="1566025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Shape 68"/>
            <p:cNvSpPr/>
            <p:nvPr/>
          </p:nvSpPr>
          <p:spPr>
            <a:xfrm>
              <a:off x="5832550" y="1566025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Shape 69"/>
            <p:cNvSpPr/>
            <p:nvPr/>
          </p:nvSpPr>
          <p:spPr>
            <a:xfrm>
              <a:off x="5971750" y="1566025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Shape 70"/>
            <p:cNvSpPr/>
            <p:nvPr/>
          </p:nvSpPr>
          <p:spPr>
            <a:xfrm>
              <a:off x="6201450" y="1566025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Shape 71"/>
            <p:cNvSpPr/>
            <p:nvPr/>
          </p:nvSpPr>
          <p:spPr>
            <a:xfrm>
              <a:off x="6368475" y="1566025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Shape 72"/>
            <p:cNvSpPr/>
            <p:nvPr/>
          </p:nvSpPr>
          <p:spPr>
            <a:xfrm>
              <a:off x="6507675" y="1566025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Shape 73"/>
            <p:cNvSpPr/>
            <p:nvPr/>
          </p:nvSpPr>
          <p:spPr>
            <a:xfrm>
              <a:off x="4732875" y="1566025"/>
              <a:ext cx="69600" cy="696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Shape 74"/>
            <p:cNvSpPr txBox="1"/>
            <p:nvPr/>
          </p:nvSpPr>
          <p:spPr>
            <a:xfrm>
              <a:off x="3639054" y="4438800"/>
              <a:ext cx="2374200" cy="5499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/>
                <a:t>Reflectance along Transect</a:t>
              </a:r>
            </a:p>
          </p:txBody>
        </p:sp>
        <p:sp>
          <p:nvSpPr>
            <p:cNvPr id="75" name="Shape 75"/>
            <p:cNvSpPr txBox="1"/>
            <p:nvPr/>
          </p:nvSpPr>
          <p:spPr>
            <a:xfrm rot="16200000">
              <a:off x="627852" y="2249875"/>
              <a:ext cx="14895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/>
                <a:t>Is Vegetation</a:t>
              </a:r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1649550" y="1472125"/>
              <a:ext cx="2994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r>
                <a:rPr lang="en" sz="2400"/>
                <a:t>1</a:t>
              </a:r>
            </a:p>
          </p:txBody>
        </p:sp>
        <p:sp>
          <p:nvSpPr>
            <p:cNvPr id="77" name="Shape 77"/>
            <p:cNvSpPr txBox="1"/>
            <p:nvPr/>
          </p:nvSpPr>
          <p:spPr>
            <a:xfrm>
              <a:off x="1649550" y="4108200"/>
              <a:ext cx="2994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r>
                <a:rPr lang="en" sz="2400"/>
                <a:t>0</a:t>
              </a:r>
            </a:p>
          </p:txBody>
        </p:sp>
        <p:sp>
          <p:nvSpPr>
            <p:cNvPr id="78" name="Shape 78"/>
            <p:cNvSpPr txBox="1"/>
            <p:nvPr/>
          </p:nvSpPr>
          <p:spPr>
            <a:xfrm>
              <a:off x="1649550" y="2790175"/>
              <a:ext cx="4107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r>
                <a:rPr lang="en" sz="2400"/>
                <a:t>.5</a:t>
              </a:r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2723813" y="366351"/>
              <a:ext cx="3679463" cy="6681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en" sz="2400" dirty="0"/>
                <a:t>Vegetation along transect with reflectance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6176" y="309282"/>
            <a:ext cx="1104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Logistic Regression Application </a:t>
            </a:r>
          </a:p>
        </p:txBody>
      </p:sp>
    </p:spTree>
    <p:extLst>
      <p:ext uri="{BB962C8B-B14F-4D97-AF65-F5344CB8AC3E}">
        <p14:creationId xmlns:p14="http://schemas.microsoft.com/office/powerpoint/2010/main" val="113353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7" cy="1325563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Experiment</a:t>
            </a:r>
            <a:r>
              <a:rPr lang="en-US" dirty="0"/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Our Neural Network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--1000 training examples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-- 100 test examples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-- 8 features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-- 3 Layer Neural Network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-- 10,000 training iterations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Hidden Nodes: Range from 1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100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Step size : .01</a:t>
            </a:r>
          </a:p>
        </p:txBody>
      </p:sp>
    </p:spTree>
    <p:extLst>
      <p:ext uri="{BB962C8B-B14F-4D97-AF65-F5344CB8AC3E}">
        <p14:creationId xmlns:p14="http://schemas.microsoft.com/office/powerpoint/2010/main" val="78744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103867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Results: Neural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8543" r="8929"/>
          <a:stretch/>
        </p:blipFill>
        <p:spPr>
          <a:xfrm>
            <a:off x="1197427" y="1186542"/>
            <a:ext cx="10145487" cy="5451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7055" y="1260153"/>
            <a:ext cx="197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Neural Network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832269" y="1598707"/>
            <a:ext cx="774700" cy="0"/>
          </a:xfrm>
          <a:prstGeom prst="line">
            <a:avLst/>
          </a:prstGeom>
          <a:ln w="22225">
            <a:solidFill>
              <a:srgbClr val="38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476566" y="2151530"/>
            <a:ext cx="282387" cy="14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8813" y="5840506"/>
            <a:ext cx="282387" cy="14791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7042344" y="952212"/>
            <a:ext cx="2168480" cy="982576"/>
          </a:xfrm>
          <a:prstGeom prst="wedge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2569" y="952212"/>
            <a:ext cx="220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 Accuracy: 78%</a:t>
            </a:r>
            <a:br>
              <a:rPr lang="en-US" dirty="0"/>
            </a:br>
            <a:br>
              <a:rPr lang="en-US" dirty="0"/>
            </a:br>
            <a:r>
              <a:rPr lang="en-US" dirty="0"/>
              <a:t># of hidden nodes: 65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41170" y="5123329"/>
            <a:ext cx="2416630" cy="79113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Worst </a:t>
            </a:r>
            <a:r>
              <a:rPr lang="en-US" dirty="0">
                <a:solidFill>
                  <a:schemeClr val="tx1"/>
                </a:solidFill>
              </a:rPr>
              <a:t>Accuracy</a:t>
            </a:r>
            <a:r>
              <a:rPr lang="en-US">
                <a:solidFill>
                  <a:schemeClr val="tx1"/>
                </a:solidFill>
              </a:rPr>
              <a:t>: 51%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# of hidden nodes</a:t>
            </a:r>
            <a:r>
              <a:rPr lang="en-US">
                <a:solidFill>
                  <a:schemeClr val="tx1"/>
                </a:solidFill>
              </a:rPr>
              <a:t>: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1981200" y="5518897"/>
            <a:ext cx="859970" cy="32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5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8280"/>
            <a:ext cx="12613341" cy="132394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Results: Best hidden node NN vs Logistic Regression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3075" r="8808"/>
          <a:stretch/>
        </p:blipFill>
        <p:spPr>
          <a:xfrm>
            <a:off x="1128021" y="1117282"/>
            <a:ext cx="9528368" cy="5170373"/>
          </a:xfrm>
        </p:spPr>
      </p:pic>
      <p:sp>
        <p:nvSpPr>
          <p:cNvPr id="5" name="Rectangle 4"/>
          <p:cNvSpPr/>
          <p:nvPr/>
        </p:nvSpPr>
        <p:spPr>
          <a:xfrm>
            <a:off x="6614160" y="1530766"/>
            <a:ext cx="337700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99542" y="1508125"/>
            <a:ext cx="197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Neural Network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0083" y="1508125"/>
            <a:ext cx="1817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Logistic Regression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833958" y="1846679"/>
            <a:ext cx="774700" cy="0"/>
          </a:xfrm>
          <a:prstGeom prst="line">
            <a:avLst/>
          </a:prstGeom>
          <a:ln w="22225">
            <a:solidFill>
              <a:srgbClr val="38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38146" y="1848302"/>
            <a:ext cx="774700" cy="0"/>
          </a:xfrm>
          <a:prstGeom prst="line">
            <a:avLst/>
          </a:prstGeom>
          <a:ln w="22225">
            <a:solidFill>
              <a:srgbClr val="6FB4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22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Neural Network with 65 hidden nodes provided better performance than our  Logistic Regression model on all test cases 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We conclude it is better to use a the Backpropagation algorithm to classify the High Energy Physics Data 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Future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Increase the number of hidden layers, to determine if accuracy percentage will increase 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Compare against different machine learning algorithms against this same data, and determine which are more effective for classification.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3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97024"/>
            <a:ext cx="11865429" cy="5032375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-- Collisions particle colliders are a source of particle discoveries. However, determining these particles requires solving difficult signal-versus-background classification problems</a:t>
            </a:r>
            <a:br>
              <a:rPr 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-- Other approaches have relied on machine learning models, which are limited in learning complex functions</a:t>
            </a:r>
            <a:br>
              <a:rPr 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-- Recent advances (computation and data size) neural networks provide an opportunity to learn complex functions and better discriminate between signal and background classes</a:t>
            </a:r>
            <a:br>
              <a:rPr 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-- We study the design considerations for a neural network model and provide a comparative analysis with logistic regression</a:t>
            </a: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37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775" y="1532965"/>
            <a:ext cx="11187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Baldi</a:t>
            </a:r>
            <a:r>
              <a:rPr lang="en-US" dirty="0"/>
              <a:t>, P., P. </a:t>
            </a:r>
            <a:r>
              <a:rPr lang="en-US" dirty="0" err="1"/>
              <a:t>Sadowski</a:t>
            </a:r>
            <a:r>
              <a:rPr lang="en-US" dirty="0"/>
              <a:t>, and D. </a:t>
            </a:r>
            <a:r>
              <a:rPr lang="en-US" dirty="0" err="1"/>
              <a:t>Whiteson</a:t>
            </a:r>
            <a:r>
              <a:rPr lang="en-US" dirty="0"/>
              <a:t>. "Searching For Exotic Particles In High-Energy Physics With Deep Learning". </a:t>
            </a:r>
            <a:r>
              <a:rPr lang="en-US" i="1" dirty="0"/>
              <a:t>Nature Communications</a:t>
            </a:r>
            <a:r>
              <a:rPr lang="en-US" dirty="0"/>
              <a:t> 5.4308 (2014): 9. Web. 13 Mar. 2017.</a:t>
            </a:r>
          </a:p>
          <a:p>
            <a:endParaRPr lang="en-US" dirty="0"/>
          </a:p>
          <a:p>
            <a:r>
              <a:rPr lang="en-US" dirty="0" err="1"/>
              <a:t>Sadowski</a:t>
            </a:r>
            <a:r>
              <a:rPr lang="en-US" dirty="0"/>
              <a:t>, Peter, Julian </a:t>
            </a:r>
            <a:r>
              <a:rPr lang="en-US" dirty="0" err="1"/>
              <a:t>Collando</a:t>
            </a:r>
            <a:r>
              <a:rPr lang="en-US" dirty="0"/>
              <a:t>, and Pierre </a:t>
            </a:r>
            <a:r>
              <a:rPr lang="en-US" dirty="0" err="1"/>
              <a:t>Baldi</a:t>
            </a:r>
            <a:r>
              <a:rPr lang="en-US" dirty="0"/>
              <a:t>. "Deep Learning, Dark Knowledge, And Dark Matter". JMLR Workshop And Conference Proceedings 42. Irvine, California: Journal of Machine Learning Research, 2017. 81-97. Web. 12 Mar. 2017.</a:t>
            </a:r>
          </a:p>
          <a:p>
            <a:endParaRPr lang="en-US" dirty="0"/>
          </a:p>
          <a:p>
            <a:r>
              <a:rPr lang="en-US" dirty="0"/>
              <a:t>O. </a:t>
            </a:r>
            <a:r>
              <a:rPr lang="en-US" dirty="0" err="1"/>
              <a:t>Ohrimenko</a:t>
            </a:r>
            <a:r>
              <a:rPr lang="en-US" dirty="0"/>
              <a:t>, F. Schuster, C. </a:t>
            </a:r>
            <a:r>
              <a:rPr lang="en-US" dirty="0" err="1"/>
              <a:t>Fournet</a:t>
            </a:r>
            <a:r>
              <a:rPr lang="en-US" dirty="0"/>
              <a:t>, A. Mehta, S. </a:t>
            </a:r>
            <a:r>
              <a:rPr lang="en-US" dirty="0" err="1"/>
              <a:t>Nowozin</a:t>
            </a:r>
            <a:r>
              <a:rPr lang="en-US" dirty="0"/>
              <a:t>, K. </a:t>
            </a:r>
            <a:r>
              <a:rPr lang="en-US" dirty="0" err="1"/>
              <a:t>Vaswani</a:t>
            </a:r>
            <a:r>
              <a:rPr lang="en-US" dirty="0"/>
              <a:t> and M. Costa, "Oblivious Multi-Party Machine Learning on Trusted Processors", in </a:t>
            </a:r>
            <a:r>
              <a:rPr lang="en-US" i="1" dirty="0"/>
              <a:t>25th USENIX Security Symposium</a:t>
            </a:r>
            <a:r>
              <a:rPr lang="en-US" dirty="0"/>
              <a:t>, Austin, Texas, 2016, pp. 618-636.</a:t>
            </a:r>
          </a:p>
          <a:p>
            <a:endParaRPr lang="en-US" dirty="0"/>
          </a:p>
          <a:p>
            <a:r>
              <a:rPr lang="en-US" dirty="0"/>
              <a:t>D. </a:t>
            </a:r>
            <a:r>
              <a:rPr lang="en-US" dirty="0" err="1"/>
              <a:t>Marrón</a:t>
            </a:r>
            <a:r>
              <a:rPr lang="en-US" dirty="0"/>
              <a:t>, J. Read, A. </a:t>
            </a:r>
            <a:r>
              <a:rPr lang="en-US" dirty="0" err="1"/>
              <a:t>Bifet</a:t>
            </a:r>
            <a:r>
              <a:rPr lang="en-US" dirty="0"/>
              <a:t> and N. Navarro, "Data stream classification using random feature functions and novel method combinations", </a:t>
            </a:r>
            <a:r>
              <a:rPr lang="en-US" i="1" dirty="0"/>
              <a:t>Journal of Systems and Software</a:t>
            </a:r>
            <a:r>
              <a:rPr lang="en-US" dirty="0"/>
              <a:t>, vol. 127, pp. 195-204, 2017.</a:t>
            </a:r>
          </a:p>
          <a:p>
            <a:endParaRPr lang="en-US" dirty="0"/>
          </a:p>
          <a:p>
            <a:r>
              <a:rPr lang="en-US" dirty="0"/>
              <a:t>D. </a:t>
            </a:r>
            <a:r>
              <a:rPr lang="en-US" dirty="0" err="1"/>
              <a:t>Whiteson</a:t>
            </a:r>
            <a:r>
              <a:rPr lang="en-US" dirty="0"/>
              <a:t> and M. </a:t>
            </a:r>
            <a:r>
              <a:rPr lang="en-US" dirty="0" err="1"/>
              <a:t>Lichman</a:t>
            </a:r>
            <a:r>
              <a:rPr lang="en-US" dirty="0"/>
              <a:t>, "UCI Machine Learning Repository: SUSY Data Set", </a:t>
            </a:r>
            <a:r>
              <a:rPr lang="en-US" i="1" dirty="0" err="1"/>
              <a:t>Archive.ics.uci.edu</a:t>
            </a:r>
            <a:r>
              <a:rPr lang="en-US" dirty="0"/>
              <a:t>, 2017. [Online]. Available: https://</a:t>
            </a:r>
            <a:r>
              <a:rPr lang="en-US" dirty="0" err="1"/>
              <a:t>archive.ics.uci.edu</a:t>
            </a:r>
            <a:r>
              <a:rPr lang="en-US" dirty="0"/>
              <a:t>/ml/datasets/SUSY. [Accessed: 03- Apr- 2017].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7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Acknowledgements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team would like to acknowledge: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Jerome Mitchell, for his guidance, and contributions in completing this research project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-- Dr. Linda Hayden, who provided funding and opportunity of this project through the CERSER program 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1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9" y="271924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114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Machine Learning Problems</a:t>
            </a:r>
          </a:p>
        </p:txBody>
      </p:sp>
      <p:pic>
        <p:nvPicPr>
          <p:cNvPr id="4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22019" r="-851" b="1600"/>
          <a:stretch/>
        </p:blipFill>
        <p:spPr bwMode="auto">
          <a:xfrm>
            <a:off x="1748609" y="1690688"/>
            <a:ext cx="7678420" cy="41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2539819" y="2474459"/>
            <a:ext cx="3048000" cy="1295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Machine Learning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63" y="1924958"/>
            <a:ext cx="11587066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altLang="en-US" sz="6000" dirty="0"/>
              <a:t>y = f(</a:t>
            </a:r>
            <a:r>
              <a:rPr lang="en-US" altLang="en-US" sz="6000" b="1" dirty="0"/>
              <a:t>x</a:t>
            </a:r>
            <a:r>
              <a:rPr lang="en-US" altLang="en-US" sz="6000" dirty="0"/>
              <a:t>)</a:t>
            </a:r>
          </a:p>
          <a:p>
            <a:pPr>
              <a:buFontTx/>
              <a:buNone/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br>
              <a:rPr lang="en-US" altLang="en-US" dirty="0"/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Training: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set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labeled examples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…, 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)}, estimate the prediction function f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minimizing the prediction error on the training set</a:t>
            </a:r>
          </a:p>
          <a:p>
            <a:pPr marL="0" indent="0" algn="just"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Testing: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apply f to a never before seen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example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output the predicted value y = f(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5" name="Straight Arrow Connector 4"/>
          <p:cNvCxnSpPr>
            <a:cxnSpLocks/>
            <a:stCxn id="7175" idx="0"/>
          </p:cNvCxnSpPr>
          <p:nvPr/>
        </p:nvCxnSpPr>
        <p:spPr>
          <a:xfrm flipV="1">
            <a:off x="4705328" y="2809990"/>
            <a:ext cx="354488" cy="567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809116" y="3000205"/>
            <a:ext cx="6858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6827682" y="2687412"/>
            <a:ext cx="552313" cy="544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4292578" y="3377294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5355091" y="3349060"/>
            <a:ext cx="189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prediction function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6747727" y="3159749"/>
            <a:ext cx="209311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feature</a:t>
            </a:r>
          </a:p>
        </p:txBody>
      </p:sp>
    </p:spTree>
    <p:extLst>
      <p:ext uri="{BB962C8B-B14F-4D97-AF65-F5344CB8AC3E}">
        <p14:creationId xmlns:p14="http://schemas.microsoft.com/office/powerpoint/2010/main" val="39658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>
            <a:off x="6748463" y="11938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Training Labels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13114" y="1811338"/>
            <a:ext cx="2438400" cy="3078162"/>
            <a:chOff x="228600" y="1417320"/>
            <a:chExt cx="2438400" cy="2849880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33400" y="141732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Training Images</a:t>
              </a:r>
            </a:p>
          </p:txBody>
        </p:sp>
        <p:sp>
          <p:nvSpPr>
            <p:cNvPr id="7" name="Rounded Rectangle 10"/>
            <p:cNvSpPr/>
            <p:nvPr/>
          </p:nvSpPr>
          <p:spPr>
            <a:xfrm>
              <a:off x="228600" y="1448185"/>
              <a:ext cx="2438400" cy="28190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ounded Rectangle 11"/>
          <p:cNvSpPr/>
          <p:nvPr/>
        </p:nvSpPr>
        <p:spPr>
          <a:xfrm>
            <a:off x="6900863" y="2641600"/>
            <a:ext cx="1371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014538" y="1306513"/>
            <a:ext cx="1324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  <p:sp>
        <p:nvSpPr>
          <p:cNvPr id="10" name="Rounded Rectangle 14"/>
          <p:cNvSpPr/>
          <p:nvPr/>
        </p:nvSpPr>
        <p:spPr>
          <a:xfrm>
            <a:off x="4691063" y="26416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11" name="Right Arrow 15"/>
          <p:cNvSpPr/>
          <p:nvPr/>
        </p:nvSpPr>
        <p:spPr>
          <a:xfrm>
            <a:off x="4081463" y="2946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Arrow 16"/>
          <p:cNvSpPr/>
          <p:nvPr/>
        </p:nvSpPr>
        <p:spPr>
          <a:xfrm>
            <a:off x="6291263" y="2946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ight Arrow 22"/>
          <p:cNvSpPr/>
          <p:nvPr/>
        </p:nvSpPr>
        <p:spPr>
          <a:xfrm>
            <a:off x="8348663" y="2946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23"/>
          <p:cNvSpPr/>
          <p:nvPr/>
        </p:nvSpPr>
        <p:spPr>
          <a:xfrm>
            <a:off x="8990920" y="254635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641600"/>
            <a:ext cx="2238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7"/>
          <p:cNvSpPr/>
          <p:nvPr/>
        </p:nvSpPr>
        <p:spPr>
          <a:xfrm rot="5400000">
            <a:off x="7312026" y="2184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29"/>
          <p:cNvSpPr/>
          <p:nvPr/>
        </p:nvSpPr>
        <p:spPr>
          <a:xfrm>
            <a:off x="9748157" y="54610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Prediction</a:t>
            </a:r>
          </a:p>
        </p:txBody>
      </p:sp>
      <p:sp>
        <p:nvSpPr>
          <p:cNvPr id="18" name="Rounded Rectangle 18"/>
          <p:cNvSpPr/>
          <p:nvPr/>
        </p:nvSpPr>
        <p:spPr>
          <a:xfrm>
            <a:off x="4691063" y="54610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19" name="Right Arrow 19"/>
          <p:cNvSpPr/>
          <p:nvPr/>
        </p:nvSpPr>
        <p:spPr>
          <a:xfrm>
            <a:off x="4081463" y="5765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2765245" y="5075535"/>
            <a:ext cx="1131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2405063" y="6294438"/>
            <a:ext cx="168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Test Image</a:t>
            </a:r>
          </a:p>
        </p:txBody>
      </p:sp>
      <p:sp>
        <p:nvSpPr>
          <p:cNvPr id="22" name="Rounded Rectangle 24"/>
          <p:cNvSpPr/>
          <p:nvPr/>
        </p:nvSpPr>
        <p:spPr>
          <a:xfrm>
            <a:off x="7129463" y="54610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3" name="Right Arrow 25"/>
          <p:cNvSpPr/>
          <p:nvPr/>
        </p:nvSpPr>
        <p:spPr>
          <a:xfrm>
            <a:off x="6519863" y="5765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ight Arrow 31"/>
          <p:cNvSpPr/>
          <p:nvPr/>
        </p:nvSpPr>
        <p:spPr>
          <a:xfrm>
            <a:off x="9074944" y="578485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55372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800600" y="46037"/>
            <a:ext cx="8229600" cy="792163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363357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5693228"/>
            <a:ext cx="11963400" cy="91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does a learned model generalize from the data it was trained on to a new test set?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2" y="1123950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393371" y="4724400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Training set (labels known)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645037" y="4808311"/>
            <a:ext cx="394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Test set (labels unknown)</a:t>
            </a:r>
          </a:p>
        </p:txBody>
      </p:sp>
    </p:spTree>
    <p:extLst>
      <p:ext uri="{BB962C8B-B14F-4D97-AF65-F5344CB8AC3E}">
        <p14:creationId xmlns:p14="http://schemas.microsoft.com/office/powerpoint/2010/main" val="317590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02" y="72540"/>
            <a:ext cx="10515600" cy="1325563"/>
          </a:xfrm>
        </p:spPr>
        <p:txBody>
          <a:bodyPr/>
          <a:lstStyle/>
          <a:p>
            <a:r>
              <a:rPr lang="en-US" dirty="0"/>
              <a:t>Our Data…</a:t>
            </a:r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1" y="5144586"/>
            <a:ext cx="6732587" cy="932773"/>
          </a:xfrm>
        </p:spPr>
      </p:pic>
      <p:pic>
        <p:nvPicPr>
          <p:cNvPr id="5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08" y="1934687"/>
            <a:ext cx="3750930" cy="42062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270986" y="1408246"/>
            <a:ext cx="75785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Classification problem to distinguish between a signal process to background for high energy physics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53223" y="3187532"/>
            <a:ext cx="108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Features</a:t>
            </a:r>
            <a:r>
              <a:rPr lang="en-US" dirty="0"/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257279" y="2908746"/>
            <a:ext cx="430620" cy="51009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70989" y="3464558"/>
            <a:ext cx="85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Labels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7913" y="4271177"/>
            <a:ext cx="108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Instances 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7120588" y="4386897"/>
            <a:ext cx="373976" cy="68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06349" y="2886750"/>
            <a:ext cx="215310" cy="323218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41" y="3382486"/>
            <a:ext cx="4119161" cy="131064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794561" y="2886750"/>
            <a:ext cx="678239" cy="3007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51208" y="2785608"/>
            <a:ext cx="3353859" cy="158292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854881" y="2819796"/>
            <a:ext cx="458942" cy="9539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5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-- Neural networks are loosely based on the human brain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Utilized for classification purposes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Popularity of neural networks have increased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  <p:sp>
        <p:nvSpPr>
          <p:cNvPr id="6" name="TextBox 5"/>
          <p:cNvSpPr txBox="1"/>
          <p:nvPr/>
        </p:nvSpPr>
        <p:spPr>
          <a:xfrm>
            <a:off x="5693676" y="3907979"/>
            <a:ext cx="124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Neurons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6937583" y="3773043"/>
            <a:ext cx="397015" cy="365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37583" y="4273748"/>
            <a:ext cx="397015" cy="5381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13144" y="3194487"/>
            <a:ext cx="189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Weights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9366424" y="3656152"/>
            <a:ext cx="1193248" cy="42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9366424" y="3656152"/>
            <a:ext cx="1193248" cy="457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15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Backpropagation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--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Common Method used to train Neural Network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Supervised Learning Technique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Reduces error respective to weights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Activation function is utilized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50" y="1690688"/>
            <a:ext cx="5801784" cy="43513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03577" y="4555378"/>
            <a:ext cx="5648979" cy="715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832</TotalTime>
  <Words>588</Words>
  <Application>Microsoft Office PowerPoint</Application>
  <PresentationFormat>Widescreen</PresentationFormat>
  <Paragraphs>158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Mangal</vt:lpstr>
      <vt:lpstr>Times New Roman</vt:lpstr>
      <vt:lpstr>Office Theme</vt:lpstr>
      <vt:lpstr>PowerPoint Presentation</vt:lpstr>
      <vt:lpstr>Abstract</vt:lpstr>
      <vt:lpstr>Machine Learning Problems</vt:lpstr>
      <vt:lpstr>The Machine Learning Framework</vt:lpstr>
      <vt:lpstr>Steps</vt:lpstr>
      <vt:lpstr>PowerPoint Presentation</vt:lpstr>
      <vt:lpstr>Our Data…</vt:lpstr>
      <vt:lpstr>Neural Networks</vt:lpstr>
      <vt:lpstr>Backpropagation</vt:lpstr>
      <vt:lpstr>Neural Networks</vt:lpstr>
      <vt:lpstr>Backpropagation</vt:lpstr>
      <vt:lpstr>Neural Network Design Considerations </vt:lpstr>
      <vt:lpstr>Logistic Regression </vt:lpstr>
      <vt:lpstr>PowerPoint Presentation</vt:lpstr>
      <vt:lpstr>Experiment : Our Neural Network Information</vt:lpstr>
      <vt:lpstr>Results: Neural Networks</vt:lpstr>
      <vt:lpstr>Results: Best hidden node NN vs Logistic Regression </vt:lpstr>
      <vt:lpstr>Conclusion</vt:lpstr>
      <vt:lpstr>Future Work </vt:lpstr>
      <vt:lpstr>References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Comparative Study of Neural Networks and Logistic Regression for High Energy Physics</dc:title>
  <dc:creator>jemitchell</dc:creator>
  <cp:lastModifiedBy>Joel Gonzalez-Santiago</cp:lastModifiedBy>
  <cp:revision>43</cp:revision>
  <dcterms:created xsi:type="dcterms:W3CDTF">2017-04-04T00:19:20Z</dcterms:created>
  <dcterms:modified xsi:type="dcterms:W3CDTF">2017-04-06T18:47:01Z</dcterms:modified>
</cp:coreProperties>
</file>