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92" r:id="rId7"/>
    <p:sldId id="285" r:id="rId8"/>
    <p:sldId id="263" r:id="rId9"/>
    <p:sldId id="264" r:id="rId10"/>
    <p:sldId id="265" r:id="rId11"/>
    <p:sldId id="286" r:id="rId12"/>
    <p:sldId id="28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D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638"/>
  </p:normalViewPr>
  <p:slideViewPr>
    <p:cSldViewPr snapToGrid="0" snapToObjects="1">
      <p:cViewPr>
        <p:scale>
          <a:sx n="86" d="100"/>
          <a:sy n="86" d="100"/>
        </p:scale>
        <p:origin x="1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52724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ciencegateways.org/services/workforce-developmen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207486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a:t>
            </a:r>
            <a:r>
              <a:rPr lang="en-US" dirty="0" err="1" smtClean="0"/>
              <a:t>tatyana's</a:t>
            </a:r>
            <a:r>
              <a:rPr lang="en-US" dirty="0" smtClean="0"/>
              <a:t> previous slide, the original SGCI webpage uses a content management system </a:t>
            </a:r>
          </a:p>
          <a:p>
            <a:pPr lvl="0">
              <a:spcBef>
                <a:spcPts val="0"/>
              </a:spcBef>
              <a:buNone/>
            </a:pPr>
            <a:endParaRPr dirty="0"/>
          </a:p>
        </p:txBody>
      </p:sp>
    </p:spTree>
    <p:extLst>
      <p:ext uri="{BB962C8B-B14F-4D97-AF65-F5344CB8AC3E}">
        <p14:creationId xmlns:p14="http://schemas.microsoft.com/office/powerpoint/2010/main" val="140081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-CMS is a web application that enables multiple</a:t>
            </a:r>
            <a:r>
              <a:rPr lang="en-US" baseline="0" dirty="0" smtClean="0"/>
              <a:t> users with various permissions to manage content and data</a:t>
            </a:r>
            <a:endParaRPr lang="en-US" dirty="0"/>
          </a:p>
        </p:txBody>
      </p:sp>
    </p:spTree>
    <p:extLst>
      <p:ext uri="{BB962C8B-B14F-4D97-AF65-F5344CB8AC3E}">
        <p14:creationId xmlns:p14="http://schemas.microsoft.com/office/powerpoint/2010/main" val="103438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Another tool in web development that has become popular is bootstrap. </a:t>
            </a:r>
          </a:p>
          <a:p>
            <a:endParaRPr lang="en-US" dirty="0"/>
          </a:p>
        </p:txBody>
      </p:sp>
    </p:spTree>
    <p:extLst>
      <p:ext uri="{BB962C8B-B14F-4D97-AF65-F5344CB8AC3E}">
        <p14:creationId xmlns:p14="http://schemas.microsoft.com/office/powerpoint/2010/main" val="12251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endParaRPr dirty="0"/>
          </a:p>
        </p:txBody>
      </p:sp>
    </p:spTree>
    <p:extLst>
      <p:ext uri="{BB962C8B-B14F-4D97-AF65-F5344CB8AC3E}">
        <p14:creationId xmlns:p14="http://schemas.microsoft.com/office/powerpoint/2010/main" val="85761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p>
          <a:p>
            <a:pPr lvl="0">
              <a:spcBef>
                <a:spcPts val="0"/>
              </a:spcBef>
              <a:buNone/>
            </a:pPr>
            <a:endParaRPr lang="en-US" dirty="0" smtClean="0"/>
          </a:p>
          <a:p>
            <a:pPr lvl="0">
              <a:spcBef>
                <a:spcPts val="0"/>
              </a:spcBef>
              <a:buNone/>
            </a:pPr>
            <a:r>
              <a:rPr lang="en" dirty="0" smtClean="0"/>
              <a:t>Over-arching goal</a:t>
            </a:r>
            <a:endParaRPr lang="en" dirty="0"/>
          </a:p>
        </p:txBody>
      </p:sp>
    </p:spTree>
    <p:extLst>
      <p:ext uri="{BB962C8B-B14F-4D97-AF65-F5344CB8AC3E}">
        <p14:creationId xmlns:p14="http://schemas.microsoft.com/office/powerpoint/2010/main" val="6000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endParaRPr dirty="0"/>
          </a:p>
        </p:txBody>
      </p:sp>
    </p:spTree>
    <p:extLst>
      <p:ext uri="{BB962C8B-B14F-4D97-AF65-F5344CB8AC3E}">
        <p14:creationId xmlns:p14="http://schemas.microsoft.com/office/powerpoint/2010/main" val="138612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p>
          <a:p>
            <a:pPr lvl="0">
              <a:spcBef>
                <a:spcPts val="0"/>
              </a:spcBef>
              <a:buNone/>
            </a:pPr>
            <a:endParaRPr lang="en-US" dirty="0" smtClean="0"/>
          </a:p>
          <a:p>
            <a:pPr lvl="0">
              <a:spcBef>
                <a:spcPts val="0"/>
              </a:spcBef>
              <a:buNone/>
            </a:pPr>
            <a:r>
              <a:rPr lang="en-US" dirty="0" smtClean="0"/>
              <a:t>-</a:t>
            </a:r>
            <a:r>
              <a:rPr lang="en" dirty="0" smtClean="0"/>
              <a:t>To co</a:t>
            </a:r>
            <a:r>
              <a:rPr lang="en-US" dirty="0" smtClean="0"/>
              <a:t>m</a:t>
            </a:r>
            <a:r>
              <a:rPr lang="en" dirty="0" err="1" smtClean="0"/>
              <a:t>pensate</a:t>
            </a:r>
            <a:r>
              <a:rPr lang="en" dirty="0" smtClean="0"/>
              <a:t> </a:t>
            </a:r>
            <a:r>
              <a:rPr lang="en" dirty="0"/>
              <a:t>for the failure of bootstrap components and the incompatibility, team used the widgets available through </a:t>
            </a:r>
            <a:r>
              <a:rPr lang="en" dirty="0" err="1"/>
              <a:t>wordpress</a:t>
            </a:r>
            <a:endParaRPr lang="en" dirty="0"/>
          </a:p>
        </p:txBody>
      </p:sp>
    </p:spTree>
    <p:extLst>
      <p:ext uri="{BB962C8B-B14F-4D97-AF65-F5344CB8AC3E}">
        <p14:creationId xmlns:p14="http://schemas.microsoft.com/office/powerpoint/2010/main" val="63943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Jeff</a:t>
            </a:r>
          </a:p>
          <a:p>
            <a:pPr lvl="0" rtl="0">
              <a:spcBef>
                <a:spcPts val="0"/>
              </a:spcBef>
              <a:buNone/>
            </a:pPr>
            <a:endParaRPr lang="en-US" dirty="0" smtClean="0"/>
          </a:p>
          <a:p>
            <a:pPr lvl="0" rtl="0">
              <a:spcBef>
                <a:spcPts val="0"/>
              </a:spcBef>
              <a:buNone/>
            </a:pPr>
            <a:r>
              <a:rPr lang="en" dirty="0" smtClean="0"/>
              <a:t>Reminder </a:t>
            </a:r>
            <a:r>
              <a:rPr lang="en" dirty="0"/>
              <a:t>of Original Site</a:t>
            </a:r>
          </a:p>
        </p:txBody>
      </p:sp>
    </p:spTree>
    <p:extLst>
      <p:ext uri="{BB962C8B-B14F-4D97-AF65-F5344CB8AC3E}">
        <p14:creationId xmlns:p14="http://schemas.microsoft.com/office/powerpoint/2010/main" val="90871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p>
          <a:p>
            <a:pPr lvl="0">
              <a:spcBef>
                <a:spcPts val="0"/>
              </a:spcBef>
              <a:buNone/>
            </a:pPr>
            <a:endParaRPr lang="en-US" dirty="0" smtClean="0"/>
          </a:p>
        </p:txBody>
      </p:sp>
    </p:spTree>
    <p:extLst>
      <p:ext uri="{BB962C8B-B14F-4D97-AF65-F5344CB8AC3E}">
        <p14:creationId xmlns:p14="http://schemas.microsoft.com/office/powerpoint/2010/main" val="201074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Jeff</a:t>
            </a:r>
          </a:p>
          <a:p>
            <a:pPr lvl="0" rtl="0">
              <a:spcBef>
                <a:spcPts val="0"/>
              </a:spcBef>
              <a:buNone/>
            </a:pPr>
            <a:endParaRPr lang="en-US" dirty="0" smtClean="0"/>
          </a:p>
          <a:p>
            <a:pPr lvl="0" rtl="0">
              <a:spcBef>
                <a:spcPts val="0"/>
              </a:spcBef>
              <a:buNone/>
            </a:pPr>
            <a:r>
              <a:rPr lang="en-US" dirty="0" smtClean="0"/>
              <a:t>-If</a:t>
            </a:r>
            <a:r>
              <a:rPr lang="en-US" baseline="0" dirty="0" smtClean="0"/>
              <a:t> one clicks the widget, it p</a:t>
            </a:r>
            <a:r>
              <a:rPr lang="en-US" dirty="0" smtClean="0"/>
              <a:t>rovides a link to the program’s page</a:t>
            </a:r>
            <a:endParaRPr dirty="0"/>
          </a:p>
        </p:txBody>
      </p:sp>
    </p:spTree>
    <p:extLst>
      <p:ext uri="{BB962C8B-B14F-4D97-AF65-F5344CB8AC3E}">
        <p14:creationId xmlns:p14="http://schemas.microsoft.com/office/powerpoint/2010/main" val="171565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Disaiah</a:t>
            </a:r>
            <a:endParaRPr dirty="0"/>
          </a:p>
        </p:txBody>
      </p:sp>
    </p:spTree>
    <p:extLst>
      <p:ext uri="{BB962C8B-B14F-4D97-AF65-F5344CB8AC3E}">
        <p14:creationId xmlns:p14="http://schemas.microsoft.com/office/powerpoint/2010/main" val="140713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p>
        </p:txBody>
      </p:sp>
    </p:spTree>
    <p:extLst>
      <p:ext uri="{BB962C8B-B14F-4D97-AF65-F5344CB8AC3E}">
        <p14:creationId xmlns:p14="http://schemas.microsoft.com/office/powerpoint/2010/main" val="731311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Jeff</a:t>
            </a:r>
          </a:p>
          <a:p>
            <a:pPr lvl="0" rtl="0">
              <a:spcBef>
                <a:spcPts val="0"/>
              </a:spcBef>
              <a:buNone/>
            </a:pPr>
            <a:endParaRPr lang="en-US" dirty="0" smtClean="0"/>
          </a:p>
          <a:p>
            <a:pPr lvl="0" rtl="0">
              <a:spcBef>
                <a:spcPts val="0"/>
              </a:spcBef>
              <a:buNone/>
            </a:pPr>
            <a:r>
              <a:rPr lang="en-US" dirty="0" smtClean="0"/>
              <a:t>-each image</a:t>
            </a:r>
            <a:r>
              <a:rPr lang="en-US" baseline="0" dirty="0" smtClean="0"/>
              <a:t> is linked</a:t>
            </a:r>
            <a:endParaRPr dirty="0"/>
          </a:p>
        </p:txBody>
      </p:sp>
    </p:spTree>
    <p:extLst>
      <p:ext uri="{BB962C8B-B14F-4D97-AF65-F5344CB8AC3E}">
        <p14:creationId xmlns:p14="http://schemas.microsoft.com/office/powerpoint/2010/main" val="1109754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Disaiah</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-lastly team redesigned</a:t>
            </a:r>
            <a:r>
              <a:rPr lang="en-US" baseline="0" dirty="0" smtClean="0"/>
              <a:t> </a:t>
            </a:r>
            <a:r>
              <a:rPr lang="en-US" dirty="0" smtClean="0"/>
              <a:t>color scheme, difficult lines to follow.</a:t>
            </a:r>
          </a:p>
          <a:p>
            <a:pPr lvl="0">
              <a:spcBef>
                <a:spcPts val="0"/>
              </a:spcBef>
              <a:buNone/>
            </a:pPr>
            <a:endParaRPr dirty="0"/>
          </a:p>
        </p:txBody>
      </p:sp>
    </p:spTree>
    <p:extLst>
      <p:ext uri="{BB962C8B-B14F-4D97-AF65-F5344CB8AC3E}">
        <p14:creationId xmlns:p14="http://schemas.microsoft.com/office/powerpoint/2010/main" val="74902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Disaiah</a:t>
            </a:r>
            <a:endParaRPr lang="en-US" dirty="0" smtClean="0"/>
          </a:p>
          <a:p>
            <a:pPr lvl="0">
              <a:spcBef>
                <a:spcPts val="0"/>
              </a:spcBef>
              <a:buNone/>
            </a:pPr>
            <a:endParaRPr lang="en-US" dirty="0" smtClean="0"/>
          </a:p>
          <a:p>
            <a:pPr lvl="0">
              <a:spcBef>
                <a:spcPts val="0"/>
              </a:spcBef>
              <a:buNone/>
            </a:pPr>
            <a:r>
              <a:rPr lang="en-US" dirty="0" smtClean="0"/>
              <a:t>-The new design on the page included resizing and arranging the boxes under the focal areas to present a more appealing design.</a:t>
            </a:r>
          </a:p>
          <a:p>
            <a:pPr lvl="0">
              <a:spcBef>
                <a:spcPts val="0"/>
              </a:spcBef>
              <a:buNone/>
            </a:pPr>
            <a:endParaRPr lang="en-US" dirty="0" smtClean="0"/>
          </a:p>
          <a:p>
            <a:pPr lvl="0">
              <a:spcBef>
                <a:spcPts val="0"/>
              </a:spcBef>
              <a:buNone/>
            </a:pPr>
            <a:r>
              <a:rPr lang="en-US" dirty="0" smtClean="0"/>
              <a:t>-The color scheme was also changed to present the content in a clearer method.</a:t>
            </a:r>
          </a:p>
          <a:p>
            <a:pPr lvl="0">
              <a:spcBef>
                <a:spcPts val="0"/>
              </a:spcBef>
              <a:buNone/>
            </a:pPr>
            <a:endParaRPr lang="en-US" dirty="0" smtClean="0"/>
          </a:p>
          <a:p>
            <a:pPr lvl="0">
              <a:spcBef>
                <a:spcPts val="0"/>
              </a:spcBef>
              <a:buNone/>
            </a:pPr>
            <a:r>
              <a:rPr lang="en-US" dirty="0" smtClean="0"/>
              <a:t>-The intersecting lines were redesigned for the user to differentiate the content between the focal areas and </a:t>
            </a:r>
            <a:r>
              <a:rPr lang="en-US" dirty="0" err="1" smtClean="0"/>
              <a:t>partering</a:t>
            </a:r>
            <a:r>
              <a:rPr lang="en-US" dirty="0" smtClean="0"/>
              <a:t> locations.    </a:t>
            </a:r>
          </a:p>
          <a:p>
            <a:pPr lvl="0">
              <a:spcBef>
                <a:spcPts val="0"/>
              </a:spcBef>
              <a:buNone/>
            </a:pPr>
            <a:endParaRPr dirty="0"/>
          </a:p>
        </p:txBody>
      </p:sp>
    </p:spTree>
    <p:extLst>
      <p:ext uri="{BB962C8B-B14F-4D97-AF65-F5344CB8AC3E}">
        <p14:creationId xmlns:p14="http://schemas.microsoft.com/office/powerpoint/2010/main" val="384020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Taty</a:t>
            </a:r>
          </a:p>
          <a:p>
            <a:pPr lvl="0" rtl="0">
              <a:spcBef>
                <a:spcPts val="0"/>
              </a:spcBef>
              <a:buNone/>
            </a:pPr>
            <a:endParaRPr lang="en-US" dirty="0" smtClean="0"/>
          </a:p>
          <a:p>
            <a:pPr lvl="0" rtl="0">
              <a:spcBef>
                <a:spcPts val="0"/>
              </a:spcBef>
              <a:buNone/>
            </a:pPr>
            <a:r>
              <a:rPr lang="en" dirty="0" smtClean="0"/>
              <a:t>Workforce </a:t>
            </a:r>
            <a:r>
              <a:rPr lang="en" dirty="0"/>
              <a:t>Development Site Link: </a:t>
            </a:r>
            <a:r>
              <a:rPr lang="en" u="sng" dirty="0">
                <a:solidFill>
                  <a:schemeClr val="hlink"/>
                </a:solidFill>
                <a:hlinkClick r:id="rId3"/>
              </a:rPr>
              <a:t>http://sciencegateways.org/services/workforce-development/</a:t>
            </a:r>
            <a:r>
              <a:rPr lang="en" dirty="0"/>
              <a:t> </a:t>
            </a:r>
          </a:p>
        </p:txBody>
      </p:sp>
    </p:spTree>
    <p:extLst>
      <p:ext uri="{BB962C8B-B14F-4D97-AF65-F5344CB8AC3E}">
        <p14:creationId xmlns:p14="http://schemas.microsoft.com/office/powerpoint/2010/main" val="104643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Taty</a:t>
            </a:r>
          </a:p>
          <a:p>
            <a:pPr lvl="0" rtl="0">
              <a:spcBef>
                <a:spcPts val="0"/>
              </a:spcBef>
              <a:buNone/>
            </a:pPr>
            <a:endParaRPr lang="en-US" dirty="0" smtClean="0"/>
          </a:p>
          <a:p>
            <a:pPr lvl="0" rtl="0">
              <a:spcBef>
                <a:spcPts val="0"/>
              </a:spcBef>
              <a:buNone/>
            </a:pPr>
            <a:r>
              <a:rPr lang="en" dirty="0" smtClean="0"/>
              <a:t>Current </a:t>
            </a:r>
            <a:r>
              <a:rPr lang="en" dirty="0"/>
              <a:t>Site</a:t>
            </a:r>
          </a:p>
        </p:txBody>
      </p:sp>
    </p:spTree>
    <p:extLst>
      <p:ext uri="{BB962C8B-B14F-4D97-AF65-F5344CB8AC3E}">
        <p14:creationId xmlns:p14="http://schemas.microsoft.com/office/powerpoint/2010/main" val="171303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p>
          <a:p>
            <a:pPr lvl="0">
              <a:spcBef>
                <a:spcPts val="0"/>
              </a:spcBef>
              <a:buNone/>
            </a:pPr>
            <a:endParaRPr lang="en-US" dirty="0" smtClean="0"/>
          </a:p>
          <a:p>
            <a:pPr lvl="0">
              <a:spcBef>
                <a:spcPts val="0"/>
              </a:spcBef>
              <a:buNone/>
            </a:pPr>
            <a:r>
              <a:rPr lang="en" dirty="0" smtClean="0"/>
              <a:t>-</a:t>
            </a:r>
            <a:r>
              <a:rPr lang="en" dirty="0" err="1"/>
              <a:t>Liferay</a:t>
            </a:r>
            <a:r>
              <a:rPr lang="en" dirty="0"/>
              <a:t> is a CMS</a:t>
            </a:r>
          </a:p>
        </p:txBody>
      </p:sp>
    </p:spTree>
    <p:extLst>
      <p:ext uri="{BB962C8B-B14F-4D97-AF65-F5344CB8AC3E}">
        <p14:creationId xmlns:p14="http://schemas.microsoft.com/office/powerpoint/2010/main" val="1896466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p>
          <a:p>
            <a:pPr lvl="0">
              <a:spcBef>
                <a:spcPts val="0"/>
              </a:spcBef>
              <a:buNone/>
            </a:pPr>
            <a:r>
              <a:rPr lang="en" dirty="0" smtClean="0"/>
              <a:t>-</a:t>
            </a:r>
            <a:r>
              <a:rPr lang="en" dirty="0"/>
              <a:t>Can use Bootstrap theme with </a:t>
            </a:r>
            <a:r>
              <a:rPr lang="en" dirty="0" err="1" smtClean="0"/>
              <a:t>Liferay</a:t>
            </a:r>
            <a:endParaRPr lang="en-US" dirty="0" smtClean="0"/>
          </a:p>
          <a:p>
            <a:pPr lvl="0">
              <a:spcBef>
                <a:spcPts val="0"/>
              </a:spcBef>
              <a:buNone/>
            </a:pPr>
            <a:endParaRPr lang="en-US" dirty="0" smtClean="0"/>
          </a:p>
          <a:p>
            <a:pPr lvl="0">
              <a:spcBef>
                <a:spcPts val="0"/>
              </a:spcBef>
              <a:buNone/>
            </a:pPr>
            <a:r>
              <a:rPr lang="en-US" dirty="0" smtClean="0"/>
              <a:t>-Bootstrap</a:t>
            </a:r>
            <a:r>
              <a:rPr lang="en-US" baseline="0" dirty="0" smtClean="0"/>
              <a:t> </a:t>
            </a:r>
            <a:r>
              <a:rPr lang="en" dirty="0" smtClean="0"/>
              <a:t>rearranges the website so that it can be viewed on multiple platforms such as phones, tablets, or desktops</a:t>
            </a:r>
          </a:p>
          <a:p>
            <a:pPr lvl="0">
              <a:spcBef>
                <a:spcPts val="0"/>
              </a:spcBef>
              <a:buNone/>
            </a:pPr>
            <a:endParaRPr lang="en-US" dirty="0" smtClean="0"/>
          </a:p>
          <a:p>
            <a:pPr lvl="0">
              <a:spcBef>
                <a:spcPts val="0"/>
              </a:spcBef>
              <a:buNone/>
            </a:pPr>
            <a:r>
              <a:rPr lang="en-US" dirty="0" smtClean="0"/>
              <a:t>-e</a:t>
            </a:r>
            <a:r>
              <a:rPr lang="en" dirty="0" err="1" smtClean="0"/>
              <a:t>mbed</a:t>
            </a:r>
            <a:r>
              <a:rPr lang="en" dirty="0" smtClean="0"/>
              <a:t> the </a:t>
            </a:r>
            <a:r>
              <a:rPr lang="en-US" dirty="0" smtClean="0"/>
              <a:t>F</a:t>
            </a:r>
            <a:r>
              <a:rPr lang="en" dirty="0" err="1" smtClean="0"/>
              <a:t>acebook</a:t>
            </a:r>
            <a:r>
              <a:rPr lang="en" dirty="0" smtClean="0"/>
              <a:t> page within the young professional site</a:t>
            </a:r>
          </a:p>
          <a:p>
            <a:pPr lvl="0">
              <a:spcBef>
                <a:spcPts val="0"/>
              </a:spcBef>
              <a:buNone/>
            </a:pPr>
            <a:endParaRPr lang="en" dirty="0"/>
          </a:p>
        </p:txBody>
      </p:sp>
    </p:spTree>
    <p:extLst>
      <p:ext uri="{BB962C8B-B14F-4D97-AF65-F5344CB8AC3E}">
        <p14:creationId xmlns:p14="http://schemas.microsoft.com/office/powerpoint/2010/main" val="956546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endParaRPr dirty="0"/>
          </a:p>
        </p:txBody>
      </p:sp>
    </p:spTree>
    <p:extLst>
      <p:ext uri="{BB962C8B-B14F-4D97-AF65-F5344CB8AC3E}">
        <p14:creationId xmlns:p14="http://schemas.microsoft.com/office/powerpoint/2010/main" val="612998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Jeff</a:t>
            </a:r>
            <a:endParaRPr dirty="0"/>
          </a:p>
        </p:txBody>
      </p:sp>
    </p:spTree>
    <p:extLst>
      <p:ext uri="{BB962C8B-B14F-4D97-AF65-F5344CB8AC3E}">
        <p14:creationId xmlns:p14="http://schemas.microsoft.com/office/powerpoint/2010/main" val="118935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err="1" smtClean="0"/>
              <a:t>Disaiah</a:t>
            </a:r>
            <a:endParaRPr dirty="0"/>
          </a:p>
        </p:txBody>
      </p:sp>
    </p:spTree>
    <p:extLst>
      <p:ext uri="{BB962C8B-B14F-4D97-AF65-F5344CB8AC3E}">
        <p14:creationId xmlns:p14="http://schemas.microsoft.com/office/powerpoint/2010/main" val="158891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err="1" smtClean="0"/>
              <a:t>Disaiah</a:t>
            </a:r>
            <a:endParaRPr dirty="0"/>
          </a:p>
        </p:txBody>
      </p:sp>
    </p:spTree>
    <p:extLst>
      <p:ext uri="{BB962C8B-B14F-4D97-AF65-F5344CB8AC3E}">
        <p14:creationId xmlns:p14="http://schemas.microsoft.com/office/powerpoint/2010/main" val="92427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endParaRPr dirty="0"/>
          </a:p>
        </p:txBody>
      </p:sp>
    </p:spTree>
    <p:extLst>
      <p:ext uri="{BB962C8B-B14F-4D97-AF65-F5344CB8AC3E}">
        <p14:creationId xmlns:p14="http://schemas.microsoft.com/office/powerpoint/2010/main" val="161774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spcBef>
                <a:spcPts val="0"/>
              </a:spcBef>
              <a:buNone/>
            </a:pPr>
            <a:r>
              <a:rPr lang="en" smtClean="0"/>
              <a:t>-</a:t>
            </a:r>
            <a:r>
              <a:rPr lang="en" dirty="0" smtClean="0"/>
              <a:t>Balloon1: CERSER on campus of ECSU has partnered with San Diego Computing Center in SGCI</a:t>
            </a:r>
            <a:endParaRPr lang="en-US" dirty="0" smtClean="0"/>
          </a:p>
          <a:p>
            <a:pPr lvl="0">
              <a:spcBef>
                <a:spcPts val="0"/>
              </a:spcBef>
              <a:buNone/>
            </a:pPr>
            <a:r>
              <a:rPr lang="en-US" dirty="0" smtClean="0"/>
              <a:t>	-SGCI</a:t>
            </a:r>
            <a:r>
              <a:rPr lang="en-US" baseline="0" dirty="0" smtClean="0"/>
              <a:t> officially began in 2016</a:t>
            </a:r>
            <a:endParaRPr lang="en-US" dirty="0" smtClean="0"/>
          </a:p>
          <a:p>
            <a:pPr lvl="0">
              <a:spcBef>
                <a:spcPts val="0"/>
              </a:spcBef>
              <a:buNone/>
            </a:pPr>
            <a:r>
              <a:rPr lang="en-US" dirty="0" smtClean="0"/>
              <a:t>	-San Diego Computing Center</a:t>
            </a:r>
            <a:r>
              <a:rPr lang="en-US" baseline="0" dirty="0" smtClean="0"/>
              <a:t> is the lead on this initiative</a:t>
            </a:r>
          </a:p>
          <a:p>
            <a:pPr lvl="0">
              <a:spcBef>
                <a:spcPts val="0"/>
              </a:spcBef>
              <a:buNone/>
            </a:pPr>
            <a:r>
              <a:rPr lang="en-US" baseline="0" dirty="0" smtClean="0"/>
              <a:t>	-Other partners include Purdue University, Indiana University, University of Michigan as well as many others</a:t>
            </a:r>
            <a:endParaRPr lang="en" dirty="0" smtClean="0"/>
          </a:p>
          <a:p>
            <a:pPr lvl="0">
              <a:spcBef>
                <a:spcPts val="0"/>
              </a:spcBef>
              <a:buNone/>
            </a:pPr>
            <a:r>
              <a:rPr lang="en" dirty="0" smtClean="0"/>
              <a:t>-Balloon2: Dr. Linda Hayden leads the Workforce Development area which strives to tap into the undeveloped potential of students from underrepresented groups and then increase the development of young developers </a:t>
            </a:r>
          </a:p>
          <a:p>
            <a:pPr lvl="0" rtl="0">
              <a:spcBef>
                <a:spcPts val="0"/>
              </a:spcBef>
              <a:buNone/>
            </a:pPr>
            <a:r>
              <a:rPr lang="en" dirty="0" smtClean="0"/>
              <a:t>-Balloon3: science -&gt; grows computer based -&gt; provides opportunity for researchers -&gt; scientists and engineers are turning to gateways to enable them to...</a:t>
            </a:r>
          </a:p>
          <a:p>
            <a:pPr lvl="0">
              <a:spcBef>
                <a:spcPts val="0"/>
              </a:spcBef>
              <a:buNone/>
            </a:pPr>
            <a:r>
              <a:rPr lang="en" dirty="0" smtClean="0"/>
              <a:t>-Balloon4: gateways, tools and resources available through sites can...</a:t>
            </a:r>
          </a:p>
          <a:p>
            <a:pPr lvl="0">
              <a:spcBef>
                <a:spcPts val="0"/>
              </a:spcBef>
              <a:buNone/>
            </a:pPr>
            <a:r>
              <a:rPr lang="en" dirty="0" smtClean="0"/>
              <a:t>-Balloon5: goal of web development team was to ... to SGCI site</a:t>
            </a:r>
          </a:p>
          <a:p>
            <a:endParaRPr lang="en-US" dirty="0"/>
          </a:p>
        </p:txBody>
      </p:sp>
    </p:spTree>
    <p:extLst>
      <p:ext uri="{BB962C8B-B14F-4D97-AF65-F5344CB8AC3E}">
        <p14:creationId xmlns:p14="http://schemas.microsoft.com/office/powerpoint/2010/main" val="69732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Taty</a:t>
            </a:r>
            <a:endParaRPr lang="en-US" dirty="0"/>
          </a:p>
        </p:txBody>
      </p:sp>
    </p:spTree>
    <p:extLst>
      <p:ext uri="{BB962C8B-B14F-4D97-AF65-F5344CB8AC3E}">
        <p14:creationId xmlns:p14="http://schemas.microsoft.com/office/powerpoint/2010/main" val="203423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endParaRPr dirty="0"/>
          </a:p>
        </p:txBody>
      </p:sp>
    </p:spTree>
    <p:extLst>
      <p:ext uri="{BB962C8B-B14F-4D97-AF65-F5344CB8AC3E}">
        <p14:creationId xmlns:p14="http://schemas.microsoft.com/office/powerpoint/2010/main" val="29152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Taty</a:t>
            </a:r>
          </a:p>
          <a:p>
            <a:pPr lvl="0">
              <a:spcBef>
                <a:spcPts val="0"/>
              </a:spcBef>
              <a:buNone/>
            </a:pPr>
            <a:endParaRPr lang="en-US" dirty="0" smtClean="0"/>
          </a:p>
          <a:p>
            <a:pPr lvl="0">
              <a:spcBef>
                <a:spcPts val="0"/>
              </a:spcBef>
              <a:buNone/>
            </a:pPr>
            <a:r>
              <a:rPr lang="en-US" dirty="0" smtClean="0"/>
              <a:t>Red points,</a:t>
            </a:r>
            <a:r>
              <a:rPr lang="en-US" baseline="0" dirty="0" smtClean="0"/>
              <a:t> areas we focused on</a:t>
            </a:r>
            <a:endParaRPr lang="en" dirty="0"/>
          </a:p>
        </p:txBody>
      </p:sp>
    </p:spTree>
    <p:extLst>
      <p:ext uri="{BB962C8B-B14F-4D97-AF65-F5344CB8AC3E}">
        <p14:creationId xmlns:p14="http://schemas.microsoft.com/office/powerpoint/2010/main" val="121150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471100"/>
            <a:ext cx="8123100" cy="2374800"/>
          </a:xfrm>
          <a:prstGeom prst="rect">
            <a:avLst/>
          </a:prstGeom>
        </p:spPr>
        <p:txBody>
          <a:bodyPr lIns="91425" tIns="91425" rIns="91425" bIns="91425" anchor="b" anchorCtr="0">
            <a:noAutofit/>
          </a:bodyPr>
          <a:lstStyle/>
          <a:p>
            <a:pPr lvl="0" rtl="0">
              <a:lnSpc>
                <a:spcPct val="115000"/>
              </a:lnSpc>
              <a:spcBef>
                <a:spcPts val="1400"/>
              </a:spcBef>
              <a:spcAft>
                <a:spcPts val="400"/>
              </a:spcAft>
              <a:buNone/>
            </a:pPr>
            <a:r>
              <a:rPr lang="en" sz="3000" dirty="0">
                <a:latin typeface="Calibri" charset="0"/>
                <a:ea typeface="Calibri" charset="0"/>
                <a:cs typeface="Calibri" charset="0"/>
              </a:rPr>
              <a:t>Enhancing Interactivity and engagement to the Science Gateway Community Institute Workforce Development Site </a:t>
            </a:r>
          </a:p>
        </p:txBody>
      </p:sp>
      <p:sp>
        <p:nvSpPr>
          <p:cNvPr id="60" name="Shape 60"/>
          <p:cNvSpPr txBox="1">
            <a:spLocks noGrp="1"/>
          </p:cNvSpPr>
          <p:nvPr>
            <p:ph type="subTitle" idx="1"/>
          </p:nvPr>
        </p:nvSpPr>
        <p:spPr>
          <a:xfrm>
            <a:off x="510450" y="3182326"/>
            <a:ext cx="8123100" cy="1166153"/>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2017 </a:t>
            </a:r>
          </a:p>
          <a:p>
            <a:pPr lvl="0">
              <a:spcBef>
                <a:spcPts val="0"/>
              </a:spcBef>
              <a:buNone/>
            </a:pPr>
            <a:r>
              <a:rPr lang="en" dirty="0">
                <a:latin typeface="Calibri" charset="0"/>
                <a:ea typeface="Calibri" charset="0"/>
                <a:cs typeface="Calibri" charset="0"/>
              </a:rPr>
              <a:t>Tatyana Matthews, Jefferson Ridgeway IV, </a:t>
            </a:r>
            <a:r>
              <a:rPr lang="en" dirty="0" err="1">
                <a:latin typeface="Calibri" charset="0"/>
                <a:ea typeface="Calibri" charset="0"/>
                <a:cs typeface="Calibri" charset="0"/>
              </a:rPr>
              <a:t>Disaiah</a:t>
            </a:r>
            <a:r>
              <a:rPr lang="en" dirty="0">
                <a:latin typeface="Calibri" charset="0"/>
                <a:ea typeface="Calibri" charset="0"/>
                <a:cs typeface="Calibri" charset="0"/>
              </a:rPr>
              <a:t> Bennett</a:t>
            </a:r>
          </a:p>
          <a:p>
            <a:pPr lvl="0">
              <a:spcBef>
                <a:spcPts val="0"/>
              </a:spcBef>
              <a:buNone/>
            </a:pPr>
            <a:r>
              <a:rPr lang="en" dirty="0">
                <a:latin typeface="Calibri" charset="0"/>
                <a:ea typeface="Calibri" charset="0"/>
                <a:cs typeface="Calibri" charset="0"/>
              </a:rPr>
              <a:t>Elizabeth City State University</a:t>
            </a:r>
          </a:p>
        </p:txBody>
      </p:sp>
      <p:pic>
        <p:nvPicPr>
          <p:cNvPr id="61" name="Shape 61" descr="new1.png"/>
          <p:cNvPicPr preferRelativeResize="0"/>
          <p:nvPr/>
        </p:nvPicPr>
        <p:blipFill>
          <a:blip r:embed="rId3">
            <a:alphaModFix/>
          </a:blip>
          <a:stretch>
            <a:fillRect/>
          </a:stretch>
        </p:blipFill>
        <p:spPr>
          <a:xfrm>
            <a:off x="7455520" y="134674"/>
            <a:ext cx="1522225" cy="9380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latin typeface="Calibri" charset="0"/>
                <a:ea typeface="Calibri" charset="0"/>
                <a:cs typeface="Calibri" charset="0"/>
              </a:rPr>
              <a:t>Tools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800" dirty="0">
                <a:latin typeface="Calibri" charset="0"/>
                <a:ea typeface="Calibri" charset="0"/>
                <a:cs typeface="Calibri" charset="0"/>
              </a:rPr>
              <a:t>WordPress</a:t>
            </a:r>
            <a:endParaRPr lang="en-US" sz="2800" dirty="0"/>
          </a:p>
        </p:txBody>
      </p:sp>
      <p:sp>
        <p:nvSpPr>
          <p:cNvPr id="3" name="Text Placeholder 2"/>
          <p:cNvSpPr>
            <a:spLocks noGrp="1"/>
          </p:cNvSpPr>
          <p:nvPr>
            <p:ph type="body" idx="1"/>
          </p:nvPr>
        </p:nvSpPr>
        <p:spPr>
          <a:xfrm>
            <a:off x="311700" y="1311300"/>
            <a:ext cx="4277274" cy="3179400"/>
          </a:xfrm>
        </p:spPr>
        <p:txBody>
          <a:bodyPr/>
          <a:lstStyle/>
          <a:p>
            <a:pPr marL="283464" lvl="0" indent="-283464">
              <a:lnSpc>
                <a:spcPct val="114000"/>
              </a:lnSpc>
              <a:buFont typeface="Arial" charset="0"/>
              <a:buChar char="•"/>
            </a:pPr>
            <a:r>
              <a:rPr lang="en-US" sz="1800" dirty="0" smtClean="0">
                <a:latin typeface="Calibri" charset="0"/>
                <a:ea typeface="Calibri" charset="0"/>
                <a:cs typeface="Calibri" charset="0"/>
              </a:rPr>
              <a:t> </a:t>
            </a:r>
            <a:r>
              <a:rPr lang="en" sz="1800" dirty="0" smtClean="0">
                <a:latin typeface="Calibri" charset="0"/>
                <a:ea typeface="Calibri" charset="0"/>
                <a:cs typeface="Calibri" charset="0"/>
              </a:rPr>
              <a:t>“</a:t>
            </a:r>
            <a:r>
              <a:rPr lang="en" sz="1800" i="1" dirty="0">
                <a:latin typeface="Calibri" charset="0"/>
                <a:ea typeface="Calibri" charset="0"/>
                <a:cs typeface="Calibri" charset="0"/>
              </a:rPr>
              <a:t>publishing platform that makes it easy for anyone to publish online, and proudly powers millions of websites</a:t>
            </a:r>
            <a:r>
              <a:rPr lang="en" sz="1800" dirty="0" smtClean="0">
                <a:latin typeface="Calibri" charset="0"/>
                <a:ea typeface="Calibri" charset="0"/>
                <a:cs typeface="Calibri" charset="0"/>
              </a:rPr>
              <a:t>”</a:t>
            </a:r>
            <a:endParaRPr lang="en-US" sz="1800" dirty="0" smtClean="0">
              <a:latin typeface="Calibri" charset="0"/>
              <a:ea typeface="Calibri" charset="0"/>
              <a:cs typeface="Calibri" charset="0"/>
            </a:endParaRPr>
          </a:p>
          <a:p>
            <a:pPr marL="283464" indent="-283464">
              <a:lnSpc>
                <a:spcPct val="114000"/>
              </a:lnSpc>
              <a:buFont typeface="Arial" charset="0"/>
              <a:buChar char="•"/>
            </a:pPr>
            <a:r>
              <a:rPr lang="en-US" sz="1800" dirty="0" smtClean="0">
                <a:latin typeface="Calibri" charset="0"/>
                <a:ea typeface="Calibri" charset="0"/>
                <a:cs typeface="Calibri" charset="0"/>
              </a:rPr>
              <a:t> </a:t>
            </a:r>
            <a:r>
              <a:rPr lang="en" sz="1800" dirty="0" smtClean="0">
                <a:latin typeface="Calibri" charset="0"/>
                <a:ea typeface="Calibri" charset="0"/>
                <a:cs typeface="Calibri" charset="0"/>
              </a:rPr>
              <a:t>Content </a:t>
            </a:r>
            <a:r>
              <a:rPr lang="en" sz="1800" dirty="0">
                <a:latin typeface="Calibri" charset="0"/>
                <a:ea typeface="Calibri" charset="0"/>
                <a:cs typeface="Calibri" charset="0"/>
              </a:rPr>
              <a:t>Management System (CMS)</a:t>
            </a:r>
          </a:p>
          <a:p>
            <a:pPr marL="283464" lvl="0" indent="-283464">
              <a:lnSpc>
                <a:spcPct val="114000"/>
              </a:lnSpc>
              <a:buFont typeface="Arial" charset="0"/>
              <a:buChar char="•"/>
            </a:pPr>
            <a:r>
              <a:rPr lang="en-US" sz="1800" dirty="0" smtClean="0">
                <a:latin typeface="Calibri" charset="0"/>
                <a:ea typeface="Calibri" charset="0"/>
                <a:cs typeface="Calibri" charset="0"/>
              </a:rPr>
              <a:t> </a:t>
            </a:r>
            <a:r>
              <a:rPr lang="en" sz="1800" dirty="0" smtClean="0">
                <a:latin typeface="Calibri" charset="0"/>
                <a:ea typeface="Calibri" charset="0"/>
                <a:cs typeface="Calibri" charset="0"/>
              </a:rPr>
              <a:t>The </a:t>
            </a:r>
            <a:r>
              <a:rPr lang="en" sz="1800" dirty="0">
                <a:latin typeface="Calibri" charset="0"/>
                <a:ea typeface="Calibri" charset="0"/>
                <a:cs typeface="Calibri" charset="0"/>
              </a:rPr>
              <a:t>SGCI site uses a </a:t>
            </a:r>
            <a:r>
              <a:rPr lang="en" sz="1800" b="1" dirty="0">
                <a:latin typeface="Calibri" charset="0"/>
                <a:ea typeface="Calibri" charset="0"/>
                <a:cs typeface="Calibri" charset="0"/>
              </a:rPr>
              <a:t>WordPress theme</a:t>
            </a:r>
            <a:r>
              <a:rPr lang="en" sz="1800" dirty="0">
                <a:latin typeface="Calibri" charset="0"/>
                <a:ea typeface="Calibri" charset="0"/>
                <a:cs typeface="Calibri" charset="0"/>
              </a:rPr>
              <a:t>, which controls its general look and feel</a:t>
            </a:r>
          </a:p>
          <a:p>
            <a:pPr marL="171450">
              <a:spcAft>
                <a:spcPts val="1000"/>
              </a:spcAft>
              <a:buFont typeface="Arial" charset="0"/>
              <a:buChar char="•"/>
            </a:pPr>
            <a:endParaRPr lang="en-US" sz="1800" dirty="0"/>
          </a:p>
        </p:txBody>
      </p:sp>
      <p:pic>
        <p:nvPicPr>
          <p:cNvPr id="4" name="Shape 146" descr="wordpress.png"/>
          <p:cNvPicPr preferRelativeResize="0"/>
          <p:nvPr/>
        </p:nvPicPr>
        <p:blipFill>
          <a:blip r:embed="rId3">
            <a:alphaModFix/>
          </a:blip>
          <a:stretch>
            <a:fillRect/>
          </a:stretch>
        </p:blipFill>
        <p:spPr>
          <a:xfrm>
            <a:off x="5117837" y="1108226"/>
            <a:ext cx="3278275" cy="2927050"/>
          </a:xfrm>
          <a:prstGeom prst="rect">
            <a:avLst/>
          </a:prstGeom>
          <a:noFill/>
          <a:ln>
            <a:noFill/>
          </a:ln>
        </p:spPr>
      </p:pic>
      <p:cxnSp>
        <p:nvCxnSpPr>
          <p:cNvPr id="6" name="Straight Connector 5"/>
          <p:cNvCxnSpPr/>
          <p:nvPr/>
        </p:nvCxnSpPr>
        <p:spPr>
          <a:xfrm>
            <a:off x="-1" y="5143500"/>
            <a:ext cx="9144000" cy="0"/>
          </a:xfrm>
          <a:prstGeom prst="line">
            <a:avLst/>
          </a:prstGeom>
          <a:ln w="88900">
            <a:solidFill>
              <a:srgbClr val="68D199"/>
            </a:solidFill>
          </a:ln>
        </p:spPr>
        <p:style>
          <a:lnRef idx="1">
            <a:schemeClr val="accent1"/>
          </a:lnRef>
          <a:fillRef idx="0">
            <a:schemeClr val="accent1"/>
          </a:fillRef>
          <a:effectRef idx="0">
            <a:schemeClr val="accent1"/>
          </a:effectRef>
          <a:fontRef idx="minor">
            <a:schemeClr val="tx1"/>
          </a:fontRef>
        </p:style>
      </p:cxnSp>
      <p:pic>
        <p:nvPicPr>
          <p:cNvPr id="7" name="Shape 134" descr="sgci-new-logo-words-below-black.png"/>
          <p:cNvPicPr preferRelativeResize="0"/>
          <p:nvPr/>
        </p:nvPicPr>
        <p:blipFill>
          <a:blip r:embed="rId4">
            <a:alphaModFix/>
          </a:blip>
          <a:stretch>
            <a:fillRect/>
          </a:stretch>
        </p:blipFill>
        <p:spPr>
          <a:xfrm>
            <a:off x="7786253" y="110835"/>
            <a:ext cx="1260763" cy="797109"/>
          </a:xfrm>
          <a:prstGeom prst="rect">
            <a:avLst/>
          </a:prstGeom>
          <a:noFill/>
          <a:ln>
            <a:noFill/>
          </a:ln>
        </p:spPr>
      </p:pic>
    </p:spTree>
    <p:extLst>
      <p:ext uri="{BB962C8B-B14F-4D97-AF65-F5344CB8AC3E}">
        <p14:creationId xmlns:p14="http://schemas.microsoft.com/office/powerpoint/2010/main" val="119050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800" dirty="0">
                <a:latin typeface="Calibri" charset="0"/>
                <a:ea typeface="Calibri" charset="0"/>
                <a:cs typeface="Calibri" charset="0"/>
              </a:rPr>
              <a:t>Bootstrap</a:t>
            </a:r>
            <a:endParaRPr lang="en-US" sz="2800" dirty="0"/>
          </a:p>
        </p:txBody>
      </p:sp>
      <p:sp>
        <p:nvSpPr>
          <p:cNvPr id="3" name="Text Placeholder 2"/>
          <p:cNvSpPr>
            <a:spLocks noGrp="1"/>
          </p:cNvSpPr>
          <p:nvPr>
            <p:ph type="body" idx="1"/>
          </p:nvPr>
        </p:nvSpPr>
        <p:spPr>
          <a:xfrm>
            <a:off x="311699" y="1314055"/>
            <a:ext cx="4036382" cy="3179400"/>
          </a:xfrm>
        </p:spPr>
        <p:txBody>
          <a:bodyPr/>
          <a:lstStyle/>
          <a:p>
            <a:pPr marL="283464" lvl="0" indent="-283464">
              <a:lnSpc>
                <a:spcPct val="114000"/>
              </a:lnSpc>
              <a:spcAft>
                <a:spcPts val="1000"/>
              </a:spcAft>
              <a:buFont typeface="Arial" charset="0"/>
              <a:buChar char="•"/>
            </a:pPr>
            <a:r>
              <a:rPr lang="en" sz="1800" dirty="0">
                <a:latin typeface="Calibri" charset="0"/>
                <a:ea typeface="Calibri" charset="0"/>
                <a:cs typeface="Calibri" charset="0"/>
              </a:rPr>
              <a:t>“</a:t>
            </a:r>
            <a:r>
              <a:rPr lang="en" sz="1800" i="1" dirty="0">
                <a:latin typeface="Calibri" charset="0"/>
                <a:ea typeface="Calibri" charset="0"/>
                <a:cs typeface="Calibri" charset="0"/>
              </a:rPr>
              <a:t>the most popular HTML, CSS, and JS framework for developing responsive, mobile first projects on the web</a:t>
            </a:r>
            <a:r>
              <a:rPr lang="en" sz="1800" dirty="0">
                <a:latin typeface="Calibri" charset="0"/>
                <a:ea typeface="Calibri" charset="0"/>
                <a:cs typeface="Calibri" charset="0"/>
              </a:rPr>
              <a:t>”</a:t>
            </a:r>
          </a:p>
          <a:p>
            <a:pPr marL="283464" lvl="0" indent="-283464">
              <a:lnSpc>
                <a:spcPct val="114000"/>
              </a:lnSpc>
              <a:spcAft>
                <a:spcPts val="1000"/>
              </a:spcAft>
              <a:buFont typeface="Arial" charset="0"/>
              <a:buChar char="•"/>
            </a:pPr>
            <a:r>
              <a:rPr lang="en" sz="1800" dirty="0" smtClean="0">
                <a:latin typeface="Calibri" charset="0"/>
                <a:ea typeface="Calibri" charset="0"/>
                <a:cs typeface="Calibri" charset="0"/>
              </a:rPr>
              <a:t>Key Benefits</a:t>
            </a:r>
            <a:endParaRPr lang="en-US" sz="1800" dirty="0" smtClean="0">
              <a:latin typeface="Calibri" charset="0"/>
              <a:ea typeface="Calibri" charset="0"/>
              <a:cs typeface="Calibri" charset="0"/>
            </a:endParaRPr>
          </a:p>
          <a:p>
            <a:pPr marL="283464" indent="-283464">
              <a:lnSpc>
                <a:spcPct val="114000"/>
              </a:lnSpc>
              <a:spcAft>
                <a:spcPts val="1000"/>
              </a:spcAft>
              <a:buFont typeface="Arial" charset="0"/>
              <a:buChar char="•"/>
            </a:pPr>
            <a:endParaRPr lang="en-US" sz="1800" dirty="0" smtClean="0">
              <a:latin typeface="Calibri" charset="0"/>
              <a:ea typeface="Calibri" charset="0"/>
              <a:cs typeface="Calibri" charset="0"/>
            </a:endParaRPr>
          </a:p>
          <a:p>
            <a:pPr marL="283464" indent="-283464">
              <a:lnSpc>
                <a:spcPct val="114000"/>
              </a:lnSpc>
              <a:spcAft>
                <a:spcPts val="1000"/>
              </a:spcAft>
              <a:buFont typeface="Arial" charset="0"/>
              <a:buChar char="•"/>
            </a:pPr>
            <a:endParaRPr lang="en-US" sz="1800" dirty="0">
              <a:latin typeface="Calibri" charset="0"/>
              <a:ea typeface="Calibri" charset="0"/>
              <a:cs typeface="Calibri" charset="0"/>
            </a:endParaRPr>
          </a:p>
          <a:p>
            <a:pPr marL="171450" indent="-171450">
              <a:lnSpc>
                <a:spcPct val="100000"/>
              </a:lnSpc>
              <a:spcAft>
                <a:spcPts val="400"/>
              </a:spcAft>
              <a:buFont typeface="Arial" charset="0"/>
              <a:buChar char="•"/>
            </a:pPr>
            <a:endParaRPr lang="en" sz="1800" dirty="0">
              <a:latin typeface="Calibri" charset="0"/>
              <a:ea typeface="Calibri" charset="0"/>
              <a:cs typeface="Calibri" charset="0"/>
            </a:endParaRPr>
          </a:p>
          <a:p>
            <a:pPr marL="171450" lvl="0" indent="-171450">
              <a:lnSpc>
                <a:spcPct val="100000"/>
              </a:lnSpc>
              <a:spcAft>
                <a:spcPts val="400"/>
              </a:spcAft>
              <a:buFont typeface="Arial" charset="0"/>
              <a:buChar char="•"/>
            </a:pPr>
            <a:endParaRPr lang="en" sz="1800" dirty="0">
              <a:latin typeface="Calibri" charset="0"/>
              <a:ea typeface="Calibri" charset="0"/>
              <a:cs typeface="Calibri" charset="0"/>
            </a:endParaRPr>
          </a:p>
          <a:p>
            <a:pPr marL="171450" indent="-171450">
              <a:lnSpc>
                <a:spcPct val="100000"/>
              </a:lnSpc>
              <a:spcAft>
                <a:spcPts val="400"/>
              </a:spcAft>
              <a:buFont typeface="Arial" charset="0"/>
              <a:buChar char="•"/>
            </a:pPr>
            <a:endParaRPr lang="en-US" sz="1800" dirty="0"/>
          </a:p>
        </p:txBody>
      </p:sp>
      <p:pic>
        <p:nvPicPr>
          <p:cNvPr id="6" name="Shape 155" descr="bootstrap.png"/>
          <p:cNvPicPr preferRelativeResize="0"/>
          <p:nvPr/>
        </p:nvPicPr>
        <p:blipFill rotWithShape="1">
          <a:blip r:embed="rId3">
            <a:alphaModFix/>
          </a:blip>
          <a:srcRect/>
          <a:stretch/>
        </p:blipFill>
        <p:spPr>
          <a:xfrm>
            <a:off x="4039006" y="2485073"/>
            <a:ext cx="1567732" cy="1655116"/>
          </a:xfrm>
          <a:prstGeom prst="rect">
            <a:avLst/>
          </a:prstGeom>
          <a:noFill/>
          <a:ln>
            <a:noFill/>
          </a:ln>
        </p:spPr>
      </p:pic>
      <p:pic>
        <p:nvPicPr>
          <p:cNvPr id="7" name="Shape 156"/>
          <p:cNvPicPr preferRelativeResize="0"/>
          <p:nvPr/>
        </p:nvPicPr>
        <p:blipFill>
          <a:blip r:embed="rId4">
            <a:alphaModFix/>
          </a:blip>
          <a:stretch>
            <a:fillRect/>
          </a:stretch>
        </p:blipFill>
        <p:spPr>
          <a:xfrm>
            <a:off x="5352733" y="3673886"/>
            <a:ext cx="1156185" cy="690901"/>
          </a:xfrm>
          <a:prstGeom prst="rect">
            <a:avLst/>
          </a:prstGeom>
          <a:noFill/>
          <a:ln>
            <a:noFill/>
          </a:ln>
        </p:spPr>
      </p:pic>
      <p:pic>
        <p:nvPicPr>
          <p:cNvPr id="8" name="Shape 157" descr="Screen Shot 2017-03-23 at 7.17.18 PM.png"/>
          <p:cNvPicPr preferRelativeResize="0"/>
          <p:nvPr/>
        </p:nvPicPr>
        <p:blipFill rotWithShape="1">
          <a:blip r:embed="rId5">
            <a:alphaModFix/>
          </a:blip>
          <a:srcRect b="3147"/>
          <a:stretch/>
        </p:blipFill>
        <p:spPr>
          <a:xfrm>
            <a:off x="4466214" y="1319914"/>
            <a:ext cx="3354348" cy="1235226"/>
          </a:xfrm>
          <a:prstGeom prst="rect">
            <a:avLst/>
          </a:prstGeom>
          <a:noFill/>
          <a:ln w="9525" cap="flat" cmpd="sng">
            <a:solidFill>
              <a:srgbClr val="000000"/>
            </a:solidFill>
            <a:prstDash val="solid"/>
            <a:round/>
            <a:headEnd type="none" w="med" len="med"/>
            <a:tailEnd type="none" w="med" len="med"/>
          </a:ln>
        </p:spPr>
      </p:pic>
      <p:pic>
        <p:nvPicPr>
          <p:cNvPr id="9" name="Shape 158" descr="Screen Shot 2017-03-23 at 7.17.29 PM.png"/>
          <p:cNvPicPr preferRelativeResize="0"/>
          <p:nvPr/>
        </p:nvPicPr>
        <p:blipFill>
          <a:blip r:embed="rId6">
            <a:alphaModFix/>
          </a:blip>
          <a:stretch>
            <a:fillRect/>
          </a:stretch>
        </p:blipFill>
        <p:spPr>
          <a:xfrm>
            <a:off x="5352733" y="2485073"/>
            <a:ext cx="3432916" cy="1037118"/>
          </a:xfrm>
          <a:prstGeom prst="rect">
            <a:avLst/>
          </a:prstGeom>
          <a:noFill/>
          <a:ln w="9525" cap="flat" cmpd="sng">
            <a:solidFill>
              <a:srgbClr val="000000"/>
            </a:solidFill>
            <a:prstDash val="solid"/>
            <a:round/>
            <a:headEnd type="none" w="med" len="med"/>
            <a:tailEnd type="none" w="med" len="med"/>
          </a:ln>
        </p:spPr>
      </p:pic>
      <p:sp>
        <p:nvSpPr>
          <p:cNvPr id="4" name="TextBox 3"/>
          <p:cNvSpPr txBox="1"/>
          <p:nvPr/>
        </p:nvSpPr>
        <p:spPr>
          <a:xfrm>
            <a:off x="860095" y="3096006"/>
            <a:ext cx="3117273" cy="923330"/>
          </a:xfrm>
          <a:prstGeom prst="rect">
            <a:avLst/>
          </a:prstGeom>
          <a:noFill/>
        </p:spPr>
        <p:txBody>
          <a:bodyPr wrap="square" rtlCol="0">
            <a:spAutoFit/>
          </a:bodyPr>
          <a:lstStyle/>
          <a:p>
            <a:pPr marL="285750" indent="-285750">
              <a:buFont typeface="Arial" charset="0"/>
              <a:buChar char="•"/>
            </a:pPr>
            <a:r>
              <a:rPr lang="en-US" sz="1800" dirty="0" smtClean="0">
                <a:solidFill>
                  <a:schemeClr val="accent3"/>
                </a:solidFill>
                <a:latin typeface="Calibri" charset="0"/>
                <a:ea typeface="Calibri" charset="0"/>
                <a:cs typeface="Calibri" charset="0"/>
                <a:sym typeface="Proxima Nova"/>
              </a:rPr>
              <a:t>Navigation</a:t>
            </a:r>
            <a:endParaRPr lang="en-US" sz="1800" dirty="0">
              <a:solidFill>
                <a:schemeClr val="accent3"/>
              </a:solidFill>
              <a:latin typeface="Calibri" charset="0"/>
              <a:ea typeface="Calibri" charset="0"/>
              <a:cs typeface="Calibri" charset="0"/>
              <a:sym typeface="Proxima Nova"/>
            </a:endParaRPr>
          </a:p>
          <a:p>
            <a:pPr marL="285750" indent="-285750">
              <a:buFont typeface="Arial" charset="0"/>
              <a:buChar char="•"/>
            </a:pPr>
            <a:r>
              <a:rPr lang="en-US" sz="1800" dirty="0">
                <a:solidFill>
                  <a:schemeClr val="accent3"/>
                </a:solidFill>
                <a:latin typeface="Calibri" charset="0"/>
                <a:ea typeface="Calibri" charset="0"/>
                <a:cs typeface="Calibri" charset="0"/>
                <a:sym typeface="Proxima Nova"/>
              </a:rPr>
              <a:t>Iconography</a:t>
            </a:r>
          </a:p>
          <a:p>
            <a:pPr marL="285750" indent="-285750">
              <a:buFont typeface="Arial" charset="0"/>
              <a:buChar char="•"/>
            </a:pPr>
            <a:r>
              <a:rPr lang="en-US" sz="1800" dirty="0">
                <a:solidFill>
                  <a:schemeClr val="accent3"/>
                </a:solidFill>
                <a:latin typeface="Calibri" charset="0"/>
                <a:ea typeface="Calibri" charset="0"/>
                <a:cs typeface="Calibri" charset="0"/>
                <a:sym typeface="Proxima Nova"/>
              </a:rPr>
              <a:t>Dropdowns</a:t>
            </a:r>
          </a:p>
        </p:txBody>
      </p:sp>
      <p:cxnSp>
        <p:nvCxnSpPr>
          <p:cNvPr id="11" name="Straight Connector 10"/>
          <p:cNvCxnSpPr/>
          <p:nvPr/>
        </p:nvCxnSpPr>
        <p:spPr>
          <a:xfrm>
            <a:off x="0" y="5143500"/>
            <a:ext cx="9144000" cy="0"/>
          </a:xfrm>
          <a:prstGeom prst="line">
            <a:avLst/>
          </a:prstGeom>
          <a:ln w="88900">
            <a:solidFill>
              <a:srgbClr val="68D19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936" y="2736724"/>
            <a:ext cx="3997064" cy="2156360"/>
          </a:xfrm>
          <a:prstGeom prst="rect">
            <a:avLst/>
          </a:prstGeom>
          <a:noFill/>
        </p:spPr>
        <p:txBody>
          <a:bodyPr wrap="square" rtlCol="0">
            <a:spAutoFit/>
          </a:bodyPr>
          <a:lstStyle/>
          <a:p>
            <a:pPr marL="285750" indent="-285750">
              <a:lnSpc>
                <a:spcPct val="112000"/>
              </a:lnSpc>
              <a:spcAft>
                <a:spcPts val="1000"/>
              </a:spcAft>
              <a:buFont typeface="Arial" charset="0"/>
              <a:buChar char="•"/>
            </a:pPr>
            <a:r>
              <a:rPr lang="en-US" sz="1800" dirty="0">
                <a:solidFill>
                  <a:schemeClr val="accent3"/>
                </a:solidFill>
                <a:latin typeface="Calibri" charset="0"/>
                <a:ea typeface="Calibri" charset="0"/>
                <a:cs typeface="Calibri" charset="0"/>
              </a:rPr>
              <a:t>Components</a:t>
            </a:r>
          </a:p>
          <a:p>
            <a:pPr marL="285750" indent="-285750">
              <a:lnSpc>
                <a:spcPct val="112000"/>
              </a:lnSpc>
              <a:spcAft>
                <a:spcPts val="1000"/>
              </a:spcAft>
              <a:buFont typeface="Arial" charset="0"/>
              <a:buChar char="•"/>
            </a:pPr>
            <a:endParaRPr lang="en-US" sz="1800" dirty="0" smtClean="0">
              <a:solidFill>
                <a:schemeClr val="accent3"/>
              </a:solidFill>
              <a:latin typeface="Calibri" charset="0"/>
              <a:ea typeface="Calibri" charset="0"/>
              <a:cs typeface="Calibri" charset="0"/>
            </a:endParaRPr>
          </a:p>
          <a:p>
            <a:pPr marL="285750" indent="-285750">
              <a:lnSpc>
                <a:spcPct val="112000"/>
              </a:lnSpc>
              <a:spcAft>
                <a:spcPts val="1000"/>
              </a:spcAft>
              <a:buFont typeface="Arial" charset="0"/>
              <a:buChar char="•"/>
            </a:pPr>
            <a:endParaRPr lang="en-US" sz="1800" dirty="0">
              <a:solidFill>
                <a:schemeClr val="accent3"/>
              </a:solidFill>
              <a:latin typeface="Calibri" charset="0"/>
              <a:ea typeface="Calibri" charset="0"/>
              <a:cs typeface="Calibri" charset="0"/>
            </a:endParaRPr>
          </a:p>
          <a:p>
            <a:pPr marL="285750" indent="-285750">
              <a:lnSpc>
                <a:spcPct val="112000"/>
              </a:lnSpc>
              <a:spcAft>
                <a:spcPts val="1000"/>
              </a:spcAft>
              <a:buFont typeface="Arial" charset="0"/>
              <a:buChar char="•"/>
            </a:pPr>
            <a:r>
              <a:rPr lang="en-US" sz="1800" dirty="0">
                <a:solidFill>
                  <a:schemeClr val="accent3"/>
                </a:solidFill>
                <a:latin typeface="Calibri" charset="0"/>
                <a:ea typeface="Calibri" charset="0"/>
                <a:cs typeface="Calibri" charset="0"/>
              </a:rPr>
              <a:t>Ease of Use</a:t>
            </a:r>
          </a:p>
          <a:p>
            <a:pPr marL="285750" indent="-285750">
              <a:lnSpc>
                <a:spcPct val="112000"/>
              </a:lnSpc>
              <a:spcAft>
                <a:spcPts val="1000"/>
              </a:spcAft>
              <a:buFont typeface="Arial" charset="0"/>
              <a:buChar char="•"/>
            </a:pPr>
            <a:r>
              <a:rPr lang="en-US" sz="1800" dirty="0" smtClean="0">
                <a:solidFill>
                  <a:schemeClr val="accent3"/>
                </a:solidFill>
                <a:latin typeface="Calibri" charset="0"/>
                <a:ea typeface="Calibri" charset="0"/>
                <a:cs typeface="Calibri" charset="0"/>
              </a:rPr>
              <a:t>Open-Source</a:t>
            </a:r>
            <a:endParaRPr lang="en-US" sz="1800" dirty="0">
              <a:solidFill>
                <a:schemeClr val="accent3"/>
              </a:solidFill>
            </a:endParaRPr>
          </a:p>
        </p:txBody>
      </p:sp>
    </p:spTree>
    <p:extLst>
      <p:ext uri="{BB962C8B-B14F-4D97-AF65-F5344CB8AC3E}">
        <p14:creationId xmlns:p14="http://schemas.microsoft.com/office/powerpoint/2010/main" val="15862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latin typeface="Calibri" charset="0"/>
                <a:ea typeface="Calibri" charset="0"/>
                <a:cs typeface="Calibri" charset="0"/>
              </a:rPr>
              <a:t>Goal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90250" y="526350"/>
            <a:ext cx="6538500" cy="4090800"/>
          </a:xfrm>
          <a:prstGeom prst="rect">
            <a:avLst/>
          </a:prstGeom>
        </p:spPr>
        <p:txBody>
          <a:bodyPr lIns="91425" tIns="91425" rIns="91425" bIns="91425" anchor="ctr" anchorCtr="0">
            <a:noAutofit/>
          </a:bodyPr>
          <a:lstStyle/>
          <a:p>
            <a:pPr lvl="0">
              <a:spcBef>
                <a:spcPts val="0"/>
              </a:spcBef>
              <a:buNone/>
            </a:pPr>
            <a:r>
              <a:rPr lang="en">
                <a:latin typeface="Calibri" charset="0"/>
                <a:ea typeface="Calibri" charset="0"/>
                <a:cs typeface="Calibri" charset="0"/>
              </a:rPr>
              <a:t>Use Bootstrap components in WordPress to enhance the SGCI site</a:t>
            </a:r>
          </a:p>
        </p:txBody>
      </p:sp>
      <p:pic>
        <p:nvPicPr>
          <p:cNvPr id="170" name="Shape 170" descr="sgci-new-logo-words-below-black.png"/>
          <p:cNvPicPr preferRelativeResize="0"/>
          <p:nvPr/>
        </p:nvPicPr>
        <p:blipFill>
          <a:blip r:embed="rId3">
            <a:alphaModFix/>
          </a:blip>
          <a:stretch>
            <a:fillRect/>
          </a:stretch>
        </p:blipFill>
        <p:spPr>
          <a:xfrm>
            <a:off x="7495825" y="180109"/>
            <a:ext cx="1495774" cy="9218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688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Roadblock</a:t>
            </a:r>
          </a:p>
        </p:txBody>
      </p:sp>
      <p:sp>
        <p:nvSpPr>
          <p:cNvPr id="176" name="Shape 176"/>
          <p:cNvSpPr txBox="1">
            <a:spLocks noGrp="1"/>
          </p:cNvSpPr>
          <p:nvPr>
            <p:ph type="body" idx="1"/>
          </p:nvPr>
        </p:nvSpPr>
        <p:spPr>
          <a:xfrm>
            <a:off x="311700" y="1152475"/>
            <a:ext cx="4561800" cy="3416400"/>
          </a:xfrm>
          <a:prstGeom prst="rect">
            <a:avLst/>
          </a:prstGeom>
        </p:spPr>
        <p:txBody>
          <a:bodyPr lIns="91425" tIns="91425" rIns="91425" bIns="91425" anchor="t" anchorCtr="0">
            <a:noAutofit/>
          </a:bodyPr>
          <a:lstStyle/>
          <a:p>
            <a:pPr marL="283464" lvl="0" indent="-285750" rtl="0">
              <a:spcBef>
                <a:spcPts val="0"/>
              </a:spcBef>
              <a:buFont typeface="Arial" charset="0"/>
              <a:buChar char="•"/>
            </a:pPr>
            <a:r>
              <a:rPr lang="en" dirty="0">
                <a:latin typeface="Calibri" charset="0"/>
                <a:ea typeface="Calibri" charset="0"/>
                <a:cs typeface="Calibri" charset="0"/>
              </a:rPr>
              <a:t>Current site uses WordPress theme</a:t>
            </a:r>
          </a:p>
          <a:p>
            <a:pPr marL="283464" lvl="0" indent="-285750" rtl="0">
              <a:spcBef>
                <a:spcPts val="0"/>
              </a:spcBef>
              <a:buFont typeface="Arial" charset="0"/>
              <a:buChar char="•"/>
            </a:pPr>
            <a:r>
              <a:rPr lang="en" dirty="0">
                <a:latin typeface="Calibri" charset="0"/>
                <a:ea typeface="Calibri" charset="0"/>
                <a:cs typeface="Calibri" charset="0"/>
              </a:rPr>
              <a:t>Cannot use Bootstrap components unless using a Bootstrap theme in WordPress</a:t>
            </a:r>
          </a:p>
        </p:txBody>
      </p:sp>
      <p:sp>
        <p:nvSpPr>
          <p:cNvPr id="7" name="Freeform 6"/>
          <p:cNvSpPr/>
          <p:nvPr/>
        </p:nvSpPr>
        <p:spPr>
          <a:xfrm>
            <a:off x="4544291" y="41564"/>
            <a:ext cx="4668982" cy="3782291"/>
          </a:xfrm>
          <a:custGeom>
            <a:avLst/>
            <a:gdLst>
              <a:gd name="connsiteX0" fmla="*/ 0 w 4668982"/>
              <a:gd name="connsiteY0" fmla="*/ 0 h 3782291"/>
              <a:gd name="connsiteX1" fmla="*/ 13854 w 4668982"/>
              <a:gd name="connsiteY1" fmla="*/ 152400 h 3782291"/>
              <a:gd name="connsiteX2" fmla="*/ 41564 w 4668982"/>
              <a:gd name="connsiteY2" fmla="*/ 235527 h 3782291"/>
              <a:gd name="connsiteX3" fmla="*/ 83127 w 4668982"/>
              <a:gd name="connsiteY3" fmla="*/ 263236 h 3782291"/>
              <a:gd name="connsiteX4" fmla="*/ 138545 w 4668982"/>
              <a:gd name="connsiteY4" fmla="*/ 304800 h 3782291"/>
              <a:gd name="connsiteX5" fmla="*/ 277091 w 4668982"/>
              <a:gd name="connsiteY5" fmla="*/ 387927 h 3782291"/>
              <a:gd name="connsiteX6" fmla="*/ 318654 w 4668982"/>
              <a:gd name="connsiteY6" fmla="*/ 429491 h 3782291"/>
              <a:gd name="connsiteX7" fmla="*/ 401782 w 4668982"/>
              <a:gd name="connsiteY7" fmla="*/ 484909 h 3782291"/>
              <a:gd name="connsiteX8" fmla="*/ 443345 w 4668982"/>
              <a:gd name="connsiteY8" fmla="*/ 512618 h 3782291"/>
              <a:gd name="connsiteX9" fmla="*/ 484909 w 4668982"/>
              <a:gd name="connsiteY9" fmla="*/ 540327 h 3782291"/>
              <a:gd name="connsiteX10" fmla="*/ 526473 w 4668982"/>
              <a:gd name="connsiteY10" fmla="*/ 568036 h 3782291"/>
              <a:gd name="connsiteX11" fmla="*/ 637309 w 4668982"/>
              <a:gd name="connsiteY11" fmla="*/ 595745 h 3782291"/>
              <a:gd name="connsiteX12" fmla="*/ 720436 w 4668982"/>
              <a:gd name="connsiteY12" fmla="*/ 609600 h 3782291"/>
              <a:gd name="connsiteX13" fmla="*/ 789709 w 4668982"/>
              <a:gd name="connsiteY13" fmla="*/ 623454 h 3782291"/>
              <a:gd name="connsiteX14" fmla="*/ 900545 w 4668982"/>
              <a:gd name="connsiteY14" fmla="*/ 637309 h 3782291"/>
              <a:gd name="connsiteX15" fmla="*/ 1011382 w 4668982"/>
              <a:gd name="connsiteY15" fmla="*/ 665018 h 3782291"/>
              <a:gd name="connsiteX16" fmla="*/ 1066800 w 4668982"/>
              <a:gd name="connsiteY16" fmla="*/ 678872 h 3782291"/>
              <a:gd name="connsiteX17" fmla="*/ 1136073 w 4668982"/>
              <a:gd name="connsiteY17" fmla="*/ 692727 h 3782291"/>
              <a:gd name="connsiteX18" fmla="*/ 1219200 w 4668982"/>
              <a:gd name="connsiteY18" fmla="*/ 720436 h 3782291"/>
              <a:gd name="connsiteX19" fmla="*/ 1260764 w 4668982"/>
              <a:gd name="connsiteY19" fmla="*/ 692727 h 3782291"/>
              <a:gd name="connsiteX20" fmla="*/ 1288473 w 4668982"/>
              <a:gd name="connsiteY20" fmla="*/ 651163 h 3782291"/>
              <a:gd name="connsiteX21" fmla="*/ 1330036 w 4668982"/>
              <a:gd name="connsiteY21" fmla="*/ 678872 h 3782291"/>
              <a:gd name="connsiteX22" fmla="*/ 1385454 w 4668982"/>
              <a:gd name="connsiteY22" fmla="*/ 762000 h 3782291"/>
              <a:gd name="connsiteX23" fmla="*/ 1440873 w 4668982"/>
              <a:gd name="connsiteY23" fmla="*/ 928254 h 3782291"/>
              <a:gd name="connsiteX24" fmla="*/ 1454727 w 4668982"/>
              <a:gd name="connsiteY24" fmla="*/ 969818 h 3782291"/>
              <a:gd name="connsiteX25" fmla="*/ 1468582 w 4668982"/>
              <a:gd name="connsiteY25" fmla="*/ 1011381 h 3782291"/>
              <a:gd name="connsiteX26" fmla="*/ 1482436 w 4668982"/>
              <a:gd name="connsiteY26" fmla="*/ 1066800 h 3782291"/>
              <a:gd name="connsiteX27" fmla="*/ 1496291 w 4668982"/>
              <a:gd name="connsiteY27" fmla="*/ 1149927 h 3782291"/>
              <a:gd name="connsiteX28" fmla="*/ 1510145 w 4668982"/>
              <a:gd name="connsiteY28" fmla="*/ 1191491 h 3782291"/>
              <a:gd name="connsiteX29" fmla="*/ 1537854 w 4668982"/>
              <a:gd name="connsiteY29" fmla="*/ 1316181 h 3782291"/>
              <a:gd name="connsiteX30" fmla="*/ 1565564 w 4668982"/>
              <a:gd name="connsiteY30" fmla="*/ 1399309 h 3782291"/>
              <a:gd name="connsiteX31" fmla="*/ 1593273 w 4668982"/>
              <a:gd name="connsiteY31" fmla="*/ 1440872 h 3782291"/>
              <a:gd name="connsiteX32" fmla="*/ 1607127 w 4668982"/>
              <a:gd name="connsiteY32" fmla="*/ 1482436 h 3782291"/>
              <a:gd name="connsiteX33" fmla="*/ 1704109 w 4668982"/>
              <a:gd name="connsiteY33" fmla="*/ 1607127 h 3782291"/>
              <a:gd name="connsiteX34" fmla="*/ 1787236 w 4668982"/>
              <a:gd name="connsiteY34" fmla="*/ 1662545 h 3782291"/>
              <a:gd name="connsiteX35" fmla="*/ 1828800 w 4668982"/>
              <a:gd name="connsiteY35" fmla="*/ 1690254 h 3782291"/>
              <a:gd name="connsiteX36" fmla="*/ 1911927 w 4668982"/>
              <a:gd name="connsiteY36" fmla="*/ 1717963 h 3782291"/>
              <a:gd name="connsiteX37" fmla="*/ 1953491 w 4668982"/>
              <a:gd name="connsiteY37" fmla="*/ 1731818 h 3782291"/>
              <a:gd name="connsiteX38" fmla="*/ 2092036 w 4668982"/>
              <a:gd name="connsiteY38" fmla="*/ 1773381 h 3782291"/>
              <a:gd name="connsiteX39" fmla="*/ 2258291 w 4668982"/>
              <a:gd name="connsiteY39" fmla="*/ 1828800 h 3782291"/>
              <a:gd name="connsiteX40" fmla="*/ 2479964 w 4668982"/>
              <a:gd name="connsiteY40" fmla="*/ 1870363 h 3782291"/>
              <a:gd name="connsiteX41" fmla="*/ 2521527 w 4668982"/>
              <a:gd name="connsiteY41" fmla="*/ 1884218 h 3782291"/>
              <a:gd name="connsiteX42" fmla="*/ 2660073 w 4668982"/>
              <a:gd name="connsiteY42" fmla="*/ 1911927 h 3782291"/>
              <a:gd name="connsiteX43" fmla="*/ 2812473 w 4668982"/>
              <a:gd name="connsiteY43" fmla="*/ 1953491 h 3782291"/>
              <a:gd name="connsiteX44" fmla="*/ 2854036 w 4668982"/>
              <a:gd name="connsiteY44" fmla="*/ 1967345 h 3782291"/>
              <a:gd name="connsiteX45" fmla="*/ 2895600 w 4668982"/>
              <a:gd name="connsiteY45" fmla="*/ 1981200 h 3782291"/>
              <a:gd name="connsiteX46" fmla="*/ 2978727 w 4668982"/>
              <a:gd name="connsiteY46" fmla="*/ 2147454 h 3782291"/>
              <a:gd name="connsiteX47" fmla="*/ 2992582 w 4668982"/>
              <a:gd name="connsiteY47" fmla="*/ 2189018 h 3782291"/>
              <a:gd name="connsiteX48" fmla="*/ 3006436 w 4668982"/>
              <a:gd name="connsiteY48" fmla="*/ 2230581 h 3782291"/>
              <a:gd name="connsiteX49" fmla="*/ 3006436 w 4668982"/>
              <a:gd name="connsiteY49" fmla="*/ 2618509 h 3782291"/>
              <a:gd name="connsiteX50" fmla="*/ 3020291 w 4668982"/>
              <a:gd name="connsiteY50" fmla="*/ 2895600 h 3782291"/>
              <a:gd name="connsiteX51" fmla="*/ 3034145 w 4668982"/>
              <a:gd name="connsiteY51" fmla="*/ 2937163 h 3782291"/>
              <a:gd name="connsiteX52" fmla="*/ 3117273 w 4668982"/>
              <a:gd name="connsiteY52" fmla="*/ 2978727 h 3782291"/>
              <a:gd name="connsiteX53" fmla="*/ 3255818 w 4668982"/>
              <a:gd name="connsiteY53" fmla="*/ 3006436 h 3782291"/>
              <a:gd name="connsiteX54" fmla="*/ 3338945 w 4668982"/>
              <a:gd name="connsiteY54" fmla="*/ 3034145 h 3782291"/>
              <a:gd name="connsiteX55" fmla="*/ 3408218 w 4668982"/>
              <a:gd name="connsiteY55" fmla="*/ 3117272 h 3782291"/>
              <a:gd name="connsiteX56" fmla="*/ 3422073 w 4668982"/>
              <a:gd name="connsiteY56" fmla="*/ 3158836 h 3782291"/>
              <a:gd name="connsiteX57" fmla="*/ 3449782 w 4668982"/>
              <a:gd name="connsiteY57" fmla="*/ 3214254 h 3782291"/>
              <a:gd name="connsiteX58" fmla="*/ 3505200 w 4668982"/>
              <a:gd name="connsiteY58" fmla="*/ 3338945 h 3782291"/>
              <a:gd name="connsiteX59" fmla="*/ 3546764 w 4668982"/>
              <a:gd name="connsiteY59" fmla="*/ 3463636 h 3782291"/>
              <a:gd name="connsiteX60" fmla="*/ 3560618 w 4668982"/>
              <a:gd name="connsiteY60" fmla="*/ 3505200 h 3782291"/>
              <a:gd name="connsiteX61" fmla="*/ 3574473 w 4668982"/>
              <a:gd name="connsiteY61" fmla="*/ 3546763 h 3782291"/>
              <a:gd name="connsiteX62" fmla="*/ 3602182 w 4668982"/>
              <a:gd name="connsiteY62" fmla="*/ 3643745 h 3782291"/>
              <a:gd name="connsiteX63" fmla="*/ 3685309 w 4668982"/>
              <a:gd name="connsiteY63" fmla="*/ 3699163 h 3782291"/>
              <a:gd name="connsiteX64" fmla="*/ 3782291 w 4668982"/>
              <a:gd name="connsiteY64" fmla="*/ 3754581 h 3782291"/>
              <a:gd name="connsiteX65" fmla="*/ 3865418 w 4668982"/>
              <a:gd name="connsiteY65" fmla="*/ 3782291 h 3782291"/>
              <a:gd name="connsiteX66" fmla="*/ 4087091 w 4668982"/>
              <a:gd name="connsiteY66" fmla="*/ 3754581 h 3782291"/>
              <a:gd name="connsiteX67" fmla="*/ 4225636 w 4668982"/>
              <a:gd name="connsiteY67" fmla="*/ 3740727 h 3782291"/>
              <a:gd name="connsiteX68" fmla="*/ 4391891 w 4668982"/>
              <a:gd name="connsiteY68" fmla="*/ 3726872 h 3782291"/>
              <a:gd name="connsiteX69" fmla="*/ 4516582 w 4668982"/>
              <a:gd name="connsiteY69" fmla="*/ 3713018 h 3782291"/>
              <a:gd name="connsiteX70" fmla="*/ 4668982 w 4668982"/>
              <a:gd name="connsiteY70" fmla="*/ 3713018 h 378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668982" h="3782291">
                <a:moveTo>
                  <a:pt x="0" y="0"/>
                </a:moveTo>
                <a:cubicBezTo>
                  <a:pt x="4618" y="50800"/>
                  <a:pt x="4989" y="102167"/>
                  <a:pt x="13854" y="152400"/>
                </a:cubicBezTo>
                <a:cubicBezTo>
                  <a:pt x="18930" y="181164"/>
                  <a:pt x="17262" y="219325"/>
                  <a:pt x="41564" y="235527"/>
                </a:cubicBezTo>
                <a:cubicBezTo>
                  <a:pt x="55418" y="244763"/>
                  <a:pt x="69578" y="253558"/>
                  <a:pt x="83127" y="263236"/>
                </a:cubicBezTo>
                <a:cubicBezTo>
                  <a:pt x="101917" y="276657"/>
                  <a:pt x="118964" y="292562"/>
                  <a:pt x="138545" y="304800"/>
                </a:cubicBezTo>
                <a:cubicBezTo>
                  <a:pt x="196853" y="341242"/>
                  <a:pt x="220150" y="330985"/>
                  <a:pt x="277091" y="387927"/>
                </a:cubicBezTo>
                <a:cubicBezTo>
                  <a:pt x="290945" y="401782"/>
                  <a:pt x="303188" y="417462"/>
                  <a:pt x="318654" y="429491"/>
                </a:cubicBezTo>
                <a:cubicBezTo>
                  <a:pt x="344941" y="449937"/>
                  <a:pt x="374073" y="466436"/>
                  <a:pt x="401782" y="484909"/>
                </a:cubicBezTo>
                <a:lnTo>
                  <a:pt x="443345" y="512618"/>
                </a:lnTo>
                <a:lnTo>
                  <a:pt x="484909" y="540327"/>
                </a:lnTo>
                <a:cubicBezTo>
                  <a:pt x="498764" y="549563"/>
                  <a:pt x="510319" y="563997"/>
                  <a:pt x="526473" y="568036"/>
                </a:cubicBezTo>
                <a:cubicBezTo>
                  <a:pt x="563418" y="577272"/>
                  <a:pt x="599745" y="589484"/>
                  <a:pt x="637309" y="595745"/>
                </a:cubicBezTo>
                <a:lnTo>
                  <a:pt x="720436" y="609600"/>
                </a:lnTo>
                <a:cubicBezTo>
                  <a:pt x="743604" y="613812"/>
                  <a:pt x="766435" y="619873"/>
                  <a:pt x="789709" y="623454"/>
                </a:cubicBezTo>
                <a:cubicBezTo>
                  <a:pt x="826509" y="629116"/>
                  <a:pt x="863600" y="632691"/>
                  <a:pt x="900545" y="637309"/>
                </a:cubicBezTo>
                <a:cubicBezTo>
                  <a:pt x="974816" y="662065"/>
                  <a:pt x="911073" y="642727"/>
                  <a:pt x="1011382" y="665018"/>
                </a:cubicBezTo>
                <a:cubicBezTo>
                  <a:pt x="1029970" y="669149"/>
                  <a:pt x="1048212" y="674741"/>
                  <a:pt x="1066800" y="678872"/>
                </a:cubicBezTo>
                <a:cubicBezTo>
                  <a:pt x="1089788" y="683980"/>
                  <a:pt x="1113354" y="686531"/>
                  <a:pt x="1136073" y="692727"/>
                </a:cubicBezTo>
                <a:cubicBezTo>
                  <a:pt x="1164252" y="700412"/>
                  <a:pt x="1219200" y="720436"/>
                  <a:pt x="1219200" y="720436"/>
                </a:cubicBezTo>
                <a:cubicBezTo>
                  <a:pt x="1233055" y="711200"/>
                  <a:pt x="1248990" y="704501"/>
                  <a:pt x="1260764" y="692727"/>
                </a:cubicBezTo>
                <a:cubicBezTo>
                  <a:pt x="1272538" y="680953"/>
                  <a:pt x="1272145" y="654429"/>
                  <a:pt x="1288473" y="651163"/>
                </a:cubicBezTo>
                <a:cubicBezTo>
                  <a:pt x="1304801" y="647897"/>
                  <a:pt x="1316182" y="669636"/>
                  <a:pt x="1330036" y="678872"/>
                </a:cubicBezTo>
                <a:cubicBezTo>
                  <a:pt x="1348509" y="706581"/>
                  <a:pt x="1374923" y="730407"/>
                  <a:pt x="1385454" y="762000"/>
                </a:cubicBezTo>
                <a:lnTo>
                  <a:pt x="1440873" y="928254"/>
                </a:lnTo>
                <a:lnTo>
                  <a:pt x="1454727" y="969818"/>
                </a:lnTo>
                <a:cubicBezTo>
                  <a:pt x="1459345" y="983672"/>
                  <a:pt x="1465040" y="997213"/>
                  <a:pt x="1468582" y="1011381"/>
                </a:cubicBezTo>
                <a:cubicBezTo>
                  <a:pt x="1473200" y="1029854"/>
                  <a:pt x="1478702" y="1048128"/>
                  <a:pt x="1482436" y="1066800"/>
                </a:cubicBezTo>
                <a:cubicBezTo>
                  <a:pt x="1487945" y="1094346"/>
                  <a:pt x="1490197" y="1122505"/>
                  <a:pt x="1496291" y="1149927"/>
                </a:cubicBezTo>
                <a:cubicBezTo>
                  <a:pt x="1499459" y="1164183"/>
                  <a:pt x="1506603" y="1177323"/>
                  <a:pt x="1510145" y="1191491"/>
                </a:cubicBezTo>
                <a:cubicBezTo>
                  <a:pt x="1529911" y="1270555"/>
                  <a:pt x="1516529" y="1245098"/>
                  <a:pt x="1537854" y="1316181"/>
                </a:cubicBezTo>
                <a:cubicBezTo>
                  <a:pt x="1546247" y="1344157"/>
                  <a:pt x="1549362" y="1375006"/>
                  <a:pt x="1565564" y="1399309"/>
                </a:cubicBezTo>
                <a:lnTo>
                  <a:pt x="1593273" y="1440872"/>
                </a:lnTo>
                <a:cubicBezTo>
                  <a:pt x="1597891" y="1454727"/>
                  <a:pt x="1600035" y="1469670"/>
                  <a:pt x="1607127" y="1482436"/>
                </a:cubicBezTo>
                <a:cubicBezTo>
                  <a:pt x="1629901" y="1523430"/>
                  <a:pt x="1664598" y="1576396"/>
                  <a:pt x="1704109" y="1607127"/>
                </a:cubicBezTo>
                <a:cubicBezTo>
                  <a:pt x="1730396" y="1627573"/>
                  <a:pt x="1759527" y="1644072"/>
                  <a:pt x="1787236" y="1662545"/>
                </a:cubicBezTo>
                <a:cubicBezTo>
                  <a:pt x="1801091" y="1671781"/>
                  <a:pt x="1813003" y="1684988"/>
                  <a:pt x="1828800" y="1690254"/>
                </a:cubicBezTo>
                <a:lnTo>
                  <a:pt x="1911927" y="1717963"/>
                </a:lnTo>
                <a:cubicBezTo>
                  <a:pt x="1925782" y="1722581"/>
                  <a:pt x="1940429" y="1725287"/>
                  <a:pt x="1953491" y="1731818"/>
                </a:cubicBezTo>
                <a:cubicBezTo>
                  <a:pt x="2034035" y="1772090"/>
                  <a:pt x="1988537" y="1756132"/>
                  <a:pt x="2092036" y="1773381"/>
                </a:cubicBezTo>
                <a:cubicBezTo>
                  <a:pt x="2171233" y="1805061"/>
                  <a:pt x="2166180" y="1805773"/>
                  <a:pt x="2258291" y="1828800"/>
                </a:cubicBezTo>
                <a:cubicBezTo>
                  <a:pt x="2331313" y="1847055"/>
                  <a:pt x="2406942" y="1852107"/>
                  <a:pt x="2479964" y="1870363"/>
                </a:cubicBezTo>
                <a:cubicBezTo>
                  <a:pt x="2494132" y="1873905"/>
                  <a:pt x="2507297" y="1880934"/>
                  <a:pt x="2521527" y="1884218"/>
                </a:cubicBezTo>
                <a:cubicBezTo>
                  <a:pt x="2567417" y="1894808"/>
                  <a:pt x="2613891" y="1902691"/>
                  <a:pt x="2660073" y="1911927"/>
                </a:cubicBezTo>
                <a:cubicBezTo>
                  <a:pt x="2757992" y="1931510"/>
                  <a:pt x="2706999" y="1918333"/>
                  <a:pt x="2812473" y="1953491"/>
                </a:cubicBezTo>
                <a:lnTo>
                  <a:pt x="2854036" y="1967345"/>
                </a:lnTo>
                <a:lnTo>
                  <a:pt x="2895600" y="1981200"/>
                </a:lnTo>
                <a:cubicBezTo>
                  <a:pt x="2967220" y="2088630"/>
                  <a:pt x="2940486" y="2032733"/>
                  <a:pt x="2978727" y="2147454"/>
                </a:cubicBezTo>
                <a:lnTo>
                  <a:pt x="2992582" y="2189018"/>
                </a:lnTo>
                <a:lnTo>
                  <a:pt x="3006436" y="2230581"/>
                </a:lnTo>
                <a:cubicBezTo>
                  <a:pt x="3039205" y="2459955"/>
                  <a:pt x="3006436" y="2187090"/>
                  <a:pt x="3006436" y="2618509"/>
                </a:cubicBezTo>
                <a:cubicBezTo>
                  <a:pt x="3006436" y="2710988"/>
                  <a:pt x="3012280" y="2803469"/>
                  <a:pt x="3020291" y="2895600"/>
                </a:cubicBezTo>
                <a:cubicBezTo>
                  <a:pt x="3021556" y="2910149"/>
                  <a:pt x="3025022" y="2925759"/>
                  <a:pt x="3034145" y="2937163"/>
                </a:cubicBezTo>
                <a:cubicBezTo>
                  <a:pt x="3050302" y="2957359"/>
                  <a:pt x="3092853" y="2973300"/>
                  <a:pt x="3117273" y="2978727"/>
                </a:cubicBezTo>
                <a:cubicBezTo>
                  <a:pt x="3213586" y="3000130"/>
                  <a:pt x="3176941" y="2982773"/>
                  <a:pt x="3255818" y="3006436"/>
                </a:cubicBezTo>
                <a:cubicBezTo>
                  <a:pt x="3283794" y="3014829"/>
                  <a:pt x="3338945" y="3034145"/>
                  <a:pt x="3338945" y="3034145"/>
                </a:cubicBezTo>
                <a:cubicBezTo>
                  <a:pt x="3369585" y="3064785"/>
                  <a:pt x="3388929" y="3078695"/>
                  <a:pt x="3408218" y="3117272"/>
                </a:cubicBezTo>
                <a:cubicBezTo>
                  <a:pt x="3414749" y="3130334"/>
                  <a:pt x="3416320" y="3145413"/>
                  <a:pt x="3422073" y="3158836"/>
                </a:cubicBezTo>
                <a:cubicBezTo>
                  <a:pt x="3430209" y="3177819"/>
                  <a:pt x="3442112" y="3195078"/>
                  <a:pt x="3449782" y="3214254"/>
                </a:cubicBezTo>
                <a:cubicBezTo>
                  <a:pt x="3499244" y="3337909"/>
                  <a:pt x="3451890" y="3258979"/>
                  <a:pt x="3505200" y="3338945"/>
                </a:cubicBezTo>
                <a:lnTo>
                  <a:pt x="3546764" y="3463636"/>
                </a:lnTo>
                <a:lnTo>
                  <a:pt x="3560618" y="3505200"/>
                </a:lnTo>
                <a:cubicBezTo>
                  <a:pt x="3565236" y="3519054"/>
                  <a:pt x="3570931" y="3532595"/>
                  <a:pt x="3574473" y="3546763"/>
                </a:cubicBezTo>
                <a:cubicBezTo>
                  <a:pt x="3574593" y="3547245"/>
                  <a:pt x="3595555" y="3637118"/>
                  <a:pt x="3602182" y="3643745"/>
                </a:cubicBezTo>
                <a:cubicBezTo>
                  <a:pt x="3625730" y="3667293"/>
                  <a:pt x="3657600" y="3680690"/>
                  <a:pt x="3685309" y="3699163"/>
                </a:cubicBezTo>
                <a:cubicBezTo>
                  <a:pt x="3722799" y="3724156"/>
                  <a:pt x="3738347" y="3737003"/>
                  <a:pt x="3782291" y="3754581"/>
                </a:cubicBezTo>
                <a:cubicBezTo>
                  <a:pt x="3809410" y="3765429"/>
                  <a:pt x="3865418" y="3782291"/>
                  <a:pt x="3865418" y="3782291"/>
                </a:cubicBezTo>
                <a:cubicBezTo>
                  <a:pt x="3966028" y="3748754"/>
                  <a:pt x="3884496" y="3772198"/>
                  <a:pt x="4087091" y="3754581"/>
                </a:cubicBezTo>
                <a:cubicBezTo>
                  <a:pt x="4133329" y="3750560"/>
                  <a:pt x="4179415" y="3744929"/>
                  <a:pt x="4225636" y="3740727"/>
                </a:cubicBezTo>
                <a:lnTo>
                  <a:pt x="4391891" y="3726872"/>
                </a:lnTo>
                <a:cubicBezTo>
                  <a:pt x="4433522" y="3722907"/>
                  <a:pt x="4474815" y="3715106"/>
                  <a:pt x="4516582" y="3713018"/>
                </a:cubicBezTo>
                <a:cubicBezTo>
                  <a:pt x="4567319" y="3710481"/>
                  <a:pt x="4618182" y="3713018"/>
                  <a:pt x="4668982" y="3713018"/>
                </a:cubicBezTo>
              </a:path>
            </a:pathLst>
          </a:custGeom>
          <a:noFill/>
          <a:ln>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112" y="1485507"/>
            <a:ext cx="1286968" cy="716412"/>
          </a:xfrm>
          <a:prstGeom prst="rect">
            <a:avLst/>
          </a:prstGeom>
        </p:spPr>
      </p:pic>
      <p:pic>
        <p:nvPicPr>
          <p:cNvPr id="9" name="Shape 170" descr="sgci-new-logo-words-below-black.png"/>
          <p:cNvPicPr preferRelativeResize="0"/>
          <p:nvPr/>
        </p:nvPicPr>
        <p:blipFill>
          <a:blip r:embed="rId4">
            <a:alphaModFix/>
          </a:blip>
          <a:stretch>
            <a:fillRect/>
          </a:stretch>
        </p:blipFill>
        <p:spPr>
          <a:xfrm>
            <a:off x="7495825" y="180109"/>
            <a:ext cx="1495774" cy="92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latin typeface="Calibri" charset="0"/>
                <a:ea typeface="Calibri" charset="0"/>
                <a:cs typeface="Calibri" charset="0"/>
              </a:rPr>
              <a:t>Page Enhancements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descr="Screen Shot 2017-01-30 at 2.40.54 PM.png"/>
          <p:cNvPicPr preferRelativeResize="0"/>
          <p:nvPr/>
        </p:nvPicPr>
        <p:blipFill>
          <a:blip r:embed="rId3">
            <a:alphaModFix/>
          </a:blip>
          <a:stretch>
            <a:fillRect/>
          </a:stretch>
        </p:blipFill>
        <p:spPr>
          <a:xfrm>
            <a:off x="1623228" y="0"/>
            <a:ext cx="5897545" cy="5143500"/>
          </a:xfrm>
          <a:prstGeom prst="rect">
            <a:avLst/>
          </a:prstGeom>
          <a:noFill/>
          <a:ln w="9525" cap="flat" cmpd="sng">
            <a:solidFill>
              <a:srgbClr val="000000"/>
            </a:solidFill>
            <a:prstDash val="solid"/>
            <a:round/>
            <a:headEnd type="none" w="med" len="med"/>
            <a:tailEnd type="none" w="med" len="med"/>
          </a:ln>
        </p:spPr>
      </p:pic>
      <p:sp>
        <p:nvSpPr>
          <p:cNvPr id="191" name="Shape 191"/>
          <p:cNvSpPr txBox="1">
            <a:spLocks noGrp="1"/>
          </p:cNvSpPr>
          <p:nvPr>
            <p:ph type="body" idx="1"/>
          </p:nvPr>
        </p:nvSpPr>
        <p:spPr>
          <a:xfrm>
            <a:off x="0" y="4544700"/>
            <a:ext cx="1627500" cy="598800"/>
          </a:xfrm>
          <a:prstGeom prst="rect">
            <a:avLst/>
          </a:prstGeom>
        </p:spPr>
        <p:txBody>
          <a:bodyPr lIns="91425" tIns="91425" rIns="91425" bIns="91425" anchor="ctr" anchorCtr="0">
            <a:noAutofit/>
          </a:bodyPr>
          <a:lstStyle/>
          <a:p>
            <a:pPr lvl="0" rtl="0">
              <a:spcBef>
                <a:spcPts val="0"/>
              </a:spcBef>
              <a:buNone/>
            </a:pPr>
            <a:r>
              <a:rPr lang="en" dirty="0">
                <a:latin typeface="Calibri" charset="0"/>
                <a:ea typeface="Calibri" charset="0"/>
                <a:cs typeface="Calibri" charset="0"/>
              </a:rPr>
              <a:t>Original Site</a:t>
            </a:r>
          </a:p>
        </p:txBody>
      </p:sp>
      <p:pic>
        <p:nvPicPr>
          <p:cNvPr id="192" name="Shape 192" descr="sgci-new-logo-words-below-black.png"/>
          <p:cNvPicPr preferRelativeResize="0"/>
          <p:nvPr/>
        </p:nvPicPr>
        <p:blipFill>
          <a:blip r:embed="rId4">
            <a:alphaModFix/>
          </a:blip>
          <a:stretch>
            <a:fillRect/>
          </a:stretch>
        </p:blipFill>
        <p:spPr>
          <a:xfrm>
            <a:off x="7827819" y="193963"/>
            <a:ext cx="1149926" cy="75554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Widget: </a:t>
            </a:r>
            <a:r>
              <a:rPr lang="en" i="1" dirty="0">
                <a:latin typeface="Calibri" charset="0"/>
                <a:ea typeface="Calibri" charset="0"/>
                <a:cs typeface="Calibri" charset="0"/>
              </a:rPr>
              <a:t>Image Hover Effects</a:t>
            </a:r>
          </a:p>
        </p:txBody>
      </p:sp>
      <p:pic>
        <p:nvPicPr>
          <p:cNvPr id="198" name="Shape 198" descr="Screen Shot 2017-01-30 at 2.40.54 PM.png"/>
          <p:cNvPicPr preferRelativeResize="0"/>
          <p:nvPr/>
        </p:nvPicPr>
        <p:blipFill rotWithShape="1">
          <a:blip r:embed="rId3">
            <a:alphaModFix/>
          </a:blip>
          <a:srcRect l="-1040" b="50685"/>
          <a:stretch/>
        </p:blipFill>
        <p:spPr>
          <a:xfrm>
            <a:off x="944262" y="1027537"/>
            <a:ext cx="7255474" cy="3088424"/>
          </a:xfrm>
          <a:prstGeom prst="rect">
            <a:avLst/>
          </a:prstGeom>
          <a:noFill/>
          <a:ln w="9525" cap="flat" cmpd="sng">
            <a:solidFill>
              <a:srgbClr val="000000"/>
            </a:solidFill>
            <a:prstDash val="solid"/>
            <a:round/>
            <a:headEnd type="none" w="med" len="med"/>
            <a:tailEnd type="none" w="med" len="med"/>
          </a:ln>
        </p:spPr>
      </p:pic>
      <p:sp>
        <p:nvSpPr>
          <p:cNvPr id="199" name="Shape 199"/>
          <p:cNvSpPr/>
          <p:nvPr/>
        </p:nvSpPr>
        <p:spPr>
          <a:xfrm>
            <a:off x="4215775" y="1638137"/>
            <a:ext cx="2019900" cy="18672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pic>
        <p:nvPicPr>
          <p:cNvPr id="6" name="Shape 192" descr="sgci-new-logo-words-below-black.png"/>
          <p:cNvPicPr preferRelativeResize="0"/>
          <p:nvPr/>
        </p:nvPicPr>
        <p:blipFill>
          <a:blip r:embed="rId4">
            <a:alphaModFix/>
          </a:blip>
          <a:stretch>
            <a:fillRect/>
          </a:stretch>
        </p:blipFill>
        <p:spPr>
          <a:xfrm>
            <a:off x="7827819" y="193963"/>
            <a:ext cx="1149926" cy="7555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3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latin typeface="Calibri" charset="0"/>
                <a:ea typeface="Calibri" charset="0"/>
                <a:cs typeface="Calibri" charset="0"/>
              </a:rPr>
              <a:t>Widget: </a:t>
            </a:r>
            <a:r>
              <a:rPr lang="en" i="1">
                <a:latin typeface="Calibri" charset="0"/>
                <a:ea typeface="Calibri" charset="0"/>
                <a:cs typeface="Calibri" charset="0"/>
              </a:rPr>
              <a:t>Image Hover Effects</a:t>
            </a:r>
          </a:p>
        </p:txBody>
      </p:sp>
      <p:pic>
        <p:nvPicPr>
          <p:cNvPr id="206" name="Shape 206" descr="Screen Shot 2017-03-23 at 11.34.32 PM.png"/>
          <p:cNvPicPr preferRelativeResize="0"/>
          <p:nvPr/>
        </p:nvPicPr>
        <p:blipFill>
          <a:blip r:embed="rId3">
            <a:alphaModFix/>
          </a:blip>
          <a:stretch>
            <a:fillRect/>
          </a:stretch>
        </p:blipFill>
        <p:spPr>
          <a:xfrm>
            <a:off x="941575" y="1303475"/>
            <a:ext cx="3509074" cy="3099675"/>
          </a:xfrm>
          <a:prstGeom prst="rect">
            <a:avLst/>
          </a:prstGeom>
          <a:noFill/>
          <a:ln>
            <a:noFill/>
          </a:ln>
        </p:spPr>
      </p:pic>
      <p:pic>
        <p:nvPicPr>
          <p:cNvPr id="207" name="Shape 207" descr="Screen Shot 2017-03-23 at 11.34.20 PM.png"/>
          <p:cNvPicPr preferRelativeResize="0"/>
          <p:nvPr/>
        </p:nvPicPr>
        <p:blipFill>
          <a:blip r:embed="rId4">
            <a:alphaModFix/>
          </a:blip>
          <a:stretch>
            <a:fillRect/>
          </a:stretch>
        </p:blipFill>
        <p:spPr>
          <a:xfrm>
            <a:off x="4640431" y="1303474"/>
            <a:ext cx="3656768" cy="3099674"/>
          </a:xfrm>
          <a:prstGeom prst="rect">
            <a:avLst/>
          </a:prstGeom>
          <a:noFill/>
          <a:ln>
            <a:noFill/>
          </a:ln>
        </p:spPr>
      </p:pic>
      <p:pic>
        <p:nvPicPr>
          <p:cNvPr id="6" name="Shape 192" descr="sgci-new-logo-words-below-black.png"/>
          <p:cNvPicPr preferRelativeResize="0"/>
          <p:nvPr/>
        </p:nvPicPr>
        <p:blipFill>
          <a:blip r:embed="rId5">
            <a:alphaModFix/>
          </a:blip>
          <a:stretch>
            <a:fillRect/>
          </a:stretch>
        </p:blipFill>
        <p:spPr>
          <a:xfrm>
            <a:off x="7827819" y="193963"/>
            <a:ext cx="1149926" cy="75554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Abstract</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r>
              <a:rPr lang="en-US" dirty="0" smtClean="0">
                <a:solidFill>
                  <a:srgbClr val="000000"/>
                </a:solidFill>
                <a:latin typeface="Calibri" charset="0"/>
                <a:ea typeface="Calibri" charset="0"/>
                <a:cs typeface="Calibri" charset="0"/>
              </a:rPr>
              <a:t>The </a:t>
            </a:r>
            <a:r>
              <a:rPr lang="en-US" dirty="0">
                <a:solidFill>
                  <a:srgbClr val="000000"/>
                </a:solidFill>
                <a:latin typeface="Calibri" charset="0"/>
                <a:ea typeface="Calibri" charset="0"/>
                <a:cs typeface="Calibri" charset="0"/>
              </a:rPr>
              <a:t>Center of Excellence in Remote Sensing Education and Research (CERSER) on the campus of Elizabeth City State University is a founding member of SGCI led by San Diego Supercomputing Center and the Science Gateways Community Institute (SGCI). One of the five areas of SGCI is the Workforce Development led by Dr. Linda Hayden. Workforce Development aims to nurture the next generation of gateway users and developers and engage the potential of students from underrepresented groups.</a:t>
            </a:r>
          </a:p>
          <a:p>
            <a:pPr lvl="0"/>
            <a:endParaRPr lang="en-US" dirty="0">
              <a:solidFill>
                <a:srgbClr val="000000"/>
              </a:solidFill>
              <a:latin typeface="Calibri" charset="0"/>
              <a:ea typeface="Calibri" charset="0"/>
              <a:cs typeface="Calibri" charset="0"/>
              <a:sym typeface="Arial"/>
            </a:endParaRPr>
          </a:p>
        </p:txBody>
      </p:sp>
      <p:pic>
        <p:nvPicPr>
          <p:cNvPr id="5" name="Shape 68" descr="sgci-new-logo-words-below-black.png"/>
          <p:cNvPicPr preferRelativeResize="0"/>
          <p:nvPr/>
        </p:nvPicPr>
        <p:blipFill>
          <a:blip r:embed="rId3">
            <a:alphaModFix/>
          </a:blip>
          <a:stretch>
            <a:fillRect/>
          </a:stretch>
        </p:blipFill>
        <p:spPr>
          <a:xfrm>
            <a:off x="7481971" y="163300"/>
            <a:ext cx="1495774" cy="9218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Calibri" charset="0"/>
                <a:ea typeface="Calibri" charset="0"/>
                <a:cs typeface="Calibri" charset="0"/>
              </a:rPr>
              <a:t>Widget: </a:t>
            </a:r>
            <a:r>
              <a:rPr lang="en" i="1">
                <a:latin typeface="Calibri" charset="0"/>
                <a:ea typeface="Calibri" charset="0"/>
                <a:cs typeface="Calibri" charset="0"/>
              </a:rPr>
              <a:t>Soliloquy</a:t>
            </a:r>
          </a:p>
        </p:txBody>
      </p:sp>
      <p:pic>
        <p:nvPicPr>
          <p:cNvPr id="214" name="Shape 214" descr="Screen Shot 2017-01-30 at 2.40.54 PM.png"/>
          <p:cNvPicPr preferRelativeResize="0"/>
          <p:nvPr/>
        </p:nvPicPr>
        <p:blipFill rotWithShape="1">
          <a:blip r:embed="rId3">
            <a:alphaModFix/>
          </a:blip>
          <a:srcRect t="32189" b="33562"/>
          <a:stretch/>
        </p:blipFill>
        <p:spPr>
          <a:xfrm>
            <a:off x="967462" y="1495150"/>
            <a:ext cx="7209074" cy="2153200"/>
          </a:xfrm>
          <a:prstGeom prst="rect">
            <a:avLst/>
          </a:prstGeom>
          <a:noFill/>
          <a:ln w="9525" cap="flat" cmpd="sng">
            <a:solidFill>
              <a:srgbClr val="000000"/>
            </a:solidFill>
            <a:prstDash val="solid"/>
            <a:round/>
            <a:headEnd type="none" w="med" len="med"/>
            <a:tailEnd type="none" w="med" len="med"/>
          </a:ln>
        </p:spPr>
      </p:pic>
      <p:sp>
        <p:nvSpPr>
          <p:cNvPr id="215" name="Shape 215"/>
          <p:cNvSpPr/>
          <p:nvPr/>
        </p:nvSpPr>
        <p:spPr>
          <a:xfrm>
            <a:off x="446250" y="1855425"/>
            <a:ext cx="3910500" cy="10920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pic>
        <p:nvPicPr>
          <p:cNvPr id="6" name="Shape 192" descr="sgci-new-logo-words-below-black.png"/>
          <p:cNvPicPr preferRelativeResize="0"/>
          <p:nvPr/>
        </p:nvPicPr>
        <p:blipFill>
          <a:blip r:embed="rId4">
            <a:alphaModFix/>
          </a:blip>
          <a:stretch>
            <a:fillRect/>
          </a:stretch>
        </p:blipFill>
        <p:spPr>
          <a:xfrm>
            <a:off x="7827819" y="193963"/>
            <a:ext cx="1149926" cy="7555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3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latin typeface="Calibri" charset="0"/>
                <a:ea typeface="Calibri" charset="0"/>
                <a:cs typeface="Calibri" charset="0"/>
              </a:rPr>
              <a:t>Widget: </a:t>
            </a:r>
            <a:r>
              <a:rPr lang="en" i="1">
                <a:latin typeface="Calibri" charset="0"/>
                <a:ea typeface="Calibri" charset="0"/>
                <a:cs typeface="Calibri" charset="0"/>
              </a:rPr>
              <a:t>Soliloquy</a:t>
            </a:r>
          </a:p>
        </p:txBody>
      </p:sp>
      <p:pic>
        <p:nvPicPr>
          <p:cNvPr id="222" name="Shape 222" descr="Screen Shot 2017-03-23 at 11.36.48 PM.png"/>
          <p:cNvPicPr preferRelativeResize="0"/>
          <p:nvPr/>
        </p:nvPicPr>
        <p:blipFill rotWithShape="1">
          <a:blip r:embed="rId3">
            <a:alphaModFix/>
          </a:blip>
          <a:srcRect l="1027" r="1115"/>
          <a:stretch/>
        </p:blipFill>
        <p:spPr>
          <a:xfrm>
            <a:off x="0" y="3365149"/>
            <a:ext cx="4650299" cy="1685174"/>
          </a:xfrm>
          <a:prstGeom prst="rect">
            <a:avLst/>
          </a:prstGeom>
          <a:noFill/>
          <a:ln w="9525" cap="flat" cmpd="sng">
            <a:solidFill>
              <a:srgbClr val="000000"/>
            </a:solidFill>
            <a:prstDash val="solid"/>
            <a:round/>
            <a:headEnd type="none" w="med" len="med"/>
            <a:tailEnd type="none" w="med" len="med"/>
          </a:ln>
        </p:spPr>
      </p:pic>
      <p:pic>
        <p:nvPicPr>
          <p:cNvPr id="223" name="Shape 223" descr="Screen Shot 2017-03-23 at 11.35.10 PM.png"/>
          <p:cNvPicPr preferRelativeResize="0"/>
          <p:nvPr/>
        </p:nvPicPr>
        <p:blipFill rotWithShape="1">
          <a:blip r:embed="rId4">
            <a:alphaModFix/>
          </a:blip>
          <a:srcRect l="2185" t="1860" r="2395" b="2710"/>
          <a:stretch/>
        </p:blipFill>
        <p:spPr>
          <a:xfrm>
            <a:off x="1888500" y="2125499"/>
            <a:ext cx="4922525" cy="1737999"/>
          </a:xfrm>
          <a:prstGeom prst="rect">
            <a:avLst/>
          </a:prstGeom>
          <a:noFill/>
          <a:ln w="9525" cap="flat" cmpd="sng">
            <a:solidFill>
              <a:srgbClr val="000000"/>
            </a:solidFill>
            <a:prstDash val="solid"/>
            <a:round/>
            <a:headEnd type="none" w="med" len="med"/>
            <a:tailEnd type="none" w="med" len="med"/>
          </a:ln>
        </p:spPr>
      </p:pic>
      <p:pic>
        <p:nvPicPr>
          <p:cNvPr id="224" name="Shape 224" descr="Screen Shot 2017-03-23 at 11.36.17 PM.png"/>
          <p:cNvPicPr preferRelativeResize="0"/>
          <p:nvPr/>
        </p:nvPicPr>
        <p:blipFill rotWithShape="1">
          <a:blip r:embed="rId5">
            <a:alphaModFix/>
          </a:blip>
          <a:srcRect l="1802" t="3025" r="1802" b="5011"/>
          <a:stretch/>
        </p:blipFill>
        <p:spPr>
          <a:xfrm>
            <a:off x="3534700" y="594874"/>
            <a:ext cx="5609299" cy="1963599"/>
          </a:xfrm>
          <a:prstGeom prst="rect">
            <a:avLst/>
          </a:prstGeom>
          <a:noFill/>
          <a:ln w="9525"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descr="SGCI OLD FLOWCHART.tiff"/>
          <p:cNvPicPr preferRelativeResize="0"/>
          <p:nvPr/>
        </p:nvPicPr>
        <p:blipFill>
          <a:blip r:embed="rId3">
            <a:alphaModFix/>
          </a:blip>
          <a:stretch>
            <a:fillRect/>
          </a:stretch>
        </p:blipFill>
        <p:spPr>
          <a:xfrm>
            <a:off x="1160348" y="591049"/>
            <a:ext cx="6823300" cy="3961400"/>
          </a:xfrm>
          <a:prstGeom prst="rect">
            <a:avLst/>
          </a:prstGeom>
          <a:noFill/>
          <a:ln w="9525" cap="flat" cmpd="sng">
            <a:no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descr="SGCI Flowchart_WOOD_001.png"/>
          <p:cNvPicPr preferRelativeResize="0"/>
          <p:nvPr/>
        </p:nvPicPr>
        <p:blipFill>
          <a:blip r:embed="rId3">
            <a:alphaModFix/>
          </a:blip>
          <a:stretch>
            <a:fillRect/>
          </a:stretch>
        </p:blipFill>
        <p:spPr>
          <a:xfrm>
            <a:off x="779762" y="290537"/>
            <a:ext cx="7584474" cy="4562424"/>
          </a:xfrm>
          <a:prstGeom prst="rect">
            <a:avLst/>
          </a:prstGeom>
          <a:noFill/>
          <a:ln w="9525" cap="flat" cmpd="sng">
            <a:no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rtl="0">
              <a:spcBef>
                <a:spcPts val="0"/>
              </a:spcBef>
              <a:buNone/>
            </a:pPr>
            <a:r>
              <a:rPr lang="en" i="1">
                <a:latin typeface="Calibri" charset="0"/>
                <a:ea typeface="Calibri" charset="0"/>
                <a:cs typeface="Calibri" charset="0"/>
              </a:rPr>
              <a:t>Demo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Screen Shot 2017-03-23 at 4.49.42 PM.png"/>
          <p:cNvPicPr preferRelativeResize="0"/>
          <p:nvPr/>
        </p:nvPicPr>
        <p:blipFill>
          <a:blip r:embed="rId3">
            <a:alphaModFix/>
          </a:blip>
          <a:stretch>
            <a:fillRect/>
          </a:stretch>
        </p:blipFill>
        <p:spPr>
          <a:xfrm>
            <a:off x="2309775" y="0"/>
            <a:ext cx="4650750" cy="5143500"/>
          </a:xfrm>
          <a:prstGeom prst="rect">
            <a:avLst/>
          </a:prstGeom>
          <a:noFill/>
          <a:ln w="9525" cap="flat" cmpd="sng">
            <a:solidFill>
              <a:srgbClr val="000000"/>
            </a:solidFill>
            <a:prstDash val="solid"/>
            <a:round/>
            <a:headEnd type="none" w="med" len="med"/>
            <a:tailEnd type="none" w="med" len="med"/>
          </a:ln>
        </p:spPr>
      </p:pic>
      <p:sp>
        <p:nvSpPr>
          <p:cNvPr id="245" name="Shape 245"/>
          <p:cNvSpPr txBox="1">
            <a:spLocks noGrp="1"/>
          </p:cNvSpPr>
          <p:nvPr>
            <p:ph type="body" idx="1"/>
          </p:nvPr>
        </p:nvSpPr>
        <p:spPr>
          <a:xfrm>
            <a:off x="0" y="4544700"/>
            <a:ext cx="2226600" cy="598800"/>
          </a:xfrm>
          <a:prstGeom prst="rect">
            <a:avLst/>
          </a:prstGeom>
        </p:spPr>
        <p:txBody>
          <a:bodyPr lIns="91425" tIns="91425" rIns="91425" bIns="91425" anchor="ctr" anchorCtr="0">
            <a:noAutofit/>
          </a:bodyPr>
          <a:lstStyle/>
          <a:p>
            <a:pPr lvl="0" rtl="0">
              <a:spcBef>
                <a:spcPts val="0"/>
              </a:spcBef>
              <a:buNone/>
            </a:pPr>
            <a:r>
              <a:rPr lang="en" dirty="0">
                <a:latin typeface="Calibri" charset="0"/>
                <a:ea typeface="Calibri" charset="0"/>
                <a:cs typeface="Calibri" charset="0"/>
              </a:rPr>
              <a:t>Current Site</a:t>
            </a:r>
          </a:p>
        </p:txBody>
      </p:sp>
      <p:sp>
        <p:nvSpPr>
          <p:cNvPr id="246" name="Shape 246"/>
          <p:cNvSpPr/>
          <p:nvPr/>
        </p:nvSpPr>
        <p:spPr>
          <a:xfrm>
            <a:off x="2309775" y="1590675"/>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sp>
        <p:nvSpPr>
          <p:cNvPr id="247" name="Shape 247"/>
          <p:cNvSpPr/>
          <p:nvPr/>
        </p:nvSpPr>
        <p:spPr>
          <a:xfrm>
            <a:off x="2226600" y="3381375"/>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sp>
        <p:nvSpPr>
          <p:cNvPr id="248" name="Shape 248"/>
          <p:cNvSpPr/>
          <p:nvPr/>
        </p:nvSpPr>
        <p:spPr>
          <a:xfrm>
            <a:off x="5224425" y="390525"/>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pic>
        <p:nvPicPr>
          <p:cNvPr id="8" name="Shape 192" descr="sgci-new-logo-words-below-black.png"/>
          <p:cNvPicPr preferRelativeResize="0"/>
          <p:nvPr/>
        </p:nvPicPr>
        <p:blipFill>
          <a:blip r:embed="rId4">
            <a:alphaModFix/>
          </a:blip>
          <a:stretch>
            <a:fillRect/>
          </a:stretch>
        </p:blipFill>
        <p:spPr>
          <a:xfrm>
            <a:off x="7827819" y="193963"/>
            <a:ext cx="1149926" cy="7555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fade">
                                      <p:cBhvr>
                                        <p:cTn id="11" dur="500"/>
                                        <p:tgtEl>
                                          <p:spTgt spid="2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7" grpId="0" animBg="1"/>
      <p:bldP spid="2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Conclusion</a:t>
            </a:r>
          </a:p>
        </p:txBody>
      </p:sp>
      <p:sp>
        <p:nvSpPr>
          <p:cNvPr id="255" name="Shape 2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3464" lvl="0" indent="-285750" rtl="0">
              <a:spcBef>
                <a:spcPts val="0"/>
              </a:spcBef>
              <a:buFont typeface="Arial" charset="0"/>
              <a:buChar char="•"/>
            </a:pPr>
            <a:r>
              <a:rPr lang="en" dirty="0">
                <a:latin typeface="Calibri" charset="0"/>
                <a:ea typeface="Calibri" charset="0"/>
                <a:cs typeface="Calibri" charset="0"/>
              </a:rPr>
              <a:t>Team was not able to use Bootstrap components with WordPress theme</a:t>
            </a:r>
          </a:p>
          <a:p>
            <a:pPr marL="283464" lvl="0" indent="-285750">
              <a:spcBef>
                <a:spcPts val="0"/>
              </a:spcBef>
              <a:buFont typeface="Arial" charset="0"/>
              <a:buChar char="•"/>
            </a:pPr>
            <a:r>
              <a:rPr lang="en" b="1" dirty="0" err="1">
                <a:latin typeface="Calibri" charset="0"/>
                <a:ea typeface="Calibri" charset="0"/>
                <a:cs typeface="Calibri" charset="0"/>
              </a:rPr>
              <a:t>Liferay</a:t>
            </a:r>
            <a:r>
              <a:rPr lang="en" b="1" dirty="0">
                <a:latin typeface="Calibri" charset="0"/>
                <a:ea typeface="Calibri" charset="0"/>
                <a:cs typeface="Calibri" charset="0"/>
              </a:rPr>
              <a:t> components  + WordPress widgets </a:t>
            </a:r>
            <a:r>
              <a:rPr lang="en" dirty="0">
                <a:latin typeface="Calibri" charset="0"/>
                <a:ea typeface="Calibri" charset="0"/>
                <a:cs typeface="Calibri" charset="0"/>
              </a:rPr>
              <a:t>can fulfill some of the capabilities of Bootstrap components</a:t>
            </a:r>
          </a:p>
        </p:txBody>
      </p:sp>
      <p:pic>
        <p:nvPicPr>
          <p:cNvPr id="256" name="Shape 256" descr="sgci-new-logo-words-below-black.png"/>
          <p:cNvPicPr preferRelativeResize="0"/>
          <p:nvPr/>
        </p:nvPicPr>
        <p:blipFill>
          <a:blip r:embed="rId3">
            <a:alphaModFix/>
          </a:blip>
          <a:stretch>
            <a:fillRect/>
          </a:stretch>
        </p:blipFill>
        <p:spPr>
          <a:xfrm>
            <a:off x="4704096" y="2387471"/>
            <a:ext cx="4273649" cy="26337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Future Work</a:t>
            </a:r>
          </a:p>
        </p:txBody>
      </p:sp>
      <p:sp>
        <p:nvSpPr>
          <p:cNvPr id="262" name="Shape 262"/>
          <p:cNvSpPr txBox="1">
            <a:spLocks noGrp="1"/>
          </p:cNvSpPr>
          <p:nvPr>
            <p:ph type="body" idx="1"/>
          </p:nvPr>
        </p:nvSpPr>
        <p:spPr>
          <a:xfrm>
            <a:off x="311700" y="1046371"/>
            <a:ext cx="8520600" cy="2769725"/>
          </a:xfrm>
          <a:prstGeom prst="rect">
            <a:avLst/>
          </a:prstGeom>
        </p:spPr>
        <p:txBody>
          <a:bodyPr lIns="91425" tIns="91425" rIns="91425" bIns="91425" anchor="t" anchorCtr="0">
            <a:noAutofit/>
          </a:bodyPr>
          <a:lstStyle/>
          <a:p>
            <a:pPr marL="283464" lvl="0" indent="-285750" rtl="0">
              <a:lnSpc>
                <a:spcPct val="112000"/>
              </a:lnSpc>
              <a:spcBef>
                <a:spcPts val="0"/>
              </a:spcBef>
              <a:buFont typeface="Arial" charset="0"/>
              <a:buChar char="•"/>
            </a:pPr>
            <a:r>
              <a:rPr lang="en" dirty="0">
                <a:latin typeface="Calibri" charset="0"/>
                <a:ea typeface="Calibri" charset="0"/>
                <a:cs typeface="Calibri" charset="0"/>
              </a:rPr>
              <a:t>Future CMS of the SGCI site is </a:t>
            </a:r>
            <a:r>
              <a:rPr lang="en" b="1" dirty="0" err="1" smtClean="0">
                <a:latin typeface="Calibri" charset="0"/>
                <a:ea typeface="Calibri" charset="0"/>
                <a:cs typeface="Calibri" charset="0"/>
              </a:rPr>
              <a:t>Liferay</a:t>
            </a:r>
            <a:endParaRPr lang="en-US" b="1" dirty="0" smtClean="0">
              <a:latin typeface="Calibri" charset="0"/>
              <a:ea typeface="Calibri" charset="0"/>
              <a:cs typeface="Calibri" charset="0"/>
            </a:endParaRPr>
          </a:p>
          <a:p>
            <a:pPr marL="283464" lvl="0" indent="-285750" rtl="0">
              <a:lnSpc>
                <a:spcPct val="112000"/>
              </a:lnSpc>
              <a:spcBef>
                <a:spcPts val="0"/>
              </a:spcBef>
              <a:buFont typeface="Arial" charset="0"/>
              <a:buChar char="•"/>
            </a:pPr>
            <a:endParaRPr lang="en-US" b="1" dirty="0" smtClean="0">
              <a:latin typeface="Calibri" charset="0"/>
              <a:ea typeface="Calibri" charset="0"/>
              <a:cs typeface="Calibri" charset="0"/>
            </a:endParaRPr>
          </a:p>
          <a:p>
            <a:pPr marL="283464" lvl="0" indent="-285750" rtl="0">
              <a:lnSpc>
                <a:spcPct val="112000"/>
              </a:lnSpc>
              <a:spcBef>
                <a:spcPts val="0"/>
              </a:spcBef>
              <a:buFont typeface="Arial" charset="0"/>
              <a:buChar char="•"/>
            </a:pPr>
            <a:endParaRPr lang="en-US" dirty="0" smtClean="0">
              <a:latin typeface="Calibri" charset="0"/>
              <a:ea typeface="Calibri" charset="0"/>
              <a:cs typeface="Calibri" charset="0"/>
            </a:endParaRPr>
          </a:p>
          <a:p>
            <a:pPr marL="283464" lvl="0" indent="-285750" rtl="0">
              <a:lnSpc>
                <a:spcPct val="112000"/>
              </a:lnSpc>
              <a:spcBef>
                <a:spcPts val="0"/>
              </a:spcBef>
              <a:buFont typeface="Arial" charset="0"/>
              <a:buChar char="•"/>
            </a:pPr>
            <a:r>
              <a:rPr lang="en" dirty="0" smtClean="0">
                <a:latin typeface="Calibri" charset="0"/>
                <a:ea typeface="Calibri" charset="0"/>
                <a:cs typeface="Calibri" charset="0"/>
              </a:rPr>
              <a:t>Bootstrap </a:t>
            </a:r>
            <a:r>
              <a:rPr lang="en" b="1" dirty="0">
                <a:latin typeface="Calibri" charset="0"/>
                <a:ea typeface="Calibri" charset="0"/>
                <a:cs typeface="Calibri" charset="0"/>
              </a:rPr>
              <a:t>is compatible </a:t>
            </a:r>
            <a:r>
              <a:rPr lang="en" dirty="0">
                <a:latin typeface="Calibri" charset="0"/>
                <a:ea typeface="Calibri" charset="0"/>
                <a:cs typeface="Calibri" charset="0"/>
              </a:rPr>
              <a:t>with </a:t>
            </a:r>
            <a:r>
              <a:rPr lang="en" dirty="0" err="1">
                <a:latin typeface="Calibri" charset="0"/>
                <a:ea typeface="Calibri" charset="0"/>
                <a:cs typeface="Calibri" charset="0"/>
              </a:rPr>
              <a:t>Liferay</a:t>
            </a:r>
            <a:endParaRPr lang="en" dirty="0">
              <a:latin typeface="Calibri" charset="0"/>
              <a:ea typeface="Calibri" charset="0"/>
              <a:cs typeface="Calibri" charset="0"/>
            </a:endParaRPr>
          </a:p>
          <a:p>
            <a:pPr marL="283464" lvl="0" indent="-285750" rtl="0">
              <a:lnSpc>
                <a:spcPct val="112000"/>
              </a:lnSpc>
              <a:spcBef>
                <a:spcPts val="0"/>
              </a:spcBef>
              <a:buFont typeface="Arial" charset="0"/>
              <a:buChar char="•"/>
            </a:pPr>
            <a:r>
              <a:rPr lang="en" dirty="0">
                <a:latin typeface="Calibri" charset="0"/>
                <a:ea typeface="Calibri" charset="0"/>
                <a:cs typeface="Calibri" charset="0"/>
              </a:rPr>
              <a:t>Long-term </a:t>
            </a:r>
            <a:r>
              <a:rPr lang="en" dirty="0" smtClean="0">
                <a:latin typeface="Calibri" charset="0"/>
                <a:ea typeface="Calibri" charset="0"/>
                <a:cs typeface="Calibri" charset="0"/>
              </a:rPr>
              <a:t>goal</a:t>
            </a:r>
            <a:r>
              <a:rPr lang="en-US" dirty="0" smtClean="0">
                <a:latin typeface="Calibri" charset="0"/>
                <a:ea typeface="Calibri" charset="0"/>
                <a:cs typeface="Calibri" charset="0"/>
              </a:rPr>
              <a:t>s</a:t>
            </a:r>
          </a:p>
        </p:txBody>
      </p:sp>
      <p:pic>
        <p:nvPicPr>
          <p:cNvPr id="263" name="Shape 263" descr="lifeway.png"/>
          <p:cNvPicPr preferRelativeResize="0"/>
          <p:nvPr/>
        </p:nvPicPr>
        <p:blipFill>
          <a:blip r:embed="rId3">
            <a:alphaModFix/>
          </a:blip>
          <a:stretch>
            <a:fillRect/>
          </a:stretch>
        </p:blipFill>
        <p:spPr>
          <a:xfrm>
            <a:off x="5209308" y="4211741"/>
            <a:ext cx="3699815" cy="852843"/>
          </a:xfrm>
          <a:prstGeom prst="rect">
            <a:avLst/>
          </a:prstGeom>
          <a:noFill/>
          <a:ln>
            <a:noFill/>
          </a:ln>
        </p:spPr>
      </p:pic>
      <p:pic>
        <p:nvPicPr>
          <p:cNvPr id="264" name="Shape 264" descr="bootstrap.png"/>
          <p:cNvPicPr preferRelativeResize="0"/>
          <p:nvPr/>
        </p:nvPicPr>
        <p:blipFill>
          <a:blip r:embed="rId4">
            <a:alphaModFix/>
          </a:blip>
          <a:stretch>
            <a:fillRect/>
          </a:stretch>
        </p:blipFill>
        <p:spPr>
          <a:xfrm>
            <a:off x="7572623" y="2784184"/>
            <a:ext cx="1358397" cy="1499174"/>
          </a:xfrm>
          <a:prstGeom prst="rect">
            <a:avLst/>
          </a:prstGeom>
          <a:noFill/>
          <a:ln>
            <a:noFill/>
          </a:ln>
        </p:spPr>
      </p:pic>
      <p:sp>
        <p:nvSpPr>
          <p:cNvPr id="2" name="TextBox 1"/>
          <p:cNvSpPr txBox="1"/>
          <p:nvPr/>
        </p:nvSpPr>
        <p:spPr>
          <a:xfrm>
            <a:off x="509141" y="1489613"/>
            <a:ext cx="8399983" cy="923330"/>
          </a:xfrm>
          <a:prstGeom prst="rect">
            <a:avLst/>
          </a:prstGeom>
          <a:noFill/>
        </p:spPr>
        <p:txBody>
          <a:bodyPr wrap="square" rtlCol="0">
            <a:spAutoFit/>
          </a:bodyPr>
          <a:lstStyle/>
          <a:p>
            <a:pPr marL="285750" lvl="1" indent="-285750">
              <a:buFont typeface="Arial" charset="0"/>
              <a:buChar char="•"/>
            </a:pPr>
            <a:r>
              <a:rPr lang="en" sz="1800" dirty="0" err="1">
                <a:solidFill>
                  <a:schemeClr val="accent3"/>
                </a:solidFill>
                <a:latin typeface="Calibri" charset="0"/>
                <a:ea typeface="Calibri" charset="0"/>
                <a:cs typeface="Calibri" charset="0"/>
                <a:sym typeface="Proxima Nova"/>
              </a:rPr>
              <a:t>Liferay</a:t>
            </a:r>
            <a:r>
              <a:rPr lang="en" sz="1800" dirty="0">
                <a:solidFill>
                  <a:schemeClr val="accent3"/>
                </a:solidFill>
                <a:latin typeface="Calibri" charset="0"/>
                <a:ea typeface="Calibri" charset="0"/>
                <a:cs typeface="Calibri" charset="0"/>
                <a:sym typeface="Proxima Nova"/>
              </a:rPr>
              <a:t> offers “developers a complete platform for building web apps, mobile apps, and web services quickly, using features and frameworks designed for rapid development, good performance, and ease of use</a:t>
            </a:r>
            <a:r>
              <a:rPr lang="en" sz="1800" dirty="0" smtClean="0">
                <a:solidFill>
                  <a:schemeClr val="accent3"/>
                </a:solidFill>
                <a:latin typeface="Calibri" charset="0"/>
                <a:ea typeface="Calibri" charset="0"/>
                <a:cs typeface="Calibri" charset="0"/>
                <a:sym typeface="Proxima Nova"/>
              </a:rPr>
              <a:t>”</a:t>
            </a:r>
            <a:endParaRPr lang="en" sz="1800" dirty="0">
              <a:solidFill>
                <a:schemeClr val="accent3"/>
              </a:solidFill>
              <a:latin typeface="Calibri" charset="0"/>
              <a:ea typeface="Calibri" charset="0"/>
              <a:cs typeface="Calibri" charset="0"/>
              <a:sym typeface="Proxima Nova"/>
            </a:endParaRPr>
          </a:p>
        </p:txBody>
      </p:sp>
      <p:sp>
        <p:nvSpPr>
          <p:cNvPr id="3" name="TextBox 2"/>
          <p:cNvSpPr txBox="1"/>
          <p:nvPr/>
        </p:nvSpPr>
        <p:spPr>
          <a:xfrm>
            <a:off x="509141" y="3498328"/>
            <a:ext cx="8520600" cy="646331"/>
          </a:xfrm>
          <a:prstGeom prst="rect">
            <a:avLst/>
          </a:prstGeom>
          <a:noFill/>
        </p:spPr>
        <p:txBody>
          <a:bodyPr wrap="square" rtlCol="0">
            <a:spAutoFit/>
          </a:bodyPr>
          <a:lstStyle/>
          <a:p>
            <a:pPr marL="285750" indent="-285750">
              <a:buFont typeface="Arial" charset="0"/>
              <a:buChar char="•"/>
            </a:pPr>
            <a:r>
              <a:rPr lang="en-US" sz="1800" dirty="0">
                <a:solidFill>
                  <a:schemeClr val="accent3"/>
                </a:solidFill>
                <a:latin typeface="Calibri" charset="0"/>
                <a:ea typeface="Calibri" charset="0"/>
                <a:cs typeface="Calibri" charset="0"/>
                <a:sym typeface="Proxima Nova"/>
              </a:rPr>
              <a:t>Develop CERSER’s current sites into responsive sites using Bootstrap</a:t>
            </a:r>
          </a:p>
          <a:p>
            <a:pPr marL="285750" indent="-285750">
              <a:buFont typeface="Arial" charset="0"/>
              <a:buChar char="•"/>
            </a:pPr>
            <a:r>
              <a:rPr lang="en-US" sz="1800" dirty="0">
                <a:solidFill>
                  <a:schemeClr val="accent3"/>
                </a:solidFill>
                <a:latin typeface="Calibri" charset="0"/>
                <a:ea typeface="Calibri" charset="0"/>
                <a:cs typeface="Calibri" charset="0"/>
                <a:sym typeface="Proxima Nova"/>
              </a:rPr>
              <a:t>Create Facebook Group for Young Professionals to network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Acknowledgements</a:t>
            </a:r>
          </a:p>
        </p:txBody>
      </p:sp>
      <p:sp>
        <p:nvSpPr>
          <p:cNvPr id="270" name="Shape 2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Dr. Linda Hayden of Elizabeth City State University</a:t>
            </a:r>
          </a:p>
          <a:p>
            <a:pPr lvl="0">
              <a:spcBef>
                <a:spcPts val="0"/>
              </a:spcBef>
              <a:buNone/>
            </a:pPr>
            <a:r>
              <a:rPr lang="en" dirty="0">
                <a:latin typeface="Calibri" charset="0"/>
                <a:ea typeface="Calibri" charset="0"/>
                <a:cs typeface="Calibri" charset="0"/>
              </a:rPr>
              <a:t>Science Gateway Community Institute (SGCI)</a:t>
            </a:r>
          </a:p>
        </p:txBody>
      </p:sp>
      <p:pic>
        <p:nvPicPr>
          <p:cNvPr id="5" name="Shape 256" descr="sgci-new-logo-words-below-black.png"/>
          <p:cNvPicPr preferRelativeResize="0"/>
          <p:nvPr/>
        </p:nvPicPr>
        <p:blipFill>
          <a:blip r:embed="rId3">
            <a:alphaModFix/>
          </a:blip>
          <a:stretch>
            <a:fillRect/>
          </a:stretch>
        </p:blipFill>
        <p:spPr>
          <a:xfrm>
            <a:off x="4704096" y="2387471"/>
            <a:ext cx="4273649" cy="263372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a:spcBef>
                <a:spcPts val="0"/>
              </a:spcBef>
              <a:buNone/>
            </a:pPr>
            <a:r>
              <a:rPr lang="en">
                <a:latin typeface="Calibri" charset="0"/>
                <a:ea typeface="Calibri" charset="0"/>
                <a:cs typeface="Calibri" charset="0"/>
              </a:rPr>
              <a:t>QUESTIONS</a:t>
            </a:r>
          </a:p>
        </p:txBody>
      </p:sp>
      <p:pic>
        <p:nvPicPr>
          <p:cNvPr id="277" name="Shape 277" descr="sgci-new-logo-words-below-black.png"/>
          <p:cNvPicPr preferRelativeResize="0"/>
          <p:nvPr/>
        </p:nvPicPr>
        <p:blipFill>
          <a:blip r:embed="rId3">
            <a:alphaModFix/>
          </a:blip>
          <a:stretch>
            <a:fillRect/>
          </a:stretch>
        </p:blipFill>
        <p:spPr>
          <a:xfrm>
            <a:off x="5293592" y="207819"/>
            <a:ext cx="3670299" cy="22619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dirty="0">
                <a:latin typeface="Calibri" charset="0"/>
                <a:ea typeface="Calibri" charset="0"/>
                <a:cs typeface="Calibri" charset="0"/>
              </a:rPr>
              <a:t>Abstract</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r>
              <a:rPr lang="en-US" dirty="0" smtClean="0">
                <a:solidFill>
                  <a:srgbClr val="000000"/>
                </a:solidFill>
                <a:latin typeface="Calibri" charset="0"/>
                <a:ea typeface="Calibri" charset="0"/>
                <a:cs typeface="Calibri" charset="0"/>
              </a:rPr>
              <a:t>As </a:t>
            </a:r>
            <a:r>
              <a:rPr lang="en-US" dirty="0">
                <a:solidFill>
                  <a:srgbClr val="000000"/>
                </a:solidFill>
                <a:latin typeface="Calibri" charset="0"/>
                <a:ea typeface="Calibri" charset="0"/>
                <a:cs typeface="Calibri" charset="0"/>
              </a:rPr>
              <a:t>science today grows increasingly computer based, it poses challenges and opportunities for researchers. Scientists and engineers are turning to gateways to allow them to analyze, share, and understand large volumes of data more effectively. The existence of science and engineering gateways and the sophisticated cyberinfrastructure (CI) tools together can significantly improve the productivity of researchers. Most importantly, science gateways can give uniform access to the cyberinfrastructure that enables cutting-edge science.</a:t>
            </a:r>
          </a:p>
          <a:p>
            <a:pPr lvl="0"/>
            <a:endParaRPr lang="en" dirty="0">
              <a:solidFill>
                <a:srgbClr val="000000"/>
              </a:solidFill>
              <a:latin typeface="Calibri" charset="0"/>
              <a:ea typeface="Calibri" charset="0"/>
              <a:cs typeface="Calibri" charset="0"/>
              <a:sym typeface="Arial"/>
            </a:endParaRPr>
          </a:p>
        </p:txBody>
      </p:sp>
      <p:pic>
        <p:nvPicPr>
          <p:cNvPr id="7" name="Shape 68" descr="sgci-new-logo-words-below-black.png"/>
          <p:cNvPicPr preferRelativeResize="0"/>
          <p:nvPr/>
        </p:nvPicPr>
        <p:blipFill>
          <a:blip r:embed="rId3">
            <a:alphaModFix/>
          </a:blip>
          <a:stretch>
            <a:fillRect/>
          </a:stretch>
        </p:blipFill>
        <p:spPr>
          <a:xfrm>
            <a:off x="7481971" y="163300"/>
            <a:ext cx="1495774" cy="921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latin typeface="Calibri" charset="0"/>
                <a:ea typeface="Calibri" charset="0"/>
                <a:cs typeface="Calibri" charset="0"/>
              </a:rPr>
              <a:t>Abstract</a:t>
            </a:r>
          </a:p>
        </p:txBody>
      </p:sp>
      <p:sp>
        <p:nvSpPr>
          <p:cNvPr id="81" name="Shape 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r>
              <a:rPr lang="en-US" dirty="0" smtClean="0">
                <a:solidFill>
                  <a:srgbClr val="000000"/>
                </a:solidFill>
                <a:latin typeface="Calibri" charset="0"/>
                <a:ea typeface="Calibri" charset="0"/>
                <a:cs typeface="Calibri" charset="0"/>
              </a:rPr>
              <a:t>The </a:t>
            </a:r>
            <a:r>
              <a:rPr lang="en-US" dirty="0">
                <a:solidFill>
                  <a:srgbClr val="000000"/>
                </a:solidFill>
                <a:latin typeface="Calibri" charset="0"/>
                <a:ea typeface="Calibri" charset="0"/>
                <a:cs typeface="Calibri" charset="0"/>
              </a:rPr>
              <a:t>goal of the web development team was to increase the interactivity of the SGCI Young Professionals site to attract potential members and disseminate information. This was completed utilizing WordPress Widgets to provide graphical and interactive components. Bootstrap components (HTML, CSS, and JavaScript) were also researched for their inclusion into the current WordPress Content Management System (CMS) and the future </a:t>
            </a:r>
            <a:r>
              <a:rPr lang="en-US" dirty="0" err="1">
                <a:solidFill>
                  <a:srgbClr val="000000"/>
                </a:solidFill>
                <a:latin typeface="Calibri" charset="0"/>
                <a:ea typeface="Calibri" charset="0"/>
                <a:cs typeface="Calibri" charset="0"/>
              </a:rPr>
              <a:t>Liferay</a:t>
            </a:r>
            <a:r>
              <a:rPr lang="en-US" dirty="0">
                <a:solidFill>
                  <a:srgbClr val="000000"/>
                </a:solidFill>
                <a:latin typeface="Calibri" charset="0"/>
                <a:ea typeface="Calibri" charset="0"/>
                <a:cs typeface="Calibri" charset="0"/>
              </a:rPr>
              <a:t> CMS. </a:t>
            </a:r>
            <a:endParaRPr lang="en" dirty="0">
              <a:solidFill>
                <a:srgbClr val="000000"/>
              </a:solidFill>
              <a:latin typeface="Calibri" charset="0"/>
              <a:ea typeface="Calibri" charset="0"/>
              <a:cs typeface="Calibri" charset="0"/>
              <a:sym typeface="Arial"/>
            </a:endParaRPr>
          </a:p>
        </p:txBody>
      </p:sp>
      <p:pic>
        <p:nvPicPr>
          <p:cNvPr id="6" name="Shape 68" descr="sgci-new-logo-words-below-black.png"/>
          <p:cNvPicPr preferRelativeResize="0"/>
          <p:nvPr/>
        </p:nvPicPr>
        <p:blipFill>
          <a:blip r:embed="rId3">
            <a:alphaModFix/>
          </a:blip>
          <a:stretch>
            <a:fillRect/>
          </a:stretch>
        </p:blipFill>
        <p:spPr>
          <a:xfrm>
            <a:off x="7481971" y="163300"/>
            <a:ext cx="1495774" cy="921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dirty="0">
                <a:latin typeface="Calibri" charset="0"/>
                <a:ea typeface="Calibri" charset="0"/>
                <a:cs typeface="Calibri" charset="0"/>
              </a:rPr>
              <a:t>Research Overview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713" y="0"/>
            <a:ext cx="2113613" cy="2481990"/>
            <a:chOff x="434713" y="0"/>
            <a:chExt cx="2113613" cy="2481990"/>
          </a:xfrm>
        </p:grpSpPr>
        <p:sp>
          <p:nvSpPr>
            <p:cNvPr id="4" name="Rounded Rectangle 3"/>
            <p:cNvSpPr/>
            <p:nvPr/>
          </p:nvSpPr>
          <p:spPr>
            <a:xfrm>
              <a:off x="434713" y="544641"/>
              <a:ext cx="2113613" cy="1937349"/>
            </a:xfrm>
            <a:prstGeom prst="round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Connector 9"/>
            <p:cNvCxnSpPr/>
            <p:nvPr/>
          </p:nvCxnSpPr>
          <p:spPr>
            <a:xfrm>
              <a:off x="1491519" y="0"/>
              <a:ext cx="1" cy="54464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4713" y="819009"/>
              <a:ext cx="2113613" cy="1384995"/>
            </a:xfrm>
            <a:prstGeom prst="rect">
              <a:avLst/>
            </a:prstGeom>
          </p:spPr>
          <p:txBody>
            <a:bodyPr wrap="square">
              <a:spAutoFit/>
            </a:bodyPr>
            <a:lstStyle/>
            <a:p>
              <a:pPr lvl="0" algn="ctr"/>
              <a:r>
                <a:rPr lang="en" b="1" dirty="0">
                  <a:latin typeface="Calibri" charset="0"/>
                  <a:ea typeface="Calibri" charset="0"/>
                  <a:cs typeface="Calibri" charset="0"/>
                </a:rPr>
                <a:t>CERSER </a:t>
              </a:r>
            </a:p>
            <a:p>
              <a:pPr lvl="0" algn="ctr"/>
              <a:r>
                <a:rPr lang="en" b="1" dirty="0">
                  <a:latin typeface="Calibri" charset="0"/>
                  <a:ea typeface="Calibri" charset="0"/>
                  <a:cs typeface="Calibri" charset="0"/>
                </a:rPr>
                <a:t>+ </a:t>
              </a:r>
            </a:p>
            <a:p>
              <a:pPr lvl="0" algn="ctr"/>
              <a:r>
                <a:rPr lang="en" b="1" dirty="0">
                  <a:latin typeface="Calibri" charset="0"/>
                  <a:ea typeface="Calibri" charset="0"/>
                  <a:cs typeface="Calibri" charset="0"/>
                </a:rPr>
                <a:t>San Diego Supercomputing Center</a:t>
              </a:r>
              <a:r>
                <a:rPr lang="en" dirty="0">
                  <a:latin typeface="Calibri" charset="0"/>
                  <a:ea typeface="Calibri" charset="0"/>
                  <a:cs typeface="Calibri" charset="0"/>
                </a:rPr>
                <a:t> </a:t>
              </a:r>
              <a:r>
                <a:rPr lang="en-US" dirty="0">
                  <a:latin typeface="Calibri" charset="0"/>
                  <a:ea typeface="Calibri" charset="0"/>
                  <a:cs typeface="Calibri" charset="0"/>
                </a:rPr>
                <a:t>and</a:t>
              </a:r>
              <a:r>
                <a:rPr lang="en" dirty="0">
                  <a:latin typeface="Calibri" charset="0"/>
                  <a:ea typeface="Calibri" charset="0"/>
                  <a:cs typeface="Calibri" charset="0"/>
                </a:rPr>
                <a:t> Science Gateways Community Institute</a:t>
              </a:r>
            </a:p>
          </p:txBody>
        </p:sp>
      </p:grpSp>
      <p:grpSp>
        <p:nvGrpSpPr>
          <p:cNvPr id="9" name="Group 8"/>
          <p:cNvGrpSpPr/>
          <p:nvPr/>
        </p:nvGrpSpPr>
        <p:grpSpPr>
          <a:xfrm>
            <a:off x="3502701" y="-9995"/>
            <a:ext cx="2113613" cy="2486199"/>
            <a:chOff x="3502701" y="-9995"/>
            <a:chExt cx="2113613" cy="2486199"/>
          </a:xfrm>
        </p:grpSpPr>
        <p:sp>
          <p:nvSpPr>
            <p:cNvPr id="8" name="Rounded Rectangle 7"/>
            <p:cNvSpPr/>
            <p:nvPr/>
          </p:nvSpPr>
          <p:spPr>
            <a:xfrm>
              <a:off x="3502701" y="544642"/>
              <a:ext cx="2113613" cy="1931562"/>
            </a:xfrm>
            <a:prstGeom prst="round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4" name="Straight Connector 13"/>
            <p:cNvCxnSpPr/>
            <p:nvPr/>
          </p:nvCxnSpPr>
          <p:spPr>
            <a:xfrm>
              <a:off x="4559507" y="-9995"/>
              <a:ext cx="1" cy="54464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Shape 103"/>
            <p:cNvSpPr txBox="1"/>
            <p:nvPr/>
          </p:nvSpPr>
          <p:spPr>
            <a:xfrm>
              <a:off x="3502701" y="844306"/>
              <a:ext cx="2113613" cy="1334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dirty="0">
                  <a:latin typeface="Calibri" charset="0"/>
                  <a:ea typeface="Calibri" charset="0"/>
                  <a:cs typeface="Calibri" charset="0"/>
                </a:rPr>
                <a:t>Enable researchers to </a:t>
              </a:r>
              <a:r>
                <a:rPr lang="en" b="1" dirty="0">
                  <a:latin typeface="Calibri" charset="0"/>
                  <a:ea typeface="Calibri" charset="0"/>
                  <a:cs typeface="Calibri" charset="0"/>
                </a:rPr>
                <a:t>analyze</a:t>
              </a:r>
              <a:r>
                <a:rPr lang="en" dirty="0">
                  <a:latin typeface="Calibri" charset="0"/>
                  <a:ea typeface="Calibri" charset="0"/>
                  <a:cs typeface="Calibri" charset="0"/>
                </a:rPr>
                <a:t>, </a:t>
              </a:r>
              <a:r>
                <a:rPr lang="en" b="1" dirty="0">
                  <a:latin typeface="Calibri" charset="0"/>
                  <a:ea typeface="Calibri" charset="0"/>
                  <a:cs typeface="Calibri" charset="0"/>
                </a:rPr>
                <a:t>share</a:t>
              </a:r>
              <a:r>
                <a:rPr lang="en" dirty="0">
                  <a:latin typeface="Calibri" charset="0"/>
                  <a:ea typeface="Calibri" charset="0"/>
                  <a:cs typeface="Calibri" charset="0"/>
                </a:rPr>
                <a:t>, and </a:t>
              </a:r>
              <a:r>
                <a:rPr lang="en" b="1" dirty="0">
                  <a:latin typeface="Calibri" charset="0"/>
                  <a:ea typeface="Calibri" charset="0"/>
                  <a:cs typeface="Calibri" charset="0"/>
                </a:rPr>
                <a:t>understand</a:t>
              </a:r>
              <a:r>
                <a:rPr lang="en" dirty="0">
                  <a:latin typeface="Calibri" charset="0"/>
                  <a:ea typeface="Calibri" charset="0"/>
                  <a:cs typeface="Calibri" charset="0"/>
                </a:rPr>
                <a:t> large volumes of data more effectively</a:t>
              </a:r>
            </a:p>
            <a:p>
              <a:pPr lvl="0" rtl="0">
                <a:spcBef>
                  <a:spcPts val="0"/>
                </a:spcBef>
                <a:buNone/>
              </a:pPr>
              <a:endParaRPr dirty="0">
                <a:latin typeface="Calibri" charset="0"/>
                <a:ea typeface="Calibri" charset="0"/>
                <a:cs typeface="Calibri" charset="0"/>
              </a:endParaRPr>
            </a:p>
          </p:txBody>
        </p:sp>
      </p:grpSp>
      <p:grpSp>
        <p:nvGrpSpPr>
          <p:cNvPr id="11" name="Group 10"/>
          <p:cNvGrpSpPr/>
          <p:nvPr/>
        </p:nvGrpSpPr>
        <p:grpSpPr>
          <a:xfrm>
            <a:off x="6570689" y="-9996"/>
            <a:ext cx="2113613" cy="2486200"/>
            <a:chOff x="6570689" y="-9996"/>
            <a:chExt cx="2113613" cy="2486200"/>
          </a:xfrm>
        </p:grpSpPr>
        <p:sp>
          <p:nvSpPr>
            <p:cNvPr id="7" name="Rounded Rectangle 6"/>
            <p:cNvSpPr/>
            <p:nvPr/>
          </p:nvSpPr>
          <p:spPr>
            <a:xfrm>
              <a:off x="6570689" y="544641"/>
              <a:ext cx="2113613" cy="1931563"/>
            </a:xfrm>
            <a:prstGeom prst="round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3" name="Straight Connector 12"/>
            <p:cNvCxnSpPr/>
            <p:nvPr/>
          </p:nvCxnSpPr>
          <p:spPr>
            <a:xfrm>
              <a:off x="7627495" y="-9996"/>
              <a:ext cx="1" cy="54464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Shape 96"/>
            <p:cNvSpPr txBox="1"/>
            <p:nvPr/>
          </p:nvSpPr>
          <p:spPr>
            <a:xfrm>
              <a:off x="6570689" y="1228201"/>
              <a:ext cx="2113613" cy="564442"/>
            </a:xfrm>
            <a:prstGeom prst="rect">
              <a:avLst/>
            </a:prstGeom>
            <a:noFill/>
            <a:ln>
              <a:noFill/>
            </a:ln>
          </p:spPr>
          <p:txBody>
            <a:bodyPr lIns="91425" tIns="91425" rIns="91425" bIns="91425" anchor="t" anchorCtr="0">
              <a:noAutofit/>
            </a:bodyPr>
            <a:lstStyle/>
            <a:p>
              <a:pPr lvl="0" algn="ctr" rtl="0">
                <a:spcBef>
                  <a:spcPts val="0"/>
                </a:spcBef>
                <a:buNone/>
              </a:pPr>
              <a:r>
                <a:rPr lang="en" dirty="0">
                  <a:latin typeface="Calibri" charset="0"/>
                  <a:ea typeface="Calibri" charset="0"/>
                  <a:cs typeface="Calibri" charset="0"/>
                </a:rPr>
                <a:t>Improve the </a:t>
              </a:r>
              <a:r>
                <a:rPr lang="en" b="1" dirty="0">
                  <a:latin typeface="Calibri" charset="0"/>
                  <a:ea typeface="Calibri" charset="0"/>
                  <a:cs typeface="Calibri" charset="0"/>
                </a:rPr>
                <a:t>productivity</a:t>
              </a:r>
              <a:r>
                <a:rPr lang="en" dirty="0">
                  <a:latin typeface="Calibri" charset="0"/>
                  <a:ea typeface="Calibri" charset="0"/>
                  <a:cs typeface="Calibri" charset="0"/>
                </a:rPr>
                <a:t> of researchers</a:t>
              </a:r>
            </a:p>
          </p:txBody>
        </p:sp>
      </p:grpSp>
      <p:grpSp>
        <p:nvGrpSpPr>
          <p:cNvPr id="12" name="Group 11"/>
          <p:cNvGrpSpPr/>
          <p:nvPr/>
        </p:nvGrpSpPr>
        <p:grpSpPr>
          <a:xfrm>
            <a:off x="1938726" y="2754308"/>
            <a:ext cx="2113614" cy="2319860"/>
            <a:chOff x="1938726" y="2754308"/>
            <a:chExt cx="2113614" cy="2319860"/>
          </a:xfrm>
        </p:grpSpPr>
        <p:sp>
          <p:nvSpPr>
            <p:cNvPr id="6" name="Rounded Rectangle 5"/>
            <p:cNvSpPr/>
            <p:nvPr/>
          </p:nvSpPr>
          <p:spPr>
            <a:xfrm>
              <a:off x="1938727" y="2754308"/>
              <a:ext cx="2113613" cy="2047542"/>
            </a:xfrm>
            <a:prstGeom prst="round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6" name="Straight Connector 15"/>
            <p:cNvCxnSpPr/>
            <p:nvPr/>
          </p:nvCxnSpPr>
          <p:spPr>
            <a:xfrm>
              <a:off x="2995533" y="4801849"/>
              <a:ext cx="0" cy="27231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Shape 102"/>
            <p:cNvSpPr txBox="1"/>
            <p:nvPr/>
          </p:nvSpPr>
          <p:spPr>
            <a:xfrm>
              <a:off x="1938726" y="3418420"/>
              <a:ext cx="2113613" cy="833126"/>
            </a:xfrm>
            <a:prstGeom prst="rect">
              <a:avLst/>
            </a:prstGeom>
            <a:noFill/>
            <a:ln>
              <a:noFill/>
            </a:ln>
          </p:spPr>
          <p:txBody>
            <a:bodyPr lIns="91425" tIns="91425" rIns="91425" bIns="91425" anchor="t" anchorCtr="0">
              <a:noAutofit/>
            </a:bodyPr>
            <a:lstStyle/>
            <a:p>
              <a:pPr lvl="0" algn="ctr" rtl="0">
                <a:spcBef>
                  <a:spcPts val="0"/>
                </a:spcBef>
                <a:buNone/>
              </a:pPr>
              <a:r>
                <a:rPr lang="en" b="1" dirty="0">
                  <a:latin typeface="Calibri" charset="0"/>
                  <a:ea typeface="Calibri" charset="0"/>
                  <a:cs typeface="Calibri" charset="0"/>
                </a:rPr>
                <a:t>Workforce Development</a:t>
              </a:r>
              <a:r>
                <a:rPr lang="en" dirty="0">
                  <a:latin typeface="Calibri" charset="0"/>
                  <a:ea typeface="Calibri" charset="0"/>
                  <a:cs typeface="Calibri" charset="0"/>
                </a:rPr>
                <a:t> is one of five key areas within SGCI</a:t>
              </a:r>
            </a:p>
            <a:p>
              <a:pPr lvl="0" rtl="0">
                <a:spcBef>
                  <a:spcPts val="0"/>
                </a:spcBef>
                <a:buNone/>
              </a:pPr>
              <a:endParaRPr dirty="0">
                <a:latin typeface="Calibri" charset="0"/>
                <a:ea typeface="Calibri" charset="0"/>
                <a:cs typeface="Calibri" charset="0"/>
              </a:endParaRPr>
            </a:p>
          </p:txBody>
        </p:sp>
      </p:grpSp>
      <p:grpSp>
        <p:nvGrpSpPr>
          <p:cNvPr id="2" name="Group 1"/>
          <p:cNvGrpSpPr/>
          <p:nvPr/>
        </p:nvGrpSpPr>
        <p:grpSpPr>
          <a:xfrm>
            <a:off x="5002819" y="2748522"/>
            <a:ext cx="2120007" cy="2325646"/>
            <a:chOff x="5002819" y="2748522"/>
            <a:chExt cx="2120007" cy="2325646"/>
          </a:xfrm>
        </p:grpSpPr>
        <p:sp>
          <p:nvSpPr>
            <p:cNvPr id="5" name="Rounded Rectangle 4"/>
            <p:cNvSpPr/>
            <p:nvPr/>
          </p:nvSpPr>
          <p:spPr>
            <a:xfrm>
              <a:off x="5009213" y="2748522"/>
              <a:ext cx="2113613" cy="2053328"/>
            </a:xfrm>
            <a:prstGeom prst="round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5" name="Straight Connector 14"/>
            <p:cNvCxnSpPr/>
            <p:nvPr/>
          </p:nvCxnSpPr>
          <p:spPr>
            <a:xfrm>
              <a:off x="6066019" y="4801848"/>
              <a:ext cx="0" cy="27232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Shape 111" descr="add-icon-76240.png"/>
            <p:cNvPicPr preferRelativeResize="0"/>
            <p:nvPr/>
          </p:nvPicPr>
          <p:blipFill>
            <a:blip r:embed="rId3">
              <a:alphaModFix/>
            </a:blip>
            <a:stretch>
              <a:fillRect/>
            </a:stretch>
          </p:blipFill>
          <p:spPr>
            <a:xfrm>
              <a:off x="5846267" y="2810283"/>
              <a:ext cx="439499" cy="439499"/>
            </a:xfrm>
            <a:prstGeom prst="rect">
              <a:avLst/>
            </a:prstGeom>
            <a:noFill/>
            <a:ln>
              <a:noFill/>
            </a:ln>
          </p:spPr>
        </p:pic>
        <p:pic>
          <p:nvPicPr>
            <p:cNvPr id="26" name="Shape 110" descr="47101-200.png"/>
            <p:cNvPicPr preferRelativeResize="0"/>
            <p:nvPr/>
          </p:nvPicPr>
          <p:blipFill>
            <a:blip r:embed="rId4">
              <a:alphaModFix/>
            </a:blip>
            <a:stretch>
              <a:fillRect/>
            </a:stretch>
          </p:blipFill>
          <p:spPr>
            <a:xfrm>
              <a:off x="5884742" y="3433550"/>
              <a:ext cx="362550" cy="362550"/>
            </a:xfrm>
            <a:prstGeom prst="rect">
              <a:avLst/>
            </a:prstGeom>
            <a:noFill/>
            <a:ln>
              <a:noFill/>
            </a:ln>
          </p:spPr>
        </p:pic>
        <p:pic>
          <p:nvPicPr>
            <p:cNvPr id="27" name="Shape 112" descr="disseminate.png"/>
            <p:cNvPicPr preferRelativeResize="0"/>
            <p:nvPr/>
          </p:nvPicPr>
          <p:blipFill>
            <a:blip r:embed="rId5">
              <a:alphaModFix/>
            </a:blip>
            <a:stretch>
              <a:fillRect/>
            </a:stretch>
          </p:blipFill>
          <p:spPr>
            <a:xfrm>
              <a:off x="5923217" y="4024386"/>
              <a:ext cx="362549" cy="362549"/>
            </a:xfrm>
            <a:prstGeom prst="rect">
              <a:avLst/>
            </a:prstGeom>
            <a:noFill/>
            <a:ln>
              <a:noFill/>
            </a:ln>
          </p:spPr>
        </p:pic>
        <p:sp>
          <p:nvSpPr>
            <p:cNvPr id="28" name="TextBox 27"/>
            <p:cNvSpPr txBox="1"/>
            <p:nvPr/>
          </p:nvSpPr>
          <p:spPr>
            <a:xfrm>
              <a:off x="5002819" y="2884379"/>
              <a:ext cx="2113614" cy="1756891"/>
            </a:xfrm>
            <a:prstGeom prst="rect">
              <a:avLst/>
            </a:prstGeom>
            <a:noFill/>
          </p:spPr>
          <p:txBody>
            <a:bodyPr wrap="square" rtlCol="0">
              <a:spAutoFit/>
            </a:bodyPr>
            <a:lstStyle/>
            <a:p>
              <a:pPr algn="ctr">
                <a:spcBef>
                  <a:spcPts val="200"/>
                </a:spcBef>
                <a:spcAft>
                  <a:spcPts val="200"/>
                </a:spcAft>
              </a:pPr>
              <a:endParaRPr lang="en-US" dirty="0" smtClean="0">
                <a:latin typeface="Calibri" charset="0"/>
                <a:ea typeface="Calibri" charset="0"/>
                <a:cs typeface="Calibri" charset="0"/>
              </a:endParaRPr>
            </a:p>
            <a:p>
              <a:pPr algn="ctr">
                <a:spcBef>
                  <a:spcPts val="300"/>
                </a:spcBef>
                <a:spcAft>
                  <a:spcPts val="300"/>
                </a:spcAft>
              </a:pPr>
              <a:r>
                <a:rPr lang="en-US" dirty="0" smtClean="0">
                  <a:latin typeface="Calibri" charset="0"/>
                  <a:ea typeface="Calibri" charset="0"/>
                  <a:cs typeface="Calibri" charset="0"/>
                </a:rPr>
                <a:t>Interactivity</a:t>
              </a:r>
              <a:endParaRPr lang="en-US" dirty="0">
                <a:latin typeface="Calibri" charset="0"/>
                <a:ea typeface="Calibri" charset="0"/>
                <a:cs typeface="Calibri" charset="0"/>
              </a:endParaRPr>
            </a:p>
            <a:p>
              <a:pPr algn="ctr">
                <a:spcBef>
                  <a:spcPts val="300"/>
                </a:spcBef>
                <a:spcAft>
                  <a:spcPts val="300"/>
                </a:spcAft>
              </a:pPr>
              <a:endParaRPr lang="en-US" dirty="0">
                <a:latin typeface="Calibri" charset="0"/>
                <a:ea typeface="Calibri" charset="0"/>
                <a:cs typeface="Calibri" charset="0"/>
              </a:endParaRPr>
            </a:p>
            <a:p>
              <a:pPr algn="ctr">
                <a:spcBef>
                  <a:spcPts val="300"/>
                </a:spcBef>
                <a:spcAft>
                  <a:spcPts val="300"/>
                </a:spcAft>
              </a:pPr>
              <a:r>
                <a:rPr lang="en-US" dirty="0">
                  <a:latin typeface="Calibri" charset="0"/>
                  <a:ea typeface="Calibri" charset="0"/>
                  <a:cs typeface="Calibri" charset="0"/>
                </a:rPr>
                <a:t>Potential </a:t>
              </a:r>
              <a:r>
                <a:rPr lang="en-US" dirty="0" smtClean="0">
                  <a:latin typeface="Calibri" charset="0"/>
                  <a:ea typeface="Calibri" charset="0"/>
                  <a:cs typeface="Calibri" charset="0"/>
                </a:rPr>
                <a:t>Members</a:t>
              </a:r>
            </a:p>
            <a:p>
              <a:pPr algn="ctr">
                <a:spcBef>
                  <a:spcPts val="300"/>
                </a:spcBef>
                <a:spcAft>
                  <a:spcPts val="300"/>
                </a:spcAft>
              </a:pPr>
              <a:endParaRPr lang="en-US" dirty="0">
                <a:latin typeface="Calibri" charset="0"/>
                <a:ea typeface="Calibri" charset="0"/>
                <a:cs typeface="Calibri" charset="0"/>
              </a:endParaRPr>
            </a:p>
            <a:p>
              <a:pPr algn="ctr">
                <a:spcBef>
                  <a:spcPts val="300"/>
                </a:spcBef>
                <a:spcAft>
                  <a:spcPts val="300"/>
                </a:spcAft>
              </a:pPr>
              <a:r>
                <a:rPr lang="en-US" dirty="0">
                  <a:latin typeface="Calibri" charset="0"/>
                  <a:ea typeface="Calibri" charset="0"/>
                  <a:cs typeface="Calibri" charset="0"/>
                </a:rPr>
                <a:t>Information</a:t>
              </a:r>
            </a:p>
          </p:txBody>
        </p:sp>
      </p:grpSp>
      <p:pic>
        <p:nvPicPr>
          <p:cNvPr id="30" name="Shape 97" descr="sgci-new-logo-words-below-black.png"/>
          <p:cNvPicPr preferRelativeResize="0"/>
          <p:nvPr/>
        </p:nvPicPr>
        <p:blipFill>
          <a:blip r:embed="rId6">
            <a:alphaModFix/>
          </a:blip>
          <a:stretch>
            <a:fillRect/>
          </a:stretch>
        </p:blipFill>
        <p:spPr>
          <a:xfrm>
            <a:off x="128828" y="4040755"/>
            <a:ext cx="1495774" cy="921800"/>
          </a:xfrm>
          <a:prstGeom prst="rect">
            <a:avLst/>
          </a:prstGeom>
          <a:noFill/>
          <a:ln>
            <a:noFill/>
          </a:ln>
        </p:spPr>
      </p:pic>
    </p:spTree>
    <p:extLst>
      <p:ext uri="{BB962C8B-B14F-4D97-AF65-F5344CB8AC3E}">
        <p14:creationId xmlns:p14="http://schemas.microsoft.com/office/powerpoint/2010/main" val="17613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Calibri" charset="0"/>
                <a:ea typeface="Calibri" charset="0"/>
                <a:cs typeface="Calibri" charset="0"/>
              </a:rPr>
              <a:t>Science Gateways Community Institute (SGCI)</a:t>
            </a:r>
            <a:endParaRPr lang="en-US" dirty="0"/>
          </a:p>
        </p:txBody>
      </p:sp>
      <p:sp>
        <p:nvSpPr>
          <p:cNvPr id="3" name="Text Placeholder 2"/>
          <p:cNvSpPr>
            <a:spLocks noGrp="1"/>
          </p:cNvSpPr>
          <p:nvPr>
            <p:ph type="body" idx="1"/>
          </p:nvPr>
        </p:nvSpPr>
        <p:spPr>
          <a:xfrm>
            <a:off x="311700" y="1152475"/>
            <a:ext cx="8520600" cy="2190165"/>
          </a:xfrm>
        </p:spPr>
        <p:txBody>
          <a:bodyPr/>
          <a:lstStyle/>
          <a:p>
            <a:pPr marL="285750" lvl="0" indent="-285750">
              <a:buFont typeface="Arial" charset="0"/>
              <a:buChar char="•"/>
            </a:pPr>
            <a:r>
              <a:rPr lang="en" dirty="0">
                <a:latin typeface="Calibri" charset="0"/>
                <a:ea typeface="Calibri" charset="0"/>
                <a:cs typeface="Calibri" charset="0"/>
                <a:sym typeface="Arial"/>
              </a:rPr>
              <a:t>The Science Gateway Community Institute (SGCI) </a:t>
            </a:r>
            <a:r>
              <a:rPr lang="en" b="1" dirty="0">
                <a:latin typeface="Calibri" charset="0"/>
                <a:ea typeface="Calibri" charset="0"/>
                <a:cs typeface="Calibri" charset="0"/>
                <a:sym typeface="Arial"/>
              </a:rPr>
              <a:t>Workforce Development Team </a:t>
            </a:r>
            <a:r>
              <a:rPr lang="en" dirty="0">
                <a:latin typeface="Calibri" charset="0"/>
                <a:ea typeface="Calibri" charset="0"/>
                <a:cs typeface="Calibri" charset="0"/>
                <a:sym typeface="Arial"/>
              </a:rPr>
              <a:t>is tasked with attracting professionals, faculty, and students to participate in conferences, workshops, and internships</a:t>
            </a:r>
          </a:p>
          <a:p>
            <a:pPr marL="285750" lvl="0" indent="-285750">
              <a:buFont typeface="Arial" charset="0"/>
              <a:buChar char="•"/>
            </a:pPr>
            <a:r>
              <a:rPr lang="en" b="1" dirty="0">
                <a:latin typeface="Calibri" charset="0"/>
                <a:ea typeface="Calibri" charset="0"/>
                <a:cs typeface="Calibri" charset="0"/>
                <a:sym typeface="Arial"/>
              </a:rPr>
              <a:t>Dr. Linda Hayden </a:t>
            </a:r>
            <a:r>
              <a:rPr lang="en" dirty="0">
                <a:latin typeface="Calibri" charset="0"/>
                <a:ea typeface="Calibri" charset="0"/>
                <a:cs typeface="Calibri" charset="0"/>
                <a:sym typeface="Arial"/>
              </a:rPr>
              <a:t>is the lead on this component of SGCI</a:t>
            </a:r>
          </a:p>
        </p:txBody>
      </p:sp>
      <p:pic>
        <p:nvPicPr>
          <p:cNvPr id="5" name="Shape 97" descr="sgci-new-logo-words-below-black.png"/>
          <p:cNvPicPr preferRelativeResize="0"/>
          <p:nvPr/>
        </p:nvPicPr>
        <p:blipFill>
          <a:blip r:embed="rId3">
            <a:alphaModFix/>
          </a:blip>
          <a:stretch>
            <a:fillRect/>
          </a:stretch>
        </p:blipFill>
        <p:spPr>
          <a:xfrm>
            <a:off x="128828" y="4040755"/>
            <a:ext cx="1495774" cy="921800"/>
          </a:xfrm>
          <a:prstGeom prst="rect">
            <a:avLst/>
          </a:prstGeom>
          <a:noFill/>
          <a:ln>
            <a:noFill/>
          </a:ln>
        </p:spPr>
      </p:pic>
    </p:spTree>
    <p:extLst>
      <p:ext uri="{BB962C8B-B14F-4D97-AF65-F5344CB8AC3E}">
        <p14:creationId xmlns:p14="http://schemas.microsoft.com/office/powerpoint/2010/main" val="212566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latin typeface="Calibri" charset="0"/>
                <a:ea typeface="Calibri" charset="0"/>
                <a:cs typeface="Calibri" charset="0"/>
              </a:rPr>
              <a:t>Workforce Development Page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Screen Shot 2017-01-30 at 2.40.54 PM.png"/>
          <p:cNvPicPr preferRelativeResize="0"/>
          <p:nvPr/>
        </p:nvPicPr>
        <p:blipFill>
          <a:blip r:embed="rId3">
            <a:alphaModFix/>
          </a:blip>
          <a:stretch>
            <a:fillRect/>
          </a:stretch>
        </p:blipFill>
        <p:spPr>
          <a:xfrm>
            <a:off x="1623228" y="0"/>
            <a:ext cx="5897545" cy="5143500"/>
          </a:xfrm>
          <a:prstGeom prst="rect">
            <a:avLst/>
          </a:prstGeom>
          <a:noFill/>
          <a:ln w="9525" cap="flat" cmpd="sng">
            <a:solidFill>
              <a:srgbClr val="000000"/>
            </a:solidFill>
            <a:prstDash val="solid"/>
            <a:round/>
            <a:headEnd type="none" w="med" len="med"/>
            <a:tailEnd type="none" w="med" len="med"/>
          </a:ln>
        </p:spPr>
      </p:pic>
      <p:sp>
        <p:nvSpPr>
          <p:cNvPr id="130" name="Shape 130"/>
          <p:cNvSpPr txBox="1">
            <a:spLocks noGrp="1"/>
          </p:cNvSpPr>
          <p:nvPr>
            <p:ph type="body" idx="1"/>
          </p:nvPr>
        </p:nvSpPr>
        <p:spPr>
          <a:xfrm>
            <a:off x="0" y="4544700"/>
            <a:ext cx="1627500" cy="598800"/>
          </a:xfrm>
          <a:prstGeom prst="rect">
            <a:avLst/>
          </a:prstGeom>
        </p:spPr>
        <p:txBody>
          <a:bodyPr lIns="91425" tIns="91425" rIns="91425" bIns="91425" anchor="ctr" anchorCtr="0">
            <a:noAutofit/>
          </a:bodyPr>
          <a:lstStyle/>
          <a:p>
            <a:pPr lvl="0">
              <a:spcBef>
                <a:spcPts val="0"/>
              </a:spcBef>
              <a:buNone/>
            </a:pPr>
            <a:r>
              <a:rPr lang="en" dirty="0">
                <a:latin typeface="Calibri" charset="0"/>
                <a:ea typeface="Calibri" charset="0"/>
                <a:cs typeface="Calibri" charset="0"/>
              </a:rPr>
              <a:t>Original Site</a:t>
            </a:r>
          </a:p>
        </p:txBody>
      </p:sp>
      <p:sp>
        <p:nvSpPr>
          <p:cNvPr id="131" name="Shape 131"/>
          <p:cNvSpPr/>
          <p:nvPr/>
        </p:nvSpPr>
        <p:spPr>
          <a:xfrm>
            <a:off x="4419600" y="331800"/>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sp>
        <p:nvSpPr>
          <p:cNvPr id="132" name="Shape 132"/>
          <p:cNvSpPr/>
          <p:nvPr/>
        </p:nvSpPr>
        <p:spPr>
          <a:xfrm>
            <a:off x="2065250" y="3361275"/>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sp>
        <p:nvSpPr>
          <p:cNvPr id="133" name="Shape 133"/>
          <p:cNvSpPr/>
          <p:nvPr/>
        </p:nvSpPr>
        <p:spPr>
          <a:xfrm>
            <a:off x="1470828" y="2129400"/>
            <a:ext cx="304800" cy="2859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charset="0"/>
              <a:ea typeface="Calibri" charset="0"/>
              <a:cs typeface="Calibri" charset="0"/>
            </a:endParaRPr>
          </a:p>
        </p:txBody>
      </p:sp>
      <p:pic>
        <p:nvPicPr>
          <p:cNvPr id="134" name="Shape 134" descr="sgci-new-logo-words-below-black.png"/>
          <p:cNvPicPr preferRelativeResize="0"/>
          <p:nvPr/>
        </p:nvPicPr>
        <p:blipFill>
          <a:blip r:embed="rId4">
            <a:alphaModFix/>
          </a:blip>
          <a:stretch>
            <a:fillRect/>
          </a:stretch>
        </p:blipFill>
        <p:spPr>
          <a:xfrm>
            <a:off x="7786253" y="110835"/>
            <a:ext cx="1260763" cy="7971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200"/>
                                        <p:tgtEl>
                                          <p:spTgt spid="13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200"/>
                                        <p:tgtEl>
                                          <p:spTgt spid="133"/>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2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Parcel</Template>
  <TotalTime>356</TotalTime>
  <Words>888</Words>
  <Application>Microsoft Macintosh PowerPoint</Application>
  <PresentationFormat>On-screen Show (16:9)</PresentationFormat>
  <Paragraphs>148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Proxima Nova</vt:lpstr>
      <vt:lpstr>Arial</vt:lpstr>
      <vt:lpstr>spearmint</vt:lpstr>
      <vt:lpstr>Enhancing Interactivity and engagement to the Science Gateway Community Institute Workforce Development Site </vt:lpstr>
      <vt:lpstr>Abstract</vt:lpstr>
      <vt:lpstr>Abstract</vt:lpstr>
      <vt:lpstr>Abstract</vt:lpstr>
      <vt:lpstr>Research Overview</vt:lpstr>
      <vt:lpstr>PowerPoint Presentation</vt:lpstr>
      <vt:lpstr>Science Gateways Community Institute (SGCI)</vt:lpstr>
      <vt:lpstr>Workforce Development Page</vt:lpstr>
      <vt:lpstr>PowerPoint Presentation</vt:lpstr>
      <vt:lpstr>Tools</vt:lpstr>
      <vt:lpstr>WordPress</vt:lpstr>
      <vt:lpstr>Bootstrap</vt:lpstr>
      <vt:lpstr>Goal</vt:lpstr>
      <vt:lpstr>Use Bootstrap components in WordPress to enhance the SGCI site</vt:lpstr>
      <vt:lpstr>Roadblock</vt:lpstr>
      <vt:lpstr>Page Enhancements</vt:lpstr>
      <vt:lpstr>PowerPoint Presentation</vt:lpstr>
      <vt:lpstr>Widget: Image Hover Effects</vt:lpstr>
      <vt:lpstr>Widget: Image Hover Effects</vt:lpstr>
      <vt:lpstr>Widget: Soliloquy</vt:lpstr>
      <vt:lpstr>Widget: Soliloquy</vt:lpstr>
      <vt:lpstr>PowerPoint Presentation</vt:lpstr>
      <vt:lpstr>PowerPoint Presentation</vt:lpstr>
      <vt:lpstr>Demo</vt:lpstr>
      <vt:lpstr>PowerPoint Presentation</vt:lpstr>
      <vt:lpstr>Conclusion</vt:lpstr>
      <vt:lpstr>Future Work</vt:lpstr>
      <vt:lpstr>Acknowledgements</vt:lpstr>
      <vt:lpstr>QUESTIONS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Interactivity and engagement to the Science Gateway Community Institute Workforce Development Site </dc:title>
  <cp:lastModifiedBy>Taty Matt</cp:lastModifiedBy>
  <cp:revision>54</cp:revision>
  <cp:lastPrinted>2017-04-11T02:16:05Z</cp:lastPrinted>
  <dcterms:modified xsi:type="dcterms:W3CDTF">2017-04-11T02:16:07Z</dcterms:modified>
</cp:coreProperties>
</file>