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21945600"/>
  <p:notesSz cx="21275675" cy="43221275"/>
  <p:defaultTex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912">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825"/>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677" autoAdjust="0"/>
    <p:restoredTop sz="99841" autoAdjust="0"/>
  </p:normalViewPr>
  <p:slideViewPr>
    <p:cSldViewPr>
      <p:cViewPr>
        <p:scale>
          <a:sx n="37" d="100"/>
          <a:sy n="37" d="100"/>
        </p:scale>
        <p:origin x="-240" y="88"/>
      </p:cViewPr>
      <p:guideLst>
        <p:guide orient="horz" pos="6912"/>
        <p:guide pos="1382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How can</a:t>
            </a:r>
            <a:r>
              <a:rPr lang="en-US" sz="1800" b="1" baseline="0" dirty="0" smtClean="0">
                <a:effectLst/>
              </a:rPr>
              <a:t> </a:t>
            </a:r>
            <a:r>
              <a:rPr lang="en-US" sz="1800" b="1" baseline="0" dirty="0" err="1" smtClean="0">
                <a:effectLst/>
              </a:rPr>
              <a:t>preservice</a:t>
            </a:r>
            <a:r>
              <a:rPr lang="en-US" sz="1800" b="1" baseline="0" dirty="0" smtClean="0">
                <a:effectLst/>
              </a:rPr>
              <a:t> and </a:t>
            </a:r>
            <a:r>
              <a:rPr lang="en-US" sz="1800" b="1" baseline="0" dirty="0" err="1" smtClean="0">
                <a:effectLst/>
              </a:rPr>
              <a:t>inservice</a:t>
            </a:r>
            <a:r>
              <a:rPr lang="en-US" sz="1800" b="1" baseline="0" dirty="0" smtClean="0">
                <a:effectLst/>
              </a:rPr>
              <a:t> teachers utilize the GLOBE protocols?</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Q4</c:v>
                </c:pt>
                <c:pt idx="1">
                  <c:v>Q5</c:v>
                </c:pt>
                <c:pt idx="2">
                  <c:v>Q6</c:v>
                </c:pt>
                <c:pt idx="3">
                  <c:v>Q7</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Q4</c:v>
                </c:pt>
                <c:pt idx="1">
                  <c:v>Q5</c:v>
                </c:pt>
                <c:pt idx="2">
                  <c:v>Q6</c:v>
                </c:pt>
                <c:pt idx="3">
                  <c:v>Q7</c:v>
                </c:pt>
              </c:strCache>
            </c:strRef>
          </c:cat>
          <c:val>
            <c:numRef>
              <c:f>Sheet1!$C$2:$C$5</c:f>
              <c:numCache>
                <c:formatCode>General</c:formatCode>
                <c:ptCount val="4"/>
                <c:pt idx="0">
                  <c:v>0.0</c:v>
                </c:pt>
                <c:pt idx="1">
                  <c:v>0.0</c:v>
                </c:pt>
                <c:pt idx="2">
                  <c:v>1.0</c:v>
                </c:pt>
                <c:pt idx="3">
                  <c:v>0.0</c:v>
                </c:pt>
              </c:numCache>
            </c:numRef>
          </c:val>
        </c:ser>
        <c:ser>
          <c:idx val="2"/>
          <c:order val="2"/>
          <c:tx>
            <c:strRef>
              <c:f>Sheet1!$D$1</c:f>
              <c:strCache>
                <c:ptCount val="1"/>
                <c:pt idx="0">
                  <c:v>Strongly Agree/Agree</c:v>
                </c:pt>
              </c:strCache>
            </c:strRef>
          </c:tx>
          <c:invertIfNegative val="0"/>
          <c:cat>
            <c:strRef>
              <c:f>Sheet1!$A$2:$A$5</c:f>
              <c:strCache>
                <c:ptCount val="4"/>
                <c:pt idx="0">
                  <c:v>Q4</c:v>
                </c:pt>
                <c:pt idx="1">
                  <c:v>Q5</c:v>
                </c:pt>
                <c:pt idx="2">
                  <c:v>Q6</c:v>
                </c:pt>
                <c:pt idx="3">
                  <c:v>Q7</c:v>
                </c:pt>
              </c:strCache>
            </c:strRef>
          </c:cat>
          <c:val>
            <c:numRef>
              <c:f>Sheet1!$D$2:$D$5</c:f>
              <c:numCache>
                <c:formatCode>General</c:formatCode>
                <c:ptCount val="4"/>
                <c:pt idx="0">
                  <c:v>14.0</c:v>
                </c:pt>
                <c:pt idx="1">
                  <c:v>14.0</c:v>
                </c:pt>
                <c:pt idx="2">
                  <c:v>13.0</c:v>
                </c:pt>
                <c:pt idx="3">
                  <c:v>14.0</c:v>
                </c:pt>
              </c:numCache>
            </c:numRef>
          </c:val>
        </c:ser>
        <c:dLbls>
          <c:showLegendKey val="0"/>
          <c:showVal val="0"/>
          <c:showCatName val="0"/>
          <c:showSerName val="0"/>
          <c:showPercent val="0"/>
          <c:showBubbleSize val="0"/>
        </c:dLbls>
        <c:gapWidth val="150"/>
        <c:axId val="-2128280792"/>
        <c:axId val="-2087640280"/>
      </c:barChart>
      <c:catAx>
        <c:axId val="-2128280792"/>
        <c:scaling>
          <c:orientation val="minMax"/>
        </c:scaling>
        <c:delete val="0"/>
        <c:axPos val="b"/>
        <c:title>
          <c:tx>
            <c:rich>
              <a:bodyPr/>
              <a:lstStyle/>
              <a:p>
                <a:pPr>
                  <a:defRPr/>
                </a:pPr>
                <a:r>
                  <a:rPr lang="en-US" dirty="0" smtClean="0"/>
                  <a:t>Survey Questions</a:t>
                </a:r>
                <a:endParaRPr lang="en-US" dirty="0"/>
              </a:p>
            </c:rich>
          </c:tx>
          <c:layout/>
          <c:overlay val="0"/>
        </c:title>
        <c:majorTickMark val="out"/>
        <c:minorTickMark val="none"/>
        <c:tickLblPos val="nextTo"/>
        <c:crossAx val="-2087640280"/>
        <c:crosses val="autoZero"/>
        <c:auto val="1"/>
        <c:lblAlgn val="ctr"/>
        <c:lblOffset val="100"/>
        <c:noMultiLvlLbl val="0"/>
      </c:catAx>
      <c:valAx>
        <c:axId val="-2087640280"/>
        <c:scaling>
          <c:orientation val="minMax"/>
        </c:scaling>
        <c:delete val="0"/>
        <c:axPos val="l"/>
        <c:majorGridlines/>
        <c:title>
          <c:tx>
            <c:rich>
              <a:bodyPr rot="-5400000" vert="horz"/>
              <a:lstStyle/>
              <a:p>
                <a:pPr>
                  <a:defRPr/>
                </a:pPr>
                <a:r>
                  <a:rPr lang="en-US" dirty="0" smtClean="0"/>
                  <a:t>Frequency</a:t>
                </a:r>
                <a:endParaRPr lang="en-US" dirty="0"/>
              </a:p>
            </c:rich>
          </c:tx>
          <c:layout/>
          <c:overlay val="0"/>
        </c:title>
        <c:numFmt formatCode="General" sourceLinked="1"/>
        <c:majorTickMark val="out"/>
        <c:minorTickMark val="none"/>
        <c:tickLblPos val="nextTo"/>
        <c:crossAx val="-212828079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What are the benefits</a:t>
            </a:r>
            <a:r>
              <a:rPr lang="en-US" sz="1800" b="1" baseline="0" dirty="0" smtClean="0">
                <a:effectLst/>
              </a:rPr>
              <a:t> of GLOBE in the classroom and the community?</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Q3</c:v>
                </c:pt>
                <c:pt idx="1">
                  <c:v>Q10</c:v>
                </c:pt>
                <c:pt idx="2">
                  <c:v>Q11</c:v>
                </c:pt>
                <c:pt idx="3">
                  <c:v>Q12</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Q3</c:v>
                </c:pt>
                <c:pt idx="1">
                  <c:v>Q10</c:v>
                </c:pt>
                <c:pt idx="2">
                  <c:v>Q11</c:v>
                </c:pt>
                <c:pt idx="3">
                  <c:v>Q12</c:v>
                </c:pt>
              </c:strCache>
            </c:strRef>
          </c:cat>
          <c:val>
            <c:numRef>
              <c:f>Sheet1!$C$2:$C$5</c:f>
              <c:numCache>
                <c:formatCode>General</c:formatCode>
                <c:ptCount val="4"/>
                <c:pt idx="0">
                  <c:v>0.0</c:v>
                </c:pt>
                <c:pt idx="1">
                  <c:v>0.0</c:v>
                </c:pt>
                <c:pt idx="2">
                  <c:v>1.0</c:v>
                </c:pt>
                <c:pt idx="3">
                  <c:v>0.0</c:v>
                </c:pt>
              </c:numCache>
            </c:numRef>
          </c:val>
        </c:ser>
        <c:ser>
          <c:idx val="2"/>
          <c:order val="2"/>
          <c:tx>
            <c:strRef>
              <c:f>Sheet1!$D$1</c:f>
              <c:strCache>
                <c:ptCount val="1"/>
                <c:pt idx="0">
                  <c:v>Strongly Agree/Agree</c:v>
                </c:pt>
              </c:strCache>
            </c:strRef>
          </c:tx>
          <c:invertIfNegative val="0"/>
          <c:cat>
            <c:strRef>
              <c:f>Sheet1!$A$2:$A$5</c:f>
              <c:strCache>
                <c:ptCount val="4"/>
                <c:pt idx="0">
                  <c:v>Q3</c:v>
                </c:pt>
                <c:pt idx="1">
                  <c:v>Q10</c:v>
                </c:pt>
                <c:pt idx="2">
                  <c:v>Q11</c:v>
                </c:pt>
                <c:pt idx="3">
                  <c:v>Q12</c:v>
                </c:pt>
              </c:strCache>
            </c:strRef>
          </c:cat>
          <c:val>
            <c:numRef>
              <c:f>Sheet1!$D$2:$D$5</c:f>
              <c:numCache>
                <c:formatCode>General</c:formatCode>
                <c:ptCount val="4"/>
                <c:pt idx="0">
                  <c:v>14.0</c:v>
                </c:pt>
                <c:pt idx="1">
                  <c:v>14.0</c:v>
                </c:pt>
                <c:pt idx="2">
                  <c:v>13.0</c:v>
                </c:pt>
                <c:pt idx="3">
                  <c:v>14.0</c:v>
                </c:pt>
              </c:numCache>
            </c:numRef>
          </c:val>
        </c:ser>
        <c:dLbls>
          <c:showLegendKey val="0"/>
          <c:showVal val="0"/>
          <c:showCatName val="0"/>
          <c:showSerName val="0"/>
          <c:showPercent val="0"/>
          <c:showBubbleSize val="0"/>
        </c:dLbls>
        <c:gapWidth val="150"/>
        <c:axId val="-2122928280"/>
        <c:axId val="-2122922696"/>
      </c:barChart>
      <c:catAx>
        <c:axId val="-2122928280"/>
        <c:scaling>
          <c:orientation val="minMax"/>
        </c:scaling>
        <c:delete val="0"/>
        <c:axPos val="b"/>
        <c:title>
          <c:tx>
            <c:rich>
              <a:bodyPr/>
              <a:lstStyle/>
              <a:p>
                <a:pPr>
                  <a:defRPr/>
                </a:pPr>
                <a:r>
                  <a:rPr lang="en-US" dirty="0" smtClean="0"/>
                  <a:t>Survey Questions</a:t>
                </a:r>
                <a:endParaRPr lang="en-US" dirty="0"/>
              </a:p>
            </c:rich>
          </c:tx>
          <c:layout/>
          <c:overlay val="0"/>
        </c:title>
        <c:majorTickMark val="none"/>
        <c:minorTickMark val="none"/>
        <c:tickLblPos val="nextTo"/>
        <c:crossAx val="-2122922696"/>
        <c:crosses val="autoZero"/>
        <c:auto val="1"/>
        <c:lblAlgn val="ctr"/>
        <c:lblOffset val="100"/>
        <c:noMultiLvlLbl val="0"/>
      </c:catAx>
      <c:valAx>
        <c:axId val="-2122922696"/>
        <c:scaling>
          <c:orientation val="minMax"/>
        </c:scaling>
        <c:delete val="0"/>
        <c:axPos val="l"/>
        <c:majorGridlines/>
        <c:title>
          <c:tx>
            <c:rich>
              <a:bodyPr rot="-5400000" vert="horz"/>
              <a:lstStyle/>
              <a:p>
                <a:pPr>
                  <a:defRPr/>
                </a:pPr>
                <a:r>
                  <a:rPr lang="en-US" dirty="0" smtClean="0"/>
                  <a:t>Frequency</a:t>
                </a:r>
                <a:endParaRPr lang="en-US" dirty="0"/>
              </a:p>
            </c:rich>
          </c:tx>
          <c:layout/>
          <c:overlay val="0"/>
        </c:title>
        <c:numFmt formatCode="General" sourceLinked="1"/>
        <c:majorTickMark val="none"/>
        <c:minorTickMark val="none"/>
        <c:tickLblPos val="nextTo"/>
        <c:crossAx val="-21229282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In what role</a:t>
            </a:r>
            <a:r>
              <a:rPr lang="en-US" sz="1800" b="1" baseline="0" dirty="0" smtClean="0">
                <a:effectLst/>
              </a:rPr>
              <a:t> does GLOBE enhance critical thinking?</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Q1</c:v>
                </c:pt>
                <c:pt idx="1">
                  <c:v>Q2</c:v>
                </c:pt>
                <c:pt idx="2">
                  <c:v>Q8</c:v>
                </c:pt>
                <c:pt idx="3">
                  <c:v>Q9</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Q1</c:v>
                </c:pt>
                <c:pt idx="1">
                  <c:v>Q2</c:v>
                </c:pt>
                <c:pt idx="2">
                  <c:v>Q8</c:v>
                </c:pt>
                <c:pt idx="3">
                  <c:v>Q9</c:v>
                </c:pt>
              </c:strCache>
            </c:strRef>
          </c:cat>
          <c:val>
            <c:numRef>
              <c:f>Sheet1!$C$2:$C$5</c:f>
              <c:numCache>
                <c:formatCode>General</c:formatCode>
                <c:ptCount val="4"/>
                <c:pt idx="0">
                  <c:v>0.0</c:v>
                </c:pt>
                <c:pt idx="1">
                  <c:v>0.0</c:v>
                </c:pt>
                <c:pt idx="2">
                  <c:v>0.0</c:v>
                </c:pt>
                <c:pt idx="3">
                  <c:v>1.0</c:v>
                </c:pt>
              </c:numCache>
            </c:numRef>
          </c:val>
        </c:ser>
        <c:ser>
          <c:idx val="2"/>
          <c:order val="2"/>
          <c:tx>
            <c:strRef>
              <c:f>Sheet1!$D$1</c:f>
              <c:strCache>
                <c:ptCount val="1"/>
                <c:pt idx="0">
                  <c:v>Strongly Agree/Agree</c:v>
                </c:pt>
              </c:strCache>
            </c:strRef>
          </c:tx>
          <c:invertIfNegative val="0"/>
          <c:cat>
            <c:strRef>
              <c:f>Sheet1!$A$2:$A$5</c:f>
              <c:strCache>
                <c:ptCount val="4"/>
                <c:pt idx="0">
                  <c:v>Q1</c:v>
                </c:pt>
                <c:pt idx="1">
                  <c:v>Q2</c:v>
                </c:pt>
                <c:pt idx="2">
                  <c:v>Q8</c:v>
                </c:pt>
                <c:pt idx="3">
                  <c:v>Q9</c:v>
                </c:pt>
              </c:strCache>
            </c:strRef>
          </c:cat>
          <c:val>
            <c:numRef>
              <c:f>Sheet1!$D$2:$D$5</c:f>
              <c:numCache>
                <c:formatCode>General</c:formatCode>
                <c:ptCount val="4"/>
                <c:pt idx="0">
                  <c:v>14.0</c:v>
                </c:pt>
                <c:pt idx="1">
                  <c:v>14.0</c:v>
                </c:pt>
                <c:pt idx="2">
                  <c:v>14.0</c:v>
                </c:pt>
                <c:pt idx="3">
                  <c:v>13.0</c:v>
                </c:pt>
              </c:numCache>
            </c:numRef>
          </c:val>
        </c:ser>
        <c:dLbls>
          <c:showLegendKey val="0"/>
          <c:showVal val="0"/>
          <c:showCatName val="0"/>
          <c:showSerName val="0"/>
          <c:showPercent val="0"/>
          <c:showBubbleSize val="0"/>
        </c:dLbls>
        <c:gapWidth val="300"/>
        <c:axId val="2078726248"/>
        <c:axId val="-2124047320"/>
      </c:barChart>
      <c:catAx>
        <c:axId val="2078726248"/>
        <c:scaling>
          <c:orientation val="minMax"/>
        </c:scaling>
        <c:delete val="0"/>
        <c:axPos val="b"/>
        <c:title>
          <c:tx>
            <c:rich>
              <a:bodyPr/>
              <a:lstStyle/>
              <a:p>
                <a:pPr>
                  <a:defRPr/>
                </a:pPr>
                <a:r>
                  <a:rPr lang="en-US" dirty="0" smtClean="0"/>
                  <a:t>Survey Questions</a:t>
                </a:r>
                <a:endParaRPr lang="en-US" dirty="0"/>
              </a:p>
            </c:rich>
          </c:tx>
          <c:layout/>
          <c:overlay val="0"/>
        </c:title>
        <c:majorTickMark val="none"/>
        <c:minorTickMark val="none"/>
        <c:tickLblPos val="nextTo"/>
        <c:crossAx val="-2124047320"/>
        <c:crosses val="autoZero"/>
        <c:auto val="1"/>
        <c:lblAlgn val="ctr"/>
        <c:lblOffset val="100"/>
        <c:noMultiLvlLbl val="0"/>
      </c:catAx>
      <c:valAx>
        <c:axId val="-2124047320"/>
        <c:scaling>
          <c:orientation val="minMax"/>
        </c:scaling>
        <c:delete val="0"/>
        <c:axPos val="l"/>
        <c:majorGridlines/>
        <c:title>
          <c:tx>
            <c:rich>
              <a:bodyPr/>
              <a:lstStyle/>
              <a:p>
                <a:pPr>
                  <a:defRPr/>
                </a:pPr>
                <a:r>
                  <a:rPr lang="en-US" dirty="0" smtClean="0"/>
                  <a:t>Frequency</a:t>
                </a:r>
                <a:endParaRPr lang="en-US" dirty="0"/>
              </a:p>
            </c:rich>
          </c:tx>
          <c:layout/>
          <c:overlay val="0"/>
        </c:title>
        <c:numFmt formatCode="General" sourceLinked="1"/>
        <c:majorTickMark val="out"/>
        <c:minorTickMark val="none"/>
        <c:tickLblPos val="nextTo"/>
        <c:crossAx val="20787262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950723"/>
            <a:ext cx="37307520" cy="13655040"/>
          </a:xfrm>
        </p:spPr>
        <p:txBody>
          <a:bodyPr anchor="b">
            <a:noAutofit/>
          </a:bodyPr>
          <a:lstStyle>
            <a:lvl1pPr>
              <a:lnSpc>
                <a:spcPct val="100000"/>
              </a:lnSpc>
              <a:defRPr sz="32900"/>
            </a:lvl1pPr>
          </a:lstStyle>
          <a:p>
            <a:r>
              <a:rPr lang="en-US" smtClean="0"/>
              <a:t>Click to edit Master title style</a:t>
            </a:r>
            <a:endParaRPr lang="en-US" dirty="0"/>
          </a:p>
        </p:txBody>
      </p:sp>
      <p:sp>
        <p:nvSpPr>
          <p:cNvPr id="3" name="Subtitle 2"/>
          <p:cNvSpPr>
            <a:spLocks noGrp="1"/>
          </p:cNvSpPr>
          <p:nvPr>
            <p:ph type="subTitle" idx="1"/>
          </p:nvPr>
        </p:nvSpPr>
        <p:spPr>
          <a:xfrm>
            <a:off x="6583680" y="15849600"/>
            <a:ext cx="30723840" cy="3901440"/>
          </a:xfrm>
        </p:spPr>
        <p:txBody>
          <a:bodyPr>
            <a:normAutofit/>
          </a:bodyPr>
          <a:lstStyle>
            <a:lvl1pPr marL="0" indent="0" algn="ctr">
              <a:buNone/>
              <a:defRPr sz="9900">
                <a:solidFill>
                  <a:schemeClr val="tx1">
                    <a:tint val="75000"/>
                  </a:schemeClr>
                </a:solidFill>
              </a:defRPr>
            </a:lvl1pPr>
            <a:lvl2pPr marL="1881012" indent="0" algn="ctr">
              <a:buNone/>
              <a:defRPr>
                <a:solidFill>
                  <a:schemeClr val="tx1">
                    <a:tint val="75000"/>
                  </a:schemeClr>
                </a:solidFill>
              </a:defRPr>
            </a:lvl2pPr>
            <a:lvl3pPr marL="3762024" indent="0" algn="ctr">
              <a:buNone/>
              <a:defRPr>
                <a:solidFill>
                  <a:schemeClr val="tx1">
                    <a:tint val="75000"/>
                  </a:schemeClr>
                </a:solidFill>
              </a:defRPr>
            </a:lvl3pPr>
            <a:lvl4pPr marL="5643037" indent="0" algn="ctr">
              <a:buNone/>
              <a:defRPr>
                <a:solidFill>
                  <a:schemeClr val="tx1">
                    <a:tint val="75000"/>
                  </a:schemeClr>
                </a:solidFill>
              </a:defRPr>
            </a:lvl4pPr>
            <a:lvl5pPr marL="7524049" indent="0" algn="ctr">
              <a:buNone/>
              <a:defRPr>
                <a:solidFill>
                  <a:schemeClr val="tx1">
                    <a:tint val="75000"/>
                  </a:schemeClr>
                </a:solidFill>
              </a:defRPr>
            </a:lvl5pPr>
            <a:lvl6pPr marL="9405061" indent="0" algn="ctr">
              <a:buNone/>
              <a:defRPr>
                <a:solidFill>
                  <a:schemeClr val="tx1">
                    <a:tint val="75000"/>
                  </a:schemeClr>
                </a:solidFill>
              </a:defRPr>
            </a:lvl6pPr>
            <a:lvl7pPr marL="11286073" indent="0" algn="ctr">
              <a:buNone/>
              <a:defRPr>
                <a:solidFill>
                  <a:schemeClr val="tx1">
                    <a:tint val="75000"/>
                  </a:schemeClr>
                </a:solidFill>
              </a:defRPr>
            </a:lvl7pPr>
            <a:lvl8pPr marL="13167086" indent="0" algn="ctr">
              <a:buNone/>
              <a:defRPr>
                <a:solidFill>
                  <a:schemeClr val="tx1">
                    <a:tint val="75000"/>
                  </a:schemeClr>
                </a:solidFill>
              </a:defRPr>
            </a:lvl8pPr>
            <a:lvl9pPr marL="15048098"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C5F42D8F-9744-48DB-AD36-48F0380401B8}" type="datetimeFigureOut">
              <a:rPr lang="en-US" smtClean="0"/>
              <a:t>4/3/17</a:t>
            </a:fld>
            <a:endParaRPr lang="en-US"/>
          </a:p>
        </p:txBody>
      </p:sp>
      <p:sp>
        <p:nvSpPr>
          <p:cNvPr id="8" name="Slide Number Placeholder 7"/>
          <p:cNvSpPr>
            <a:spLocks noGrp="1"/>
          </p:cNvSpPr>
          <p:nvPr>
            <p:ph type="sldNum" sz="quarter" idx="11"/>
          </p:nvPr>
        </p:nvSpPr>
        <p:spPr/>
        <p:txBody>
          <a:bodyPr/>
          <a:lstStyle/>
          <a:p>
            <a:fld id="{2A4BEE73-96EC-4170-8183-E27D649616F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42D8F-9744-48DB-AD36-48F0380401B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878843"/>
            <a:ext cx="9875520" cy="187248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94560" y="878843"/>
            <a:ext cx="28895040" cy="18724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42D8F-9744-48DB-AD36-48F0380401B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C5F42D8F-9744-48DB-AD36-48F0380401B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4389122"/>
            <a:ext cx="37307520" cy="8016240"/>
          </a:xfrm>
        </p:spPr>
        <p:txBody>
          <a:bodyPr anchor="b"/>
          <a:lstStyle>
            <a:lvl1pPr algn="ctr" defTabSz="3762024" rtl="0" eaLnBrk="1" latinLnBrk="0" hangingPunct="1">
              <a:lnSpc>
                <a:spcPct val="100000"/>
              </a:lnSpc>
              <a:spcBef>
                <a:spcPct val="0"/>
              </a:spcBef>
              <a:buNone/>
              <a:defRPr lang="en-US" sz="197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467102" y="13020043"/>
            <a:ext cx="37307520" cy="3622038"/>
          </a:xfrm>
        </p:spPr>
        <p:txBody>
          <a:bodyPr anchor="t"/>
          <a:lstStyle>
            <a:lvl1pPr marL="0" indent="0" algn="ctr">
              <a:buNone/>
              <a:defRPr sz="8200">
                <a:solidFill>
                  <a:schemeClr val="tx1">
                    <a:tint val="75000"/>
                  </a:schemeClr>
                </a:solidFill>
              </a:defRPr>
            </a:lvl1pPr>
            <a:lvl2pPr marL="1881012" indent="0">
              <a:buNone/>
              <a:defRPr sz="7400">
                <a:solidFill>
                  <a:schemeClr val="tx1">
                    <a:tint val="75000"/>
                  </a:schemeClr>
                </a:solidFill>
              </a:defRPr>
            </a:lvl2pPr>
            <a:lvl3pPr marL="3762024" indent="0">
              <a:buNone/>
              <a:defRPr sz="6600">
                <a:solidFill>
                  <a:schemeClr val="tx1">
                    <a:tint val="75000"/>
                  </a:schemeClr>
                </a:solidFill>
              </a:defRPr>
            </a:lvl3pPr>
            <a:lvl4pPr marL="5643037" indent="0">
              <a:buNone/>
              <a:defRPr sz="5800">
                <a:solidFill>
                  <a:schemeClr val="tx1">
                    <a:tint val="75000"/>
                  </a:schemeClr>
                </a:solidFill>
              </a:defRPr>
            </a:lvl4pPr>
            <a:lvl5pPr marL="7524049" indent="0">
              <a:buNone/>
              <a:defRPr sz="5800">
                <a:solidFill>
                  <a:schemeClr val="tx1">
                    <a:tint val="75000"/>
                  </a:schemeClr>
                </a:solidFill>
              </a:defRPr>
            </a:lvl5pPr>
            <a:lvl6pPr marL="9405061" indent="0">
              <a:buNone/>
              <a:defRPr sz="5800">
                <a:solidFill>
                  <a:schemeClr val="tx1">
                    <a:tint val="75000"/>
                  </a:schemeClr>
                </a:solidFill>
              </a:defRPr>
            </a:lvl6pPr>
            <a:lvl7pPr marL="11286073" indent="0">
              <a:buNone/>
              <a:defRPr sz="5800">
                <a:solidFill>
                  <a:schemeClr val="tx1">
                    <a:tint val="75000"/>
                  </a:schemeClr>
                </a:solidFill>
              </a:defRPr>
            </a:lvl7pPr>
            <a:lvl8pPr marL="13167086" indent="0">
              <a:buNone/>
              <a:defRPr sz="5800">
                <a:solidFill>
                  <a:schemeClr val="tx1">
                    <a:tint val="75000"/>
                  </a:schemeClr>
                </a:solidFill>
              </a:defRPr>
            </a:lvl8pPr>
            <a:lvl9pPr marL="15048098" indent="0">
              <a:buNone/>
              <a:defRPr sz="5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42D8F-9744-48DB-AD36-48F0380401B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EE73-96EC-4170-8183-E27D649616F9}" type="slidenum">
              <a:rPr lang="en-US" smtClean="0"/>
              <a:t>‹#›</a:t>
            </a:fld>
            <a:endParaRPr lang="en-US"/>
          </a:p>
        </p:txBody>
      </p:sp>
      <p:sp>
        <p:nvSpPr>
          <p:cNvPr id="7" name="Oval 6"/>
          <p:cNvSpPr/>
          <p:nvPr/>
        </p:nvSpPr>
        <p:spPr>
          <a:xfrm>
            <a:off x="21579840" y="12557760"/>
            <a:ext cx="406906" cy="271270"/>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6202" tIns="188101" rIns="376202" bIns="188101" rtlCol="0" anchor="ctr"/>
          <a:lstStyle/>
          <a:p>
            <a:pPr algn="ctr"/>
            <a:endParaRPr lang="en-US"/>
          </a:p>
        </p:txBody>
      </p:sp>
      <p:sp>
        <p:nvSpPr>
          <p:cNvPr id="8" name="Oval 7"/>
          <p:cNvSpPr/>
          <p:nvPr/>
        </p:nvSpPr>
        <p:spPr>
          <a:xfrm>
            <a:off x="22539960" y="12557760"/>
            <a:ext cx="406906" cy="271270"/>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6202" tIns="188101" rIns="376202" bIns="188101" rtlCol="0" anchor="ctr"/>
          <a:lstStyle/>
          <a:p>
            <a:pPr algn="ctr"/>
            <a:endParaRPr lang="en-US"/>
          </a:p>
        </p:txBody>
      </p:sp>
      <p:sp>
        <p:nvSpPr>
          <p:cNvPr id="9" name="Oval 8"/>
          <p:cNvSpPr/>
          <p:nvPr/>
        </p:nvSpPr>
        <p:spPr>
          <a:xfrm>
            <a:off x="20624294" y="12557760"/>
            <a:ext cx="406906" cy="271270"/>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6202" tIns="188101" rIns="376202" bIns="188101"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311360" y="5120641"/>
            <a:ext cx="19385280" cy="14483082"/>
          </a:xfrm>
        </p:spPr>
        <p:txBody>
          <a:bodyPr/>
          <a:lstStyle>
            <a:lvl1pPr>
              <a:defRPr sz="9900"/>
            </a:lvl1pPr>
            <a:lvl2pPr>
              <a:defRPr sz="6600"/>
            </a:lvl2pPr>
            <a:lvl3pPr>
              <a:defRPr sz="66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C5F42D8F-9744-48DB-AD36-48F0380401B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EE73-96EC-4170-8183-E27D649616F9}" type="slidenum">
              <a:rPr lang="en-US" smtClean="0"/>
              <a:t>‹#›</a:t>
            </a:fld>
            <a:endParaRPr lang="en-US"/>
          </a:p>
        </p:txBody>
      </p:sp>
      <p:sp>
        <p:nvSpPr>
          <p:cNvPr id="9" name="Content Placeholder 8"/>
          <p:cNvSpPr>
            <a:spLocks noGrp="1"/>
          </p:cNvSpPr>
          <p:nvPr>
            <p:ph sz="quarter" idx="13"/>
          </p:nvPr>
        </p:nvSpPr>
        <p:spPr>
          <a:xfrm>
            <a:off x="1755648" y="5120640"/>
            <a:ext cx="19399910" cy="144840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5120640"/>
            <a:ext cx="19392902" cy="1950720"/>
          </a:xfrm>
        </p:spPr>
        <p:txBody>
          <a:bodyPr anchor="b">
            <a:noAutofit/>
          </a:bodyPr>
          <a:lstStyle>
            <a:lvl1pPr marL="0" indent="0" algn="ctr">
              <a:buNone/>
              <a:defRPr sz="9900" b="0"/>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5" name="Text Placeholder 4"/>
          <p:cNvSpPr>
            <a:spLocks noGrp="1"/>
          </p:cNvSpPr>
          <p:nvPr>
            <p:ph type="body" sz="quarter" idx="3"/>
          </p:nvPr>
        </p:nvSpPr>
        <p:spPr>
          <a:xfrm>
            <a:off x="22311362" y="5120640"/>
            <a:ext cx="19400520" cy="1950720"/>
          </a:xfrm>
        </p:spPr>
        <p:txBody>
          <a:bodyPr anchor="b">
            <a:noAutofit/>
          </a:bodyPr>
          <a:lstStyle>
            <a:lvl1pPr marL="0" indent="0" algn="ctr">
              <a:buNone/>
              <a:defRPr sz="9900" b="0"/>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5F42D8F-9744-48DB-AD36-48F0380401B8}" type="datetimeFigureOut">
              <a:rPr lang="en-US" smtClean="0"/>
              <a:t>4/3/17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BEE73-96EC-4170-8183-E27D649616F9}" type="slidenum">
              <a:rPr lang="en-US" smtClean="0"/>
              <a:t>‹#›</a:t>
            </a:fld>
            <a:endParaRPr lang="en-US"/>
          </a:p>
        </p:txBody>
      </p:sp>
      <p:sp>
        <p:nvSpPr>
          <p:cNvPr id="11" name="Content Placeholder 10"/>
          <p:cNvSpPr>
            <a:spLocks noGrp="1"/>
          </p:cNvSpPr>
          <p:nvPr>
            <p:ph sz="quarter" idx="13"/>
          </p:nvPr>
        </p:nvSpPr>
        <p:spPr>
          <a:xfrm>
            <a:off x="2194560" y="7081114"/>
            <a:ext cx="19399910" cy="12523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22428403" y="7081115"/>
            <a:ext cx="19399910" cy="125221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F42D8F-9744-48DB-AD36-48F0380401B8}" type="datetimeFigureOut">
              <a:rPr lang="en-US" smtClean="0"/>
              <a:t>4/3/17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42D8F-9744-48DB-AD36-48F0380401B8}" type="datetimeFigureOut">
              <a:rPr lang="en-US" smtClean="0"/>
              <a:t>4/3/17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54020" y="853440"/>
            <a:ext cx="14439902" cy="6705600"/>
          </a:xfrm>
        </p:spPr>
        <p:txBody>
          <a:bodyPr anchor="b"/>
          <a:lstStyle>
            <a:lvl1pPr algn="ctr">
              <a:lnSpc>
                <a:spcPct val="100000"/>
              </a:lnSpc>
              <a:defRPr sz="115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451860" y="873761"/>
            <a:ext cx="23980142" cy="18729962"/>
          </a:xfrm>
        </p:spPr>
        <p:txBody>
          <a:bodyPr/>
          <a:lstStyle>
            <a:lvl1pPr>
              <a:defRPr sz="13200"/>
            </a:lvl1pPr>
            <a:lvl2pPr>
              <a:defRPr sz="11500"/>
            </a:lvl2pPr>
            <a:lvl3pPr>
              <a:defRPr sz="99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8354020" y="7802881"/>
            <a:ext cx="14439902" cy="11800842"/>
          </a:xfrm>
        </p:spPr>
        <p:txBody>
          <a:bodyPr>
            <a:normAutofit/>
          </a:bodyPr>
          <a:lstStyle>
            <a:lvl1pPr marL="0" indent="0" algn="ctr">
              <a:lnSpc>
                <a:spcPct val="125000"/>
              </a:lnSpc>
              <a:buNone/>
              <a:defRPr sz="66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42D8F-9744-48DB-AD36-48F0380401B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61965" y="731520"/>
            <a:ext cx="27416755" cy="2865120"/>
          </a:xfrm>
        </p:spPr>
        <p:txBody>
          <a:bodyPr anchor="b"/>
          <a:lstStyle>
            <a:lvl1pPr algn="ctr">
              <a:lnSpc>
                <a:spcPct val="100000"/>
              </a:lnSpc>
              <a:defRPr sz="11500" b="0"/>
            </a:lvl1pPr>
          </a:lstStyle>
          <a:p>
            <a:r>
              <a:rPr lang="en-US" smtClean="0"/>
              <a:t>Click to edit Master title style</a:t>
            </a:r>
            <a:endParaRPr lang="en-US" dirty="0"/>
          </a:p>
        </p:txBody>
      </p:sp>
      <p:sp>
        <p:nvSpPr>
          <p:cNvPr id="3" name="Picture Placeholder 2"/>
          <p:cNvSpPr>
            <a:spLocks noGrp="1"/>
          </p:cNvSpPr>
          <p:nvPr>
            <p:ph type="pic" idx="1"/>
          </p:nvPr>
        </p:nvSpPr>
        <p:spPr>
          <a:xfrm>
            <a:off x="7239005" y="3657600"/>
            <a:ext cx="29062675" cy="14531341"/>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13200"/>
            </a:lvl1pPr>
            <a:lvl2pPr marL="1881012" indent="0">
              <a:buNone/>
              <a:defRPr sz="11500"/>
            </a:lvl2pPr>
            <a:lvl3pPr marL="3762024" indent="0">
              <a:buNone/>
              <a:defRPr sz="9900"/>
            </a:lvl3pPr>
            <a:lvl4pPr marL="5643037" indent="0">
              <a:buNone/>
              <a:defRPr sz="8200"/>
            </a:lvl4pPr>
            <a:lvl5pPr marL="7524049" indent="0">
              <a:buNone/>
              <a:defRPr sz="8200"/>
            </a:lvl5pPr>
            <a:lvl6pPr marL="9405061" indent="0">
              <a:buNone/>
              <a:defRPr sz="8200"/>
            </a:lvl6pPr>
            <a:lvl7pPr marL="11286073" indent="0">
              <a:buNone/>
              <a:defRPr sz="8200"/>
            </a:lvl7pPr>
            <a:lvl8pPr marL="13167086" indent="0">
              <a:buNone/>
              <a:defRPr sz="8200"/>
            </a:lvl8pPr>
            <a:lvl9pPr marL="15048098" indent="0">
              <a:buNone/>
              <a:defRPr sz="8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061965" y="18592800"/>
            <a:ext cx="27416755" cy="1706880"/>
          </a:xfrm>
        </p:spPr>
        <p:txBody>
          <a:bodyPr>
            <a:normAutofit/>
          </a:bodyPr>
          <a:lstStyle>
            <a:lvl1pPr marL="0" indent="0" algn="ctr">
              <a:buNone/>
              <a:defRPr sz="66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42D8F-9744-48DB-AD36-48F0380401B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EE73-96EC-4170-8183-E27D6496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jp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0"/>
            <a:ext cx="39502080" cy="5120640"/>
          </a:xfrm>
          <a:prstGeom prst="rect">
            <a:avLst/>
          </a:prstGeom>
        </p:spPr>
        <p:txBody>
          <a:bodyPr vert="horz" lIns="376202" tIns="188101" rIns="376202" bIns="188101"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94560" y="5120641"/>
            <a:ext cx="39502080" cy="14483082"/>
          </a:xfrm>
          <a:prstGeom prst="rect">
            <a:avLst/>
          </a:prstGeom>
        </p:spPr>
        <p:txBody>
          <a:bodyPr vert="horz" lIns="376202" tIns="188101" rIns="376202" bIns="1881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30544068" y="20340322"/>
            <a:ext cx="10012680" cy="1168400"/>
          </a:xfrm>
          <a:prstGeom prst="rect">
            <a:avLst/>
          </a:prstGeom>
        </p:spPr>
        <p:txBody>
          <a:bodyPr vert="horz" lIns="376202" tIns="188101" rIns="188101" bIns="188101" rtlCol="0" anchor="ctr"/>
          <a:lstStyle>
            <a:lvl1pPr algn="r">
              <a:defRPr sz="4900">
                <a:solidFill>
                  <a:schemeClr val="tx1">
                    <a:lumMod val="65000"/>
                    <a:lumOff val="35000"/>
                  </a:schemeClr>
                </a:solidFill>
                <a:latin typeface="Century Gothic" pitchFamily="34" charset="0"/>
              </a:defRPr>
            </a:lvl1pPr>
          </a:lstStyle>
          <a:p>
            <a:fld id="{C5F42D8F-9744-48DB-AD36-48F0380401B8}" type="datetimeFigureOut">
              <a:rPr lang="en-US" smtClean="0"/>
              <a:t>4/3/17</a:t>
            </a:fld>
            <a:endParaRPr lang="en-US"/>
          </a:p>
        </p:txBody>
      </p:sp>
      <p:sp>
        <p:nvSpPr>
          <p:cNvPr id="5" name="Footer Placeholder 4"/>
          <p:cNvSpPr>
            <a:spLocks noGrp="1"/>
          </p:cNvSpPr>
          <p:nvPr>
            <p:ph type="ftr" sz="quarter" idx="3"/>
          </p:nvPr>
        </p:nvSpPr>
        <p:spPr>
          <a:xfrm>
            <a:off x="3163994" y="20340322"/>
            <a:ext cx="13670280" cy="1168400"/>
          </a:xfrm>
          <a:prstGeom prst="rect">
            <a:avLst/>
          </a:prstGeom>
        </p:spPr>
        <p:txBody>
          <a:bodyPr vert="horz" lIns="188101" tIns="188101" rIns="376202" bIns="188101" rtlCol="0" anchor="ctr"/>
          <a:lstStyle>
            <a:lvl1pPr algn="l">
              <a:defRPr sz="49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41007737" y="20340322"/>
            <a:ext cx="2697480" cy="1168400"/>
          </a:xfrm>
          <a:prstGeom prst="rect">
            <a:avLst/>
          </a:prstGeom>
        </p:spPr>
        <p:txBody>
          <a:bodyPr vert="horz" lIns="112861" tIns="188101" rIns="188101" bIns="188101" rtlCol="0" anchor="ctr"/>
          <a:lstStyle>
            <a:lvl1pPr algn="l">
              <a:defRPr sz="4900">
                <a:solidFill>
                  <a:schemeClr val="tx1">
                    <a:lumMod val="65000"/>
                    <a:lumOff val="35000"/>
                  </a:schemeClr>
                </a:solidFill>
                <a:latin typeface="Century Gothic" pitchFamily="34" charset="0"/>
              </a:defRPr>
            </a:lvl1pPr>
          </a:lstStyle>
          <a:p>
            <a:fld id="{2A4BEE73-96EC-4170-8183-E27D649616F9}" type="slidenum">
              <a:rPr lang="en-US" smtClean="0"/>
              <a:t>‹#›</a:t>
            </a:fld>
            <a:endParaRPr lang="en-US"/>
          </a:p>
        </p:txBody>
      </p:sp>
      <p:sp>
        <p:nvSpPr>
          <p:cNvPr id="7" name="Oval 6"/>
          <p:cNvSpPr/>
          <p:nvPr/>
        </p:nvSpPr>
        <p:spPr>
          <a:xfrm>
            <a:off x="40597248" y="20798029"/>
            <a:ext cx="406906" cy="271270"/>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6202" tIns="188101" rIns="376202" bIns="188101" rtlCol="0" anchor="ctr"/>
          <a:lstStyle/>
          <a:p>
            <a:pPr marL="0" algn="ctr" defTabSz="3762024" rtl="0" eaLnBrk="1" latinLnBrk="0" hangingPunct="1"/>
            <a:endParaRPr lang="en-US" sz="7400" kern="1200">
              <a:solidFill>
                <a:schemeClr val="lt1"/>
              </a:solidFill>
              <a:latin typeface="+mn-lt"/>
              <a:ea typeface="+mn-ea"/>
              <a:cs typeface="+mn-cs"/>
            </a:endParaRPr>
          </a:p>
        </p:txBody>
      </p:sp>
      <p:sp>
        <p:nvSpPr>
          <p:cNvPr id="8" name="Oval 7"/>
          <p:cNvSpPr/>
          <p:nvPr/>
        </p:nvSpPr>
        <p:spPr>
          <a:xfrm>
            <a:off x="2731771" y="20798029"/>
            <a:ext cx="406906" cy="271270"/>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6202" tIns="188101" rIns="376202" bIns="188101" rtlCol="0" anchor="ctr"/>
          <a:lstStyle/>
          <a:p>
            <a:pPr algn="ctr"/>
            <a:endParaRPr lang="en-US"/>
          </a:p>
        </p:txBody>
      </p:sp>
      <p:sp>
        <p:nvSpPr>
          <p:cNvPr id="9" name="Rectangle 8"/>
          <p:cNvSpPr/>
          <p:nvPr userDrawn="1"/>
        </p:nvSpPr>
        <p:spPr>
          <a:xfrm>
            <a:off x="-8021" y="0"/>
            <a:ext cx="43899225" cy="1981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21400269"/>
            <a:ext cx="43891200" cy="621531"/>
            <a:chOff x="0" y="20802600"/>
            <a:chExt cx="43891200" cy="621531"/>
          </a:xfrm>
          <a:solidFill>
            <a:schemeClr val="tx2">
              <a:lumMod val="75000"/>
            </a:schemeClr>
          </a:solidFill>
        </p:grpSpPr>
        <p:sp>
          <p:nvSpPr>
            <p:cNvPr id="11" name="Rectangle 10"/>
            <p:cNvSpPr/>
            <p:nvPr/>
          </p:nvSpPr>
          <p:spPr>
            <a:xfrm>
              <a:off x="0" y="20878800"/>
              <a:ext cx="4389120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302825"/>
                </a:solidFill>
              </a:endParaRPr>
            </a:p>
          </p:txBody>
        </p:sp>
        <p:sp>
          <p:nvSpPr>
            <p:cNvPr id="12" name="Rectangle 11"/>
            <p:cNvSpPr/>
            <p:nvPr/>
          </p:nvSpPr>
          <p:spPr>
            <a:xfrm>
              <a:off x="0" y="20802600"/>
              <a:ext cx="4389120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1332691"/>
              <a:ext cx="4389120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074" y="294694"/>
            <a:ext cx="4654526" cy="1305506"/>
          </a:xfrm>
          <a:prstGeom prst="rect">
            <a:avLst/>
          </a:prstGeom>
        </p:spPr>
      </p:pic>
      <p:sp>
        <p:nvSpPr>
          <p:cNvPr id="15" name="TextBox 14"/>
          <p:cNvSpPr txBox="1"/>
          <p:nvPr userDrawn="1"/>
        </p:nvSpPr>
        <p:spPr>
          <a:xfrm>
            <a:off x="13868400" y="685800"/>
            <a:ext cx="11630671" cy="707886"/>
          </a:xfrm>
          <a:prstGeom prst="rect">
            <a:avLst/>
          </a:prstGeom>
          <a:noFill/>
        </p:spPr>
        <p:txBody>
          <a:bodyPr wrap="none" rtlCol="0">
            <a:spAutoFit/>
          </a:bodyPr>
          <a:lstStyle/>
          <a:p>
            <a:r>
              <a:rPr lang="en-US" sz="4000" b="1" i="1" dirty="0">
                <a:solidFill>
                  <a:schemeClr val="bg1"/>
                </a:solidFill>
              </a:rPr>
              <a:t>UNDERGRADUATE RESEARCH EXPERIENCE 2016-2017</a:t>
            </a:r>
          </a:p>
        </p:txBody>
      </p:sp>
      <p:pic>
        <p:nvPicPr>
          <p:cNvPr id="16" name="Picture 15" descr="pimers_header_01.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76000" y="152400"/>
            <a:ext cx="7315200" cy="1757984"/>
          </a:xfrm>
          <a:prstGeom prst="rect">
            <a:avLst/>
          </a:prstGeom>
        </p:spPr>
      </p:pic>
      <p:pic>
        <p:nvPicPr>
          <p:cNvPr id="17" name="Picture 2" descr="Elizabeth City State University"/>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385000" y="223216"/>
            <a:ext cx="3810000" cy="15293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 to GLOBE.gov"/>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410200" y="304800"/>
            <a:ext cx="542925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userDrawn="1"/>
        </p:nvCxnSpPr>
        <p:spPr>
          <a:xfrm>
            <a:off x="11239500" y="1066800"/>
            <a:ext cx="24765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7736800" y="1066800"/>
            <a:ext cx="24765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762024" rtl="0" eaLnBrk="1" latinLnBrk="0" hangingPunct="1">
        <a:lnSpc>
          <a:spcPts val="23862"/>
        </a:lnSpc>
        <a:spcBef>
          <a:spcPct val="0"/>
        </a:spcBef>
        <a:buNone/>
        <a:defRPr sz="222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1410759" indent="-1410759" algn="l" defTabSz="3762024" rtl="0" eaLnBrk="1" latinLnBrk="0" hangingPunct="1">
        <a:spcBef>
          <a:spcPct val="20000"/>
        </a:spcBef>
        <a:buFont typeface="Arial" pitchFamily="34" charset="0"/>
        <a:buChar char="•"/>
        <a:defRPr sz="9900" kern="1200">
          <a:solidFill>
            <a:schemeClr val="tx1">
              <a:lumMod val="50000"/>
              <a:lumOff val="50000"/>
            </a:schemeClr>
          </a:solidFill>
          <a:latin typeface="+mj-lt"/>
          <a:ea typeface="+mn-ea"/>
          <a:cs typeface="+mn-cs"/>
        </a:defRPr>
      </a:lvl1pPr>
      <a:lvl2pPr marL="3056645" indent="-1175633" algn="l" defTabSz="3762024" rtl="0" eaLnBrk="1" latinLnBrk="0" hangingPunct="1">
        <a:spcBef>
          <a:spcPct val="20000"/>
        </a:spcBef>
        <a:buFont typeface="Courier New" pitchFamily="49" charset="0"/>
        <a:buChar char="o"/>
        <a:defRPr sz="6600" kern="1200">
          <a:solidFill>
            <a:schemeClr val="tx1">
              <a:lumMod val="50000"/>
              <a:lumOff val="50000"/>
            </a:schemeClr>
          </a:solidFill>
          <a:latin typeface="+mj-lt"/>
          <a:ea typeface="+mn-ea"/>
          <a:cs typeface="+mn-cs"/>
        </a:defRPr>
      </a:lvl2pPr>
      <a:lvl3pPr marL="4702531" indent="-940506" algn="l" defTabSz="3762024" rtl="0" eaLnBrk="1" latinLnBrk="0" hangingPunct="1">
        <a:spcBef>
          <a:spcPct val="20000"/>
        </a:spcBef>
        <a:buFont typeface="Arial" pitchFamily="34" charset="0"/>
        <a:buChar char="•"/>
        <a:defRPr sz="6600" kern="1200">
          <a:solidFill>
            <a:schemeClr val="tx1">
              <a:lumMod val="50000"/>
              <a:lumOff val="50000"/>
            </a:schemeClr>
          </a:solidFill>
          <a:latin typeface="+mj-lt"/>
          <a:ea typeface="+mn-ea"/>
          <a:cs typeface="+mn-cs"/>
        </a:defRPr>
      </a:lvl3pPr>
      <a:lvl4pPr marL="6583543" indent="-940506" algn="l" defTabSz="3762024" rtl="0" eaLnBrk="1" latinLnBrk="0" hangingPunct="1">
        <a:spcBef>
          <a:spcPct val="20000"/>
        </a:spcBef>
        <a:buFont typeface="Courier New" pitchFamily="49" charset="0"/>
        <a:buChar char="o"/>
        <a:defRPr sz="6600" kern="1200">
          <a:solidFill>
            <a:schemeClr val="tx1">
              <a:lumMod val="50000"/>
              <a:lumOff val="50000"/>
            </a:schemeClr>
          </a:solidFill>
          <a:latin typeface="+mj-lt"/>
          <a:ea typeface="+mn-ea"/>
          <a:cs typeface="+mn-cs"/>
        </a:defRPr>
      </a:lvl4pPr>
      <a:lvl5pPr marL="8464555" indent="-940506" algn="l" defTabSz="3762024" rtl="0" eaLnBrk="1" latinLnBrk="0" hangingPunct="1">
        <a:spcBef>
          <a:spcPct val="20000"/>
        </a:spcBef>
        <a:buFont typeface="Arial" pitchFamily="34" charset="0"/>
        <a:buChar char="•"/>
        <a:defRPr sz="6600" kern="1200">
          <a:solidFill>
            <a:schemeClr val="tx1">
              <a:lumMod val="50000"/>
              <a:lumOff val="50000"/>
            </a:schemeClr>
          </a:solidFill>
          <a:latin typeface="+mj-lt"/>
          <a:ea typeface="+mn-ea"/>
          <a:cs typeface="+mn-cs"/>
        </a:defRPr>
      </a:lvl5pPr>
      <a:lvl6pPr marL="10345567" indent="-940506" algn="l" defTabSz="3762024" rtl="0" eaLnBrk="1" latinLnBrk="0" hangingPunct="1">
        <a:spcBef>
          <a:spcPct val="20000"/>
        </a:spcBef>
        <a:buFont typeface="Courier New" pitchFamily="49" charset="0"/>
        <a:buChar char="o"/>
        <a:defRPr sz="6600" kern="1200">
          <a:solidFill>
            <a:schemeClr val="tx1">
              <a:lumMod val="50000"/>
              <a:lumOff val="50000"/>
            </a:schemeClr>
          </a:solidFill>
          <a:latin typeface="+mj-lt"/>
          <a:ea typeface="+mn-ea"/>
          <a:cs typeface="+mn-cs"/>
        </a:defRPr>
      </a:lvl6pPr>
      <a:lvl7pPr marL="12226580" indent="-940506" algn="l" defTabSz="3762024" rtl="0" eaLnBrk="1" latinLnBrk="0" hangingPunct="1">
        <a:spcBef>
          <a:spcPct val="20000"/>
        </a:spcBef>
        <a:buFont typeface="Arial" pitchFamily="34" charset="0"/>
        <a:buChar char="•"/>
        <a:defRPr sz="6600" kern="1200">
          <a:solidFill>
            <a:schemeClr val="tx1">
              <a:lumMod val="50000"/>
              <a:lumOff val="50000"/>
            </a:schemeClr>
          </a:solidFill>
          <a:latin typeface="+mj-lt"/>
          <a:ea typeface="+mn-ea"/>
          <a:cs typeface="+mn-cs"/>
        </a:defRPr>
      </a:lvl7pPr>
      <a:lvl8pPr marL="14107592" indent="-940506" algn="l" defTabSz="3762024" rtl="0" eaLnBrk="1" latinLnBrk="0" hangingPunct="1">
        <a:spcBef>
          <a:spcPct val="20000"/>
        </a:spcBef>
        <a:buFont typeface="Courier New" pitchFamily="49" charset="0"/>
        <a:buChar char="o"/>
        <a:defRPr sz="6600" kern="1200">
          <a:solidFill>
            <a:schemeClr val="tx1">
              <a:lumMod val="50000"/>
              <a:lumOff val="50000"/>
            </a:schemeClr>
          </a:solidFill>
          <a:latin typeface="+mj-lt"/>
          <a:ea typeface="+mn-ea"/>
          <a:cs typeface="+mn-cs"/>
        </a:defRPr>
      </a:lvl8pPr>
      <a:lvl9pPr marL="15988604" indent="-940506" algn="l" defTabSz="3762024" rtl="0" eaLnBrk="1" latinLnBrk="0" hangingPunct="1">
        <a:spcBef>
          <a:spcPct val="20000"/>
        </a:spcBef>
        <a:buFont typeface="Arial" pitchFamily="34" charset="0"/>
        <a:buChar char="•"/>
        <a:defRPr sz="6600" kern="1200">
          <a:solidFill>
            <a:schemeClr val="tx1">
              <a:lumMod val="50000"/>
              <a:lumOff val="50000"/>
            </a:schemeClr>
          </a:solidFill>
          <a:latin typeface="+mj-lt"/>
          <a:ea typeface="+mn-ea"/>
          <a:cs typeface="+mn-cs"/>
        </a:defRPr>
      </a:lvl9pPr>
    </p:bodyStyle>
    <p:other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image" Target="../media/image8.png"/><Relationship Id="rId8" Type="http://schemas.openxmlformats.org/officeDocument/2006/relationships/image" Target="../media/image9.JPG"/><Relationship Id="rId9" Type="http://schemas.openxmlformats.org/officeDocument/2006/relationships/image" Target="../media/image10.png"/><Relationship Id="rId10" Type="http://schemas.openxmlformats.org/officeDocument/2006/relationships/image" Target="../media/image11.JPG"/><Relationship Id="rId11"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21" y="3581400"/>
            <a:ext cx="43899225"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	</a:t>
            </a:r>
            <a:r>
              <a:rPr lang="en-US" sz="2400" dirty="0" smtClean="0">
                <a:solidFill>
                  <a:schemeClr val="bg1"/>
                </a:solidFill>
              </a:rPr>
              <a:t>Principal Investigator: Dr. Linda B. Hayden (</a:t>
            </a:r>
            <a:r>
              <a:rPr lang="en-US" sz="2400" dirty="0">
                <a:solidFill>
                  <a:schemeClr val="bg1"/>
                </a:solidFill>
              </a:rPr>
              <a:t>Elizabeth City State University </a:t>
            </a:r>
            <a:r>
              <a:rPr lang="en-US" sz="2400" dirty="0" smtClean="0">
                <a:solidFill>
                  <a:schemeClr val="bg1"/>
                </a:solidFill>
              </a:rPr>
              <a:t>) 	 Mentor</a:t>
            </a:r>
            <a:r>
              <a:rPr lang="en-US" sz="2400" dirty="0">
                <a:solidFill>
                  <a:schemeClr val="bg1"/>
                </a:solidFill>
              </a:rPr>
              <a:t>: Dr. Darnell Johnson (Elizabeth City State University </a:t>
            </a:r>
            <a:r>
              <a:rPr lang="en-US" sz="2400" dirty="0" smtClean="0">
                <a:solidFill>
                  <a:schemeClr val="bg1"/>
                </a:solidFill>
              </a:rPr>
              <a:t>)               </a:t>
            </a:r>
            <a:r>
              <a:rPr lang="en-US" sz="2400" dirty="0" err="1" smtClean="0">
                <a:solidFill>
                  <a:schemeClr val="bg1"/>
                </a:solidFill>
              </a:rPr>
              <a:t>Joselyn</a:t>
            </a:r>
            <a:r>
              <a:rPr lang="en-US" sz="2400" dirty="0" smtClean="0">
                <a:solidFill>
                  <a:schemeClr val="bg1"/>
                </a:solidFill>
              </a:rPr>
              <a:t> </a:t>
            </a:r>
            <a:r>
              <a:rPr lang="en-US" sz="2400" dirty="0">
                <a:solidFill>
                  <a:schemeClr val="bg1"/>
                </a:solidFill>
              </a:rPr>
              <a:t>Hathaway, Heaven Tate, Dana Poole, Jessica Hathaway, Dana Chandler (Elizabeth City State University ) 	</a:t>
            </a:r>
          </a:p>
        </p:txBody>
      </p:sp>
      <p:sp>
        <p:nvSpPr>
          <p:cNvPr id="5" name="Rectangle 4"/>
          <p:cNvSpPr/>
          <p:nvPr/>
        </p:nvSpPr>
        <p:spPr>
          <a:xfrm>
            <a:off x="-16575" y="1828800"/>
            <a:ext cx="43891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02825"/>
                </a:solidFill>
              </a:rPr>
              <a:t> Globe Training for Preservice and </a:t>
            </a:r>
            <a:r>
              <a:rPr lang="en-US" sz="6000" dirty="0" err="1">
                <a:solidFill>
                  <a:srgbClr val="302825"/>
                </a:solidFill>
              </a:rPr>
              <a:t>Inservice</a:t>
            </a:r>
            <a:r>
              <a:rPr lang="en-US" sz="6000" dirty="0">
                <a:solidFill>
                  <a:srgbClr val="302825"/>
                </a:solidFill>
              </a:rPr>
              <a:t> Teacher Education at Elizabeth City State University </a:t>
            </a:r>
          </a:p>
        </p:txBody>
      </p:sp>
      <p:sp>
        <p:nvSpPr>
          <p:cNvPr id="6" name="Rectangle 5"/>
          <p:cNvSpPr/>
          <p:nvPr/>
        </p:nvSpPr>
        <p:spPr>
          <a:xfrm>
            <a:off x="4" y="3581400"/>
            <a:ext cx="43891200" cy="45720"/>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28600" y="4191001"/>
            <a:ext cx="7391400" cy="16035151"/>
          </a:xfrm>
          <a:prstGeom prst="rect">
            <a:avLst/>
          </a:prstGeom>
          <a:noFill/>
        </p:spPr>
        <p:txBody>
          <a:bodyPr wrap="square" rtlCol="0">
            <a:spAutoFit/>
          </a:bodyPr>
          <a:lstStyle/>
          <a:p>
            <a:r>
              <a:rPr lang="en-US" sz="2800" b="1" dirty="0" smtClean="0"/>
              <a:t>ABSTRACT</a:t>
            </a:r>
          </a:p>
          <a:p>
            <a:pPr algn="just"/>
            <a:r>
              <a:rPr lang="en-US" sz="1800" dirty="0"/>
              <a:t>Global Learning and Observations to Benefit the Environment (GLOBE) is a K-12 environmental education program supported by National Aeronautics Space Administration (NASA), National Oceanic and Atmospheric Administration (NOAA), and National Science Foundation (NSF). GLOBE is a powerful teaching tool that enables students to use hands-on, inquiry-based methods to gather and interpret scientific data. Pathways in Mathematics Education and Remote Sensing (</a:t>
            </a:r>
            <a:r>
              <a:rPr lang="en-US" sz="1800" dirty="0" err="1"/>
              <a:t>PiMERS</a:t>
            </a:r>
            <a:r>
              <a:rPr lang="en-US" sz="1800" dirty="0"/>
              <a:t>) represents a joint effort between Elizabeth City State University (ECSU) and NASA Langley Research Center (</a:t>
            </a:r>
            <a:r>
              <a:rPr lang="en-US" sz="1800" dirty="0" err="1"/>
              <a:t>LaRC</a:t>
            </a:r>
            <a:r>
              <a:rPr lang="en-US" sz="1800" dirty="0"/>
              <a:t>) which held a hybrid regional teacher </a:t>
            </a:r>
            <a:r>
              <a:rPr lang="en-US" sz="1800" dirty="0" err="1"/>
              <a:t>inservice</a:t>
            </a:r>
            <a:r>
              <a:rPr lang="en-US" sz="1800" dirty="0"/>
              <a:t> and student </a:t>
            </a:r>
            <a:r>
              <a:rPr lang="en-US" sz="1800" dirty="0" err="1"/>
              <a:t>preservice</a:t>
            </a:r>
            <a:r>
              <a:rPr lang="en-US" sz="1800" dirty="0"/>
              <a:t> workshop on GLOBE Protocols at on the campus of ECSU located in Elizabeth City, North Carolina in the northeastern region of the state. A Protocol </a:t>
            </a:r>
            <a:r>
              <a:rPr lang="en-US" sz="1800" dirty="0" err="1"/>
              <a:t>eTraining</a:t>
            </a:r>
            <a:r>
              <a:rPr lang="en-US" sz="1800" dirty="0"/>
              <a:t> took place in January 2017 and the face-to-face workshop was held in February 2017. Over a two-week period, students and teachers learned basic GLOBE protocols and formed questions concerning each of the assigned GLOBE topics. During the face to face workshop participants collected data in the field, performed data/laboratory analyses, and compared data submitted by various schools around the world on the GLOBE website. The participants learned about remote sensing and viewed/manipulated images using image-processing software, and were introduced to the study of GLOBE Protocols as applied in northeastern North Carolina as well. Teachers and </a:t>
            </a:r>
            <a:r>
              <a:rPr lang="en-US" sz="1800" dirty="0" err="1"/>
              <a:t>preservice</a:t>
            </a:r>
            <a:r>
              <a:rPr lang="en-US" sz="1800" dirty="0"/>
              <a:t> students were excited about this hands-on experience in GLOBE and stated that this new learning prepared them to pass on this newly acquired knowledge. GLOBE protocols used in the workshop were recommended for incorporation into the current </a:t>
            </a:r>
            <a:r>
              <a:rPr lang="en-US" sz="1800" dirty="0" err="1"/>
              <a:t>preservice</a:t>
            </a:r>
            <a:r>
              <a:rPr lang="en-US" sz="1800" dirty="0"/>
              <a:t> teacher education program at ECSU.</a:t>
            </a:r>
          </a:p>
          <a:p>
            <a:pPr algn="just"/>
            <a:r>
              <a:rPr lang="en-US" sz="1800" dirty="0"/>
              <a:t>As a result of the GLOBE training, the 2017 </a:t>
            </a:r>
            <a:r>
              <a:rPr lang="en-US" sz="1800" dirty="0" err="1"/>
              <a:t>PiMERS</a:t>
            </a:r>
            <a:r>
              <a:rPr lang="en-US" sz="1800" dirty="0"/>
              <a:t> Mathematics Team at ECSU established three environmental sites on the campus of ECSU. With these three established sites, the research team conducted investigations for the following GLOBE protocols: Clouds, Air Temperature, and Surface Temperature. For atmosphere investigations of air and surface thermometers; minimum, and maximum temperatures were recorded from the area located near the front of the Dixon/Patterson Hall building and the softball field on the campus of Elizabeth City State University. With the newly installed weather station loaned by </a:t>
            </a:r>
            <a:r>
              <a:rPr lang="en-US" sz="1800" dirty="0" err="1"/>
              <a:t>LaRC</a:t>
            </a:r>
            <a:r>
              <a:rPr lang="en-US" sz="1800" dirty="0"/>
              <a:t>, IRT207 Infrared Thermometers and digital multi-day max/min/current thermometers were used to record measurements of air and soil temperatures. For cloud investigations, the total cloud/contrail cover, sky color and visibility, cloud levels: high, mid, and low, and surface conditions were observed and recorded from the open area located near the front of </a:t>
            </a:r>
            <a:r>
              <a:rPr lang="en-US" sz="1800" dirty="0" err="1"/>
              <a:t>Burnim</a:t>
            </a:r>
            <a:r>
              <a:rPr lang="en-US" sz="1800" dirty="0"/>
              <a:t> Fine Arts Complex on the campus of Elizabeth City State University. All cloud observations were done visually.</a:t>
            </a:r>
          </a:p>
          <a:p>
            <a:pPr algn="just"/>
            <a:r>
              <a:rPr lang="en-US" sz="1800" dirty="0"/>
              <a:t>The collection of environmental data from these three sites around the ECSU campus that encompass these protocols were conducted by four </a:t>
            </a:r>
            <a:r>
              <a:rPr lang="en-US" sz="1800" dirty="0" err="1"/>
              <a:t>preservice</a:t>
            </a:r>
            <a:r>
              <a:rPr lang="en-US" sz="1800" dirty="0"/>
              <a:t> mathematics education students and one university mathematics instructor from the General Studies Program. The team gained a better understanding of Earth System Science, its relationship to mathematics, and interrelated cycles which comprise an integrated system. The mathematics team uploaded the collected environmental data to the GLOBE website and provided environmental data that enabled scientists to help in the study the earth's system. The </a:t>
            </a:r>
            <a:r>
              <a:rPr lang="en-US" sz="1800" dirty="0" err="1"/>
              <a:t>PiMERS</a:t>
            </a:r>
            <a:r>
              <a:rPr lang="en-US" sz="1800" dirty="0"/>
              <a:t> Mathematics Team collected and evaluated obtained data, and created graphical models to express data quantitatively using the GLOBE website data resources.</a:t>
            </a:r>
            <a:endParaRPr lang="en-US" sz="1800" dirty="0"/>
          </a:p>
        </p:txBody>
      </p:sp>
      <p:sp>
        <p:nvSpPr>
          <p:cNvPr id="15" name="Rectangle 14"/>
          <p:cNvSpPr/>
          <p:nvPr/>
        </p:nvSpPr>
        <p:spPr>
          <a:xfrm>
            <a:off x="-8021" y="1752600"/>
            <a:ext cx="43891200" cy="91440"/>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8153400" y="4191000"/>
            <a:ext cx="7315200" cy="3570208"/>
          </a:xfrm>
          <a:prstGeom prst="rect">
            <a:avLst/>
          </a:prstGeom>
        </p:spPr>
        <p:txBody>
          <a:bodyPr wrap="square">
            <a:spAutoFit/>
          </a:bodyPr>
          <a:lstStyle/>
          <a:p>
            <a:r>
              <a:rPr lang="en-US" sz="2800" b="1" dirty="0" smtClean="0"/>
              <a:t>STATEMENT OF PURPOSE</a:t>
            </a:r>
            <a:endParaRPr lang="en-US" sz="2800" b="1" dirty="0"/>
          </a:p>
          <a:p>
            <a:pPr algn="just"/>
            <a:r>
              <a:rPr lang="en-US" sz="1800" dirty="0"/>
              <a:t>The purpose of this research was to learn the importance of GLOBE, what this program does for </a:t>
            </a:r>
            <a:r>
              <a:rPr lang="en-US" sz="1800" dirty="0" err="1"/>
              <a:t>inservice</a:t>
            </a:r>
            <a:r>
              <a:rPr lang="en-US" sz="1800" dirty="0"/>
              <a:t> and </a:t>
            </a:r>
            <a:r>
              <a:rPr lang="en-US" sz="1800" dirty="0" err="1"/>
              <a:t>preservice</a:t>
            </a:r>
            <a:r>
              <a:rPr lang="en-US" sz="1800" dirty="0"/>
              <a:t> teachers, and how the protocols can be utilized.  A webinar and online GLOBE workshop was hosted by Dr. Jessica Taylor from NASA in January. All participants were directed to complete the online training which introduced them to the GLOBE website and the wide variety of protocols.  All of the protocols were based on subjects in the earth science system.  In collaboration with Dr. Taylor, </a:t>
            </a:r>
            <a:r>
              <a:rPr lang="en-US" sz="1800" dirty="0" err="1"/>
              <a:t>preservice</a:t>
            </a:r>
            <a:r>
              <a:rPr lang="en-US" sz="1800" dirty="0"/>
              <a:t> and </a:t>
            </a:r>
            <a:r>
              <a:rPr lang="en-US" sz="1800" dirty="0" err="1"/>
              <a:t>inservice</a:t>
            </a:r>
            <a:r>
              <a:rPr lang="en-US" sz="1800" dirty="0"/>
              <a:t> teachers were able to experience face-to-face activities on the campus of ECSU and discover how to incorporate information in the classroom.</a:t>
            </a:r>
            <a:endParaRPr lang="en-US" sz="1800" dirty="0"/>
          </a:p>
        </p:txBody>
      </p:sp>
      <p:sp>
        <p:nvSpPr>
          <p:cNvPr id="10" name="Rectangle 9"/>
          <p:cNvSpPr/>
          <p:nvPr/>
        </p:nvSpPr>
        <p:spPr>
          <a:xfrm>
            <a:off x="32308800" y="4114800"/>
            <a:ext cx="7010400" cy="4339650"/>
          </a:xfrm>
          <a:prstGeom prst="rect">
            <a:avLst/>
          </a:prstGeom>
        </p:spPr>
        <p:txBody>
          <a:bodyPr wrap="square">
            <a:spAutoFit/>
          </a:bodyPr>
          <a:lstStyle/>
          <a:p>
            <a:r>
              <a:rPr lang="en-US" sz="2800" b="1" dirty="0"/>
              <a:t>CONCLUSION</a:t>
            </a:r>
          </a:p>
          <a:p>
            <a:pPr algn="just"/>
            <a:r>
              <a:rPr lang="en-US" sz="2000" dirty="0"/>
              <a:t>From participants in the GLOBE workshops and training sessions, it was found that GLOBE training tended to be beneficial to both pre-service students and in-service teachers.  GLOBE is not only for K-12 science classrooms, but for the purpose of educating the global community as well.  This program has a variety of lessons that are flexible enough to be used on all grade levels.  The online training aids in giving a detailed description of each protocol on the GLOBE website.  Participants of the GLOBE workshops were allowed to conduct research in activities associated with protocols with a positive insight to science, science education, mathematics education, and research techniques.</a:t>
            </a:r>
            <a:endParaRPr lang="en-US" sz="2800" b="1" dirty="0"/>
          </a:p>
        </p:txBody>
      </p:sp>
      <p:sp>
        <p:nvSpPr>
          <p:cNvPr id="19" name="TextBox 18"/>
          <p:cNvSpPr txBox="1"/>
          <p:nvPr/>
        </p:nvSpPr>
        <p:spPr>
          <a:xfrm>
            <a:off x="32308800" y="8458200"/>
            <a:ext cx="7162800" cy="4216539"/>
          </a:xfrm>
          <a:prstGeom prst="rect">
            <a:avLst/>
          </a:prstGeom>
          <a:noFill/>
        </p:spPr>
        <p:txBody>
          <a:bodyPr wrap="square" rtlCol="0">
            <a:spAutoFit/>
          </a:bodyPr>
          <a:lstStyle/>
          <a:p>
            <a:r>
              <a:rPr lang="en-US" sz="2800" b="1" dirty="0"/>
              <a:t>FUTURE </a:t>
            </a:r>
            <a:r>
              <a:rPr lang="en-US" sz="2800" b="1" dirty="0" smtClean="0"/>
              <a:t>WORK</a:t>
            </a:r>
          </a:p>
          <a:p>
            <a:pPr algn="just"/>
            <a:r>
              <a:rPr lang="en-US" sz="2000" dirty="0"/>
              <a:t>The </a:t>
            </a:r>
            <a:r>
              <a:rPr lang="en-US" sz="2000" dirty="0" err="1"/>
              <a:t>PiMERS</a:t>
            </a:r>
            <a:r>
              <a:rPr lang="en-US" sz="2000" dirty="0"/>
              <a:t> Mathematics Team will use a weather station loaned from NASA </a:t>
            </a:r>
            <a:r>
              <a:rPr lang="en-US" sz="2000" dirty="0" err="1"/>
              <a:t>LaRC</a:t>
            </a:r>
            <a:r>
              <a:rPr lang="en-US" sz="2000" dirty="0"/>
              <a:t>.  Materials stored in the weather station will be used collect data that can be added to the GLOBE database.  The team plans to set up the weather station in a permanent location and conduct continual research during annual events such as </a:t>
            </a:r>
            <a:r>
              <a:rPr lang="en-US" sz="2000" dirty="0" err="1"/>
              <a:t>PiMERS</a:t>
            </a:r>
            <a:r>
              <a:rPr lang="en-US" sz="2000" dirty="0"/>
              <a:t> Middle School summer program, local school division training, and </a:t>
            </a:r>
            <a:r>
              <a:rPr lang="en-US" sz="2000" dirty="0" err="1"/>
              <a:t>inservice</a:t>
            </a:r>
            <a:r>
              <a:rPr lang="en-US" sz="2000" dirty="0"/>
              <a:t> teacher training.  By doing so, the team and other researchers will be able to monitor the local environment and observe seasonal or daily changes.  We also plan to present this information to the education department with the goal of having GLOBE become part of the curriculum.</a:t>
            </a:r>
            <a:endParaRPr lang="en-US" sz="2000" dirty="0"/>
          </a:p>
        </p:txBody>
      </p:sp>
      <p:sp>
        <p:nvSpPr>
          <p:cNvPr id="14" name="Rectangle 13"/>
          <p:cNvSpPr/>
          <p:nvPr/>
        </p:nvSpPr>
        <p:spPr>
          <a:xfrm>
            <a:off x="8153400" y="7848600"/>
            <a:ext cx="7315200" cy="4678204"/>
          </a:xfrm>
          <a:prstGeom prst="rect">
            <a:avLst/>
          </a:prstGeom>
        </p:spPr>
        <p:txBody>
          <a:bodyPr wrap="square">
            <a:spAutoFit/>
          </a:bodyPr>
          <a:lstStyle/>
          <a:p>
            <a:pPr lvl="0" algn="just"/>
            <a:r>
              <a:rPr lang="en-US" sz="2800" b="1" cap="small" dirty="0" smtClean="0"/>
              <a:t>METHODOLOGY</a:t>
            </a:r>
            <a:endParaRPr lang="en-US" sz="2800" dirty="0"/>
          </a:p>
          <a:p>
            <a:pPr algn="just"/>
            <a:r>
              <a:rPr lang="en-US" sz="1800" dirty="0"/>
              <a:t>This study was conducted at ECSU [7] with 14 participants and consisted of two sessions.  The first session was lead by Dr. Jessica Taylor from NASA.  During this workshop, she trained 3 </a:t>
            </a:r>
            <a:r>
              <a:rPr lang="en-US" sz="1800" dirty="0" err="1"/>
              <a:t>inservice</a:t>
            </a:r>
            <a:r>
              <a:rPr lang="en-US" sz="1800" dirty="0"/>
              <a:t> teachers and 4 </a:t>
            </a:r>
            <a:r>
              <a:rPr lang="en-US" sz="1800" dirty="0" err="1"/>
              <a:t>preservice</a:t>
            </a:r>
            <a:r>
              <a:rPr lang="en-US" sz="1800" dirty="0"/>
              <a:t> students on three GLOBE protocols: clouds, air temperature, and surface temperature.  After becoming GLOBE certified, the </a:t>
            </a:r>
            <a:r>
              <a:rPr lang="en-US" sz="1800" dirty="0" err="1"/>
              <a:t>PiMERS</a:t>
            </a:r>
            <a:r>
              <a:rPr lang="en-US" sz="1800" dirty="0"/>
              <a:t> [5][6] mathematics education team lead the second session with a group of 7 participants.  For both sessions, the same tools were utilized for collecting data.  For the three protocols we used a cloud identification chart for the clouds, a max and min thermometer for the air temperature, and an infrared thermometer for the surface temperature. All of the participants were able to utilize these tools in order to collect data that would be added to the GLOBE database.  At the end of each training session, all 14 participants were given a survey with a series of 12 questions.  The questions were based on a </a:t>
            </a:r>
            <a:r>
              <a:rPr lang="en-US" sz="1800" dirty="0" err="1"/>
              <a:t>likert</a:t>
            </a:r>
            <a:r>
              <a:rPr lang="en-US" sz="1800" dirty="0"/>
              <a:t> scale from 1 to 5. </a:t>
            </a:r>
            <a:endParaRPr lang="en-US" sz="1800" dirty="0"/>
          </a:p>
        </p:txBody>
      </p:sp>
      <p:sp>
        <p:nvSpPr>
          <p:cNvPr id="21" name="Rectangle 20"/>
          <p:cNvSpPr/>
          <p:nvPr/>
        </p:nvSpPr>
        <p:spPr>
          <a:xfrm>
            <a:off x="15849600" y="7391400"/>
            <a:ext cx="7239000" cy="2369880"/>
          </a:xfrm>
          <a:prstGeom prst="rect">
            <a:avLst/>
          </a:prstGeom>
        </p:spPr>
        <p:txBody>
          <a:bodyPr wrap="square">
            <a:spAutoFit/>
          </a:bodyPr>
          <a:lstStyle/>
          <a:p>
            <a:pPr algn="just"/>
            <a:r>
              <a:rPr lang="en-US" sz="2800" b="1" dirty="0" smtClean="0"/>
              <a:t>GLOBE SURVEY</a:t>
            </a:r>
            <a:endParaRPr lang="en-US" sz="2800" b="1" dirty="0"/>
          </a:p>
          <a:p>
            <a:pPr algn="just">
              <a:spcAft>
                <a:spcPts val="600"/>
              </a:spcAft>
            </a:pPr>
            <a:r>
              <a:rPr lang="en-US" sz="2000" dirty="0"/>
              <a:t>The 12-question survey was completed by both groups of workshop participants in the February and March workshops.  This survey consisted of a series of 12 questions and was used to gauge what participants experienced from the work sessions. Responses were based on personal experience using </a:t>
            </a:r>
            <a:r>
              <a:rPr lang="en-US" sz="2000" dirty="0" err="1"/>
              <a:t>likert</a:t>
            </a:r>
            <a:r>
              <a:rPr lang="en-US" sz="2000" dirty="0"/>
              <a:t> scales from strongly disagree to strongly agree.</a:t>
            </a:r>
            <a:endParaRPr lang="en-US" sz="2000" dirty="0"/>
          </a:p>
        </p:txBody>
      </p:sp>
      <p:sp>
        <p:nvSpPr>
          <p:cNvPr id="24" name="Rectangle 23"/>
          <p:cNvSpPr/>
          <p:nvPr/>
        </p:nvSpPr>
        <p:spPr>
          <a:xfrm>
            <a:off x="24231600" y="13971925"/>
            <a:ext cx="7315200" cy="3477875"/>
          </a:xfrm>
          <a:prstGeom prst="rect">
            <a:avLst/>
          </a:prstGeom>
        </p:spPr>
        <p:txBody>
          <a:bodyPr wrap="square">
            <a:spAutoFit/>
          </a:bodyPr>
          <a:lstStyle/>
          <a:p>
            <a:pPr lvl="0" algn="just"/>
            <a:r>
              <a:rPr lang="en-US" sz="2800" b="1" dirty="0" smtClean="0"/>
              <a:t>CHI – SQUARED STATISTICAL TEST</a:t>
            </a:r>
          </a:p>
          <a:p>
            <a:pPr lvl="0" algn="just"/>
            <a:endParaRPr lang="en-US" sz="2800" b="1" dirty="0"/>
          </a:p>
          <a:p>
            <a:pPr lvl="0" algn="just"/>
            <a:endParaRPr lang="en-US" sz="2800" b="1" dirty="0" smtClean="0"/>
          </a:p>
          <a:p>
            <a:pPr lvl="0" algn="just"/>
            <a:endParaRPr lang="en-US" sz="2800" b="1" dirty="0" smtClean="0"/>
          </a:p>
          <a:p>
            <a:pPr lvl="0" algn="just"/>
            <a:endParaRPr lang="en-US" sz="2800" b="1" dirty="0" smtClean="0"/>
          </a:p>
          <a:p>
            <a:pPr lvl="0" algn="just"/>
            <a:r>
              <a:rPr lang="en-US" sz="2000" dirty="0"/>
              <a:t>The Chi-Squared Test showed a comparison of observed and expected values, which are listed above and concludes that the impact of the GLOBE program would be considered a positive factor to influence </a:t>
            </a:r>
            <a:r>
              <a:rPr lang="en-US" sz="2000" dirty="0" err="1"/>
              <a:t>preservice</a:t>
            </a:r>
            <a:r>
              <a:rPr lang="en-US" sz="2000" dirty="0"/>
              <a:t> and </a:t>
            </a:r>
            <a:r>
              <a:rPr lang="en-US" sz="2000" dirty="0" err="1"/>
              <a:t>inservice</a:t>
            </a:r>
            <a:r>
              <a:rPr lang="en-US" sz="2000" dirty="0"/>
              <a:t> </a:t>
            </a:r>
            <a:r>
              <a:rPr lang="en-US" sz="2000" dirty="0" smtClean="0"/>
              <a:t>teachers.</a:t>
            </a:r>
            <a:endParaRPr lang="en-US" sz="2000" dirty="0"/>
          </a:p>
        </p:txBody>
      </p:sp>
      <p:graphicFrame>
        <p:nvGraphicFramePr>
          <p:cNvPr id="33" name="Table 32"/>
          <p:cNvGraphicFramePr>
            <a:graphicFrameLocks noGrp="1"/>
          </p:cNvGraphicFramePr>
          <p:nvPr>
            <p:extLst>
              <p:ext uri="{D42A27DB-BD31-4B8C-83A1-F6EECF244321}">
                <p14:modId xmlns:p14="http://schemas.microsoft.com/office/powerpoint/2010/main" val="4043077160"/>
              </p:ext>
            </p:extLst>
          </p:nvPr>
        </p:nvGraphicFramePr>
        <p:xfrm>
          <a:off x="24307800" y="18059400"/>
          <a:ext cx="7391399" cy="1906326"/>
        </p:xfrm>
        <a:graphic>
          <a:graphicData uri="http://schemas.openxmlformats.org/drawingml/2006/table">
            <a:tbl>
              <a:tblPr bandRow="1">
                <a:tableStyleId>{5C22544A-7EE6-4342-B048-85BDC9FD1C3A}</a:tableStyleId>
              </a:tblPr>
              <a:tblGrid>
                <a:gridCol w="1524000">
                  <a:extLst>
                    <a:ext uri="{9D8B030D-6E8A-4147-A177-3AD203B41FA5}">
                      <a16:colId xmlns:a16="http://schemas.microsoft.com/office/drawing/2014/main" xmlns="" val="20000"/>
                    </a:ext>
                  </a:extLst>
                </a:gridCol>
                <a:gridCol w="1935601">
                  <a:extLst>
                    <a:ext uri="{9D8B030D-6E8A-4147-A177-3AD203B41FA5}">
                      <a16:colId xmlns:a16="http://schemas.microsoft.com/office/drawing/2014/main" xmlns="" val="20001"/>
                    </a:ext>
                  </a:extLst>
                </a:gridCol>
                <a:gridCol w="1965899">
                  <a:extLst>
                    <a:ext uri="{9D8B030D-6E8A-4147-A177-3AD203B41FA5}">
                      <a16:colId xmlns:a16="http://schemas.microsoft.com/office/drawing/2014/main" xmlns="" val="20002"/>
                    </a:ext>
                  </a:extLst>
                </a:gridCol>
                <a:gridCol w="1965899">
                  <a:extLst>
                    <a:ext uri="{9D8B030D-6E8A-4147-A177-3AD203B41FA5}">
                      <a16:colId xmlns:a16="http://schemas.microsoft.com/office/drawing/2014/main" xmlns="" val="20003"/>
                    </a:ext>
                  </a:extLst>
                </a:gridCol>
              </a:tblGrid>
              <a:tr h="635442">
                <a:tc>
                  <a:txBody>
                    <a:bodyPr/>
                    <a:lstStyle/>
                    <a:p>
                      <a:pPr marL="0" marR="0" indent="0" algn="ctr" defTabSz="3762024" rtl="0" eaLnBrk="1" latinLnBrk="0" hangingPunct="1">
                        <a:spcBef>
                          <a:spcPts val="0"/>
                        </a:spcBef>
                        <a:spcAft>
                          <a:spcPts val="30"/>
                        </a:spcAft>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latinLnBrk="0" hangingPunct="1">
                        <a:spcBef>
                          <a:spcPts val="0"/>
                        </a:spcBef>
                        <a:spcAft>
                          <a:spcPts val="30"/>
                        </a:spcAft>
                      </a:pPr>
                      <a:r>
                        <a:rPr lang="en-US" sz="2100" kern="1200" dirty="0">
                          <a:solidFill>
                            <a:schemeClr val="dk1"/>
                          </a:solidFill>
                          <a:effectLst/>
                          <a:latin typeface="+mn-lt"/>
                          <a:ea typeface="+mn-ea"/>
                          <a:cs typeface="+mn-cs"/>
                        </a:rPr>
                        <a:t>1.34802E-07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1.34802E-07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extLst>
                  <a:ext uri="{0D108BD9-81ED-4DB2-BD59-A6C34878D82A}">
                    <a16:rowId xmlns:a16="http://schemas.microsoft.com/office/drawing/2014/main" xmlns="" val="10000"/>
                  </a:ext>
                </a:extLst>
              </a:tr>
              <a:tr h="635442">
                <a:tc>
                  <a:txBody>
                    <a:bodyPr/>
                    <a:lstStyle/>
                    <a:p>
                      <a:pPr marL="0" marR="0" indent="0" algn="ctr" defTabSz="3762024" rtl="0" eaLnBrk="1" latinLnBrk="0" hangingPunct="1">
                        <a:spcBef>
                          <a:spcPts val="0"/>
                        </a:spcBef>
                        <a:spcAft>
                          <a:spcPts val="30"/>
                        </a:spcAft>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1.34802E-07</a:t>
                      </a:r>
                    </a:p>
                  </a:txBody>
                  <a:tcPr marL="71487" marR="71487" marT="0" marB="0"/>
                </a:tc>
                <a:extLst>
                  <a:ext uri="{0D108BD9-81ED-4DB2-BD59-A6C34878D82A}">
                    <a16:rowId xmlns:a16="http://schemas.microsoft.com/office/drawing/2014/main" xmlns="" val="10001"/>
                  </a:ext>
                </a:extLst>
              </a:tr>
              <a:tr h="635442">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tc>
                  <a:txBody>
                    <a:bodyPr/>
                    <a:lstStyle/>
                    <a:p>
                      <a:pPr marL="0" marR="0" indent="0" algn="ctr" defTabSz="3762024" rtl="0" eaLnBrk="1" fontAlgn="auto" latinLnBrk="0" hangingPunct="1">
                        <a:lnSpc>
                          <a:spcPct val="100000"/>
                        </a:lnSpc>
                        <a:spcBef>
                          <a:spcPts val="0"/>
                        </a:spcBef>
                        <a:spcAft>
                          <a:spcPts val="30"/>
                        </a:spcAft>
                        <a:buClrTx/>
                        <a:buSzTx/>
                        <a:buFontTx/>
                        <a:buNone/>
                        <a:tabLst/>
                        <a:defRPr/>
                      </a:pPr>
                      <a:r>
                        <a:rPr lang="en-US" sz="2100" kern="1200" dirty="0">
                          <a:solidFill>
                            <a:schemeClr val="dk1"/>
                          </a:solidFill>
                          <a:effectLst/>
                          <a:latin typeface="+mn-lt"/>
                          <a:ea typeface="+mn-ea"/>
                          <a:cs typeface="+mn-cs"/>
                        </a:rPr>
                        <a:t>8.31529E-07</a:t>
                      </a:r>
                    </a:p>
                  </a:txBody>
                  <a:tcPr marL="71487" marR="71487" marT="0" marB="0"/>
                </a:tc>
                <a:extLst>
                  <a:ext uri="{0D108BD9-81ED-4DB2-BD59-A6C34878D82A}">
                    <a16:rowId xmlns:a16="http://schemas.microsoft.com/office/drawing/2014/main" xmlns="" val="10002"/>
                  </a:ext>
                </a:extLst>
              </a:tr>
            </a:tbl>
          </a:graphicData>
        </a:graphic>
      </p:graphicFrame>
      <p:sp>
        <p:nvSpPr>
          <p:cNvPr id="37" name="Rectangle 36"/>
          <p:cNvSpPr/>
          <p:nvPr/>
        </p:nvSpPr>
        <p:spPr>
          <a:xfrm>
            <a:off x="32308800" y="14706600"/>
            <a:ext cx="7100387" cy="6063198"/>
          </a:xfrm>
          <a:prstGeom prst="rect">
            <a:avLst/>
          </a:prstGeom>
        </p:spPr>
        <p:txBody>
          <a:bodyPr wrap="square">
            <a:spAutoFit/>
          </a:bodyPr>
          <a:lstStyle/>
          <a:p>
            <a:pPr algn="just"/>
            <a:r>
              <a:rPr lang="en-US" sz="2800" b="1" dirty="0"/>
              <a:t>REFERENCES </a:t>
            </a:r>
          </a:p>
          <a:p>
            <a:pPr algn="just"/>
            <a:r>
              <a:rPr lang="en-US" sz="2000" dirty="0"/>
              <a:t>"Home - </a:t>
            </a:r>
            <a:r>
              <a:rPr lang="en-US" sz="2000" dirty="0" err="1"/>
              <a:t>GLOBE.Gov</a:t>
            </a:r>
            <a:r>
              <a:rPr lang="en-US" sz="2000" dirty="0"/>
              <a:t>". </a:t>
            </a:r>
            <a:r>
              <a:rPr lang="en-US" sz="2000" dirty="0" err="1"/>
              <a:t>Globe.gov</a:t>
            </a:r>
            <a:r>
              <a:rPr lang="en-US" sz="2000" dirty="0"/>
              <a:t>. </a:t>
            </a:r>
            <a:r>
              <a:rPr lang="en-US" sz="2000" dirty="0" err="1"/>
              <a:t>N.p</a:t>
            </a:r>
            <a:r>
              <a:rPr lang="en-US" sz="2000" dirty="0"/>
              <a:t>., 2017. Web. 22 Mar. 2017.</a:t>
            </a:r>
          </a:p>
          <a:p>
            <a:pPr algn="just"/>
            <a:r>
              <a:rPr lang="en-US" sz="2000" dirty="0"/>
              <a:t>"National Aeronautics And Space Administration". NASA. </a:t>
            </a:r>
            <a:r>
              <a:rPr lang="en-US" sz="2000" dirty="0" err="1"/>
              <a:t>N.p</a:t>
            </a:r>
            <a:r>
              <a:rPr lang="en-US" sz="2000" dirty="0"/>
              <a:t>., 2017. Web. 22 Mar. 2017.</a:t>
            </a:r>
          </a:p>
          <a:p>
            <a:pPr algn="just"/>
            <a:r>
              <a:rPr lang="en-US" sz="2000" dirty="0"/>
              <a:t>"NSF - National Science Foundation". </a:t>
            </a:r>
            <a:r>
              <a:rPr lang="en-US" sz="2000" dirty="0" err="1"/>
              <a:t>Nsf.gov</a:t>
            </a:r>
            <a:r>
              <a:rPr lang="en-US" sz="2000" dirty="0"/>
              <a:t>. </a:t>
            </a:r>
            <a:r>
              <a:rPr lang="en-US" sz="2000" dirty="0" err="1"/>
              <a:t>N.p</a:t>
            </a:r>
            <a:r>
              <a:rPr lang="en-US" sz="2000" dirty="0"/>
              <a:t>., 2017. Web. 22 Mar. 2017.</a:t>
            </a:r>
          </a:p>
          <a:p>
            <a:pPr algn="just"/>
            <a:r>
              <a:rPr lang="en-US" sz="2000" dirty="0"/>
              <a:t>"National Oceanic And Atmospheric Administration". </a:t>
            </a:r>
            <a:r>
              <a:rPr lang="en-US" sz="2000" dirty="0" err="1"/>
              <a:t>Noaa.gov</a:t>
            </a:r>
            <a:r>
              <a:rPr lang="en-US" sz="2000" dirty="0"/>
              <a:t>. </a:t>
            </a:r>
            <a:r>
              <a:rPr lang="en-US" sz="2000" dirty="0" err="1"/>
              <a:t>N.p</a:t>
            </a:r>
            <a:r>
              <a:rPr lang="en-US" sz="2000" dirty="0"/>
              <a:t>., 2017. Web. 22 Mar. 2017.</a:t>
            </a:r>
          </a:p>
          <a:p>
            <a:pPr algn="just"/>
            <a:r>
              <a:rPr lang="en-US" sz="2000" dirty="0"/>
              <a:t>"Center Of Excellence In Remote Sensing Education And Research". </a:t>
            </a:r>
            <a:r>
              <a:rPr lang="en-US" sz="2000" dirty="0" err="1"/>
              <a:t>Cerser.ecsu.edu</a:t>
            </a:r>
            <a:r>
              <a:rPr lang="en-US" sz="2000" dirty="0"/>
              <a:t>. </a:t>
            </a:r>
            <a:r>
              <a:rPr lang="en-US" sz="2000" dirty="0" err="1"/>
              <a:t>N.p</a:t>
            </a:r>
            <a:r>
              <a:rPr lang="en-US" sz="2000" dirty="0"/>
              <a:t>., 2017. Web. 22 Mar. 2017.</a:t>
            </a:r>
          </a:p>
          <a:p>
            <a:pPr algn="just"/>
            <a:r>
              <a:rPr lang="en-US" sz="2000" dirty="0"/>
              <a:t>"NASA </a:t>
            </a:r>
            <a:r>
              <a:rPr lang="en-US" sz="2000" dirty="0" err="1"/>
              <a:t>Pimers</a:t>
            </a:r>
            <a:r>
              <a:rPr lang="en-US" sz="2000" dirty="0"/>
              <a:t> :: ECSU". </a:t>
            </a:r>
            <a:r>
              <a:rPr lang="en-US" sz="2000" dirty="0" err="1"/>
              <a:t>Nia.ecsu.edu</a:t>
            </a:r>
            <a:r>
              <a:rPr lang="en-US" sz="2000" dirty="0"/>
              <a:t>. </a:t>
            </a:r>
            <a:r>
              <a:rPr lang="en-US" sz="2000" dirty="0" err="1"/>
              <a:t>N.p</a:t>
            </a:r>
            <a:r>
              <a:rPr lang="en-US" sz="2000" dirty="0"/>
              <a:t>., 2017. Web. 22 Mar. 2017.</a:t>
            </a:r>
          </a:p>
          <a:p>
            <a:pPr algn="just"/>
            <a:r>
              <a:rPr lang="en-US" sz="2000" dirty="0"/>
              <a:t>"Elizabeth City State University". </a:t>
            </a:r>
            <a:r>
              <a:rPr lang="en-US" sz="2000" dirty="0" err="1"/>
              <a:t>Ecsu.edu</a:t>
            </a:r>
            <a:r>
              <a:rPr lang="en-US" sz="2000" dirty="0"/>
              <a:t>. </a:t>
            </a:r>
            <a:r>
              <a:rPr lang="en-US" sz="2000" dirty="0" err="1"/>
              <a:t>N.p</a:t>
            </a:r>
            <a:r>
              <a:rPr lang="en-US" sz="2000" dirty="0"/>
              <a:t>., 2017. Web. 22 Mar. 2017.</a:t>
            </a:r>
          </a:p>
          <a:p>
            <a:pPr algn="just"/>
            <a:r>
              <a:rPr lang="en-US" sz="2000" dirty="0"/>
              <a:t>"North Carolina Public Schools". </a:t>
            </a:r>
            <a:r>
              <a:rPr lang="en-US" sz="2000" dirty="0" err="1"/>
              <a:t>Ncpublicschools.org</a:t>
            </a:r>
            <a:r>
              <a:rPr lang="en-US" sz="2000" dirty="0"/>
              <a:t>. </a:t>
            </a:r>
            <a:r>
              <a:rPr lang="en-US" sz="2000" dirty="0" err="1"/>
              <a:t>N.p</a:t>
            </a:r>
            <a:r>
              <a:rPr lang="en-US" sz="2000" dirty="0"/>
              <a:t>., 2017. Web. 22 Mar. 2017.</a:t>
            </a:r>
          </a:p>
          <a:p>
            <a:pPr algn="just"/>
            <a:r>
              <a:rPr lang="en-US" sz="2000" dirty="0" err="1"/>
              <a:t>McClean</a:t>
            </a:r>
            <a:r>
              <a:rPr lang="en-US" sz="2000" dirty="0"/>
              <a:t>, Phillip. "</a:t>
            </a:r>
            <a:r>
              <a:rPr lang="en-US" sz="2000" dirty="0" err="1"/>
              <a:t>Mendelian</a:t>
            </a:r>
            <a:r>
              <a:rPr lang="en-US" sz="2000" dirty="0"/>
              <a:t> Genetics". </a:t>
            </a:r>
            <a:r>
              <a:rPr lang="en-US" sz="2000" dirty="0" err="1"/>
              <a:t>Ndsu.edu</a:t>
            </a:r>
            <a:r>
              <a:rPr lang="en-US" sz="2000" dirty="0"/>
              <a:t>. </a:t>
            </a:r>
            <a:r>
              <a:rPr lang="en-US" sz="2000" dirty="0" err="1"/>
              <a:t>N.p</a:t>
            </a:r>
            <a:r>
              <a:rPr lang="en-US" sz="2000" dirty="0"/>
              <a:t>., 2017. Web. 3 Apr. 2017</a:t>
            </a:r>
            <a:r>
              <a:rPr lang="en-US" sz="2000" dirty="0" smtClean="0"/>
              <a:t>.</a:t>
            </a:r>
            <a:endParaRPr lang="en-US" sz="2000" dirty="0"/>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16459200"/>
            <a:ext cx="7315200" cy="4256947"/>
          </a:xfrm>
          <a:prstGeom prst="rect">
            <a:avLst/>
          </a:prstGeom>
          <a:ln w="57150" cmpd="sng">
            <a:solidFill>
              <a:schemeClr val="tx1"/>
            </a:solidFill>
          </a:ln>
        </p:spPr>
      </p:pic>
      <p:sp>
        <p:nvSpPr>
          <p:cNvPr id="43" name="Rectangle 42"/>
          <p:cNvSpPr/>
          <p:nvPr/>
        </p:nvSpPr>
        <p:spPr>
          <a:xfrm>
            <a:off x="15925800" y="4038600"/>
            <a:ext cx="7162800" cy="3293209"/>
          </a:xfrm>
          <a:prstGeom prst="rect">
            <a:avLst/>
          </a:prstGeom>
        </p:spPr>
        <p:txBody>
          <a:bodyPr wrap="square">
            <a:spAutoFit/>
          </a:bodyPr>
          <a:lstStyle/>
          <a:p>
            <a:pPr algn="just"/>
            <a:r>
              <a:rPr lang="en-US" sz="2800" b="1" dirty="0" smtClean="0"/>
              <a:t>RESEARCH</a:t>
            </a:r>
            <a:r>
              <a:rPr lang="en-US" sz="2800" b="1" dirty="0" smtClean="0"/>
              <a:t> </a:t>
            </a:r>
            <a:r>
              <a:rPr lang="en-US" sz="2800" b="1" dirty="0"/>
              <a:t>QUESTIONS</a:t>
            </a:r>
          </a:p>
          <a:p>
            <a:pPr algn="just"/>
            <a:endParaRPr lang="en-US" sz="2000" b="1" dirty="0"/>
          </a:p>
          <a:p>
            <a:pPr marL="342900" indent="-342900">
              <a:buFont typeface="Arial"/>
              <a:buChar char="•"/>
            </a:pPr>
            <a:r>
              <a:rPr lang="en-US" sz="2000" dirty="0" smtClean="0"/>
              <a:t>How </a:t>
            </a:r>
            <a:r>
              <a:rPr lang="en-US" sz="2000" dirty="0"/>
              <a:t>can preservice and in-service teachers utilize the GLOBE protocols?</a:t>
            </a:r>
          </a:p>
          <a:p>
            <a:pPr marL="342900" indent="-342900">
              <a:buFont typeface="Arial"/>
              <a:buChar char="•"/>
            </a:pPr>
            <a:endParaRPr lang="en-US" sz="2000" dirty="0"/>
          </a:p>
          <a:p>
            <a:pPr marL="342900" indent="-342900">
              <a:buFont typeface="Arial"/>
              <a:buChar char="•"/>
            </a:pPr>
            <a:r>
              <a:rPr lang="en-US" sz="2000" dirty="0" smtClean="0"/>
              <a:t>What </a:t>
            </a:r>
            <a:r>
              <a:rPr lang="en-US" sz="2000" dirty="0"/>
              <a:t>are the benefits of GLOBE in the classroom?</a:t>
            </a:r>
          </a:p>
          <a:p>
            <a:pPr marL="342900" indent="-342900">
              <a:buFont typeface="Arial"/>
              <a:buChar char="•"/>
            </a:pPr>
            <a:endParaRPr lang="en-US" sz="2000" dirty="0" smtClean="0"/>
          </a:p>
          <a:p>
            <a:pPr marL="342900" indent="-342900">
              <a:buFont typeface="Arial"/>
              <a:buChar char="•"/>
            </a:pPr>
            <a:r>
              <a:rPr lang="en-US" sz="2000" dirty="0" smtClean="0"/>
              <a:t>In </a:t>
            </a:r>
            <a:r>
              <a:rPr lang="en-US" sz="2000" dirty="0"/>
              <a:t>what role does Globe enhance critical thinking skills</a:t>
            </a:r>
            <a:r>
              <a:rPr lang="en-US" sz="2000" dirty="0" smtClean="0"/>
              <a:t>?</a:t>
            </a:r>
          </a:p>
          <a:p>
            <a:endParaRPr lang="en-US" sz="2000" dirty="0"/>
          </a:p>
          <a:p>
            <a:pPr marL="342900" indent="-342900">
              <a:buFont typeface="Arial"/>
              <a:buChar char="•"/>
            </a:pPr>
            <a:r>
              <a:rPr lang="en-US" sz="2000" dirty="0" smtClean="0"/>
              <a:t>Why </a:t>
            </a:r>
            <a:r>
              <a:rPr lang="en-US" sz="2000" dirty="0"/>
              <a:t>is GLOBE important for the global community?</a:t>
            </a:r>
          </a:p>
        </p:txBody>
      </p:sp>
      <p:sp>
        <p:nvSpPr>
          <p:cNvPr id="13" name="Rectangle 1"/>
          <p:cNvSpPr>
            <a:spLocks noChangeArrowheads="1"/>
          </p:cNvSpPr>
          <p:nvPr/>
        </p:nvSpPr>
        <p:spPr bwMode="auto">
          <a:xfrm>
            <a:off x="19050000" y="11582400"/>
            <a:ext cx="4389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p:cNvPicPr>
            <a:picLocks noChangeAspect="1"/>
          </p:cNvPicPr>
          <p:nvPr/>
        </p:nvPicPr>
        <p:blipFill rotWithShape="1">
          <a:blip r:embed="rId3"/>
          <a:srcRect l="3975"/>
          <a:stretch/>
        </p:blipFill>
        <p:spPr>
          <a:xfrm>
            <a:off x="16002000" y="9906000"/>
            <a:ext cx="6649396" cy="6289865"/>
          </a:xfrm>
          <a:prstGeom prst="rect">
            <a:avLst/>
          </a:prstGeom>
          <a:ln w="57150" cmpd="sng">
            <a:solidFill>
              <a:schemeClr val="tx1"/>
            </a:solidFill>
          </a:ln>
        </p:spPr>
      </p:pic>
      <p:graphicFrame>
        <p:nvGraphicFramePr>
          <p:cNvPr id="30" name="Content Placeholder 3"/>
          <p:cNvGraphicFramePr>
            <a:graphicFrameLocks/>
          </p:cNvGraphicFramePr>
          <p:nvPr>
            <p:extLst>
              <p:ext uri="{D42A27DB-BD31-4B8C-83A1-F6EECF244321}">
                <p14:modId xmlns:p14="http://schemas.microsoft.com/office/powerpoint/2010/main" val="3950204961"/>
              </p:ext>
            </p:extLst>
          </p:nvPr>
        </p:nvGraphicFramePr>
        <p:xfrm>
          <a:off x="23926800" y="8991600"/>
          <a:ext cx="8174755" cy="4495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ontent Placeholder 3"/>
          <p:cNvGraphicFramePr>
            <a:graphicFrameLocks/>
          </p:cNvGraphicFramePr>
          <p:nvPr>
            <p:extLst>
              <p:ext uri="{D42A27DB-BD31-4B8C-83A1-F6EECF244321}">
                <p14:modId xmlns:p14="http://schemas.microsoft.com/office/powerpoint/2010/main" val="939010801"/>
              </p:ext>
            </p:extLst>
          </p:nvPr>
        </p:nvGraphicFramePr>
        <p:xfrm>
          <a:off x="24003000" y="4495800"/>
          <a:ext cx="7897645" cy="4343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ontent Placeholder 2"/>
          <p:cNvGraphicFramePr>
            <a:graphicFrameLocks/>
          </p:cNvGraphicFramePr>
          <p:nvPr>
            <p:extLst>
              <p:ext uri="{D42A27DB-BD31-4B8C-83A1-F6EECF244321}">
                <p14:modId xmlns:p14="http://schemas.microsoft.com/office/powerpoint/2010/main" val="3983004457"/>
              </p:ext>
            </p:extLst>
          </p:nvPr>
        </p:nvGraphicFramePr>
        <p:xfrm>
          <a:off x="15544800" y="16459200"/>
          <a:ext cx="7952490" cy="4373563"/>
        </p:xfrm>
        <a:graphic>
          <a:graphicData uri="http://schemas.openxmlformats.org/drawingml/2006/chart">
            <c:chart xmlns:c="http://schemas.openxmlformats.org/drawingml/2006/chart" xmlns:r="http://schemas.openxmlformats.org/officeDocument/2006/relationships" r:id="rId6"/>
          </a:graphicData>
        </a:graphic>
      </p:graphicFrame>
      <p:pic>
        <p:nvPicPr>
          <p:cNvPr id="39" name="Picture 38" descr="Screen Shot 2017-03-29 at 1.41.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55400" y="14581525"/>
            <a:ext cx="7239000" cy="1221036"/>
          </a:xfrm>
          <a:prstGeom prst="rect">
            <a:avLst/>
          </a:prstGeom>
        </p:spPr>
      </p:pic>
      <p:sp>
        <p:nvSpPr>
          <p:cNvPr id="3" name="Rectangle 2"/>
          <p:cNvSpPr/>
          <p:nvPr/>
        </p:nvSpPr>
        <p:spPr>
          <a:xfrm>
            <a:off x="32308800" y="12877800"/>
            <a:ext cx="7010400" cy="1631216"/>
          </a:xfrm>
          <a:prstGeom prst="rect">
            <a:avLst/>
          </a:prstGeom>
        </p:spPr>
        <p:txBody>
          <a:bodyPr wrap="square">
            <a:spAutoFit/>
          </a:bodyPr>
          <a:lstStyle/>
          <a:p>
            <a:r>
              <a:rPr lang="en-US" sz="2800" b="1" dirty="0"/>
              <a:t>ACKNOWLEDGEMENTS</a:t>
            </a:r>
          </a:p>
          <a:p>
            <a:pPr algn="just"/>
            <a:r>
              <a:rPr lang="en-US" sz="1800" dirty="0" smtClean="0"/>
              <a:t>The 2017 </a:t>
            </a:r>
            <a:r>
              <a:rPr lang="en-US" sz="1800" dirty="0" err="1" smtClean="0"/>
              <a:t>PiMERS</a:t>
            </a:r>
            <a:r>
              <a:rPr lang="en-US" sz="1800" dirty="0" smtClean="0"/>
              <a:t> mathematics education team would like to thank the CERSER principal investigator Dr. Linda B. Hayden, our mentor Dr. Darnell Johnson, Dr. Jessica Taylor from NASA, and the participants from the workshop and training sessions</a:t>
            </a:r>
            <a:endParaRPr lang="en-US" sz="1800" dirty="0"/>
          </a:p>
        </p:txBody>
      </p:sp>
      <p:pic>
        <p:nvPicPr>
          <p:cNvPr id="41" name="Content Placeholder 4" descr="Copy of DSCN0017.JPG"/>
          <p:cNvPicPr>
            <a:picLocks noChangeAspect="1"/>
          </p:cNvPicPr>
          <p:nvPr/>
        </p:nvPicPr>
        <p:blipFill>
          <a:blip r:embed="rId8">
            <a:extLst>
              <a:ext uri="{28A0092B-C50C-407E-A947-70E740481C1C}">
                <a14:useLocalDpi xmlns:a14="http://schemas.microsoft.com/office/drawing/2010/main" val="0"/>
              </a:ext>
            </a:extLst>
          </a:blip>
          <a:srcRect l="16512" r="16512"/>
          <a:stretch>
            <a:fillRect/>
          </a:stretch>
        </p:blipFill>
        <p:spPr>
          <a:xfrm>
            <a:off x="39547800" y="15163800"/>
            <a:ext cx="4038600" cy="4522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p:cNvPicPr>
            <a:picLocks noChangeAspect="1"/>
          </p:cNvPicPr>
          <p:nvPr/>
        </p:nvPicPr>
        <p:blipFill>
          <a:blip r:embed="rId9"/>
          <a:stretch>
            <a:fillRect/>
          </a:stretch>
        </p:blipFill>
        <p:spPr>
          <a:xfrm>
            <a:off x="8153400" y="12725400"/>
            <a:ext cx="7315200" cy="3411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Content Placeholder 7" descr="Copy of studenttraining32.JPG"/>
          <p:cNvPicPr>
            <a:picLocks noChangeAspect="1"/>
          </p:cNvPicPr>
          <p:nvPr/>
        </p:nvPicPr>
        <p:blipFill rotWithShape="1">
          <a:blip r:embed="rId10">
            <a:extLst>
              <a:ext uri="{28A0092B-C50C-407E-A947-70E740481C1C}">
                <a14:useLocalDpi xmlns:a14="http://schemas.microsoft.com/office/drawing/2010/main" val="0"/>
              </a:ext>
            </a:extLst>
          </a:blip>
          <a:srcRect l="16512" r="16512"/>
          <a:stretch/>
        </p:blipFill>
        <p:spPr>
          <a:xfrm>
            <a:off x="39624000" y="9677400"/>
            <a:ext cx="3946360" cy="4419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Copy of studenttraining8.JPG"/>
          <p:cNvPicPr>
            <a:picLocks noChangeAspect="1"/>
          </p:cNvPicPr>
          <p:nvPr/>
        </p:nvPicPr>
        <p:blipFill rotWithShape="1">
          <a:blip r:embed="rId11">
            <a:extLst>
              <a:ext uri="{28A0092B-C50C-407E-A947-70E740481C1C}">
                <a14:useLocalDpi xmlns:a14="http://schemas.microsoft.com/office/drawing/2010/main" val="0"/>
              </a:ext>
            </a:extLst>
          </a:blip>
          <a:srcRect l="11803" t="314" r="19618" b="-1"/>
          <a:stretch/>
        </p:blipFill>
        <p:spPr>
          <a:xfrm>
            <a:off x="39547800" y="4648200"/>
            <a:ext cx="4059471" cy="442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34194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1961</TotalTime>
  <Words>1656</Words>
  <Application>Microsoft Macintosh PowerPoint</Application>
  <PresentationFormat>Custom</PresentationFormat>
  <Paragraphs>65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Executive</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MMT</dc:creator>
  <cp:lastModifiedBy>CERSER</cp:lastModifiedBy>
  <cp:revision>105</cp:revision>
  <dcterms:created xsi:type="dcterms:W3CDTF">2012-05-02T16:05:26Z</dcterms:created>
  <dcterms:modified xsi:type="dcterms:W3CDTF">2017-04-03T18:31:11Z</dcterms:modified>
</cp:coreProperties>
</file>