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3"/>
  </p:notesMasterIdLst>
  <p:handoutMasterIdLst>
    <p:handoutMasterId r:id="rId4"/>
  </p:handoutMasterIdLst>
  <p:sldIdLst>
    <p:sldId id="256" r:id="rId2"/>
  </p:sldIdLst>
  <p:sldSz cx="43891200" cy="21945600"/>
  <p:notesSz cx="21275675" cy="432212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357805" algn="l" rtl="0" eaLnBrk="0" fontAlgn="base" hangingPunct="0">
      <a:spcBef>
        <a:spcPct val="0"/>
      </a:spcBef>
      <a:spcAft>
        <a:spcPct val="0"/>
      </a:spcAft>
      <a:defRPr kern="1200">
        <a:solidFill>
          <a:schemeClr val="tx1"/>
        </a:solidFill>
        <a:latin typeface="Arial" charset="0"/>
        <a:ea typeface="+mn-ea"/>
        <a:cs typeface="+mn-cs"/>
      </a:defRPr>
    </a:lvl2pPr>
    <a:lvl3pPr marL="715609" algn="l" rtl="0" eaLnBrk="0" fontAlgn="base" hangingPunct="0">
      <a:spcBef>
        <a:spcPct val="0"/>
      </a:spcBef>
      <a:spcAft>
        <a:spcPct val="0"/>
      </a:spcAft>
      <a:defRPr kern="1200">
        <a:solidFill>
          <a:schemeClr val="tx1"/>
        </a:solidFill>
        <a:latin typeface="Arial" charset="0"/>
        <a:ea typeface="+mn-ea"/>
        <a:cs typeface="+mn-cs"/>
      </a:defRPr>
    </a:lvl3pPr>
    <a:lvl4pPr marL="1073414" algn="l" rtl="0" eaLnBrk="0" fontAlgn="base" hangingPunct="0">
      <a:spcBef>
        <a:spcPct val="0"/>
      </a:spcBef>
      <a:spcAft>
        <a:spcPct val="0"/>
      </a:spcAft>
      <a:defRPr kern="1200">
        <a:solidFill>
          <a:schemeClr val="tx1"/>
        </a:solidFill>
        <a:latin typeface="Arial" charset="0"/>
        <a:ea typeface="+mn-ea"/>
        <a:cs typeface="+mn-cs"/>
      </a:defRPr>
    </a:lvl4pPr>
    <a:lvl5pPr marL="1431219" algn="l" rtl="0" eaLnBrk="0" fontAlgn="base" hangingPunct="0">
      <a:spcBef>
        <a:spcPct val="0"/>
      </a:spcBef>
      <a:spcAft>
        <a:spcPct val="0"/>
      </a:spcAft>
      <a:defRPr kern="1200">
        <a:solidFill>
          <a:schemeClr val="tx1"/>
        </a:solidFill>
        <a:latin typeface="Arial" charset="0"/>
        <a:ea typeface="+mn-ea"/>
        <a:cs typeface="+mn-cs"/>
      </a:defRPr>
    </a:lvl5pPr>
    <a:lvl6pPr marL="1789024" algn="l" defTabSz="715609" rtl="0" eaLnBrk="1" latinLnBrk="0" hangingPunct="1">
      <a:defRPr kern="1200">
        <a:solidFill>
          <a:schemeClr val="tx1"/>
        </a:solidFill>
        <a:latin typeface="Arial" charset="0"/>
        <a:ea typeface="+mn-ea"/>
        <a:cs typeface="+mn-cs"/>
      </a:defRPr>
    </a:lvl6pPr>
    <a:lvl7pPr marL="2146828" algn="l" defTabSz="715609" rtl="0" eaLnBrk="1" latinLnBrk="0" hangingPunct="1">
      <a:defRPr kern="1200">
        <a:solidFill>
          <a:schemeClr val="tx1"/>
        </a:solidFill>
        <a:latin typeface="Arial" charset="0"/>
        <a:ea typeface="+mn-ea"/>
        <a:cs typeface="+mn-cs"/>
      </a:defRPr>
    </a:lvl7pPr>
    <a:lvl8pPr marL="2504633" algn="l" defTabSz="715609" rtl="0" eaLnBrk="1" latinLnBrk="0" hangingPunct="1">
      <a:defRPr kern="1200">
        <a:solidFill>
          <a:schemeClr val="tx1"/>
        </a:solidFill>
        <a:latin typeface="Arial" charset="0"/>
        <a:ea typeface="+mn-ea"/>
        <a:cs typeface="+mn-cs"/>
      </a:defRPr>
    </a:lvl8pPr>
    <a:lvl9pPr marL="2862438" algn="l" defTabSz="715609"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600">
          <p15:clr>
            <a:srgbClr val="A4A3A4"/>
          </p15:clr>
        </p15:guide>
        <p15:guide id="2" pos="658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AF User" initials="" lastIdx="2" clrIdx="0"/>
  <p:cmAuthor id="1" name="pgunasekar" initials="p" lastIdx="10" clrIdx="1"/>
  <p:cmAuthor id="2" name="bwalker" initials="b" lastIdx="3" clrIdx="2"/>
  <p:cmAuthor id="3" name="mgargas" initials="mg" lastIdx="1" clrIdx="3"/>
  <p:cmAuthor id="4" name="portiz" initials="p" lastIdx="1"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97979"/>
    <a:srgbClr val="B9DCFF"/>
    <a:srgbClr val="66CCFF"/>
    <a:srgbClr val="CCFFFF"/>
    <a:srgbClr val="0099CC"/>
    <a:srgbClr val="0070C0"/>
    <a:srgbClr val="00FFFF"/>
    <a:srgbClr val="CCFFCC"/>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9329" autoAdjust="0"/>
  </p:normalViewPr>
  <p:slideViewPr>
    <p:cSldViewPr snapToGrid="0">
      <p:cViewPr>
        <p:scale>
          <a:sx n="50" d="100"/>
          <a:sy n="50" d="100"/>
        </p:scale>
        <p:origin x="4024" y="552"/>
      </p:cViewPr>
      <p:guideLst>
        <p:guide orient="horz" pos="2600"/>
        <p:guide pos="65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commentAuthors" Target="commentAuthors.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7"/>
            <a:ext cx="9337333" cy="2143207"/>
          </a:xfrm>
          <a:prstGeom prst="rect">
            <a:avLst/>
          </a:prstGeom>
          <a:noFill/>
          <a:ln w="9525">
            <a:noFill/>
            <a:miter lim="800000"/>
            <a:headEnd/>
            <a:tailEnd/>
          </a:ln>
          <a:effectLst/>
        </p:spPr>
        <p:txBody>
          <a:bodyPr vert="horz" wrap="square" lIns="365675" tIns="182835" rIns="365675" bIns="182835" numCol="1" anchor="t" anchorCtr="0" compatLnSpc="1">
            <a:prstTxWarp prst="textNoShape">
              <a:avLst/>
            </a:prstTxWarp>
          </a:bodyPr>
          <a:lstStyle>
            <a:lvl1pPr defTabSz="3617460">
              <a:defRPr sz="4700">
                <a:latin typeface="Times New Roman" pitchFamily="18" charset="0"/>
              </a:defRPr>
            </a:lvl1pPr>
          </a:lstStyle>
          <a:p>
            <a:endParaRPr lang="en-US"/>
          </a:p>
        </p:txBody>
      </p:sp>
      <p:sp>
        <p:nvSpPr>
          <p:cNvPr id="3075" name="Rectangle 3"/>
          <p:cNvSpPr>
            <a:spLocks noGrp="1" noChangeArrowheads="1"/>
          </p:cNvSpPr>
          <p:nvPr>
            <p:ph type="dt" sz="quarter" idx="1"/>
          </p:nvPr>
        </p:nvSpPr>
        <p:spPr bwMode="auto">
          <a:xfrm>
            <a:off x="12133194" y="7"/>
            <a:ext cx="9103532" cy="2143207"/>
          </a:xfrm>
          <a:prstGeom prst="rect">
            <a:avLst/>
          </a:prstGeom>
          <a:noFill/>
          <a:ln w="9525">
            <a:noFill/>
            <a:miter lim="800000"/>
            <a:headEnd/>
            <a:tailEnd/>
          </a:ln>
          <a:effectLst/>
        </p:spPr>
        <p:txBody>
          <a:bodyPr vert="horz" wrap="square" lIns="365675" tIns="182835" rIns="365675" bIns="182835" numCol="1" anchor="t" anchorCtr="0" compatLnSpc="1">
            <a:prstTxWarp prst="textNoShape">
              <a:avLst/>
            </a:prstTxWarp>
          </a:bodyPr>
          <a:lstStyle>
            <a:lvl1pPr algn="r" defTabSz="3617460">
              <a:defRPr sz="4700">
                <a:latin typeface="Times New Roman" pitchFamily="18" charset="0"/>
              </a:defRPr>
            </a:lvl1pPr>
          </a:lstStyle>
          <a:p>
            <a:endParaRPr lang="en-US"/>
          </a:p>
        </p:txBody>
      </p:sp>
      <p:sp>
        <p:nvSpPr>
          <p:cNvPr id="3076" name="Rectangle 4"/>
          <p:cNvSpPr>
            <a:spLocks noGrp="1" noChangeArrowheads="1"/>
          </p:cNvSpPr>
          <p:nvPr>
            <p:ph type="ftr" sz="quarter" idx="2"/>
          </p:nvPr>
        </p:nvSpPr>
        <p:spPr bwMode="auto">
          <a:xfrm>
            <a:off x="1" y="41018545"/>
            <a:ext cx="9337333" cy="2143207"/>
          </a:xfrm>
          <a:prstGeom prst="rect">
            <a:avLst/>
          </a:prstGeom>
          <a:noFill/>
          <a:ln w="9525">
            <a:noFill/>
            <a:miter lim="800000"/>
            <a:headEnd/>
            <a:tailEnd/>
          </a:ln>
          <a:effectLst/>
        </p:spPr>
        <p:txBody>
          <a:bodyPr vert="horz" wrap="square" lIns="365675" tIns="182835" rIns="365675" bIns="182835" numCol="1" anchor="b" anchorCtr="0" compatLnSpc="1">
            <a:prstTxWarp prst="textNoShape">
              <a:avLst/>
            </a:prstTxWarp>
          </a:bodyPr>
          <a:lstStyle>
            <a:lvl1pPr defTabSz="3617460">
              <a:defRPr sz="4700">
                <a:latin typeface="Times New Roman" pitchFamily="18" charset="0"/>
              </a:defRPr>
            </a:lvl1pPr>
          </a:lstStyle>
          <a:p>
            <a:endParaRPr lang="en-US"/>
          </a:p>
        </p:txBody>
      </p:sp>
      <p:sp>
        <p:nvSpPr>
          <p:cNvPr id="3077" name="Rectangle 5"/>
          <p:cNvSpPr>
            <a:spLocks noGrp="1" noChangeArrowheads="1"/>
          </p:cNvSpPr>
          <p:nvPr>
            <p:ph type="sldNum" sz="quarter" idx="3"/>
          </p:nvPr>
        </p:nvSpPr>
        <p:spPr bwMode="auto">
          <a:xfrm>
            <a:off x="12133194" y="41018545"/>
            <a:ext cx="9103532" cy="2143207"/>
          </a:xfrm>
          <a:prstGeom prst="rect">
            <a:avLst/>
          </a:prstGeom>
          <a:noFill/>
          <a:ln w="9525">
            <a:noFill/>
            <a:miter lim="800000"/>
            <a:headEnd/>
            <a:tailEnd/>
          </a:ln>
          <a:effectLst/>
        </p:spPr>
        <p:txBody>
          <a:bodyPr vert="horz" wrap="square" lIns="365675" tIns="182835" rIns="365675" bIns="182835" numCol="1" anchor="b" anchorCtr="0" compatLnSpc="1">
            <a:prstTxWarp prst="textNoShape">
              <a:avLst/>
            </a:prstTxWarp>
          </a:bodyPr>
          <a:lstStyle>
            <a:lvl1pPr algn="r" defTabSz="3617460">
              <a:defRPr sz="4700">
                <a:latin typeface="Times New Roman" pitchFamily="18" charset="0"/>
              </a:defRPr>
            </a:lvl1pPr>
          </a:lstStyle>
          <a:p>
            <a:fld id="{ADC3CF15-9CDE-430D-9AE3-BD9833264394}" type="slidenum">
              <a:rPr lang="en-US"/>
              <a:pPr/>
              <a:t>‹#›</a:t>
            </a:fld>
            <a:endParaRPr lang="en-US"/>
          </a:p>
        </p:txBody>
      </p:sp>
    </p:spTree>
    <p:extLst>
      <p:ext uri="{BB962C8B-B14F-4D97-AF65-F5344CB8AC3E}">
        <p14:creationId xmlns:p14="http://schemas.microsoft.com/office/powerpoint/2010/main" val="3641369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2200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Times New Roman" pitchFamily="18" charset="0"/>
        <a:ea typeface="+mn-ea"/>
        <a:cs typeface="+mn-cs"/>
      </a:defRPr>
    </a:lvl1pPr>
    <a:lvl2pPr marL="357805" algn="l" rtl="0" eaLnBrk="0" fontAlgn="base" hangingPunct="0">
      <a:spcBef>
        <a:spcPct val="30000"/>
      </a:spcBef>
      <a:spcAft>
        <a:spcPct val="0"/>
      </a:spcAft>
      <a:defRPr sz="900" kern="1200">
        <a:solidFill>
          <a:schemeClr val="tx1"/>
        </a:solidFill>
        <a:latin typeface="Times New Roman" pitchFamily="18" charset="0"/>
        <a:ea typeface="+mn-ea"/>
        <a:cs typeface="+mn-cs"/>
      </a:defRPr>
    </a:lvl2pPr>
    <a:lvl3pPr marL="715609" algn="l" rtl="0" eaLnBrk="0" fontAlgn="base" hangingPunct="0">
      <a:spcBef>
        <a:spcPct val="30000"/>
      </a:spcBef>
      <a:spcAft>
        <a:spcPct val="0"/>
      </a:spcAft>
      <a:defRPr sz="900" kern="1200">
        <a:solidFill>
          <a:schemeClr val="tx1"/>
        </a:solidFill>
        <a:latin typeface="Times New Roman" pitchFamily="18" charset="0"/>
        <a:ea typeface="+mn-ea"/>
        <a:cs typeface="+mn-cs"/>
      </a:defRPr>
    </a:lvl3pPr>
    <a:lvl4pPr marL="1073414" algn="l" rtl="0" eaLnBrk="0" fontAlgn="base" hangingPunct="0">
      <a:spcBef>
        <a:spcPct val="30000"/>
      </a:spcBef>
      <a:spcAft>
        <a:spcPct val="0"/>
      </a:spcAft>
      <a:defRPr sz="900" kern="1200">
        <a:solidFill>
          <a:schemeClr val="tx1"/>
        </a:solidFill>
        <a:latin typeface="Times New Roman" pitchFamily="18" charset="0"/>
        <a:ea typeface="+mn-ea"/>
        <a:cs typeface="+mn-cs"/>
      </a:defRPr>
    </a:lvl4pPr>
    <a:lvl5pPr marL="1431219" algn="l" rtl="0" eaLnBrk="0" fontAlgn="base" hangingPunct="0">
      <a:spcBef>
        <a:spcPct val="30000"/>
      </a:spcBef>
      <a:spcAft>
        <a:spcPct val="0"/>
      </a:spcAft>
      <a:defRPr sz="900" kern="1200">
        <a:solidFill>
          <a:schemeClr val="tx1"/>
        </a:solidFill>
        <a:latin typeface="Times New Roman" pitchFamily="18" charset="0"/>
        <a:ea typeface="+mn-ea"/>
        <a:cs typeface="+mn-cs"/>
      </a:defRPr>
    </a:lvl5pPr>
    <a:lvl6pPr marL="1789024" algn="l" defTabSz="715609" rtl="0" eaLnBrk="1" latinLnBrk="0" hangingPunct="1">
      <a:defRPr sz="900" kern="1200">
        <a:solidFill>
          <a:schemeClr val="tx1"/>
        </a:solidFill>
        <a:latin typeface="+mn-lt"/>
        <a:ea typeface="+mn-ea"/>
        <a:cs typeface="+mn-cs"/>
      </a:defRPr>
    </a:lvl6pPr>
    <a:lvl7pPr marL="2146828" algn="l" defTabSz="715609" rtl="0" eaLnBrk="1" latinLnBrk="0" hangingPunct="1">
      <a:defRPr sz="900" kern="1200">
        <a:solidFill>
          <a:schemeClr val="tx1"/>
        </a:solidFill>
        <a:latin typeface="+mn-lt"/>
        <a:ea typeface="+mn-ea"/>
        <a:cs typeface="+mn-cs"/>
      </a:defRPr>
    </a:lvl7pPr>
    <a:lvl8pPr marL="2504633" algn="l" defTabSz="715609" rtl="0" eaLnBrk="1" latinLnBrk="0" hangingPunct="1">
      <a:defRPr sz="900" kern="1200">
        <a:solidFill>
          <a:schemeClr val="tx1"/>
        </a:solidFill>
        <a:latin typeface="+mn-lt"/>
        <a:ea typeface="+mn-ea"/>
        <a:cs typeface="+mn-cs"/>
      </a:defRPr>
    </a:lvl8pPr>
    <a:lvl9pPr marL="2862438" algn="l" defTabSz="715609"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bwMode="auto">
          <a:xfrm>
            <a:off x="-5762625" y="3222625"/>
            <a:ext cx="32772350" cy="16386175"/>
          </a:xfrm>
          <a:prstGeom prst="rect">
            <a:avLst/>
          </a:prstGeom>
          <a:noFill/>
          <a:ln w="12700">
            <a:solidFill>
              <a:srgbClr val="000000"/>
            </a:solidFill>
            <a:miter lim="800000"/>
            <a:headEnd/>
            <a:tailEnd/>
          </a:ln>
        </p:spPr>
      </p:sp>
      <p:sp>
        <p:nvSpPr>
          <p:cNvPr id="5123" name="Rectangle 3"/>
          <p:cNvSpPr>
            <a:spLocks noGrp="1" noChangeArrowheads="1"/>
          </p:cNvSpPr>
          <p:nvPr>
            <p:ph type="body" idx="1"/>
          </p:nvPr>
        </p:nvSpPr>
        <p:spPr bwMode="auto">
          <a:xfrm>
            <a:off x="2800722" y="20687870"/>
            <a:ext cx="15635281" cy="19259067"/>
          </a:xfrm>
          <a:prstGeom prst="rect">
            <a:avLst/>
          </a:prstGeom>
          <a:noFill/>
          <a:ln>
            <a:miter lim="800000"/>
            <a:headEnd/>
            <a:tailEnd/>
          </a:ln>
        </p:spPr>
        <p:txBody>
          <a:bodyPr lIns="365675" tIns="182835" rIns="365675" bIns="182835"/>
          <a:lstStyle/>
          <a:p>
            <a:endParaRPr lang="en-US" dirty="0"/>
          </a:p>
        </p:txBody>
      </p:sp>
    </p:spTree>
    <p:extLst>
      <p:ext uri="{BB962C8B-B14F-4D97-AF65-F5344CB8AC3E}">
        <p14:creationId xmlns:p14="http://schemas.microsoft.com/office/powerpoint/2010/main" val="1121372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386" name="AutoShape 2"/>
          <p:cNvSpPr>
            <a:spLocks noChangeArrowheads="1"/>
          </p:cNvSpPr>
          <p:nvPr/>
        </p:nvSpPr>
        <p:spPr bwMode="auto">
          <a:xfrm>
            <a:off x="1096736" y="1219201"/>
            <a:ext cx="41697729" cy="18044583"/>
          </a:xfrm>
          <a:prstGeom prst="roundRect">
            <a:avLst>
              <a:gd name="adj" fmla="val 7912"/>
            </a:avLst>
          </a:prstGeom>
          <a:solidFill>
            <a:schemeClr val="folHlink"/>
          </a:solidFill>
          <a:ln w="9525">
            <a:noFill/>
            <a:round/>
            <a:headEnd/>
            <a:tailEnd/>
          </a:ln>
          <a:effectLst/>
        </p:spPr>
        <p:txBody>
          <a:bodyPr wrap="none" lIns="376203" tIns="188102" rIns="376203" bIns="188102" anchor="ctr"/>
          <a:lstStyle/>
          <a:p>
            <a:pPr algn="ctr" defTabSz="3761919" eaLnBrk="1" hangingPunct="1"/>
            <a:endParaRPr lang="en-US" sz="9900">
              <a:latin typeface="Times New Roman" pitchFamily="18" charset="0"/>
            </a:endParaRPr>
          </a:p>
        </p:txBody>
      </p:sp>
      <p:sp>
        <p:nvSpPr>
          <p:cNvPr id="16387" name="AutoShape 3"/>
          <p:cNvSpPr>
            <a:spLocks noChangeArrowheads="1"/>
          </p:cNvSpPr>
          <p:nvPr/>
        </p:nvSpPr>
        <p:spPr bwMode="white">
          <a:xfrm>
            <a:off x="1570265" y="1564217"/>
            <a:ext cx="40492136" cy="15261167"/>
          </a:xfrm>
          <a:prstGeom prst="roundRect">
            <a:avLst>
              <a:gd name="adj" fmla="val 7310"/>
            </a:avLst>
          </a:prstGeom>
          <a:solidFill>
            <a:schemeClr val="bg1"/>
          </a:solidFill>
          <a:ln w="9525">
            <a:noFill/>
            <a:round/>
            <a:headEnd/>
            <a:tailEnd/>
          </a:ln>
          <a:effectLst/>
        </p:spPr>
        <p:txBody>
          <a:bodyPr wrap="none" lIns="376203" tIns="188102" rIns="376203" bIns="188102" anchor="ctr"/>
          <a:lstStyle/>
          <a:p>
            <a:pPr algn="ctr" defTabSz="3761919" eaLnBrk="1" hangingPunct="1"/>
            <a:endParaRPr lang="en-US" sz="9900">
              <a:latin typeface="Times New Roman" pitchFamily="18" charset="0"/>
            </a:endParaRPr>
          </a:p>
        </p:txBody>
      </p:sp>
      <p:sp>
        <p:nvSpPr>
          <p:cNvPr id="16388" name="AutoShape 4"/>
          <p:cNvSpPr>
            <a:spLocks noChangeArrowheads="1"/>
          </p:cNvSpPr>
          <p:nvPr/>
        </p:nvSpPr>
        <p:spPr bwMode="blackWhite">
          <a:xfrm>
            <a:off x="6583136" y="10682817"/>
            <a:ext cx="30724929" cy="7315200"/>
          </a:xfrm>
          <a:prstGeom prst="roundRect">
            <a:avLst>
              <a:gd name="adj" fmla="val 16667"/>
            </a:avLst>
          </a:prstGeom>
          <a:solidFill>
            <a:schemeClr val="bg1"/>
          </a:solidFill>
          <a:ln w="50800">
            <a:solidFill>
              <a:schemeClr val="bg2"/>
            </a:solidFill>
            <a:round/>
            <a:headEnd/>
            <a:tailEnd/>
          </a:ln>
          <a:effectLst/>
        </p:spPr>
        <p:txBody>
          <a:bodyPr wrap="none" lIns="376203" tIns="188102" rIns="376203" bIns="188102" anchor="ctr"/>
          <a:lstStyle/>
          <a:p>
            <a:pPr algn="ctr" defTabSz="3761919" eaLnBrk="1" hangingPunct="1"/>
            <a:endParaRPr lang="en-US" sz="7400"/>
          </a:p>
        </p:txBody>
      </p:sp>
      <p:sp>
        <p:nvSpPr>
          <p:cNvPr id="16389" name="Rectangle 5"/>
          <p:cNvSpPr>
            <a:spLocks noGrp="1" noChangeArrowheads="1"/>
          </p:cNvSpPr>
          <p:nvPr>
            <p:ph type="ctrTitle"/>
          </p:nvPr>
        </p:nvSpPr>
        <p:spPr>
          <a:xfrm>
            <a:off x="3291569" y="2743200"/>
            <a:ext cx="37308064" cy="7253817"/>
          </a:xfrm>
        </p:spPr>
        <p:txBody>
          <a:bodyPr anchor="ctr" anchorCtr="1"/>
          <a:lstStyle>
            <a:lvl1pPr algn="ctr">
              <a:defRPr sz="16900" i="1"/>
            </a:lvl1pPr>
          </a:lstStyle>
          <a:p>
            <a:r>
              <a:rPr lang="en-US"/>
              <a:t>Click to edit Master title style</a:t>
            </a:r>
          </a:p>
        </p:txBody>
      </p:sp>
      <p:sp>
        <p:nvSpPr>
          <p:cNvPr id="16390" name="Rectangle 6"/>
          <p:cNvSpPr>
            <a:spLocks noGrp="1" noChangeArrowheads="1"/>
          </p:cNvSpPr>
          <p:nvPr>
            <p:ph type="subTitle" idx="1"/>
          </p:nvPr>
        </p:nvSpPr>
        <p:spPr>
          <a:xfrm>
            <a:off x="8411936" y="11415183"/>
            <a:ext cx="25969233" cy="6096000"/>
          </a:xfrm>
        </p:spPr>
        <p:txBody>
          <a:bodyPr anchor="ctr"/>
          <a:lstStyle>
            <a:lvl1pPr marL="0" indent="0" algn="ctr">
              <a:buFont typeface="Wingdings" pitchFamily="2" charset="2"/>
              <a:buNone/>
              <a:defRPr sz="13500"/>
            </a:lvl1pPr>
          </a:lstStyle>
          <a:p>
            <a:r>
              <a:rPr lang="en-US"/>
              <a:t>Click to edit Master subtitle style</a:t>
            </a:r>
          </a:p>
        </p:txBody>
      </p:sp>
      <p:sp>
        <p:nvSpPr>
          <p:cNvPr id="16391" name="Rectangle 7"/>
          <p:cNvSpPr>
            <a:spLocks noGrp="1" noChangeArrowheads="1"/>
          </p:cNvSpPr>
          <p:nvPr>
            <p:ph type="dt" sz="half" idx="2"/>
          </p:nvPr>
        </p:nvSpPr>
        <p:spPr/>
        <p:txBody>
          <a:bodyPr/>
          <a:lstStyle>
            <a:lvl1pPr>
              <a:defRPr/>
            </a:lvl1pPr>
          </a:lstStyle>
          <a:p>
            <a:endParaRPr lang="en-US"/>
          </a:p>
        </p:txBody>
      </p:sp>
      <p:sp>
        <p:nvSpPr>
          <p:cNvPr id="16392" name="Rectangle 8"/>
          <p:cNvSpPr>
            <a:spLocks noGrp="1" noChangeArrowheads="1"/>
          </p:cNvSpPr>
          <p:nvPr>
            <p:ph type="ftr" sz="quarter" idx="3"/>
          </p:nvPr>
        </p:nvSpPr>
        <p:spPr>
          <a:xfrm>
            <a:off x="16093168" y="20452292"/>
            <a:ext cx="13899696" cy="1462617"/>
          </a:xfrm>
        </p:spPr>
        <p:txBody>
          <a:bodyPr/>
          <a:lstStyle>
            <a:lvl1pPr>
              <a:defRPr/>
            </a:lvl1pPr>
          </a:lstStyle>
          <a:p>
            <a:endParaRPr lang="en-US"/>
          </a:p>
        </p:txBody>
      </p:sp>
      <p:sp>
        <p:nvSpPr>
          <p:cNvPr id="16393" name="Rectangle 9"/>
          <p:cNvSpPr>
            <a:spLocks noGrp="1" noChangeArrowheads="1"/>
          </p:cNvSpPr>
          <p:nvPr>
            <p:ph type="sldNum" sz="quarter" idx="4"/>
          </p:nvPr>
        </p:nvSpPr>
        <p:spPr>
          <a:xfrm>
            <a:off x="32918400" y="20452292"/>
            <a:ext cx="7681233" cy="1462617"/>
          </a:xfrm>
        </p:spPr>
        <p:txBody>
          <a:bodyPr/>
          <a:lstStyle>
            <a:lvl1pPr>
              <a:defRPr/>
            </a:lvl1pPr>
          </a:lstStyle>
          <a:p>
            <a:fld id="{5E1E9466-E6B0-42D0-B558-A396B37C4605}" type="slidenum">
              <a:rPr lang="en-US"/>
              <a:pPr/>
              <a:t>‹#›</a:t>
            </a:fld>
            <a:endParaRPr lang="en-US"/>
          </a:p>
        </p:txBody>
      </p:sp>
      <p:sp>
        <p:nvSpPr>
          <p:cNvPr id="16394" name="Rectangle 10"/>
          <p:cNvSpPr>
            <a:spLocks noChangeArrowheads="1"/>
          </p:cNvSpPr>
          <p:nvPr userDrawn="1"/>
        </p:nvSpPr>
        <p:spPr bwMode="auto">
          <a:xfrm>
            <a:off x="0" y="0"/>
            <a:ext cx="1447800" cy="21945600"/>
          </a:xfrm>
          <a:prstGeom prst="rect">
            <a:avLst/>
          </a:prstGeom>
          <a:gradFill rotWithShape="1">
            <a:gsLst>
              <a:gs pos="0">
                <a:srgbClr val="CCECFF"/>
              </a:gs>
              <a:gs pos="50000">
                <a:srgbClr val="99CCFF">
                  <a:alpha val="45000"/>
                </a:srgbClr>
              </a:gs>
              <a:gs pos="100000">
                <a:srgbClr val="CCECFF"/>
              </a:gs>
            </a:gsLst>
            <a:lin ang="18900000" scaled="1"/>
          </a:gradFill>
          <a:ln w="12700">
            <a:noFill/>
            <a:miter lim="800000"/>
            <a:headEnd type="none" w="sm" len="sm"/>
            <a:tailEnd type="none" w="sm" len="sm"/>
          </a:ln>
          <a:effectLst/>
        </p:spPr>
        <p:txBody>
          <a:bodyPr wrap="none" lIns="71561" tIns="35780" rIns="71561" bIns="35780"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11463C-1E3C-4549-BCF5-250ADBB5F6D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364465" y="1707092"/>
            <a:ext cx="9235168" cy="173122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57600" y="1707092"/>
            <a:ext cx="27576236" cy="173122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EA94F6-B336-4270-8A6B-76941367963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37958C-C932-45D3-BE2A-EA52EE10008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14102292"/>
            <a:ext cx="37308064" cy="4358217"/>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1" y="9301692"/>
            <a:ext cx="37308064" cy="4800600"/>
          </a:xfrm>
        </p:spPr>
        <p:txBody>
          <a:bodyPr anchor="b"/>
          <a:lstStyle>
            <a:lvl1pPr marL="0" indent="0">
              <a:buNone/>
              <a:defRPr sz="1600"/>
            </a:lvl1pPr>
            <a:lvl2pPr marL="357805" indent="0">
              <a:buNone/>
              <a:defRPr sz="1400"/>
            </a:lvl2pPr>
            <a:lvl3pPr marL="715609" indent="0">
              <a:buNone/>
              <a:defRPr sz="1300"/>
            </a:lvl3pPr>
            <a:lvl4pPr marL="1073414" indent="0">
              <a:buNone/>
              <a:defRPr sz="1100"/>
            </a:lvl4pPr>
            <a:lvl5pPr marL="1431219" indent="0">
              <a:buNone/>
              <a:defRPr sz="1100"/>
            </a:lvl5pPr>
            <a:lvl6pPr marL="1789024" indent="0">
              <a:buNone/>
              <a:defRPr sz="1100"/>
            </a:lvl6pPr>
            <a:lvl7pPr marL="2146828" indent="0">
              <a:buNone/>
              <a:defRPr sz="1100"/>
            </a:lvl7pPr>
            <a:lvl8pPr marL="2504633" indent="0">
              <a:buNone/>
              <a:defRPr sz="1100"/>
            </a:lvl8pPr>
            <a:lvl9pPr marL="2862438" indent="0">
              <a:buNone/>
              <a:defRPr sz="11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447ABA-EDD5-4151-A6D3-FD7D128FE74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1" y="6096000"/>
            <a:ext cx="18405021" cy="12923309"/>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193250" y="6096000"/>
            <a:ext cx="18406383" cy="12923309"/>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B09E87-668A-44A3-8474-FAF9257D7E4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833" y="878417"/>
            <a:ext cx="39501536"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833" y="4912784"/>
            <a:ext cx="19392900" cy="2046817"/>
          </a:xfrm>
        </p:spPr>
        <p:txBody>
          <a:bodyPr anchor="b"/>
          <a:lstStyle>
            <a:lvl1pPr marL="0" indent="0">
              <a:buNone/>
              <a:defRPr sz="1900" b="1"/>
            </a:lvl1pPr>
            <a:lvl2pPr marL="357805" indent="0">
              <a:buNone/>
              <a:defRPr sz="1600" b="1"/>
            </a:lvl2pPr>
            <a:lvl3pPr marL="715609" indent="0">
              <a:buNone/>
              <a:defRPr sz="1400" b="1"/>
            </a:lvl3pPr>
            <a:lvl4pPr marL="1073414" indent="0">
              <a:buNone/>
              <a:defRPr sz="1300" b="1"/>
            </a:lvl4pPr>
            <a:lvl5pPr marL="1431219" indent="0">
              <a:buNone/>
              <a:defRPr sz="1300" b="1"/>
            </a:lvl5pPr>
            <a:lvl6pPr marL="1789024" indent="0">
              <a:buNone/>
              <a:defRPr sz="1300" b="1"/>
            </a:lvl6pPr>
            <a:lvl7pPr marL="2146828" indent="0">
              <a:buNone/>
              <a:defRPr sz="1300" b="1"/>
            </a:lvl7pPr>
            <a:lvl8pPr marL="2504633" indent="0">
              <a:buNone/>
              <a:defRPr sz="1300" b="1"/>
            </a:lvl8pPr>
            <a:lvl9pPr marL="2862438"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2194833" y="6959600"/>
            <a:ext cx="19392900" cy="12643909"/>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664" y="4912784"/>
            <a:ext cx="19399704" cy="2046817"/>
          </a:xfrm>
        </p:spPr>
        <p:txBody>
          <a:bodyPr anchor="b"/>
          <a:lstStyle>
            <a:lvl1pPr marL="0" indent="0">
              <a:buNone/>
              <a:defRPr sz="1900" b="1"/>
            </a:lvl1pPr>
            <a:lvl2pPr marL="357805" indent="0">
              <a:buNone/>
              <a:defRPr sz="1600" b="1"/>
            </a:lvl2pPr>
            <a:lvl3pPr marL="715609" indent="0">
              <a:buNone/>
              <a:defRPr sz="1400" b="1"/>
            </a:lvl3pPr>
            <a:lvl4pPr marL="1073414" indent="0">
              <a:buNone/>
              <a:defRPr sz="1300" b="1"/>
            </a:lvl4pPr>
            <a:lvl5pPr marL="1431219" indent="0">
              <a:buNone/>
              <a:defRPr sz="1300" b="1"/>
            </a:lvl5pPr>
            <a:lvl6pPr marL="1789024" indent="0">
              <a:buNone/>
              <a:defRPr sz="1300" b="1"/>
            </a:lvl6pPr>
            <a:lvl7pPr marL="2146828" indent="0">
              <a:buNone/>
              <a:defRPr sz="1300" b="1"/>
            </a:lvl7pPr>
            <a:lvl8pPr marL="2504633" indent="0">
              <a:buNone/>
              <a:defRPr sz="1300" b="1"/>
            </a:lvl8pPr>
            <a:lvl9pPr marL="2862438"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22296664" y="6959600"/>
            <a:ext cx="19399704" cy="12643909"/>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B0266DE-679B-4B5E-B875-F391627D39D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AAAA9F3-2647-43F5-A966-FC2DEA32A9C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2927C62-0553-4611-9C58-E3313C267AB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833" y="874184"/>
            <a:ext cx="14439900" cy="371792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17159968" y="874184"/>
            <a:ext cx="24536400" cy="18729325"/>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833" y="4592109"/>
            <a:ext cx="14439900" cy="15011400"/>
          </a:xfrm>
        </p:spPr>
        <p:txBody>
          <a:bodyPr/>
          <a:lstStyle>
            <a:lvl1pPr marL="0" indent="0">
              <a:buNone/>
              <a:defRPr sz="1100"/>
            </a:lvl1pPr>
            <a:lvl2pPr marL="357805" indent="0">
              <a:buNone/>
              <a:defRPr sz="900"/>
            </a:lvl2pPr>
            <a:lvl3pPr marL="715609" indent="0">
              <a:buNone/>
              <a:defRPr sz="800"/>
            </a:lvl3pPr>
            <a:lvl4pPr marL="1073414" indent="0">
              <a:buNone/>
              <a:defRPr sz="700"/>
            </a:lvl4pPr>
            <a:lvl5pPr marL="1431219" indent="0">
              <a:buNone/>
              <a:defRPr sz="700"/>
            </a:lvl5pPr>
            <a:lvl6pPr marL="1789024" indent="0">
              <a:buNone/>
              <a:defRPr sz="700"/>
            </a:lvl6pPr>
            <a:lvl7pPr marL="2146828" indent="0">
              <a:buNone/>
              <a:defRPr sz="700"/>
            </a:lvl7pPr>
            <a:lvl8pPr marL="2504633" indent="0">
              <a:buNone/>
              <a:defRPr sz="700"/>
            </a:lvl8pPr>
            <a:lvl9pPr marL="286243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EE780AC-A049-48E4-AF1B-6D032D44A2A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436" y="15361709"/>
            <a:ext cx="26335264" cy="1813983"/>
          </a:xfrm>
        </p:spPr>
        <p:txBody>
          <a:bodyPr/>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8602436" y="1961092"/>
            <a:ext cx="26335264" cy="13166725"/>
          </a:xfrm>
        </p:spPr>
        <p:txBody>
          <a:bodyPr/>
          <a:lstStyle>
            <a:lvl1pPr marL="0" indent="0">
              <a:buNone/>
              <a:defRPr sz="2500"/>
            </a:lvl1pPr>
            <a:lvl2pPr marL="357805" indent="0">
              <a:buNone/>
              <a:defRPr sz="2200"/>
            </a:lvl2pPr>
            <a:lvl3pPr marL="715609" indent="0">
              <a:buNone/>
              <a:defRPr sz="1900"/>
            </a:lvl3pPr>
            <a:lvl4pPr marL="1073414" indent="0">
              <a:buNone/>
              <a:defRPr sz="1600"/>
            </a:lvl4pPr>
            <a:lvl5pPr marL="1431219" indent="0">
              <a:buNone/>
              <a:defRPr sz="1600"/>
            </a:lvl5pPr>
            <a:lvl6pPr marL="1789024" indent="0">
              <a:buNone/>
              <a:defRPr sz="1600"/>
            </a:lvl6pPr>
            <a:lvl7pPr marL="2146828" indent="0">
              <a:buNone/>
              <a:defRPr sz="1600"/>
            </a:lvl7pPr>
            <a:lvl8pPr marL="2504633" indent="0">
              <a:buNone/>
              <a:defRPr sz="1600"/>
            </a:lvl8pPr>
            <a:lvl9pPr marL="2862438" indent="0">
              <a:buNone/>
              <a:defRPr sz="1600"/>
            </a:lvl9pPr>
          </a:lstStyle>
          <a:p>
            <a:endParaRPr lang="en-US"/>
          </a:p>
        </p:txBody>
      </p:sp>
      <p:sp>
        <p:nvSpPr>
          <p:cNvPr id="4" name="Text Placeholder 3"/>
          <p:cNvSpPr>
            <a:spLocks noGrp="1"/>
          </p:cNvSpPr>
          <p:nvPr>
            <p:ph type="body" sz="half" idx="2"/>
          </p:nvPr>
        </p:nvSpPr>
        <p:spPr>
          <a:xfrm>
            <a:off x="8602436" y="17175692"/>
            <a:ext cx="26335264" cy="2574925"/>
          </a:xfrm>
        </p:spPr>
        <p:txBody>
          <a:bodyPr/>
          <a:lstStyle>
            <a:lvl1pPr marL="0" indent="0">
              <a:buNone/>
              <a:defRPr sz="1100"/>
            </a:lvl1pPr>
            <a:lvl2pPr marL="357805" indent="0">
              <a:buNone/>
              <a:defRPr sz="900"/>
            </a:lvl2pPr>
            <a:lvl3pPr marL="715609" indent="0">
              <a:buNone/>
              <a:defRPr sz="800"/>
            </a:lvl3pPr>
            <a:lvl4pPr marL="1073414" indent="0">
              <a:buNone/>
              <a:defRPr sz="700"/>
            </a:lvl4pPr>
            <a:lvl5pPr marL="1431219" indent="0">
              <a:buNone/>
              <a:defRPr sz="700"/>
            </a:lvl5pPr>
            <a:lvl6pPr marL="1789024" indent="0">
              <a:buNone/>
              <a:defRPr sz="700"/>
            </a:lvl6pPr>
            <a:lvl7pPr marL="2146828" indent="0">
              <a:buNone/>
              <a:defRPr sz="700"/>
            </a:lvl7pPr>
            <a:lvl8pPr marL="2504633" indent="0">
              <a:buNone/>
              <a:defRPr sz="700"/>
            </a:lvl8pPr>
            <a:lvl9pPr marL="286243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1DA61DF-640F-4CF8-822E-CA74E7667FE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657600" y="1707092"/>
            <a:ext cx="36942033" cy="3657600"/>
          </a:xfrm>
          <a:prstGeom prst="rect">
            <a:avLst/>
          </a:prstGeom>
          <a:noFill/>
          <a:ln w="9525">
            <a:noFill/>
            <a:miter lim="800000"/>
            <a:headEnd/>
            <a:tailEnd/>
          </a:ln>
          <a:effectLst/>
        </p:spPr>
        <p:txBody>
          <a:bodyPr vert="horz" wrap="square" lIns="376203" tIns="188102" rIns="376203" bIns="188102" numCol="1" anchor="b"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3657600" y="6096000"/>
            <a:ext cx="36942033" cy="12923309"/>
          </a:xfrm>
          <a:prstGeom prst="rect">
            <a:avLst/>
          </a:prstGeom>
          <a:noFill/>
          <a:ln w="9525">
            <a:noFill/>
            <a:miter lim="800000"/>
            <a:headEnd/>
            <a:tailEnd/>
          </a:ln>
          <a:effectLst/>
        </p:spPr>
        <p:txBody>
          <a:bodyPr vert="horz" wrap="square" lIns="376203" tIns="188102" rIns="376203" bIns="1881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3657601" y="20452292"/>
            <a:ext cx="9876064" cy="1462617"/>
          </a:xfrm>
          <a:prstGeom prst="rect">
            <a:avLst/>
          </a:prstGeom>
          <a:noFill/>
          <a:ln w="9525">
            <a:noFill/>
            <a:miter lim="800000"/>
            <a:headEnd/>
            <a:tailEnd/>
          </a:ln>
          <a:effectLst/>
        </p:spPr>
        <p:txBody>
          <a:bodyPr vert="horz" wrap="square" lIns="376203" tIns="188102" rIns="376203" bIns="188102" numCol="1" anchor="t" anchorCtr="0" compatLnSpc="1">
            <a:prstTxWarp prst="textNoShape">
              <a:avLst/>
            </a:prstTxWarp>
          </a:bodyPr>
          <a:lstStyle>
            <a:lvl1pPr algn="ctr" defTabSz="3761919" eaLnBrk="1" hangingPunct="1">
              <a:defRPr sz="5800"/>
            </a:lvl1pPr>
          </a:lstStyle>
          <a:p>
            <a:endParaRPr lang="en-US"/>
          </a:p>
        </p:txBody>
      </p:sp>
      <p:sp>
        <p:nvSpPr>
          <p:cNvPr id="15365" name="Rectangle 5"/>
          <p:cNvSpPr>
            <a:spLocks noGrp="1" noChangeArrowheads="1"/>
          </p:cNvSpPr>
          <p:nvPr>
            <p:ph type="ftr" sz="quarter" idx="3"/>
          </p:nvPr>
        </p:nvSpPr>
        <p:spPr bwMode="auto">
          <a:xfrm>
            <a:off x="16093168" y="20492509"/>
            <a:ext cx="13899696" cy="1463675"/>
          </a:xfrm>
          <a:prstGeom prst="rect">
            <a:avLst/>
          </a:prstGeom>
          <a:noFill/>
          <a:ln w="9525">
            <a:noFill/>
            <a:miter lim="800000"/>
            <a:headEnd/>
            <a:tailEnd/>
          </a:ln>
          <a:effectLst/>
        </p:spPr>
        <p:txBody>
          <a:bodyPr vert="horz" wrap="square" lIns="376203" tIns="188102" rIns="376203" bIns="188102" numCol="1" anchor="t" anchorCtr="0" compatLnSpc="1">
            <a:prstTxWarp prst="textNoShape">
              <a:avLst/>
            </a:prstTxWarp>
          </a:bodyPr>
          <a:lstStyle>
            <a:lvl1pPr algn="ctr" defTabSz="3761919" eaLnBrk="1" hangingPunct="1">
              <a:defRPr sz="5800"/>
            </a:lvl1pPr>
          </a:lstStyle>
          <a:p>
            <a:endParaRPr lang="en-US"/>
          </a:p>
        </p:txBody>
      </p:sp>
      <p:sp>
        <p:nvSpPr>
          <p:cNvPr id="15366" name="Rectangle 6"/>
          <p:cNvSpPr>
            <a:spLocks noGrp="1" noChangeArrowheads="1"/>
          </p:cNvSpPr>
          <p:nvPr>
            <p:ph type="sldNum" sz="quarter" idx="4"/>
          </p:nvPr>
        </p:nvSpPr>
        <p:spPr bwMode="auto">
          <a:xfrm>
            <a:off x="32918400" y="20482984"/>
            <a:ext cx="7681233" cy="1462617"/>
          </a:xfrm>
          <a:prstGeom prst="rect">
            <a:avLst/>
          </a:prstGeom>
          <a:noFill/>
          <a:ln w="9525">
            <a:noFill/>
            <a:miter lim="800000"/>
            <a:headEnd/>
            <a:tailEnd/>
          </a:ln>
          <a:effectLst/>
        </p:spPr>
        <p:txBody>
          <a:bodyPr vert="horz" wrap="square" lIns="376203" tIns="188102" rIns="376203" bIns="188102" numCol="1" anchor="t" anchorCtr="0" compatLnSpc="1">
            <a:prstTxWarp prst="textNoShape">
              <a:avLst/>
            </a:prstTxWarp>
          </a:bodyPr>
          <a:lstStyle>
            <a:lvl1pPr algn="ctr" defTabSz="3761919" eaLnBrk="1" hangingPunct="1">
              <a:defRPr sz="5800"/>
            </a:lvl1pPr>
          </a:lstStyle>
          <a:p>
            <a:fld id="{E1FF51B1-3F87-44F4-94FA-B6A8F9E481D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3761919" rtl="0" fontAlgn="base">
        <a:spcBef>
          <a:spcPct val="0"/>
        </a:spcBef>
        <a:spcAft>
          <a:spcPct val="0"/>
        </a:spcAft>
        <a:defRPr sz="13500">
          <a:solidFill>
            <a:schemeClr val="tx2"/>
          </a:solidFill>
          <a:latin typeface="+mj-lt"/>
          <a:ea typeface="+mj-ea"/>
          <a:cs typeface="+mj-cs"/>
        </a:defRPr>
      </a:lvl1pPr>
      <a:lvl2pPr algn="l" defTabSz="3761919" rtl="0" fontAlgn="base">
        <a:spcBef>
          <a:spcPct val="0"/>
        </a:spcBef>
        <a:spcAft>
          <a:spcPct val="0"/>
        </a:spcAft>
        <a:defRPr sz="13500">
          <a:solidFill>
            <a:schemeClr val="tx2"/>
          </a:solidFill>
          <a:latin typeface="Arial Black" pitchFamily="34" charset="0"/>
        </a:defRPr>
      </a:lvl2pPr>
      <a:lvl3pPr algn="l" defTabSz="3761919" rtl="0" fontAlgn="base">
        <a:spcBef>
          <a:spcPct val="0"/>
        </a:spcBef>
        <a:spcAft>
          <a:spcPct val="0"/>
        </a:spcAft>
        <a:defRPr sz="13500">
          <a:solidFill>
            <a:schemeClr val="tx2"/>
          </a:solidFill>
          <a:latin typeface="Arial Black" pitchFamily="34" charset="0"/>
        </a:defRPr>
      </a:lvl3pPr>
      <a:lvl4pPr algn="l" defTabSz="3761919" rtl="0" fontAlgn="base">
        <a:spcBef>
          <a:spcPct val="0"/>
        </a:spcBef>
        <a:spcAft>
          <a:spcPct val="0"/>
        </a:spcAft>
        <a:defRPr sz="13500">
          <a:solidFill>
            <a:schemeClr val="tx2"/>
          </a:solidFill>
          <a:latin typeface="Arial Black" pitchFamily="34" charset="0"/>
        </a:defRPr>
      </a:lvl4pPr>
      <a:lvl5pPr algn="l" defTabSz="3761919" rtl="0" fontAlgn="base">
        <a:spcBef>
          <a:spcPct val="0"/>
        </a:spcBef>
        <a:spcAft>
          <a:spcPct val="0"/>
        </a:spcAft>
        <a:defRPr sz="13500">
          <a:solidFill>
            <a:schemeClr val="tx2"/>
          </a:solidFill>
          <a:latin typeface="Arial Black" pitchFamily="34" charset="0"/>
        </a:defRPr>
      </a:lvl5pPr>
      <a:lvl6pPr marL="357805" algn="l" defTabSz="3761919" rtl="0" fontAlgn="base">
        <a:spcBef>
          <a:spcPct val="0"/>
        </a:spcBef>
        <a:spcAft>
          <a:spcPct val="0"/>
        </a:spcAft>
        <a:defRPr sz="13500">
          <a:solidFill>
            <a:schemeClr val="tx2"/>
          </a:solidFill>
          <a:latin typeface="Arial Black" pitchFamily="34" charset="0"/>
        </a:defRPr>
      </a:lvl6pPr>
      <a:lvl7pPr marL="715609" algn="l" defTabSz="3761919" rtl="0" fontAlgn="base">
        <a:spcBef>
          <a:spcPct val="0"/>
        </a:spcBef>
        <a:spcAft>
          <a:spcPct val="0"/>
        </a:spcAft>
        <a:defRPr sz="13500">
          <a:solidFill>
            <a:schemeClr val="tx2"/>
          </a:solidFill>
          <a:latin typeface="Arial Black" pitchFamily="34" charset="0"/>
        </a:defRPr>
      </a:lvl7pPr>
      <a:lvl8pPr marL="1073414" algn="l" defTabSz="3761919" rtl="0" fontAlgn="base">
        <a:spcBef>
          <a:spcPct val="0"/>
        </a:spcBef>
        <a:spcAft>
          <a:spcPct val="0"/>
        </a:spcAft>
        <a:defRPr sz="13500">
          <a:solidFill>
            <a:schemeClr val="tx2"/>
          </a:solidFill>
          <a:latin typeface="Arial Black" pitchFamily="34" charset="0"/>
        </a:defRPr>
      </a:lvl8pPr>
      <a:lvl9pPr marL="1431219" algn="l" defTabSz="3761919" rtl="0" fontAlgn="base">
        <a:spcBef>
          <a:spcPct val="0"/>
        </a:spcBef>
        <a:spcAft>
          <a:spcPct val="0"/>
        </a:spcAft>
        <a:defRPr sz="13500">
          <a:solidFill>
            <a:schemeClr val="tx2"/>
          </a:solidFill>
          <a:latin typeface="Arial Black" pitchFamily="34" charset="0"/>
        </a:defRPr>
      </a:lvl9pPr>
    </p:titleStyle>
    <p:bodyStyle>
      <a:lvl1pPr marL="1411341" indent="-1411341" algn="l" defTabSz="3761919" rtl="0" fontAlgn="base">
        <a:spcBef>
          <a:spcPct val="20000"/>
        </a:spcBef>
        <a:spcAft>
          <a:spcPct val="0"/>
        </a:spcAft>
        <a:buClr>
          <a:schemeClr val="bg2"/>
        </a:buClr>
        <a:buSzPct val="70000"/>
        <a:buFont typeface="Wingdings" pitchFamily="2" charset="2"/>
        <a:buChar char="l"/>
        <a:defRPr sz="12800">
          <a:solidFill>
            <a:schemeClr val="tx1"/>
          </a:solidFill>
          <a:latin typeface="+mn-lt"/>
          <a:ea typeface="+mn-ea"/>
          <a:cs typeface="+mn-cs"/>
        </a:defRPr>
      </a:lvl1pPr>
      <a:lvl2pPr marL="3056249" indent="-1175289" algn="l" defTabSz="3761919" rtl="0" fontAlgn="base">
        <a:spcBef>
          <a:spcPct val="20000"/>
        </a:spcBef>
        <a:spcAft>
          <a:spcPct val="0"/>
        </a:spcAft>
        <a:buClr>
          <a:schemeClr val="accent1"/>
        </a:buClr>
        <a:buSzPct val="150000"/>
        <a:buChar char="•"/>
        <a:defRPr sz="10700">
          <a:solidFill>
            <a:schemeClr val="tx1"/>
          </a:solidFill>
          <a:latin typeface="+mn-lt"/>
        </a:defRPr>
      </a:lvl2pPr>
      <a:lvl3pPr marL="4702399" indent="-940480" algn="l" defTabSz="3761919" rtl="0" fontAlgn="base">
        <a:spcBef>
          <a:spcPct val="20000"/>
        </a:spcBef>
        <a:spcAft>
          <a:spcPct val="0"/>
        </a:spcAft>
        <a:buClr>
          <a:schemeClr val="tx1"/>
        </a:buClr>
        <a:buSzPct val="150000"/>
        <a:buChar char="•"/>
        <a:defRPr sz="9100">
          <a:solidFill>
            <a:schemeClr val="tx1"/>
          </a:solidFill>
          <a:latin typeface="+mn-lt"/>
        </a:defRPr>
      </a:lvl3pPr>
      <a:lvl4pPr marL="6583359" indent="-940480" algn="l" defTabSz="3761919" rtl="0" fontAlgn="base">
        <a:spcBef>
          <a:spcPct val="20000"/>
        </a:spcBef>
        <a:spcAft>
          <a:spcPct val="0"/>
        </a:spcAft>
        <a:buClr>
          <a:schemeClr val="tx2"/>
        </a:buClr>
        <a:buSzPct val="150000"/>
        <a:buChar char="•"/>
        <a:defRPr sz="8200">
          <a:solidFill>
            <a:schemeClr val="tx1"/>
          </a:solidFill>
          <a:latin typeface="+mn-lt"/>
        </a:defRPr>
      </a:lvl4pPr>
      <a:lvl5pPr marL="8464318" indent="-940480" algn="l" defTabSz="3761919" rtl="0" fontAlgn="base">
        <a:spcBef>
          <a:spcPct val="20000"/>
        </a:spcBef>
        <a:spcAft>
          <a:spcPct val="0"/>
        </a:spcAft>
        <a:buClr>
          <a:schemeClr val="folHlink"/>
        </a:buClr>
        <a:buSzPct val="150000"/>
        <a:buChar char="•"/>
        <a:defRPr sz="8200">
          <a:solidFill>
            <a:schemeClr val="tx1"/>
          </a:solidFill>
          <a:latin typeface="+mn-lt"/>
        </a:defRPr>
      </a:lvl5pPr>
      <a:lvl6pPr marL="8822123" indent="-940480" algn="l" defTabSz="3761919" rtl="0" fontAlgn="base">
        <a:spcBef>
          <a:spcPct val="20000"/>
        </a:spcBef>
        <a:spcAft>
          <a:spcPct val="0"/>
        </a:spcAft>
        <a:buClr>
          <a:schemeClr val="folHlink"/>
        </a:buClr>
        <a:buSzPct val="150000"/>
        <a:buChar char="•"/>
        <a:defRPr sz="8200">
          <a:solidFill>
            <a:schemeClr val="tx1"/>
          </a:solidFill>
          <a:latin typeface="+mn-lt"/>
        </a:defRPr>
      </a:lvl6pPr>
      <a:lvl7pPr marL="9179928" indent="-940480" algn="l" defTabSz="3761919" rtl="0" fontAlgn="base">
        <a:spcBef>
          <a:spcPct val="20000"/>
        </a:spcBef>
        <a:spcAft>
          <a:spcPct val="0"/>
        </a:spcAft>
        <a:buClr>
          <a:schemeClr val="folHlink"/>
        </a:buClr>
        <a:buSzPct val="150000"/>
        <a:buChar char="•"/>
        <a:defRPr sz="8200">
          <a:solidFill>
            <a:schemeClr val="tx1"/>
          </a:solidFill>
          <a:latin typeface="+mn-lt"/>
        </a:defRPr>
      </a:lvl7pPr>
      <a:lvl8pPr marL="9537732" indent="-940480" algn="l" defTabSz="3761919" rtl="0" fontAlgn="base">
        <a:spcBef>
          <a:spcPct val="20000"/>
        </a:spcBef>
        <a:spcAft>
          <a:spcPct val="0"/>
        </a:spcAft>
        <a:buClr>
          <a:schemeClr val="folHlink"/>
        </a:buClr>
        <a:buSzPct val="150000"/>
        <a:buChar char="•"/>
        <a:defRPr sz="8200">
          <a:solidFill>
            <a:schemeClr val="tx1"/>
          </a:solidFill>
          <a:latin typeface="+mn-lt"/>
        </a:defRPr>
      </a:lvl8pPr>
      <a:lvl9pPr marL="9895537" indent="-940480" algn="l" defTabSz="3761919" rtl="0" fontAlgn="base">
        <a:spcBef>
          <a:spcPct val="20000"/>
        </a:spcBef>
        <a:spcAft>
          <a:spcPct val="0"/>
        </a:spcAft>
        <a:buClr>
          <a:schemeClr val="folHlink"/>
        </a:buClr>
        <a:buSzPct val="150000"/>
        <a:buChar char="•"/>
        <a:defRPr sz="8200">
          <a:solidFill>
            <a:schemeClr val="tx1"/>
          </a:solidFill>
          <a:latin typeface="+mn-lt"/>
        </a:defRPr>
      </a:lvl9pPr>
    </p:bodyStyle>
    <p:otherStyle>
      <a:defPPr>
        <a:defRPr lang="en-US"/>
      </a:defPPr>
      <a:lvl1pPr marL="0" algn="l" defTabSz="715609" rtl="0" eaLnBrk="1" latinLnBrk="0" hangingPunct="1">
        <a:defRPr sz="1400" kern="1200">
          <a:solidFill>
            <a:schemeClr val="tx1"/>
          </a:solidFill>
          <a:latin typeface="+mn-lt"/>
          <a:ea typeface="+mn-ea"/>
          <a:cs typeface="+mn-cs"/>
        </a:defRPr>
      </a:lvl1pPr>
      <a:lvl2pPr marL="357805" algn="l" defTabSz="715609" rtl="0" eaLnBrk="1" latinLnBrk="0" hangingPunct="1">
        <a:defRPr sz="1400" kern="1200">
          <a:solidFill>
            <a:schemeClr val="tx1"/>
          </a:solidFill>
          <a:latin typeface="+mn-lt"/>
          <a:ea typeface="+mn-ea"/>
          <a:cs typeface="+mn-cs"/>
        </a:defRPr>
      </a:lvl2pPr>
      <a:lvl3pPr marL="715609" algn="l" defTabSz="715609" rtl="0" eaLnBrk="1" latinLnBrk="0" hangingPunct="1">
        <a:defRPr sz="1400" kern="1200">
          <a:solidFill>
            <a:schemeClr val="tx1"/>
          </a:solidFill>
          <a:latin typeface="+mn-lt"/>
          <a:ea typeface="+mn-ea"/>
          <a:cs typeface="+mn-cs"/>
        </a:defRPr>
      </a:lvl3pPr>
      <a:lvl4pPr marL="1073414" algn="l" defTabSz="715609" rtl="0" eaLnBrk="1" latinLnBrk="0" hangingPunct="1">
        <a:defRPr sz="1400" kern="1200">
          <a:solidFill>
            <a:schemeClr val="tx1"/>
          </a:solidFill>
          <a:latin typeface="+mn-lt"/>
          <a:ea typeface="+mn-ea"/>
          <a:cs typeface="+mn-cs"/>
        </a:defRPr>
      </a:lvl4pPr>
      <a:lvl5pPr marL="1431219" algn="l" defTabSz="715609" rtl="0" eaLnBrk="1" latinLnBrk="0" hangingPunct="1">
        <a:defRPr sz="1400" kern="1200">
          <a:solidFill>
            <a:schemeClr val="tx1"/>
          </a:solidFill>
          <a:latin typeface="+mn-lt"/>
          <a:ea typeface="+mn-ea"/>
          <a:cs typeface="+mn-cs"/>
        </a:defRPr>
      </a:lvl5pPr>
      <a:lvl6pPr marL="1789024" algn="l" defTabSz="715609" rtl="0" eaLnBrk="1" latinLnBrk="0" hangingPunct="1">
        <a:defRPr sz="1400" kern="1200">
          <a:solidFill>
            <a:schemeClr val="tx1"/>
          </a:solidFill>
          <a:latin typeface="+mn-lt"/>
          <a:ea typeface="+mn-ea"/>
          <a:cs typeface="+mn-cs"/>
        </a:defRPr>
      </a:lvl6pPr>
      <a:lvl7pPr marL="2146828" algn="l" defTabSz="715609" rtl="0" eaLnBrk="1" latinLnBrk="0" hangingPunct="1">
        <a:defRPr sz="1400" kern="1200">
          <a:solidFill>
            <a:schemeClr val="tx1"/>
          </a:solidFill>
          <a:latin typeface="+mn-lt"/>
          <a:ea typeface="+mn-ea"/>
          <a:cs typeface="+mn-cs"/>
        </a:defRPr>
      </a:lvl7pPr>
      <a:lvl8pPr marL="2504633" algn="l" defTabSz="715609" rtl="0" eaLnBrk="1" latinLnBrk="0" hangingPunct="1">
        <a:defRPr sz="1400" kern="1200">
          <a:solidFill>
            <a:schemeClr val="tx1"/>
          </a:solidFill>
          <a:latin typeface="+mn-lt"/>
          <a:ea typeface="+mn-ea"/>
          <a:cs typeface="+mn-cs"/>
        </a:defRPr>
      </a:lvl8pPr>
      <a:lvl9pPr marL="2862438" algn="l" defTabSz="715609"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G"/><Relationship Id="rId7" Type="http://schemas.openxmlformats.org/officeDocument/2006/relationships/image" Target="../media/image5.JP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862"/>
          <p:cNvSpPr>
            <a:spLocks noChangeArrowheads="1"/>
          </p:cNvSpPr>
          <p:nvPr/>
        </p:nvSpPr>
        <p:spPr bwMode="auto">
          <a:xfrm>
            <a:off x="0" y="0"/>
            <a:ext cx="43891200" cy="2228403"/>
          </a:xfrm>
          <a:prstGeom prst="rect">
            <a:avLst/>
          </a:prstGeom>
          <a:solidFill>
            <a:srgbClr val="000090"/>
          </a:solidFill>
          <a:ln w="12700">
            <a:solidFill>
              <a:srgbClr val="0070C0"/>
            </a:solidFill>
            <a:miter lim="800000"/>
            <a:headEnd type="none" w="sm" len="sm"/>
            <a:tailEnd type="none" w="sm" len="sm"/>
          </a:ln>
          <a:effectLst/>
        </p:spPr>
        <p:txBody>
          <a:bodyPr wrap="none" anchor="ctr"/>
          <a:lstStyle/>
          <a:p>
            <a:pPr marL="622300"/>
            <a:r>
              <a:rPr lang="en-US" sz="4400" dirty="0">
                <a:solidFill>
                  <a:schemeClr val="bg1"/>
                </a:solidFill>
              </a:rPr>
              <a:t>Design and Installation of a Video Conference Solution at the Center of Excellence in Remote Sensing Education and Research at Elizabeth City State University</a:t>
            </a:r>
            <a:endParaRPr lang="en-US" sz="4400" dirty="0" smtClean="0">
              <a:solidFill>
                <a:schemeClr val="bg1"/>
              </a:solidFill>
              <a:latin typeface="Century Gothic" panose="020B0502020202020204" pitchFamily="34" charset="0"/>
            </a:endParaRPr>
          </a:p>
          <a:p>
            <a:pPr marL="622300"/>
            <a:r>
              <a:rPr lang="en-US" sz="2400" dirty="0" smtClean="0">
                <a:solidFill>
                  <a:srgbClr val="FFFFFF"/>
                </a:solidFill>
                <a:latin typeface="Century Gothic" panose="020B0502020202020204" pitchFamily="34" charset="0"/>
              </a:rPr>
              <a:t>2015-2016 Research </a:t>
            </a:r>
            <a:r>
              <a:rPr lang="en-US" sz="2400" dirty="0">
                <a:solidFill>
                  <a:srgbClr val="FFFFFF"/>
                </a:solidFill>
                <a:latin typeface="Century Gothic" panose="020B0502020202020204" pitchFamily="34" charset="0"/>
              </a:rPr>
              <a:t>Team  :</a:t>
            </a:r>
            <a:r>
              <a:rPr lang="en-US" sz="2400" dirty="0" smtClean="0">
                <a:solidFill>
                  <a:srgbClr val="FFFFFF"/>
                </a:solidFill>
                <a:latin typeface="Century Gothic" panose="020B0502020202020204" pitchFamily="34" charset="0"/>
              </a:rPr>
              <a:t>: Daquan Rascoe</a:t>
            </a:r>
            <a:r>
              <a:rPr lang="en-US" sz="2400" dirty="0" smtClean="0">
                <a:solidFill>
                  <a:srgbClr val="FFFFFF"/>
                </a:solidFill>
                <a:latin typeface="Century Gothic"/>
                <a:cs typeface="Century Gothic"/>
              </a:rPr>
              <a:t>, Kevin Benton, Jefferson Ridgeway, Mentor </a:t>
            </a:r>
            <a:r>
              <a:rPr lang="en-US" sz="2400" dirty="0">
                <a:solidFill>
                  <a:srgbClr val="FFFFFF"/>
                </a:solidFill>
                <a:latin typeface="Century Gothic"/>
                <a:cs typeface="Century Gothic"/>
              </a:rPr>
              <a:t>Mr</a:t>
            </a:r>
            <a:r>
              <a:rPr lang="en-US" sz="2400" dirty="0" smtClean="0">
                <a:solidFill>
                  <a:srgbClr val="FFFFFF"/>
                </a:solidFill>
                <a:latin typeface="Century Gothic"/>
                <a:cs typeface="Century Gothic"/>
              </a:rPr>
              <a:t>. Carlton Lamb </a:t>
            </a:r>
            <a:r>
              <a:rPr lang="en-US" sz="2400" dirty="0" smtClean="0">
                <a:solidFill>
                  <a:srgbClr val="FFFFFF"/>
                </a:solidFill>
              </a:rPr>
              <a:t>::  </a:t>
            </a:r>
            <a:r>
              <a:rPr lang="en-US" sz="2400" dirty="0" smtClean="0">
                <a:solidFill>
                  <a:srgbClr val="FFFFFF"/>
                </a:solidFill>
                <a:latin typeface="Century Gothic" panose="020B0502020202020204" pitchFamily="34" charset="0"/>
              </a:rPr>
              <a:t>Center </a:t>
            </a:r>
            <a:r>
              <a:rPr lang="en-US" sz="2400" dirty="0">
                <a:solidFill>
                  <a:srgbClr val="FFFFFF"/>
                </a:solidFill>
                <a:latin typeface="Century Gothic" panose="020B0502020202020204" pitchFamily="34" charset="0"/>
              </a:rPr>
              <a:t>of Excellence in Remote Sensing Education and Research </a:t>
            </a:r>
            <a:r>
              <a:rPr lang="en-US" sz="2400" dirty="0" smtClean="0">
                <a:solidFill>
                  <a:srgbClr val="FFFFFF"/>
                </a:solidFill>
                <a:latin typeface="Century Gothic" panose="020B0502020202020204" pitchFamily="34" charset="0"/>
              </a:rPr>
              <a:t> </a:t>
            </a:r>
            <a:r>
              <a:rPr lang="en-US" sz="2400" dirty="0">
                <a:solidFill>
                  <a:srgbClr val="FFFFFF"/>
                </a:solidFill>
                <a:latin typeface="Century Gothic" panose="020B0502020202020204" pitchFamily="34" charset="0"/>
              </a:rPr>
              <a:t>::  Elizabeth City, North Carolina, USA</a:t>
            </a:r>
          </a:p>
        </p:txBody>
      </p:sp>
      <p:pic>
        <p:nvPicPr>
          <p:cNvPr id="65" name="Picture 8" descr="{Delta}"/>
          <p:cNvPicPr>
            <a:picLocks noChangeAspect="1" noChangeArrowheads="1"/>
          </p:cNvPicPr>
          <p:nvPr/>
        </p:nvPicPr>
        <p:blipFill>
          <a:blip r:embed="rId3" cstate="print"/>
          <a:srcRect/>
          <a:stretch>
            <a:fillRect/>
          </a:stretch>
        </p:blipFill>
        <p:spPr bwMode="auto">
          <a:xfrm>
            <a:off x="-781077" y="-5893982"/>
            <a:ext cx="104775" cy="95250"/>
          </a:xfrm>
          <a:prstGeom prst="rect">
            <a:avLst/>
          </a:prstGeom>
          <a:noFill/>
        </p:spPr>
      </p:pic>
      <p:pic>
        <p:nvPicPr>
          <p:cNvPr id="66" name="Picture 9" descr="{Psi}"/>
          <p:cNvPicPr>
            <a:picLocks noChangeAspect="1" noChangeArrowheads="1"/>
          </p:cNvPicPr>
          <p:nvPr/>
        </p:nvPicPr>
        <p:blipFill>
          <a:blip r:embed="rId4" cstate="print"/>
          <a:srcRect/>
          <a:stretch>
            <a:fillRect/>
          </a:stretch>
        </p:blipFill>
        <p:spPr bwMode="auto">
          <a:xfrm>
            <a:off x="-781077" y="-5798732"/>
            <a:ext cx="95250" cy="95250"/>
          </a:xfrm>
          <a:prstGeom prst="rect">
            <a:avLst/>
          </a:prstGeom>
          <a:noFill/>
        </p:spPr>
      </p:pic>
      <p:pic>
        <p:nvPicPr>
          <p:cNvPr id="67" name="Picture 11" descr="{Delta}"/>
          <p:cNvPicPr>
            <a:picLocks noChangeAspect="1" noChangeArrowheads="1"/>
          </p:cNvPicPr>
          <p:nvPr/>
        </p:nvPicPr>
        <p:blipFill>
          <a:blip r:embed="rId3" cstate="print"/>
          <a:srcRect/>
          <a:stretch>
            <a:fillRect/>
          </a:stretch>
        </p:blipFill>
        <p:spPr bwMode="auto">
          <a:xfrm>
            <a:off x="-781077" y="-5893982"/>
            <a:ext cx="104775" cy="95250"/>
          </a:xfrm>
          <a:prstGeom prst="rect">
            <a:avLst/>
          </a:prstGeom>
          <a:noFill/>
        </p:spPr>
      </p:pic>
      <p:sp>
        <p:nvSpPr>
          <p:cNvPr id="43" name="Rectangle 3865"/>
          <p:cNvSpPr>
            <a:spLocks noChangeArrowheads="1"/>
          </p:cNvSpPr>
          <p:nvPr/>
        </p:nvSpPr>
        <p:spPr bwMode="auto">
          <a:xfrm>
            <a:off x="0" y="2463776"/>
            <a:ext cx="8229600" cy="733575"/>
          </a:xfrm>
          <a:prstGeom prst="rect">
            <a:avLst/>
          </a:prstGeom>
          <a:solidFill>
            <a:srgbClr val="000090"/>
          </a:solidFill>
          <a:ln w="12700">
            <a:noFill/>
            <a:miter lim="800000"/>
            <a:headEnd type="none" w="sm" len="sm"/>
            <a:tailEnd type="none" w="sm" len="sm"/>
          </a:ln>
          <a:effectLst/>
        </p:spPr>
        <p:txBody>
          <a:bodyPr wrap="none" anchor="ctr"/>
          <a:lstStyle/>
          <a:p>
            <a:pPr algn="ctr"/>
            <a:r>
              <a:rPr lang="en-US" sz="2800" b="1" dirty="0" smtClean="0">
                <a:solidFill>
                  <a:srgbClr val="FFFFFF"/>
                </a:solidFill>
              </a:rPr>
              <a:t>ABSTRACT</a:t>
            </a:r>
            <a:endParaRPr lang="en-US" sz="3600" b="1" dirty="0">
              <a:solidFill>
                <a:srgbClr val="FFFFFF"/>
              </a:solidFill>
            </a:endParaRPr>
          </a:p>
        </p:txBody>
      </p:sp>
      <p:sp>
        <p:nvSpPr>
          <p:cNvPr id="48" name="Rectangle 3866"/>
          <p:cNvSpPr>
            <a:spLocks noChangeArrowheads="1"/>
          </p:cNvSpPr>
          <p:nvPr/>
        </p:nvSpPr>
        <p:spPr bwMode="auto">
          <a:xfrm>
            <a:off x="8563252" y="2459869"/>
            <a:ext cx="8229600" cy="672069"/>
          </a:xfrm>
          <a:prstGeom prst="rect">
            <a:avLst/>
          </a:prstGeom>
          <a:solidFill>
            <a:srgbClr val="000090"/>
          </a:solidFill>
          <a:ln w="12700">
            <a:noFill/>
            <a:miter lim="800000"/>
            <a:headEnd type="none" w="sm" len="sm"/>
            <a:tailEnd type="none" w="sm" len="sm"/>
          </a:ln>
          <a:effectLst/>
        </p:spPr>
        <p:txBody>
          <a:bodyPr wrap="none" anchor="ctr"/>
          <a:lstStyle/>
          <a:p>
            <a:pPr algn="ctr"/>
            <a:r>
              <a:rPr lang="en-US" sz="2800" b="1" dirty="0" smtClean="0">
                <a:solidFill>
                  <a:srgbClr val="FFFFFF"/>
                </a:solidFill>
              </a:rPr>
              <a:t>INTRODUCTION</a:t>
            </a:r>
            <a:endParaRPr lang="en-US" sz="3600" b="1" dirty="0">
              <a:solidFill>
                <a:srgbClr val="FFFFFF"/>
              </a:solidFill>
            </a:endParaRPr>
          </a:p>
        </p:txBody>
      </p:sp>
      <p:sp>
        <p:nvSpPr>
          <p:cNvPr id="59" name="Text Box 4533"/>
          <p:cNvSpPr txBox="1">
            <a:spLocks noChangeArrowheads="1"/>
          </p:cNvSpPr>
          <p:nvPr/>
        </p:nvSpPr>
        <p:spPr bwMode="auto">
          <a:xfrm>
            <a:off x="14669430" y="19765425"/>
            <a:ext cx="156712" cy="312073"/>
          </a:xfrm>
          <a:prstGeom prst="rect">
            <a:avLst/>
          </a:prstGeom>
          <a:noFill/>
          <a:ln w="12700">
            <a:noFill/>
            <a:miter lim="800000"/>
            <a:headEnd type="none" w="sm" len="sm"/>
            <a:tailEnd type="none" w="sm" len="sm"/>
          </a:ln>
          <a:effectLst/>
        </p:spPr>
        <p:txBody>
          <a:bodyPr wrap="none">
            <a:spAutoFit/>
          </a:bodyPr>
          <a:lstStyle/>
          <a:p>
            <a:endParaRPr lang="en-US"/>
          </a:p>
        </p:txBody>
      </p:sp>
      <p:sp>
        <p:nvSpPr>
          <p:cNvPr id="61" name="Rectangle 4792"/>
          <p:cNvSpPr>
            <a:spLocks noChangeArrowheads="1"/>
          </p:cNvSpPr>
          <p:nvPr/>
        </p:nvSpPr>
        <p:spPr bwMode="auto">
          <a:xfrm>
            <a:off x="35356800" y="9975362"/>
            <a:ext cx="8229600" cy="733574"/>
          </a:xfrm>
          <a:prstGeom prst="rect">
            <a:avLst/>
          </a:prstGeom>
          <a:solidFill>
            <a:srgbClr val="000090"/>
          </a:solidFill>
          <a:ln w="12700">
            <a:noFill/>
            <a:miter lim="800000"/>
            <a:headEnd type="none" w="sm" len="sm"/>
            <a:tailEnd type="none" w="sm" len="sm"/>
          </a:ln>
          <a:effectLst/>
        </p:spPr>
        <p:txBody>
          <a:bodyPr wrap="none" anchor="ctr"/>
          <a:lstStyle/>
          <a:p>
            <a:pPr algn="ctr"/>
            <a:r>
              <a:rPr lang="en-US" sz="2800" b="1" dirty="0" smtClean="0">
                <a:solidFill>
                  <a:srgbClr val="FFFFFF"/>
                </a:solidFill>
              </a:rPr>
              <a:t>CONCLUSION</a:t>
            </a:r>
            <a:endParaRPr lang="en-US" sz="3600" b="1" dirty="0">
              <a:solidFill>
                <a:srgbClr val="FFFFFF"/>
              </a:solidFill>
            </a:endParaRPr>
          </a:p>
        </p:txBody>
      </p:sp>
      <p:sp>
        <p:nvSpPr>
          <p:cNvPr id="63" name="Text Box 4795"/>
          <p:cNvSpPr txBox="1">
            <a:spLocks noChangeArrowheads="1"/>
          </p:cNvSpPr>
          <p:nvPr/>
        </p:nvSpPr>
        <p:spPr bwMode="auto">
          <a:xfrm>
            <a:off x="35407600" y="10931197"/>
            <a:ext cx="8229600" cy="4832092"/>
          </a:xfrm>
          <a:prstGeom prst="rect">
            <a:avLst/>
          </a:prstGeom>
          <a:noFill/>
          <a:ln w="12700">
            <a:noFill/>
            <a:miter lim="800000"/>
            <a:headEnd type="none" w="sm" len="sm"/>
            <a:tailEnd type="none" w="sm" len="sm"/>
          </a:ln>
          <a:effectLst/>
        </p:spPr>
        <p:txBody>
          <a:bodyPr wrap="square">
            <a:spAutoFit/>
          </a:bodyPr>
          <a:lstStyle/>
          <a:p>
            <a:pPr algn="just"/>
            <a:r>
              <a:rPr lang="en-US" sz="2400" dirty="0">
                <a:solidFill>
                  <a:srgbClr val="000000"/>
                </a:solidFill>
              </a:rPr>
              <a:t>Based on the results from the findings and averaging the numbers from the rating system, Google hangout was rated the best among all of the criterion and also the best time to do a video conference in either Lane Hall or Dixon Hall would be to do the conference in early morning to the mid-afternoon.  Facilitating a video conference during this time period would be the best time.  During the research in the evening, it was apparent that due to “high traffic” on ECSU network, the network speed was not optimal, therefore the video (regardless of it was connected to the internet wirelessly or wired), was pixelated and it was not as clear as when the traffic was not as high on the network. </a:t>
            </a:r>
          </a:p>
          <a:p>
            <a:pPr algn="just"/>
            <a:endParaRPr lang="en-US" sz="2000" dirty="0">
              <a:solidFill>
                <a:srgbClr val="000000"/>
              </a:solidFill>
            </a:endParaRPr>
          </a:p>
        </p:txBody>
      </p:sp>
      <p:sp>
        <p:nvSpPr>
          <p:cNvPr id="71" name="Rectangle 1"/>
          <p:cNvSpPr>
            <a:spLocks noChangeArrowheads="1"/>
          </p:cNvSpPr>
          <p:nvPr/>
        </p:nvSpPr>
        <p:spPr bwMode="auto">
          <a:xfrm>
            <a:off x="0" y="3386794"/>
            <a:ext cx="8229600" cy="137576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indent="190500" algn="just"/>
            <a:r>
              <a:rPr lang="en-US" sz="2400" dirty="0" smtClean="0">
                <a:solidFill>
                  <a:sysClr val="windowText" lastClr="000000"/>
                </a:solidFill>
              </a:rPr>
              <a:t>During the 2016 Spring Semester, the Research Experience Undergraduates Networking team project identified, evaluated, and implemented a video conference solution.  The main objective was to establish a fully functioning video conferencing solution in four locations: Dixon-Patterson Hall, Rooms 226, 232 and Lane Hall, Rooms 111 and 119.</a:t>
            </a:r>
          </a:p>
          <a:p>
            <a:pPr indent="190500" algn="just"/>
            <a:r>
              <a:rPr lang="en-US" sz="2400" dirty="0" smtClean="0">
                <a:solidFill>
                  <a:sysClr val="windowText" lastClr="000000"/>
                </a:solidFill>
              </a:rPr>
              <a:t>To understand and create the scope of work for the project, the team had to research/analyze the </a:t>
            </a:r>
            <a:r>
              <a:rPr lang="en-US" sz="2400" dirty="0" err="1" smtClean="0">
                <a:solidFill>
                  <a:sysClr val="windowText" lastClr="000000"/>
                </a:solidFill>
              </a:rPr>
              <a:t>rigourous</a:t>
            </a:r>
            <a:r>
              <a:rPr lang="en-US" sz="2400" dirty="0" smtClean="0">
                <a:solidFill>
                  <a:sysClr val="windowText" lastClr="000000"/>
                </a:solidFill>
              </a:rPr>
              <a:t> standards which are set in place by the International Telecommunications Union.  This agency works directly under the authority of the United Nations and is charged with issues relating to information and communication technologies.  The team examined the H.323 standard for Telemedicine, how Telemedicine has evolved, and how the H.323 standard has progressively changed the way we conduct our lives. </a:t>
            </a:r>
          </a:p>
          <a:p>
            <a:pPr indent="190500" algn="just"/>
            <a:r>
              <a:rPr lang="en-US" sz="2400" dirty="0" smtClean="0">
                <a:solidFill>
                  <a:sysClr val="windowText" lastClr="000000"/>
                </a:solidFill>
              </a:rPr>
              <a:t>After replicating the layout of the four spaces, the next objective was to identify and evaluate a software solution.  After identifying and evaluating multiple video conferencing applications, the team selected a specific application.  An example of an issue which eliminated one application was when an application indicated that a user would only have to open a link in the browser to be able to connect; but it did not indicate that the link would only work from within a certain browser.  As for the hardware, the technical specifications of components were used to identify the hardware components.  This method of selection, immediately gave preference to specific devices.</a:t>
            </a:r>
          </a:p>
          <a:p>
            <a:pPr indent="190500" algn="just"/>
            <a:r>
              <a:rPr lang="en-US" sz="2400" dirty="0" smtClean="0">
                <a:solidFill>
                  <a:sysClr val="windowText" lastClr="000000"/>
                </a:solidFill>
              </a:rPr>
              <a:t>The team also analyzed the history of video conferencing and how it has evolved. </a:t>
            </a:r>
          </a:p>
          <a:p>
            <a:pPr indent="190500" algn="just"/>
            <a:r>
              <a:rPr lang="en-US" sz="2400" dirty="0" smtClean="0">
                <a:solidFill>
                  <a:sysClr val="windowText" lastClr="000000"/>
                </a:solidFill>
              </a:rPr>
              <a:t>This research project enables the Center of Excellence in Remote Sensing Education and Research (CERSER) participants and invited guests to engage with others through video conferencing services. </a:t>
            </a:r>
          </a:p>
          <a:p>
            <a:pPr indent="190500" algn="just"/>
            <a:r>
              <a:rPr lang="en-US" sz="2400" b="1" dirty="0" smtClean="0">
                <a:solidFill>
                  <a:sysClr val="windowText" lastClr="000000"/>
                </a:solidFill>
              </a:rPr>
              <a:t>Keywords</a:t>
            </a:r>
            <a:r>
              <a:rPr lang="en-US" sz="2400" dirty="0" smtClean="0">
                <a:solidFill>
                  <a:sysClr val="windowText" lastClr="000000"/>
                </a:solidFill>
              </a:rPr>
              <a:t> – Networking, video </a:t>
            </a:r>
            <a:r>
              <a:rPr lang="en-US" sz="2400" dirty="0" err="1" smtClean="0">
                <a:solidFill>
                  <a:sysClr val="windowText" lastClr="000000"/>
                </a:solidFill>
              </a:rPr>
              <a:t>conferecing</a:t>
            </a:r>
            <a:r>
              <a:rPr lang="en-US" sz="2400" dirty="0" smtClean="0">
                <a:solidFill>
                  <a:sysClr val="windowText" lastClr="000000"/>
                </a:solidFill>
              </a:rPr>
              <a:t>, CERSER, ECSU</a:t>
            </a:r>
            <a:endParaRPr lang="en-US" sz="2400" b="1" dirty="0" smtClean="0">
              <a:solidFill>
                <a:sysClr val="windowText" lastClr="000000"/>
              </a:solidFill>
            </a:endParaRPr>
          </a:p>
        </p:txBody>
      </p:sp>
      <p:grpSp>
        <p:nvGrpSpPr>
          <p:cNvPr id="19" name="Group 18"/>
          <p:cNvGrpSpPr/>
          <p:nvPr/>
        </p:nvGrpSpPr>
        <p:grpSpPr>
          <a:xfrm>
            <a:off x="34195967" y="15975915"/>
            <a:ext cx="9520799" cy="4923672"/>
            <a:chOff x="33934007" y="19647141"/>
            <a:chExt cx="9520799" cy="3319151"/>
          </a:xfrm>
        </p:grpSpPr>
        <p:sp>
          <p:nvSpPr>
            <p:cNvPr id="64" name="Text Box 4957"/>
            <p:cNvSpPr txBox="1">
              <a:spLocks noChangeArrowheads="1"/>
            </p:cNvSpPr>
            <p:nvPr/>
          </p:nvSpPr>
          <p:spPr bwMode="auto">
            <a:xfrm>
              <a:off x="38634020" y="20266476"/>
              <a:ext cx="4572000" cy="2699816"/>
            </a:xfrm>
            <a:prstGeom prst="rect">
              <a:avLst/>
            </a:prstGeom>
            <a:noFill/>
            <a:ln w="12700">
              <a:noFill/>
              <a:miter lim="800000"/>
              <a:headEnd type="none" w="sm" len="sm"/>
              <a:tailEnd type="none" w="sm" len="sm"/>
            </a:ln>
            <a:effectLst/>
          </p:spPr>
          <p:txBody>
            <a:bodyPr wrap="square">
              <a:spAutoFit/>
            </a:bodyPr>
            <a:lstStyle/>
            <a:p>
              <a:pPr lvl="0"/>
              <a:r>
                <a:rPr lang="en-US" sz="2000" dirty="0" smtClean="0">
                  <a:solidFill>
                    <a:srgbClr val="000000"/>
                  </a:solidFill>
                </a:rPr>
                <a:t>[1] M</a:t>
              </a:r>
              <a:r>
                <a:rPr lang="en-US" sz="2000" dirty="0">
                  <a:solidFill>
                    <a:srgbClr val="000000"/>
                  </a:solidFill>
                </a:rPr>
                <a:t>.  </a:t>
              </a:r>
              <a:r>
                <a:rPr lang="en-US" sz="2000" dirty="0" err="1">
                  <a:solidFill>
                    <a:srgbClr val="000000"/>
                  </a:solidFill>
                </a:rPr>
                <a:t>Pourazad</a:t>
              </a:r>
              <a:r>
                <a:rPr lang="en-US" sz="2000" dirty="0">
                  <a:solidFill>
                    <a:srgbClr val="000000"/>
                  </a:solidFill>
                </a:rPr>
                <a:t>, C.  </a:t>
              </a:r>
              <a:r>
                <a:rPr lang="en-US" sz="2000" dirty="0" err="1">
                  <a:solidFill>
                    <a:srgbClr val="000000"/>
                  </a:solidFill>
                </a:rPr>
                <a:t>Doutre</a:t>
              </a:r>
              <a:r>
                <a:rPr lang="en-US" sz="2000" dirty="0">
                  <a:solidFill>
                    <a:srgbClr val="000000"/>
                  </a:solidFill>
                </a:rPr>
                <a:t>, M.  </a:t>
              </a:r>
              <a:r>
                <a:rPr lang="en-US" sz="2000" dirty="0" err="1">
                  <a:solidFill>
                    <a:srgbClr val="000000"/>
                  </a:solidFill>
                </a:rPr>
                <a:t>Azimi</a:t>
              </a:r>
              <a:r>
                <a:rPr lang="en-US" sz="2000" dirty="0">
                  <a:solidFill>
                    <a:srgbClr val="000000"/>
                  </a:solidFill>
                </a:rPr>
                <a:t> and P.  </a:t>
              </a:r>
              <a:r>
                <a:rPr lang="en-US" sz="2000" dirty="0" err="1">
                  <a:solidFill>
                    <a:srgbClr val="000000"/>
                  </a:solidFill>
                </a:rPr>
                <a:t>Nasiopoulos</a:t>
              </a:r>
              <a:r>
                <a:rPr lang="en-US" sz="2000" dirty="0">
                  <a:solidFill>
                    <a:srgbClr val="000000"/>
                  </a:solidFill>
                </a:rPr>
                <a:t>, "HEVC: The New Gold Standard for Video Compression", </a:t>
              </a:r>
              <a:r>
                <a:rPr lang="en-US" sz="2000" i="1" dirty="0">
                  <a:solidFill>
                    <a:srgbClr val="000000"/>
                  </a:solidFill>
                </a:rPr>
                <a:t>IEEE Consumer Electronics Magazine</a:t>
              </a:r>
              <a:r>
                <a:rPr lang="en-US" sz="2000" dirty="0">
                  <a:solidFill>
                    <a:srgbClr val="000000"/>
                  </a:solidFill>
                </a:rPr>
                <a:t>, pp. 36-46, 2012.</a:t>
              </a:r>
            </a:p>
            <a:p>
              <a:pPr lvl="0"/>
              <a:r>
                <a:rPr lang="en-US" sz="2000" dirty="0" smtClean="0">
                  <a:solidFill>
                    <a:srgbClr val="000000"/>
                  </a:solidFill>
                </a:rPr>
                <a:t>[2] "Logitech </a:t>
              </a:r>
              <a:r>
                <a:rPr lang="en-US" sz="2000" dirty="0">
                  <a:solidFill>
                    <a:srgbClr val="000000"/>
                  </a:solidFill>
                </a:rPr>
                <a:t>CC3000e Video Conferencing System for 6-10 people", </a:t>
              </a:r>
              <a:r>
                <a:rPr lang="en-US" sz="2000" i="1" dirty="0" err="1">
                  <a:solidFill>
                    <a:srgbClr val="000000"/>
                  </a:solidFill>
                </a:rPr>
                <a:t>Logitech.com</a:t>
              </a:r>
              <a:r>
                <a:rPr lang="en-US" sz="2000" dirty="0">
                  <a:solidFill>
                    <a:srgbClr val="000000"/>
                  </a:solidFill>
                </a:rPr>
                <a:t>, 2016. [Online]. Available: http://</a:t>
              </a:r>
              <a:r>
                <a:rPr lang="en-US" sz="2000" dirty="0" err="1">
                  <a:solidFill>
                    <a:srgbClr val="000000"/>
                  </a:solidFill>
                </a:rPr>
                <a:t>www.logitech.com</a:t>
              </a:r>
              <a:r>
                <a:rPr lang="en-US" sz="2000" dirty="0">
                  <a:solidFill>
                    <a:srgbClr val="000000"/>
                  </a:solidFill>
                </a:rPr>
                <a:t>/en-us/product/conferencecam-cc3000e. [Accessed: 29- Mar- 2016].</a:t>
              </a:r>
            </a:p>
            <a:p>
              <a:pPr algn="just">
                <a:lnSpc>
                  <a:spcPct val="75000"/>
                </a:lnSpc>
              </a:pPr>
              <a:endParaRPr lang="en-US" i="1" dirty="0" smtClean="0">
                <a:solidFill>
                  <a:srgbClr val="000000"/>
                </a:solidFill>
              </a:endParaRPr>
            </a:p>
          </p:txBody>
        </p:sp>
        <p:sp>
          <p:nvSpPr>
            <p:cNvPr id="69" name="Rectangle 4792"/>
            <p:cNvSpPr>
              <a:spLocks noChangeArrowheads="1"/>
            </p:cNvSpPr>
            <p:nvPr/>
          </p:nvSpPr>
          <p:spPr bwMode="auto">
            <a:xfrm>
              <a:off x="38882806" y="19647141"/>
              <a:ext cx="4572000" cy="548640"/>
            </a:xfrm>
            <a:prstGeom prst="rect">
              <a:avLst/>
            </a:prstGeom>
            <a:solidFill>
              <a:srgbClr val="000090"/>
            </a:solidFill>
            <a:ln w="12700">
              <a:noFill/>
              <a:miter lim="800000"/>
              <a:headEnd type="none" w="sm" len="sm"/>
              <a:tailEnd type="none" w="sm" len="sm"/>
            </a:ln>
            <a:effectLst/>
          </p:spPr>
          <p:txBody>
            <a:bodyPr wrap="none" anchor="ctr"/>
            <a:lstStyle/>
            <a:p>
              <a:pPr algn="ctr"/>
              <a:r>
                <a:rPr lang="en-US" sz="2400" b="1" dirty="0">
                  <a:solidFill>
                    <a:srgbClr val="FFFFFF"/>
                  </a:solidFill>
                </a:rPr>
                <a:t>REFERENCES</a:t>
              </a:r>
              <a:endParaRPr lang="en-US" sz="3600" b="1" dirty="0">
                <a:solidFill>
                  <a:srgbClr val="FFFFFF"/>
                </a:solidFill>
              </a:endParaRPr>
            </a:p>
          </p:txBody>
        </p:sp>
        <p:sp>
          <p:nvSpPr>
            <p:cNvPr id="80" name="Rectangle 4792"/>
            <p:cNvSpPr>
              <a:spLocks noChangeArrowheads="1"/>
            </p:cNvSpPr>
            <p:nvPr/>
          </p:nvSpPr>
          <p:spPr bwMode="auto">
            <a:xfrm>
              <a:off x="33934007" y="19647141"/>
              <a:ext cx="4572000" cy="548640"/>
            </a:xfrm>
            <a:prstGeom prst="rect">
              <a:avLst/>
            </a:prstGeom>
            <a:solidFill>
              <a:srgbClr val="000090"/>
            </a:solidFill>
            <a:ln w="12700">
              <a:noFill/>
              <a:miter lim="800000"/>
              <a:headEnd type="none" w="sm" len="sm"/>
              <a:tailEnd type="none" w="sm" len="sm"/>
            </a:ln>
            <a:effectLst/>
          </p:spPr>
          <p:txBody>
            <a:bodyPr wrap="none" anchor="ctr"/>
            <a:lstStyle/>
            <a:p>
              <a:pPr algn="ctr"/>
              <a:r>
                <a:rPr lang="en-US" sz="2400" b="1" dirty="0">
                  <a:solidFill>
                    <a:srgbClr val="FFFFFF"/>
                  </a:solidFill>
                </a:rPr>
                <a:t>ACKNOWLEDGEMENT</a:t>
              </a:r>
              <a:endParaRPr lang="en-US" sz="3600" b="1" dirty="0">
                <a:solidFill>
                  <a:srgbClr val="FFFFFF"/>
                </a:solidFill>
              </a:endParaRPr>
            </a:p>
          </p:txBody>
        </p:sp>
        <p:sp>
          <p:nvSpPr>
            <p:cNvPr id="82" name="TextBox 81"/>
            <p:cNvSpPr txBox="1"/>
            <p:nvPr/>
          </p:nvSpPr>
          <p:spPr>
            <a:xfrm>
              <a:off x="33934007" y="20257535"/>
              <a:ext cx="4572000" cy="785536"/>
            </a:xfrm>
            <a:prstGeom prst="rect">
              <a:avLst/>
            </a:prstGeom>
            <a:noFill/>
          </p:spPr>
          <p:txBody>
            <a:bodyPr wrap="square" rtlCol="0">
              <a:spAutoFit/>
            </a:bodyPr>
            <a:lstStyle/>
            <a:p>
              <a:pPr algn="just">
                <a:lnSpc>
                  <a:spcPct val="75000"/>
                </a:lnSpc>
              </a:pPr>
              <a:r>
                <a:rPr lang="en-US" sz="2000" i="1" dirty="0">
                  <a:solidFill>
                    <a:srgbClr val="000000"/>
                  </a:solidFill>
                </a:rPr>
                <a:t>We would like to acknowledge the assistance of Dr. Linda Hayden who has provided the funding and the opportunity for this projects completion</a:t>
              </a:r>
              <a:r>
                <a:rPr lang="en-US" sz="2000" i="1" dirty="0" smtClean="0">
                  <a:solidFill>
                    <a:srgbClr val="000000"/>
                  </a:solidFill>
                </a:rPr>
                <a:t>.’</a:t>
              </a:r>
              <a:endParaRPr lang="en-US" sz="2000" dirty="0"/>
            </a:p>
          </p:txBody>
        </p:sp>
      </p:gr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69755" y="185645"/>
            <a:ext cx="2585051" cy="1681255"/>
          </a:xfrm>
          <a:prstGeom prst="rect">
            <a:avLst/>
          </a:prstGeom>
        </p:spPr>
      </p:pic>
      <p:sp>
        <p:nvSpPr>
          <p:cNvPr id="149" name="Rectangle 4792"/>
          <p:cNvSpPr>
            <a:spLocks noChangeArrowheads="1"/>
          </p:cNvSpPr>
          <p:nvPr/>
        </p:nvSpPr>
        <p:spPr bwMode="auto">
          <a:xfrm>
            <a:off x="26283864" y="5655383"/>
            <a:ext cx="8229600" cy="733574"/>
          </a:xfrm>
          <a:prstGeom prst="rect">
            <a:avLst/>
          </a:prstGeom>
          <a:solidFill>
            <a:srgbClr val="000090"/>
          </a:solidFill>
          <a:ln w="12700">
            <a:noFill/>
            <a:miter lim="800000"/>
            <a:headEnd type="none" w="sm" len="sm"/>
            <a:tailEnd type="none" w="sm" len="sm"/>
          </a:ln>
          <a:effectLst/>
        </p:spPr>
        <p:txBody>
          <a:bodyPr wrap="none" anchor="ctr"/>
          <a:lstStyle/>
          <a:p>
            <a:pPr algn="ctr"/>
            <a:r>
              <a:rPr lang="en-US" sz="2800" b="1" dirty="0" smtClean="0">
                <a:solidFill>
                  <a:srgbClr val="FFFFFF"/>
                </a:solidFill>
              </a:rPr>
              <a:t>ANALYSIS</a:t>
            </a:r>
            <a:endParaRPr lang="en-US" sz="3600" b="1" dirty="0">
              <a:solidFill>
                <a:srgbClr val="FFFFFF"/>
              </a:solidFill>
            </a:endParaRPr>
          </a:p>
        </p:txBody>
      </p:sp>
      <p:sp>
        <p:nvSpPr>
          <p:cNvPr id="150" name="Text Box 4795"/>
          <p:cNvSpPr txBox="1">
            <a:spLocks noChangeArrowheads="1"/>
          </p:cNvSpPr>
          <p:nvPr/>
        </p:nvSpPr>
        <p:spPr bwMode="auto">
          <a:xfrm>
            <a:off x="26283862" y="6591433"/>
            <a:ext cx="8229600" cy="2677656"/>
          </a:xfrm>
          <a:prstGeom prst="rect">
            <a:avLst/>
          </a:prstGeom>
          <a:noFill/>
          <a:ln w="12700">
            <a:noFill/>
            <a:miter lim="800000"/>
            <a:headEnd type="none" w="sm" len="sm"/>
            <a:tailEnd type="none" w="sm" len="sm"/>
          </a:ln>
          <a:effectLst/>
        </p:spPr>
        <p:txBody>
          <a:bodyPr wrap="square">
            <a:spAutoFit/>
          </a:bodyPr>
          <a:lstStyle/>
          <a:p>
            <a:pPr algn="just"/>
            <a:r>
              <a:rPr lang="en-US" sz="2400" dirty="0">
                <a:solidFill>
                  <a:srgbClr val="000000"/>
                </a:solidFill>
              </a:rPr>
              <a:t>After collecting and testing the three </a:t>
            </a:r>
            <a:r>
              <a:rPr lang="en-US" sz="2400" dirty="0" err="1">
                <a:solidFill>
                  <a:srgbClr val="000000"/>
                </a:solidFill>
              </a:rPr>
              <a:t>softwares</a:t>
            </a:r>
            <a:r>
              <a:rPr lang="en-US" sz="2400" dirty="0">
                <a:solidFill>
                  <a:srgbClr val="000000"/>
                </a:solidFill>
              </a:rPr>
              <a:t>, Google Hangout, Skype, and </a:t>
            </a:r>
            <a:r>
              <a:rPr lang="en-US" sz="2400" dirty="0" err="1">
                <a:solidFill>
                  <a:srgbClr val="000000"/>
                </a:solidFill>
              </a:rPr>
              <a:t>Join.Me</a:t>
            </a:r>
            <a:r>
              <a:rPr lang="en-US" sz="2400" dirty="0">
                <a:solidFill>
                  <a:srgbClr val="000000"/>
                </a:solidFill>
              </a:rPr>
              <a:t>, the team then had to conduct the analysis of the findings from the rating system. The ratings of  each team member were compiled and then averaged in an excel spreadsheet. Figure 1 shows what was gathered and Figure 2 shows the Network Strength at different points of the day.</a:t>
            </a:r>
          </a:p>
        </p:txBody>
      </p:sp>
      <p:sp>
        <p:nvSpPr>
          <p:cNvPr id="51" name="Rectangle 3935"/>
          <p:cNvSpPr>
            <a:spLocks noChangeArrowheads="1"/>
          </p:cNvSpPr>
          <p:nvPr/>
        </p:nvSpPr>
        <p:spPr bwMode="auto">
          <a:xfrm>
            <a:off x="17423254" y="2436833"/>
            <a:ext cx="8229600" cy="687146"/>
          </a:xfrm>
          <a:prstGeom prst="rect">
            <a:avLst/>
          </a:prstGeom>
          <a:solidFill>
            <a:srgbClr val="000090"/>
          </a:solidFill>
          <a:ln w="12700">
            <a:noFill/>
            <a:miter lim="800000"/>
            <a:headEnd type="none" w="sm" len="sm"/>
            <a:tailEnd type="none" w="sm" len="sm"/>
          </a:ln>
          <a:effectLst/>
        </p:spPr>
        <p:txBody>
          <a:bodyPr wrap="none" anchor="ctr"/>
          <a:lstStyle/>
          <a:p>
            <a:pPr algn="ctr"/>
            <a:r>
              <a:rPr lang="en-US" sz="2800" b="1" dirty="0" smtClean="0">
                <a:solidFill>
                  <a:srgbClr val="FFFFFF"/>
                </a:solidFill>
              </a:rPr>
              <a:t>OBJECTIVE</a:t>
            </a:r>
            <a:endParaRPr lang="en-US" sz="2800" b="1" dirty="0">
              <a:solidFill>
                <a:srgbClr val="FFFFFF"/>
              </a:solidFill>
            </a:endParaRPr>
          </a:p>
        </p:txBody>
      </p:sp>
      <p:sp>
        <p:nvSpPr>
          <p:cNvPr id="10" name="TextBox 9"/>
          <p:cNvSpPr txBox="1"/>
          <p:nvPr/>
        </p:nvSpPr>
        <p:spPr>
          <a:xfrm>
            <a:off x="17812255" y="3382216"/>
            <a:ext cx="7408542" cy="7109637"/>
          </a:xfrm>
          <a:prstGeom prst="rect">
            <a:avLst/>
          </a:prstGeom>
          <a:noFill/>
        </p:spPr>
        <p:txBody>
          <a:bodyPr wrap="square" rtlCol="0">
            <a:spAutoFit/>
          </a:bodyPr>
          <a:lstStyle/>
          <a:p>
            <a:pPr algn="just"/>
            <a:r>
              <a:rPr lang="en-US" sz="2400" dirty="0">
                <a:solidFill>
                  <a:srgbClr val="000000"/>
                </a:solidFill>
              </a:rPr>
              <a:t>The team’s objective was to  find a suitable video conference solution. This solution included a mixture of both hardware and software. The hardware component of the solution included cameras, microphones, and  various other parts. The software component of the solution was which video conference application fits best with the hardware. The reason for this is so the team could have a very stable and clear video conferencing session. This is very important to the team for the fact that last year CERSER experienced various problems when trying to host a video conference session. Thus the research group tested different variables that could affect a video conference solution. Some of these variables were network speed, network strength, compatibility, and ease of installation. This was done by testing various video conferencing software applications on different computers in different environments.</a:t>
            </a:r>
          </a:p>
        </p:txBody>
      </p:sp>
      <p:sp>
        <p:nvSpPr>
          <p:cNvPr id="11" name="TextBox 10"/>
          <p:cNvSpPr txBox="1"/>
          <p:nvPr/>
        </p:nvSpPr>
        <p:spPr>
          <a:xfrm rot="10800000" flipH="1" flipV="1">
            <a:off x="8570017" y="3375322"/>
            <a:ext cx="8219952" cy="16342936"/>
          </a:xfrm>
          <a:prstGeom prst="rect">
            <a:avLst/>
          </a:prstGeom>
          <a:noFill/>
        </p:spPr>
        <p:txBody>
          <a:bodyPr wrap="square" rtlCol="0">
            <a:spAutoFit/>
          </a:bodyPr>
          <a:lstStyle/>
          <a:p>
            <a:pPr algn="just"/>
            <a:r>
              <a:rPr lang="en-US" sz="2400" dirty="0">
                <a:solidFill>
                  <a:srgbClr val="000000"/>
                </a:solidFill>
              </a:rPr>
              <a:t>There has been many advancements of technology throughout the course of time. One specific source of technology of which will be the team’s main focus is that of video conferencing tools. Video conferencing is a method of communication that incorporates both picture and audio simultaneously. Video conferencing goes as far back as the invention of television; with its upbringing of the both simple and basic analog conferencing, which uses two closed circuit televisions connected with a cable(also called teleconferencing) [1] . </a:t>
            </a:r>
            <a:endParaRPr lang="en-US" sz="2400" dirty="0" smtClean="0">
              <a:solidFill>
                <a:srgbClr val="000000"/>
              </a:solidFill>
            </a:endParaRPr>
          </a:p>
          <a:p>
            <a:pPr algn="just"/>
            <a:r>
              <a:rPr lang="en-US" sz="2400" dirty="0" smtClean="0">
                <a:solidFill>
                  <a:srgbClr val="000000"/>
                </a:solidFill>
              </a:rPr>
              <a:t>The </a:t>
            </a:r>
            <a:r>
              <a:rPr lang="en-US" sz="2400" dirty="0">
                <a:solidFill>
                  <a:srgbClr val="000000"/>
                </a:solidFill>
              </a:rPr>
              <a:t>use of teleconferencing was first introduced by Herbert Hoover in 1927, which is also the year that the first video conferencing tool called television was invented [1</a:t>
            </a:r>
            <a:r>
              <a:rPr lang="en-US" sz="2400" dirty="0" smtClean="0">
                <a:solidFill>
                  <a:srgbClr val="000000"/>
                </a:solidFill>
              </a:rPr>
              <a:t>]. However</a:t>
            </a:r>
            <a:r>
              <a:rPr lang="en-US" sz="2400" dirty="0">
                <a:solidFill>
                  <a:srgbClr val="000000"/>
                </a:solidFill>
              </a:rPr>
              <a:t>, the very first official peer to peer video conferencing device was the Picture Phone which was introduced in the1960s by AT&amp;T in New York [1]. </a:t>
            </a:r>
          </a:p>
          <a:p>
            <a:pPr algn="just"/>
            <a:r>
              <a:rPr lang="en-US" sz="2400" dirty="0">
                <a:solidFill>
                  <a:srgbClr val="000000"/>
                </a:solidFill>
              </a:rPr>
              <a:t>Currently, the elements of video conferencing are used as communication tools daily by people everywhere whether if it's for companies, organizations, or just your average person wanting to communicate through video conferencing. Video conferencing in today’s time is a collective deliverance throughout telephone or internet machinery of which allows individuals of different location points to come in sync for a meeting through video </a:t>
            </a:r>
            <a:r>
              <a:rPr lang="en-US" sz="2400" dirty="0" smtClean="0">
                <a:solidFill>
                  <a:srgbClr val="000000"/>
                </a:solidFill>
              </a:rPr>
              <a:t>conferencing [1]. </a:t>
            </a:r>
            <a:r>
              <a:rPr lang="en-US" sz="2400" dirty="0">
                <a:solidFill>
                  <a:srgbClr val="000000"/>
                </a:solidFill>
              </a:rPr>
              <a:t>Another aspect of video conferencing in today's time is that it can be between two individuals (peer to peer) or be associated between several sites with multiple individuals (multi-point) at different sites [1]. </a:t>
            </a:r>
          </a:p>
          <a:p>
            <a:pPr algn="just"/>
            <a:r>
              <a:rPr lang="en-US" sz="2400" dirty="0" smtClean="0">
                <a:solidFill>
                  <a:srgbClr val="000000"/>
                </a:solidFill>
              </a:rPr>
              <a:t>The </a:t>
            </a:r>
            <a:r>
              <a:rPr lang="en-US" sz="2400" dirty="0">
                <a:solidFill>
                  <a:srgbClr val="000000"/>
                </a:solidFill>
              </a:rPr>
              <a:t>type of cameras that the team used throughout the research were H.264 compliant. With the using of H.264 compliant cameras the team was able to acquire better video compression and video quality along with it’s lower usage of internet bandwidth than those of other video compression cameras such as MJPEG.</a:t>
            </a:r>
          </a:p>
          <a:p>
            <a:pPr algn="just"/>
            <a:r>
              <a:rPr lang="en-US" sz="2400" dirty="0">
                <a:solidFill>
                  <a:srgbClr val="000000"/>
                </a:solidFill>
              </a:rPr>
              <a:t>The team’s main objective is to establish a fully functioning video conferencing solution in four locations: Dixon-Patterson Hall Rooms 226, 232 and Lane Hall Rooms 111. Within the tested locations, the team observed specific characteristics that helped in distinguishing the best video conferencing quality such as the network speed and network strength. The analysis helped the team to determine the leading location and video quality amongst each environment.</a:t>
            </a:r>
          </a:p>
        </p:txBody>
      </p:sp>
      <p:sp>
        <p:nvSpPr>
          <p:cNvPr id="50" name="Rectangle 3935"/>
          <p:cNvSpPr>
            <a:spLocks noChangeArrowheads="1"/>
          </p:cNvSpPr>
          <p:nvPr/>
        </p:nvSpPr>
        <p:spPr bwMode="auto">
          <a:xfrm>
            <a:off x="17481838" y="10527421"/>
            <a:ext cx="8229600" cy="687146"/>
          </a:xfrm>
          <a:prstGeom prst="rect">
            <a:avLst/>
          </a:prstGeom>
          <a:solidFill>
            <a:srgbClr val="000090"/>
          </a:solidFill>
          <a:ln w="12700">
            <a:noFill/>
            <a:miter lim="800000"/>
            <a:headEnd type="none" w="sm" len="sm"/>
            <a:tailEnd type="none" w="sm" len="sm"/>
          </a:ln>
          <a:effectLst/>
        </p:spPr>
        <p:txBody>
          <a:bodyPr wrap="none" anchor="ctr"/>
          <a:lstStyle/>
          <a:p>
            <a:pPr algn="ctr"/>
            <a:r>
              <a:rPr lang="en-US" sz="2800" b="1" dirty="0" smtClean="0">
                <a:solidFill>
                  <a:srgbClr val="FFFFFF"/>
                </a:solidFill>
              </a:rPr>
              <a:t>METHODOLOGY</a:t>
            </a:r>
            <a:endParaRPr lang="en-US" sz="2800" b="1" dirty="0">
              <a:solidFill>
                <a:srgbClr val="FFFFFF"/>
              </a:solidFill>
            </a:endParaRPr>
          </a:p>
        </p:txBody>
      </p:sp>
      <p:sp>
        <p:nvSpPr>
          <p:cNvPr id="3" name="TextBox 2"/>
          <p:cNvSpPr txBox="1"/>
          <p:nvPr/>
        </p:nvSpPr>
        <p:spPr>
          <a:xfrm>
            <a:off x="17755479" y="11682433"/>
            <a:ext cx="7583556" cy="8586964"/>
          </a:xfrm>
          <a:prstGeom prst="rect">
            <a:avLst/>
          </a:prstGeom>
          <a:noFill/>
        </p:spPr>
        <p:txBody>
          <a:bodyPr wrap="square" rtlCol="0">
            <a:spAutoFit/>
          </a:bodyPr>
          <a:lstStyle/>
          <a:p>
            <a:pPr marL="815005" lvl="1" indent="-457200">
              <a:buAutoNum type="alphaUcPeriod"/>
            </a:pPr>
            <a:r>
              <a:rPr lang="en-US" sz="2400" dirty="0" smtClean="0">
                <a:solidFill>
                  <a:srgbClr val="000000"/>
                </a:solidFill>
              </a:rPr>
              <a:t>Collecting Software </a:t>
            </a:r>
          </a:p>
          <a:p>
            <a:pPr marL="815005" lvl="1" indent="-457200">
              <a:buFont typeface="Arial" charset="0"/>
              <a:buChar char="•"/>
            </a:pPr>
            <a:r>
              <a:rPr lang="en-US" sz="2400" dirty="0">
                <a:solidFill>
                  <a:srgbClr val="000000"/>
                </a:solidFill>
              </a:rPr>
              <a:t>A list </a:t>
            </a:r>
            <a:r>
              <a:rPr lang="en-US" sz="2400" dirty="0" smtClean="0">
                <a:solidFill>
                  <a:srgbClr val="000000"/>
                </a:solidFill>
              </a:rPr>
              <a:t>was </a:t>
            </a:r>
            <a:r>
              <a:rPr lang="en-US" sz="2400" dirty="0">
                <a:solidFill>
                  <a:srgbClr val="000000"/>
                </a:solidFill>
              </a:rPr>
              <a:t>comprised of </a:t>
            </a:r>
            <a:r>
              <a:rPr lang="en-US" sz="2400" dirty="0" smtClean="0">
                <a:solidFill>
                  <a:srgbClr val="000000"/>
                </a:solidFill>
              </a:rPr>
              <a:t>10 </a:t>
            </a:r>
            <a:r>
              <a:rPr lang="en-US" sz="2400" dirty="0">
                <a:solidFill>
                  <a:srgbClr val="000000"/>
                </a:solidFill>
              </a:rPr>
              <a:t>different </a:t>
            </a:r>
            <a:r>
              <a:rPr lang="en-US" sz="2400" dirty="0" smtClean="0">
                <a:solidFill>
                  <a:srgbClr val="000000"/>
                </a:solidFill>
              </a:rPr>
              <a:t>solutions and the </a:t>
            </a:r>
            <a:r>
              <a:rPr lang="en-US" sz="2400" dirty="0">
                <a:solidFill>
                  <a:srgbClr val="000000"/>
                </a:solidFill>
              </a:rPr>
              <a:t>team picked the most current, efficient, and inexpensive solutions from that list. </a:t>
            </a:r>
            <a:endParaRPr lang="en-US" sz="2400" dirty="0" smtClean="0">
              <a:solidFill>
                <a:srgbClr val="000000"/>
              </a:solidFill>
            </a:endParaRPr>
          </a:p>
          <a:p>
            <a:pPr marL="815005" lvl="1" indent="-457200">
              <a:buFont typeface="Arial" charset="0"/>
              <a:buChar char="•"/>
            </a:pPr>
            <a:r>
              <a:rPr lang="en-US" sz="2400" dirty="0" smtClean="0">
                <a:solidFill>
                  <a:srgbClr val="000000"/>
                </a:solidFill>
              </a:rPr>
              <a:t>Those solutions included: Google Hangout, Skype, and </a:t>
            </a:r>
            <a:r>
              <a:rPr lang="en-US" sz="2400" dirty="0" err="1" smtClean="0">
                <a:solidFill>
                  <a:srgbClr val="000000"/>
                </a:solidFill>
              </a:rPr>
              <a:t>Join.Me</a:t>
            </a:r>
            <a:endParaRPr lang="en-US" sz="2400" dirty="0" smtClean="0">
              <a:solidFill>
                <a:srgbClr val="000000"/>
              </a:solidFill>
            </a:endParaRPr>
          </a:p>
          <a:p>
            <a:pPr marL="815005" lvl="1" indent="-457200">
              <a:buFont typeface="Arial" charset="0"/>
              <a:buChar char="•"/>
            </a:pPr>
            <a:r>
              <a:rPr lang="en-US" sz="2400" dirty="0" smtClean="0">
                <a:solidFill>
                  <a:srgbClr val="000000"/>
                </a:solidFill>
              </a:rPr>
              <a:t>The team prepared to test the software on new </a:t>
            </a:r>
            <a:r>
              <a:rPr lang="en-US" sz="2400" dirty="0" err="1" smtClean="0">
                <a:solidFill>
                  <a:srgbClr val="000000"/>
                </a:solidFill>
              </a:rPr>
              <a:t>Macbook</a:t>
            </a:r>
            <a:r>
              <a:rPr lang="en-US" sz="2400" dirty="0" smtClean="0">
                <a:solidFill>
                  <a:srgbClr val="000000"/>
                </a:solidFill>
              </a:rPr>
              <a:t> Air laptops and the Logitech cc3000e video conferencing system. </a:t>
            </a:r>
          </a:p>
          <a:p>
            <a:pPr marL="815005" lvl="1" indent="-457200">
              <a:buFont typeface="Arial" charset="0"/>
              <a:buChar char="•"/>
            </a:pPr>
            <a:endParaRPr lang="en-US" sz="2400" dirty="0">
              <a:solidFill>
                <a:srgbClr val="000000"/>
              </a:solidFill>
            </a:endParaRPr>
          </a:p>
          <a:p>
            <a:pPr marL="815005" lvl="1" indent="-457200">
              <a:buFont typeface="Arial" charset="0"/>
              <a:buChar char="•"/>
            </a:pPr>
            <a:endParaRPr lang="en-US" sz="2400" dirty="0" smtClean="0">
              <a:solidFill>
                <a:srgbClr val="000000"/>
              </a:solidFill>
            </a:endParaRPr>
          </a:p>
          <a:p>
            <a:pPr marL="815005" lvl="1" indent="-457200">
              <a:buAutoNum type="alphaUcPeriod" startAt="2"/>
            </a:pPr>
            <a:r>
              <a:rPr lang="en-US" sz="2400" dirty="0" smtClean="0">
                <a:solidFill>
                  <a:srgbClr val="000000"/>
                </a:solidFill>
              </a:rPr>
              <a:t>Selection Criteria</a:t>
            </a:r>
          </a:p>
          <a:p>
            <a:pPr marL="815005" lvl="1" indent="-457200">
              <a:buFont typeface="Arial" charset="0"/>
              <a:buChar char="•"/>
            </a:pPr>
            <a:r>
              <a:rPr lang="en-US" sz="2400" dirty="0">
                <a:solidFill>
                  <a:srgbClr val="000000"/>
                </a:solidFill>
              </a:rPr>
              <a:t>In testing software, there was a rating system based on rating each software according to the specific criteria. </a:t>
            </a:r>
            <a:endParaRPr lang="en-US" sz="2400" dirty="0" smtClean="0">
              <a:solidFill>
                <a:srgbClr val="000000"/>
              </a:solidFill>
            </a:endParaRPr>
          </a:p>
          <a:p>
            <a:pPr marL="815005" lvl="1" indent="-457200">
              <a:buFont typeface="Arial" charset="0"/>
              <a:buChar char="•"/>
            </a:pPr>
            <a:r>
              <a:rPr lang="en-US" sz="2400" dirty="0">
                <a:solidFill>
                  <a:srgbClr val="000000"/>
                </a:solidFill>
              </a:rPr>
              <a:t>The criteria included: user friendly, browser compatibility, ease of installation, number of seats, quality of video/stability, device compatibility, </a:t>
            </a:r>
            <a:r>
              <a:rPr lang="en-US" sz="2400" dirty="0" smtClean="0">
                <a:solidFill>
                  <a:srgbClr val="000000"/>
                </a:solidFill>
              </a:rPr>
              <a:t>screen sharing, and documenting the network speed and network strength. </a:t>
            </a:r>
          </a:p>
          <a:p>
            <a:pPr marL="815005" lvl="1" indent="-457200">
              <a:buFont typeface="Arial" charset="0"/>
              <a:buChar char="•"/>
            </a:pPr>
            <a:r>
              <a:rPr lang="en-US" sz="2400" dirty="0">
                <a:solidFill>
                  <a:srgbClr val="000000"/>
                </a:solidFill>
              </a:rPr>
              <a:t>For each criteria, a rating was given by each of the members of the team, with 1 being the lowest rating and 5 being the highest rating. </a:t>
            </a:r>
            <a:endParaRPr lang="en-US" sz="2400" dirty="0" smtClean="0">
              <a:solidFill>
                <a:srgbClr val="000000"/>
              </a:solidFill>
            </a:endParaRPr>
          </a:p>
        </p:txBody>
      </p:sp>
      <p:sp>
        <p:nvSpPr>
          <p:cNvPr id="13" name="TextBox 12"/>
          <p:cNvSpPr txBox="1"/>
          <p:nvPr/>
        </p:nvSpPr>
        <p:spPr>
          <a:xfrm>
            <a:off x="35515927" y="2352862"/>
            <a:ext cx="8007614" cy="7478969"/>
          </a:xfrm>
          <a:prstGeom prst="rect">
            <a:avLst/>
          </a:prstGeom>
          <a:noFill/>
        </p:spPr>
        <p:txBody>
          <a:bodyPr wrap="square" rtlCol="0">
            <a:spAutoFit/>
          </a:bodyPr>
          <a:lstStyle/>
          <a:p>
            <a:pPr algn="just"/>
            <a:r>
              <a:rPr lang="en-US" sz="2400" dirty="0">
                <a:solidFill>
                  <a:srgbClr val="000000"/>
                </a:solidFill>
              </a:rPr>
              <a:t>In gathering the data to form Figure 1, it is apparent that Google Hangout was the best video conferencing software according to the criterion set by the team. Google Hangout not only ranked highest on the criteria, but it has been used previously in classes at ECSU, therefore there is already a familiarity with the software. It has been used before by classes in Dixon Hall 226 in the past semester, and the results further solidify why it should continue to be used within the different buildings of ECSU’s campus.  Observing Figure 2, it could be seen that in the morning in Dixon Hall and Lane Hall, there were both higher download and upload network speeds. The results affirm the notion that in the morning and afternoon, there are higher download and upload speeds because the students and faculty are not all on the network fully. However, it can be seen that in Dixon Hall 226 from Figure 2, that late in the evening, the download and upload speeds are very low, meaning there is a higher usage within the population of the campus during the late time. </a:t>
            </a:r>
          </a:p>
        </p:txBody>
      </p:sp>
      <p:sp>
        <p:nvSpPr>
          <p:cNvPr id="4" name="TextBox 3"/>
          <p:cNvSpPr txBox="1"/>
          <p:nvPr/>
        </p:nvSpPr>
        <p:spPr>
          <a:xfrm>
            <a:off x="17801874" y="11451748"/>
            <a:ext cx="7426418" cy="1015663"/>
          </a:xfrm>
          <a:prstGeom prst="rect">
            <a:avLst/>
          </a:prstGeom>
          <a:noFill/>
        </p:spPr>
        <p:txBody>
          <a:bodyPr wrap="square" rtlCol="0">
            <a:spAutoFit/>
          </a:bodyPr>
          <a:lstStyle/>
          <a:p>
            <a:pPr algn="just"/>
            <a:r>
              <a:rPr lang="en-US" sz="2400" dirty="0">
                <a:solidFill>
                  <a:srgbClr val="000000"/>
                </a:solidFill>
              </a:rPr>
              <a:t>	</a:t>
            </a:r>
          </a:p>
          <a:p>
            <a:r>
              <a:rPr lang="en-US" dirty="0">
                <a:solidFill>
                  <a:srgbClr val="000000"/>
                </a:solidFill>
              </a:rPr>
              <a:t> </a:t>
            </a:r>
          </a:p>
          <a:p>
            <a:r>
              <a:rPr lang="en-US" dirty="0" smtClean="0">
                <a:solidFill>
                  <a:srgbClr val="000000"/>
                </a:solidFill>
              </a:rPr>
              <a:t> </a:t>
            </a:r>
            <a:endParaRPr lang="en-US" dirty="0">
              <a:solidFill>
                <a:srgbClr val="000000"/>
              </a:solidFil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884" y="17100568"/>
            <a:ext cx="7892716" cy="4439652"/>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48886" y="18931358"/>
            <a:ext cx="5130630" cy="2885980"/>
          </a:xfrm>
          <a:prstGeom prst="rect">
            <a:avLst/>
          </a:prstGeom>
        </p:spPr>
      </p:pic>
      <p:sp>
        <p:nvSpPr>
          <p:cNvPr id="6" name="TextBox 5"/>
          <p:cNvSpPr txBox="1"/>
          <p:nvPr/>
        </p:nvSpPr>
        <p:spPr>
          <a:xfrm>
            <a:off x="26162000" y="2590800"/>
            <a:ext cx="9093200" cy="2677656"/>
          </a:xfrm>
          <a:prstGeom prst="rect">
            <a:avLst/>
          </a:prstGeom>
          <a:noFill/>
        </p:spPr>
        <p:txBody>
          <a:bodyPr wrap="square" rtlCol="0">
            <a:spAutoFit/>
          </a:bodyPr>
          <a:lstStyle/>
          <a:p>
            <a:pPr marL="815005" lvl="1" indent="-457200">
              <a:buAutoNum type="alphaUcPeriod" startAt="3"/>
            </a:pPr>
            <a:r>
              <a:rPr lang="en-US" sz="2400" dirty="0">
                <a:solidFill>
                  <a:srgbClr val="000000"/>
                </a:solidFill>
              </a:rPr>
              <a:t>Testing Software</a:t>
            </a:r>
          </a:p>
          <a:p>
            <a:pPr marL="815005" lvl="1" indent="-457200">
              <a:buFont typeface="Arial" charset="0"/>
              <a:buChar char="•"/>
            </a:pPr>
            <a:r>
              <a:rPr lang="en-US" sz="2400" dirty="0">
                <a:solidFill>
                  <a:srgbClr val="000000"/>
                </a:solidFill>
              </a:rPr>
              <a:t>The team members were split into separate buildings and spaces, with having both wired connection to the internet and wireless connection.  Also during the test, the team tested on smartphones as well. Combining all of the possible different scenarios, each software was rated based on the rating system.</a:t>
            </a: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96351" y="9611835"/>
            <a:ext cx="9004622" cy="5042582"/>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451533" y="15554719"/>
            <a:ext cx="8631936" cy="4645152"/>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tudio">
  <a:themeElements>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Studio</Template>
  <TotalTime>13259</TotalTime>
  <Words>1224</Words>
  <Application>Microsoft Macintosh PowerPoint</Application>
  <PresentationFormat>Custom</PresentationFormat>
  <Paragraphs>43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Studio</vt:lpstr>
      <vt:lpstr>PowerPoint Presentation</vt:lpstr>
    </vt:vector>
  </TitlesOfParts>
  <Company>NHRC/TD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Glen Ritchie</dc:creator>
  <cp:lastModifiedBy>5</cp:lastModifiedBy>
  <cp:revision>505</cp:revision>
  <cp:lastPrinted>2015-04-16T17:19:28Z</cp:lastPrinted>
  <dcterms:created xsi:type="dcterms:W3CDTF">1998-10-13T18:02:23Z</dcterms:created>
  <dcterms:modified xsi:type="dcterms:W3CDTF">2016-04-19T18:30:34Z</dcterms:modified>
</cp:coreProperties>
</file>