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315" r:id="rId3"/>
    <p:sldId id="301" r:id="rId4"/>
    <p:sldId id="310" r:id="rId5"/>
    <p:sldId id="312" r:id="rId6"/>
    <p:sldId id="321" r:id="rId7"/>
    <p:sldId id="304" r:id="rId8"/>
    <p:sldId id="316" r:id="rId9"/>
    <p:sldId id="281" r:id="rId10"/>
    <p:sldId id="314" r:id="rId11"/>
    <p:sldId id="299" r:id="rId12"/>
    <p:sldId id="288" r:id="rId13"/>
    <p:sldId id="262" r:id="rId14"/>
    <p:sldId id="273" r:id="rId15"/>
    <p:sldId id="274" r:id="rId16"/>
    <p:sldId id="32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7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0" d="100"/>
          <a:sy n="70" d="100"/>
        </p:scale>
        <p:origin x="516" y="66"/>
      </p:cViewPr>
      <p:guideLst>
        <p:guide orient="horz"/>
        <p:guide pos="27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50C9-D307-1746-8C49-24D1946A0A30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C31E2-E618-DE48-9460-E20F0F46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3CD22-C06A-4AAE-A3DE-CAA7F6DCEE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9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245">
              <a:defRPr/>
            </a:pPr>
            <a:r>
              <a:rPr lang="en-US" i="1" dirty="0" smtClean="0">
                <a:latin typeface="Georgia" pitchFamily="18" charset="0"/>
              </a:rPr>
              <a:t>R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>
                <a:latin typeface="Georgia" pitchFamily="18" charset="0"/>
              </a:rPr>
              <a:t>and Diabatic Coupling Terms as Functions of the CN/CN</a:t>
            </a:r>
            <a:r>
              <a:rPr lang="en-US" baseline="40000" dirty="0">
                <a:latin typeface="Georgia" panose="02040502050405020303" pitchFamily="18" charset="0"/>
              </a:rPr>
              <a:t>–</a:t>
            </a:r>
            <a:r>
              <a:rPr lang="en-US" dirty="0">
                <a:latin typeface="Georgia" pitchFamily="18" charset="0"/>
              </a:rPr>
              <a:t> Rotation at the Point of Crossing.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ICN-: the two states cross in region of strong coupling for all values of theta</a:t>
            </a:r>
          </a:p>
          <a:p>
            <a:r>
              <a:rPr lang="en-US" baseline="0" dirty="0" smtClean="0"/>
              <a:t>In BrCN-: the region were the state cross becomes progressively small until it becomes almost zero after 120 degrees.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3CD22-C06A-4AAE-A3DE-CAA7F6DCEE3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9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3CD22-C06A-4AAE-A3DE-CAA7F6DCEE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8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3CD22-C06A-4AAE-A3DE-CAA7F6DCEE3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3CD22-C06A-4AAE-A3DE-CAA7F6DCEE3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7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003F-0252-4660-9D6A-4EA2EF992A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9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9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1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6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0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6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F4E08-864A-8846-96F3-F7018B6DDF06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4398C-B0A5-1047-9EFC-27B0ADAE0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5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google.com/url?sa=i&amp;rct=j&amp;q=&amp;esrc=s&amp;source=images&amp;cd=&amp;cad=rja&amp;uact=8&amp;docid=12vUP5Ld2rVKPM&amp;tbnid=nc0ZFYImkuSVGM:&amp;ved=0CAUQjRw&amp;url=http://jila.colorado.edu/wclgroup/&amp;ei=GN61U66OPNefyASFgIHIDg&amp;bvm=bv.70138588,d.aWw&amp;psig=AFQjCNGclN0dfE8PAKcIfEpaGIYKUcDdAQ&amp;ust=1404514192363838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26.jpeg"/><Relationship Id="rId4" Type="http://schemas.openxmlformats.org/officeDocument/2006/relationships/image" Target="../media/image21.gif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04800" y="1995795"/>
            <a:ext cx="8610602" cy="6889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Photodissociation Dynamics of ICN</a:t>
            </a:r>
            <a:r>
              <a:rPr lang="en-US" sz="3000" b="1" baseline="40000" dirty="0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–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 and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BrCN</a:t>
            </a:r>
            <a:r>
              <a:rPr lang="en-US" sz="3000" b="1" baseline="40000" dirty="0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–</a:t>
            </a:r>
            <a:endParaRPr lang="en-US" sz="3000" b="1" i="1" baseline="-25000" dirty="0">
              <a:solidFill>
                <a:schemeClr val="accent2">
                  <a:lumMod val="50000"/>
                </a:schemeClr>
              </a:solidFill>
              <a:latin typeface="Cambria"/>
              <a:ea typeface="+mj-ea"/>
              <a:cs typeface="Cambria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45064" y="2776887"/>
            <a:ext cx="8217936" cy="2821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Bernice Opoku-Agyeman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Department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of Chemistry and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Biochemistry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The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Ohio State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University</a:t>
            </a:r>
          </a:p>
          <a:p>
            <a:pPr marL="0" indent="0" algn="ctr">
              <a:buNone/>
            </a:pP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Anne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B.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McCoy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Department of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Chemistry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University of Washington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8" name="Picture 2" descr="http://www.wirz.seas.ucla.edu/AFOSR/img/afosr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8104"/>
          <a:stretch/>
        </p:blipFill>
        <p:spPr bwMode="auto">
          <a:xfrm>
            <a:off x="7121219" y="408612"/>
            <a:ext cx="1641781" cy="652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64633" y="5733061"/>
            <a:ext cx="4433455" cy="890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500" i="1" dirty="0" err="1" smtClean="0">
                <a:latin typeface="Cambria"/>
                <a:cs typeface="Cambria"/>
              </a:rPr>
              <a:t>NOBCChE</a:t>
            </a:r>
            <a:r>
              <a:rPr lang="en-US" sz="1500" i="1" dirty="0" smtClean="0">
                <a:latin typeface="Cambria"/>
                <a:cs typeface="Cambria"/>
              </a:rPr>
              <a:t> National Conference</a:t>
            </a:r>
          </a:p>
          <a:p>
            <a:pPr marL="0" indent="0" algn="r">
              <a:buNone/>
            </a:pPr>
            <a:r>
              <a:rPr lang="en-US" sz="1600" i="1" dirty="0">
                <a:latin typeface="Cambria"/>
                <a:cs typeface="Cambria"/>
              </a:rPr>
              <a:t>Technical Session 3: Computational Chemistry</a:t>
            </a:r>
            <a:endParaRPr lang="en-US" sz="1500" i="1" dirty="0" smtClean="0">
              <a:latin typeface="Cambria"/>
              <a:cs typeface="Cambria"/>
            </a:endParaRPr>
          </a:p>
          <a:p>
            <a:pPr marL="0" indent="0" algn="r">
              <a:buFont typeface="Arial"/>
              <a:buNone/>
            </a:pPr>
            <a:r>
              <a:rPr lang="en-US" sz="1500" dirty="0" smtClean="0">
                <a:latin typeface="Cambria"/>
                <a:cs typeface="Cambria"/>
              </a:rPr>
              <a:t>September 24</a:t>
            </a:r>
            <a:r>
              <a:rPr lang="en-US" sz="1500" baseline="30000" dirty="0" smtClean="0">
                <a:latin typeface="Cambria"/>
                <a:cs typeface="Cambria"/>
              </a:rPr>
              <a:t>th</a:t>
            </a:r>
            <a:r>
              <a:rPr lang="en-US" sz="1500" dirty="0" smtClean="0">
                <a:latin typeface="Cambria"/>
                <a:cs typeface="Cambria"/>
              </a:rPr>
              <a:t>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350" t="18530" r="23605" b="63208"/>
          <a:stretch/>
        </p:blipFill>
        <p:spPr>
          <a:xfrm>
            <a:off x="304800" y="457200"/>
            <a:ext cx="2940438" cy="579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526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0" y="1403152"/>
            <a:ext cx="3086850" cy="478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68926" y="6214881"/>
            <a:ext cx="7689274" cy="446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43379"/>
                </a:solidFill>
                <a:latin typeface="Cambria"/>
                <a:cs typeface="Cambria"/>
              </a:rPr>
              <a:t>diabatic coupling –purple lines</a:t>
            </a:r>
            <a:endParaRPr lang="en-US" dirty="0">
              <a:solidFill>
                <a:srgbClr val="743379"/>
              </a:solidFill>
              <a:latin typeface="Cambria"/>
              <a:cs typeface="Cambri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5317" y="187070"/>
            <a:ext cx="8726454" cy="57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i="1" dirty="0">
                <a:solidFill>
                  <a:srgbClr val="800000"/>
                </a:solidFill>
                <a:latin typeface="Cambria"/>
                <a:cs typeface="Cambria"/>
              </a:rPr>
              <a:t>When does the dynamics switch </a:t>
            </a:r>
            <a:r>
              <a:rPr lang="en-US" sz="2500" i="1" dirty="0" smtClean="0">
                <a:solidFill>
                  <a:srgbClr val="800000"/>
                </a:solidFill>
                <a:latin typeface="Cambria"/>
                <a:cs typeface="Cambria"/>
              </a:rPr>
              <a:t>between </a:t>
            </a:r>
            <a:r>
              <a:rPr lang="en-US" sz="2500" i="1" dirty="0">
                <a:solidFill>
                  <a:srgbClr val="800000"/>
                </a:solidFill>
                <a:latin typeface="Cambria"/>
                <a:cs typeface="Cambria"/>
              </a:rPr>
              <a:t>adiabatic </a:t>
            </a:r>
            <a:r>
              <a:rPr lang="en-US" sz="2500" i="1" dirty="0" smtClean="0">
                <a:solidFill>
                  <a:srgbClr val="800000"/>
                </a:solidFill>
                <a:latin typeface="Cambria"/>
                <a:cs typeface="Cambria"/>
              </a:rPr>
              <a:t>and diabatic?</a:t>
            </a:r>
            <a:endParaRPr lang="en-US" sz="2500" i="1" dirty="0">
              <a:solidFill>
                <a:srgbClr val="800000"/>
              </a:solidFill>
              <a:latin typeface="Cambria"/>
              <a:cs typeface="Cambri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0597" y="787871"/>
            <a:ext cx="866480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Examine </a:t>
            </a:r>
            <a:r>
              <a:rPr lang="en-US" dirty="0" smtClean="0">
                <a:solidFill>
                  <a:srgbClr val="660066"/>
                </a:solidFill>
                <a:latin typeface="Cambria"/>
                <a:cs typeface="Cambria"/>
              </a:rPr>
              <a:t>diabatic coupling terms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as f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unctions of the 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CN/CN</a:t>
            </a:r>
            <a:r>
              <a:rPr lang="en-US" baseline="40000" dirty="0">
                <a:solidFill>
                  <a:schemeClr val="tx1"/>
                </a:solidFill>
                <a:latin typeface="Cambria"/>
                <a:cs typeface="Cambria"/>
              </a:rPr>
              <a:t>–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rotation 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at the 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point 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of 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crossing.</a:t>
            </a:r>
            <a:endParaRPr lang="en-US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08327" y="1958169"/>
            <a:ext cx="4280753" cy="3059026"/>
            <a:chOff x="3152275" y="2227025"/>
            <a:chExt cx="3216194" cy="2298291"/>
          </a:xfrm>
        </p:grpSpPr>
        <p:pic>
          <p:nvPicPr>
            <p:cNvPr id="162830" name="Picture 1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3"/>
            <a:stretch/>
          </p:blipFill>
          <p:spPr bwMode="auto">
            <a:xfrm>
              <a:off x="3152275" y="2227025"/>
              <a:ext cx="3216194" cy="2298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267974" y="4275642"/>
              <a:ext cx="1225056" cy="2416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300" i="1" dirty="0" smtClean="0">
                  <a:latin typeface="Symbol" pitchFamily="18" charset="2"/>
                </a:rPr>
                <a:t>q,</a:t>
              </a:r>
              <a:r>
                <a:rPr lang="en-US" sz="1300" dirty="0" smtClean="0">
                  <a:latin typeface="Arial"/>
                  <a:cs typeface="Arial"/>
                </a:rPr>
                <a:t> degrees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87216" y="5160337"/>
            <a:ext cx="3996099" cy="7109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</a:t>
            </a:r>
            <a:r>
              <a:rPr lang="en-US" dirty="0">
                <a:latin typeface="Cambria"/>
                <a:cs typeface="Cambria"/>
              </a:rPr>
              <a:t>two states cross in region of significant coupling when </a:t>
            </a:r>
            <a:r>
              <a:rPr lang="en-US" i="1" dirty="0">
                <a:latin typeface="Symbol" charset="2"/>
                <a:cs typeface="Symbol" charset="2"/>
              </a:rPr>
              <a:t>q</a:t>
            </a:r>
            <a:r>
              <a:rPr lang="en-US" dirty="0">
                <a:latin typeface="Cambria"/>
                <a:cs typeface="Cambria"/>
              </a:rPr>
              <a:t> ≤ 120°</a:t>
            </a:r>
            <a:endParaRPr lang="en-US" i="1" baseline="30000" dirty="0">
              <a:latin typeface="Cambria"/>
              <a:cs typeface="Cambri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04425" y="2759563"/>
            <a:ext cx="1761328" cy="2656273"/>
            <a:chOff x="1130641" y="2830127"/>
            <a:chExt cx="1761328" cy="2656273"/>
          </a:xfrm>
        </p:grpSpPr>
        <p:sp>
          <p:nvSpPr>
            <p:cNvPr id="41" name="Rectangle 40"/>
            <p:cNvSpPr/>
            <p:nvPr/>
          </p:nvSpPr>
          <p:spPr>
            <a:xfrm>
              <a:off x="2007616" y="5194012"/>
              <a:ext cx="35458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 smtClean="0">
                  <a:solidFill>
                    <a:srgbClr val="743379"/>
                  </a:solidFill>
                  <a:latin typeface="Magneto" panose="04030805050802020D02" pitchFamily="82" charset="0"/>
                  <a:cs typeface="Arial" panose="020B0604020202020204" pitchFamily="34" charset="0"/>
                </a:rPr>
                <a:t>x</a:t>
              </a:r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</a:t>
              </a:r>
              <a:endParaRPr lang="en-US" sz="1300" dirty="0">
                <a:solidFill>
                  <a:srgbClr val="743379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92778" y="3975081"/>
              <a:ext cx="545159" cy="32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latin typeface="Georgia" pitchFamily="18" charset="0"/>
                </a:rPr>
                <a:t>2</a:t>
              </a:r>
              <a:r>
                <a:rPr lang="en-US" sz="1300" dirty="0" smtClean="0"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latin typeface="Georgia" pitchFamily="18" charset="0"/>
                </a:rPr>
                <a:t>1/2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30641" y="2830127"/>
              <a:ext cx="4173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 smtClean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 smtClean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10875" y="3974812"/>
              <a:ext cx="83735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rgbClr val="0000FF"/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3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14806" y="3593812"/>
              <a:ext cx="8771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195D29"/>
                  </a:solidFill>
                </a:rPr>
                <a:t>Br</a:t>
              </a:r>
              <a:r>
                <a:rPr lang="en-US" sz="13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 + CN</a:t>
              </a:r>
              <a:r>
                <a:rPr lang="en-US" sz="1300" baseline="40000" dirty="0" smtClean="0">
                  <a:solidFill>
                    <a:srgbClr val="195D29"/>
                  </a:solidFill>
                </a:rPr>
                <a:t>–</a:t>
              </a:r>
              <a:endParaRPr lang="en-US" sz="1300" baseline="4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8119" y="4454997"/>
            <a:ext cx="64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8D3D93"/>
                </a:solidFill>
              </a:rPr>
              <a:t>V</a:t>
            </a:r>
            <a:r>
              <a:rPr lang="en-US" b="1" baseline="-25000" dirty="0" err="1">
                <a:solidFill>
                  <a:srgbClr val="8D3D93"/>
                </a:solidFill>
              </a:rPr>
              <a:t>cross</a:t>
            </a:r>
            <a:endParaRPr lang="en-US" b="1" baseline="-25000" dirty="0">
              <a:solidFill>
                <a:srgbClr val="8D3D93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662504" y="5589705"/>
            <a:ext cx="0" cy="6085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62504" y="4780394"/>
            <a:ext cx="0" cy="208841"/>
          </a:xfrm>
          <a:prstGeom prst="straightConnector1">
            <a:avLst/>
          </a:prstGeom>
          <a:ln w="19050">
            <a:solidFill>
              <a:srgbClr val="8D3D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00478" y="6142355"/>
            <a:ext cx="6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R</a:t>
            </a:r>
            <a:r>
              <a:rPr lang="en-US" b="1" baseline="-25000" dirty="0" err="1" smtClean="0"/>
              <a:t>cross</a:t>
            </a:r>
            <a:endParaRPr lang="en-US" b="1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662504" y="3490734"/>
            <a:ext cx="0" cy="3684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0932" y="2771818"/>
            <a:ext cx="7762137" cy="929644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Cambria"/>
                <a:cs typeface="Cambria"/>
              </a:rPr>
              <a:t>Turn on CN/CN</a:t>
            </a:r>
            <a:r>
              <a:rPr lang="en-US" sz="2500" baseline="40000" dirty="0" smtClean="0">
                <a:latin typeface="Cambria"/>
                <a:cs typeface="Cambria"/>
              </a:rPr>
              <a:t>–</a:t>
            </a:r>
            <a:r>
              <a:rPr lang="en-US" sz="2500" dirty="0" smtClean="0">
                <a:latin typeface="Cambria"/>
                <a:cs typeface="Cambria"/>
              </a:rPr>
              <a:t> rotation… How will this affect the dynamics?</a:t>
            </a:r>
            <a:endParaRPr lang="en-US" sz="2500" baseline="30000" dirty="0">
              <a:latin typeface="Cambria"/>
              <a:cs typeface="Cambri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277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/>
      <p:bldP spid="26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8" y="828920"/>
            <a:ext cx="3395535" cy="525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Group 86"/>
          <p:cNvGrpSpPr/>
          <p:nvPr/>
        </p:nvGrpSpPr>
        <p:grpSpPr>
          <a:xfrm>
            <a:off x="794065" y="1331243"/>
            <a:ext cx="2552463" cy="3903277"/>
            <a:chOff x="839615" y="1815881"/>
            <a:chExt cx="2552463" cy="3903277"/>
          </a:xfrm>
        </p:grpSpPr>
        <p:sp>
          <p:nvSpPr>
            <p:cNvPr id="88" name="Rectangle 87"/>
            <p:cNvSpPr/>
            <p:nvPr/>
          </p:nvSpPr>
          <p:spPr>
            <a:xfrm>
              <a:off x="1942499" y="5226715"/>
              <a:ext cx="144957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dirty="0">
                  <a:solidFill>
                    <a:srgbClr val="743379"/>
                  </a:solidFill>
                  <a:latin typeface="Georgia" panose="02040502050405020303" pitchFamily="18" charset="0"/>
                </a:rPr>
                <a:t>diabatic coupling</a:t>
              </a:r>
            </a:p>
            <a:p>
              <a:pPr algn="ctr"/>
              <a:r>
                <a:rPr lang="en-US" sz="1300" dirty="0">
                  <a:solidFill>
                    <a:srgbClr val="743379"/>
                  </a:solidFill>
                  <a:latin typeface="Magneto" panose="04030805050802020D02" pitchFamily="82" charset="0"/>
                  <a:cs typeface="Arial" panose="020B0604020202020204" pitchFamily="34" charset="0"/>
                </a:rPr>
                <a:t>x</a:t>
              </a:r>
              <a:r>
                <a:rPr lang="en-US" sz="1300" dirty="0">
                  <a:solidFill>
                    <a:srgbClr val="743379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</a:t>
              </a:r>
              <a:endParaRPr lang="en-US" sz="1300" dirty="0">
                <a:solidFill>
                  <a:srgbClr val="743379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425732" y="4083249"/>
              <a:ext cx="5996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latin typeface="Georgia" pitchFamily="18" charset="0"/>
                </a:rPr>
                <a:t>2</a:t>
              </a:r>
              <a:r>
                <a:rPr lang="en-US" sz="1300" dirty="0" smtClean="0"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latin typeface="Georgia" pitchFamily="18" charset="0"/>
                </a:rPr>
                <a:t>1/2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405314" y="3009500"/>
              <a:ext cx="4173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225770" y="4235034"/>
              <a:ext cx="659643" cy="26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3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39615" y="5306553"/>
              <a:ext cx="4590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339522" y="1815881"/>
              <a:ext cx="104215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/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3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447498" y="4344285"/>
              <a:ext cx="8515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Georgia" pitchFamily="18" charset="0"/>
                </a:rPr>
                <a:t>Br + CN</a:t>
              </a:r>
              <a:r>
                <a:rPr lang="en-US" sz="1300" baseline="40000" dirty="0" smtClean="0"/>
                <a:t>–</a:t>
              </a:r>
              <a:endParaRPr lang="en-US" sz="1300" baseline="40000" dirty="0">
                <a:latin typeface="Georgia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446058" y="4079459"/>
              <a:ext cx="83735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rgbClr val="0000FF"/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3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446858" y="2332732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3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449989" y="3681739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Br</a:t>
              </a:r>
              <a:r>
                <a:rPr lang="en-US" sz="13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 + CN</a:t>
              </a:r>
              <a:r>
                <a:rPr lang="en-US" sz="1300" baseline="40000" dirty="0" smtClean="0">
                  <a:solidFill>
                    <a:srgbClr val="195D29"/>
                  </a:solidFill>
                </a:rPr>
                <a:t>–</a:t>
              </a:r>
              <a:endParaRPr lang="en-US" sz="1300" baseline="4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</p:grpSp>
      <p:cxnSp>
        <p:nvCxnSpPr>
          <p:cNvPr id="98" name="Straight Arrow Connector 97"/>
          <p:cNvCxnSpPr/>
          <p:nvPr/>
        </p:nvCxnSpPr>
        <p:spPr>
          <a:xfrm flipH="1" flipV="1">
            <a:off x="1238615" y="2287336"/>
            <a:ext cx="1" cy="3022810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/>
          <p:cNvSpPr txBox="1">
            <a:spLocks/>
          </p:cNvSpPr>
          <p:nvPr/>
        </p:nvSpPr>
        <p:spPr>
          <a:xfrm>
            <a:off x="457200" y="175855"/>
            <a:ext cx="8229600" cy="406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smtClean="0">
                <a:solidFill>
                  <a:srgbClr val="953735"/>
                </a:solidFill>
                <a:latin typeface="Cambria"/>
                <a:cs typeface="Cambria"/>
              </a:rPr>
              <a:t>Photoexcitation Dynamics of Full Dimensional Wave Packet </a:t>
            </a:r>
            <a:endParaRPr lang="en-US" sz="2300" dirty="0">
              <a:solidFill>
                <a:srgbClr val="953735"/>
              </a:solidFill>
              <a:latin typeface="Cambria"/>
              <a:cs typeface="Cambria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001872"/>
            <a:ext cx="4318865" cy="5126182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4190034" y="3117748"/>
            <a:ext cx="1289191" cy="390069"/>
            <a:chOff x="577709" y="2852966"/>
            <a:chExt cx="1289191" cy="390069"/>
          </a:xfrm>
        </p:grpSpPr>
        <p:sp>
          <p:nvSpPr>
            <p:cNvPr id="103" name="Title 3"/>
            <p:cNvSpPr txBox="1">
              <a:spLocks/>
            </p:cNvSpPr>
            <p:nvPr/>
          </p:nvSpPr>
          <p:spPr>
            <a:xfrm>
              <a:off x="577709" y="2852966"/>
              <a:ext cx="612952" cy="390069"/>
            </a:xfrm>
            <a:prstGeom prst="rect">
              <a:avLst/>
            </a:prstGeom>
            <a:ln>
              <a:solidFill>
                <a:srgbClr val="195D29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500" b="1" baseline="30000" dirty="0" smtClean="0"/>
                <a:t>2</a:t>
              </a:r>
              <a:r>
                <a:rPr lang="en-US" sz="1500" b="1" dirty="0" smtClean="0">
                  <a:latin typeface="Symbol" pitchFamily="18" charset="2"/>
                </a:rPr>
                <a:t>P</a:t>
              </a:r>
              <a:r>
                <a:rPr lang="en-US" sz="1500" b="1" baseline="-25000" dirty="0" smtClean="0"/>
                <a:t>1/2</a:t>
              </a:r>
              <a:endParaRPr lang="en-US" sz="1500" b="1" baseline="30000" dirty="0">
                <a:latin typeface="Georgia" pitchFamily="18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1181100" y="3048000"/>
              <a:ext cx="685800" cy="0"/>
            </a:xfrm>
            <a:prstGeom prst="straightConnector1">
              <a:avLst/>
            </a:prstGeom>
            <a:ln>
              <a:solidFill>
                <a:srgbClr val="195D29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6" name="TextBox 105"/>
          <p:cNvSpPr txBox="1"/>
          <p:nvPr/>
        </p:nvSpPr>
        <p:spPr>
          <a:xfrm>
            <a:off x="1028237" y="6196633"/>
            <a:ext cx="682235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Cambria Math"/>
                <a:cs typeface="Arial" pitchFamily="34" charset="0"/>
              </a:rPr>
              <a:t>The </a:t>
            </a:r>
            <a:r>
              <a:rPr lang="en-US" dirty="0">
                <a:ea typeface="Cambria Math"/>
                <a:cs typeface="Arial" pitchFamily="34" charset="0"/>
              </a:rPr>
              <a:t>wave function delocalizes rapidly over all </a:t>
            </a:r>
            <a:r>
              <a:rPr lang="en-US" dirty="0">
                <a:latin typeface="Cambria"/>
                <a:cs typeface="Cambria"/>
              </a:rPr>
              <a:t>CN/CN</a:t>
            </a:r>
            <a:r>
              <a:rPr lang="en-US" baseline="40000" dirty="0">
                <a:latin typeface="Cambria"/>
                <a:cs typeface="Cambria"/>
              </a:rPr>
              <a:t>–</a:t>
            </a:r>
            <a:r>
              <a:rPr lang="en-US" dirty="0" smtClean="0">
                <a:ea typeface="Cambria Math"/>
                <a:cs typeface="Arial" pitchFamily="34" charset="0"/>
              </a:rPr>
              <a:t> </a:t>
            </a:r>
            <a:r>
              <a:rPr lang="en-US" dirty="0">
                <a:ea typeface="Cambria Math"/>
                <a:cs typeface="Arial" pitchFamily="34" charset="0"/>
              </a:rPr>
              <a:t>rotational </a:t>
            </a:r>
            <a:r>
              <a:rPr lang="en-US" dirty="0" smtClean="0">
                <a:ea typeface="Cambria Math"/>
                <a:cs typeface="Arial" pitchFamily="34" charset="0"/>
              </a:rPr>
              <a:t>angles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036539" y="637412"/>
            <a:ext cx="3070922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Excitation </a:t>
            </a:r>
            <a:r>
              <a:rPr lang="en-US" dirty="0" smtClean="0">
                <a:latin typeface="Cambria"/>
                <a:cs typeface="Cambria"/>
              </a:rPr>
              <a:t>to </a:t>
            </a:r>
            <a:r>
              <a:rPr lang="en-US" baseline="30000" dirty="0" smtClean="0">
                <a:latin typeface="Cambria"/>
                <a:cs typeface="Cambria"/>
              </a:rPr>
              <a:t>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>
                <a:latin typeface="Cambria"/>
                <a:cs typeface="Cambria"/>
              </a:rPr>
              <a:t>1</a:t>
            </a:r>
            <a:r>
              <a:rPr lang="en-US" baseline="-25000" dirty="0">
                <a:latin typeface="Cambria"/>
                <a:cs typeface="Cambria"/>
              </a:rPr>
              <a:t>/2</a:t>
            </a:r>
            <a:r>
              <a:rPr lang="en-US" dirty="0">
                <a:latin typeface="Cambria"/>
                <a:cs typeface="Cambria"/>
              </a:rPr>
              <a:t> state</a:t>
            </a:r>
            <a:endParaRPr lang="en-US" baseline="30000" dirty="0">
              <a:latin typeface="Cambria"/>
              <a:cs typeface="Cambri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15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36" y="1136861"/>
            <a:ext cx="2690992" cy="45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491" y="1314527"/>
            <a:ext cx="2821940" cy="443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" name="Title 1"/>
          <p:cNvSpPr txBox="1">
            <a:spLocks/>
          </p:cNvSpPr>
          <p:nvPr/>
        </p:nvSpPr>
        <p:spPr>
          <a:xfrm>
            <a:off x="149981" y="229439"/>
            <a:ext cx="8851339" cy="566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Photodissociation of ICN</a:t>
            </a:r>
            <a:r>
              <a:rPr lang="en-US" sz="2400" baseline="400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–</a:t>
            </a:r>
            <a:r>
              <a:rPr lang="en-US" sz="24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 and BrCN</a:t>
            </a:r>
            <a:r>
              <a:rPr lang="en-US" sz="2400" baseline="400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–</a:t>
            </a:r>
            <a:r>
              <a:rPr lang="en-US" sz="24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 following Visible Excitation</a:t>
            </a:r>
            <a:endParaRPr lang="en-US" sz="2400" dirty="0">
              <a:solidFill>
                <a:srgbClr val="953735"/>
              </a:solidFill>
              <a:latin typeface="Cambria" panose="02040503050406030204" pitchFamily="18" charset="0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113" y="946720"/>
            <a:ext cx="1320657" cy="1320657"/>
          </a:xfrm>
          <a:prstGeom prst="rect">
            <a:avLst/>
          </a:prstGeom>
        </p:spPr>
      </p:pic>
      <p:graphicFrame>
        <p:nvGraphicFramePr>
          <p:cNvPr id="154" name="Table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037076"/>
              </p:ext>
            </p:extLst>
          </p:nvPr>
        </p:nvGraphicFramePr>
        <p:xfrm>
          <a:off x="5879400" y="3684284"/>
          <a:ext cx="2840131" cy="1850373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200964"/>
                <a:gridCol w="897123"/>
                <a:gridCol w="742044"/>
              </a:tblGrid>
              <a:tr h="42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% Br</a:t>
                      </a:r>
                      <a:r>
                        <a:rPr lang="en-US" sz="1600" baseline="40000" dirty="0" smtClean="0">
                          <a:latin typeface="Cambria"/>
                          <a:cs typeface="Cambria"/>
                        </a:rPr>
                        <a:t>–</a:t>
                      </a:r>
                      <a:endParaRPr lang="en-US" sz="1600" baseline="0" dirty="0" smtClean="0">
                        <a:latin typeface="Cambria"/>
                        <a:cs typeface="Cambri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(</a:t>
                      </a:r>
                      <a:r>
                        <a:rPr lang="en-US" sz="1600" baseline="0" dirty="0" err="1" smtClean="0">
                          <a:latin typeface="Cambria"/>
                          <a:cs typeface="Cambria"/>
                        </a:rPr>
                        <a:t>BrCN</a:t>
                      </a:r>
                      <a:r>
                        <a:rPr lang="en-US" sz="1600" baseline="40000" dirty="0" smtClean="0">
                          <a:latin typeface="Cambria"/>
                          <a:cs typeface="Cambria"/>
                        </a:rPr>
                        <a:t>–</a:t>
                      </a: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)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% I</a:t>
                      </a:r>
                      <a:r>
                        <a:rPr lang="en-US" sz="1600" baseline="40000" dirty="0" smtClean="0">
                          <a:latin typeface="Cambria"/>
                          <a:cs typeface="Cambria"/>
                        </a:rPr>
                        <a:t>–</a:t>
                      </a: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(ICN</a:t>
                      </a:r>
                      <a:r>
                        <a:rPr lang="en-US" sz="1600" baseline="40000" dirty="0" smtClean="0">
                          <a:latin typeface="Cambria"/>
                          <a:cs typeface="Cambria"/>
                        </a:rPr>
                        <a:t>–</a:t>
                      </a: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)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42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  <a:latin typeface="Cambria"/>
                          <a:cs typeface="Cambria"/>
                        </a:rPr>
                        <a:t>Experiment</a:t>
                      </a:r>
                      <a:endParaRPr lang="en-US" sz="1600" baseline="3000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Cambria"/>
                          <a:cs typeface="Cambria"/>
                        </a:rPr>
                        <a:t>~60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Cambria"/>
                          <a:cs typeface="Cambria"/>
                        </a:rPr>
                        <a:t>~95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/>
                </a:tc>
              </a:tr>
              <a:tr h="42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mbria"/>
                          <a:cs typeface="Cambria"/>
                        </a:rPr>
                        <a:t>Calculation</a:t>
                      </a:r>
                      <a:endParaRPr lang="en-US" sz="1600" baseline="3000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  <a:latin typeface="Cambria"/>
                          <a:cs typeface="Cambria"/>
                        </a:rPr>
                        <a:t>51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effectLst/>
                          <a:latin typeface="Cambria"/>
                          <a:cs typeface="Cambria"/>
                        </a:rPr>
                        <a:t>97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/>
                </a:tc>
              </a:tr>
              <a:tr h="42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Georgia"/>
                          <a:cs typeface="Georgia"/>
                        </a:rPr>
                        <a:t>%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Georgia"/>
                          <a:cs typeface="Georgia"/>
                        </a:rPr>
                        <a:t>E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  <a:latin typeface="Georgia"/>
                          <a:cs typeface="Georgia"/>
                        </a:rPr>
                        <a:t>rotation</a:t>
                      </a:r>
                      <a:endParaRPr lang="en-US" sz="1800" baseline="0" dirty="0" smtClean="0">
                        <a:solidFill>
                          <a:schemeClr val="tx1"/>
                        </a:solidFill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Georgia"/>
                          <a:ea typeface="Calibri"/>
                          <a:cs typeface="Georgia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Georgia"/>
                          <a:ea typeface="Calibri"/>
                          <a:cs typeface="Georgia"/>
                        </a:rPr>
                        <a:t>32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5" name="Title 1"/>
          <p:cNvSpPr txBox="1">
            <a:spLocks/>
          </p:cNvSpPr>
          <p:nvPr/>
        </p:nvSpPr>
        <p:spPr>
          <a:xfrm>
            <a:off x="6374212" y="3309346"/>
            <a:ext cx="2100555" cy="319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Percent Branching</a:t>
            </a:r>
            <a:endParaRPr lang="en-US" sz="1600" baseline="30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38181" y="5900863"/>
            <a:ext cx="8677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600" dirty="0">
                <a:solidFill>
                  <a:srgbClr val="000000"/>
                </a:solidFill>
                <a:latin typeface="Cambria" panose="02040503050406030204" pitchFamily="18" charset="0"/>
              </a:rPr>
              <a:t>A. S. Case, E. M. Miller, J. P. Martin, Y Lu, L. Sheps, </a:t>
            </a:r>
            <a:r>
              <a:rPr lang="en-US" sz="1100" kern="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ABM, WCL, </a:t>
            </a:r>
            <a:r>
              <a:rPr lang="de-DE" sz="1100" i="1" dirty="0">
                <a:latin typeface="Cambria" panose="02040503050406030204" pitchFamily="18" charset="0"/>
              </a:rPr>
              <a:t>Angew. Chem. Int. Ed</a:t>
            </a:r>
            <a:r>
              <a:rPr lang="de-DE" sz="1100" i="1" dirty="0" smtClean="0">
                <a:latin typeface="Cambria" panose="02040503050406030204" pitchFamily="18" charset="0"/>
              </a:rPr>
              <a:t>.</a:t>
            </a:r>
            <a:r>
              <a:rPr lang="de-DE" sz="1100" dirty="0" smtClean="0">
                <a:latin typeface="Cambria" panose="02040503050406030204" pitchFamily="18" charset="0"/>
              </a:rPr>
              <a:t>,</a:t>
            </a:r>
            <a:r>
              <a:rPr lang="de-DE" sz="1100" i="1" dirty="0" smtClean="0">
                <a:latin typeface="Cambria" panose="02040503050406030204" pitchFamily="18" charset="0"/>
              </a:rPr>
              <a:t>  </a:t>
            </a:r>
            <a:r>
              <a:rPr lang="de-DE" sz="1100" b="1" dirty="0" smtClean="0">
                <a:latin typeface="Cambria" panose="02040503050406030204" pitchFamily="18" charset="0"/>
              </a:rPr>
              <a:t>51</a:t>
            </a:r>
            <a:r>
              <a:rPr lang="de-DE" sz="1100" dirty="0">
                <a:latin typeface="Cambria" panose="02040503050406030204" pitchFamily="18" charset="0"/>
              </a:rPr>
              <a:t>, 2651(2012).</a:t>
            </a:r>
            <a:endParaRPr lang="de-DE" sz="1100" kern="6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sz="1100" dirty="0" smtClean="0">
                <a:latin typeface="Cambria" panose="02040503050406030204" pitchFamily="18" charset="0"/>
              </a:rPr>
              <a:t>A. B. McCoy, </a:t>
            </a:r>
            <a:r>
              <a:rPr lang="en-US" sz="1100" i="1" dirty="0" smtClean="0">
                <a:latin typeface="Cambria" panose="02040503050406030204" pitchFamily="18" charset="0"/>
              </a:rPr>
              <a:t>Int. J. Quantum Chem.,</a:t>
            </a:r>
            <a:r>
              <a:rPr lang="en-US" sz="1100" b="1" i="1" dirty="0" smtClean="0">
                <a:latin typeface="Cambria" panose="02040503050406030204" pitchFamily="18" charset="0"/>
              </a:rPr>
              <a:t> </a:t>
            </a:r>
            <a:r>
              <a:rPr lang="en-US" sz="1100" b="1" dirty="0" smtClean="0">
                <a:latin typeface="Cambria" panose="02040503050406030204" pitchFamily="18" charset="0"/>
              </a:rPr>
              <a:t>113</a:t>
            </a:r>
            <a:r>
              <a:rPr lang="en-US" sz="1100" dirty="0" smtClean="0">
                <a:latin typeface="Cambria" panose="02040503050406030204" pitchFamily="18" charset="0"/>
              </a:rPr>
              <a:t>, 366 (2013).</a:t>
            </a:r>
            <a:endParaRPr lang="en-US" sz="1100" baseline="30000" dirty="0" smtClean="0">
              <a:latin typeface="Cambria" panose="02040503050406030204" pitchFamily="18" charset="0"/>
            </a:endParaRPr>
          </a:p>
          <a:p>
            <a:r>
              <a:rPr lang="en-US" sz="1100" dirty="0" smtClean="0">
                <a:latin typeface="Cambria" panose="02040503050406030204" pitchFamily="18" charset="0"/>
              </a:rPr>
              <a:t>J. P. Martin, A. S. Case, Q. L. </a:t>
            </a:r>
            <a:r>
              <a:rPr lang="en-US" sz="1100" dirty="0" err="1" smtClean="0">
                <a:latin typeface="Cambria" panose="02040503050406030204" pitchFamily="18" charset="0"/>
              </a:rPr>
              <a:t>Gu</a:t>
            </a:r>
            <a:r>
              <a:rPr lang="en-US" sz="1100" dirty="0" smtClean="0">
                <a:latin typeface="Cambria" panose="02040503050406030204" pitchFamily="18" charset="0"/>
              </a:rPr>
              <a:t>, J. P. </a:t>
            </a:r>
            <a:r>
              <a:rPr lang="en-US" sz="1100" dirty="0" err="1" smtClean="0">
                <a:latin typeface="Cambria" panose="02040503050406030204" pitchFamily="18" charset="0"/>
              </a:rPr>
              <a:t>Darr</a:t>
            </a:r>
            <a:r>
              <a:rPr lang="en-US" sz="1100" dirty="0" smtClean="0">
                <a:latin typeface="Cambria" panose="02040503050406030204" pitchFamily="18" charset="0"/>
              </a:rPr>
              <a:t>, ABM, WCL, </a:t>
            </a:r>
            <a:r>
              <a:rPr lang="en-US" sz="1100" i="1" dirty="0" smtClean="0">
                <a:latin typeface="Cambria" panose="02040503050406030204" pitchFamily="18" charset="0"/>
              </a:rPr>
              <a:t>J. Chem. Phys.</a:t>
            </a:r>
            <a:r>
              <a:rPr lang="en-US" sz="1100" dirty="0" smtClean="0">
                <a:latin typeface="Cambria" panose="02040503050406030204" pitchFamily="18" charset="0"/>
              </a:rPr>
              <a:t>, </a:t>
            </a:r>
            <a:r>
              <a:rPr lang="en-US" sz="1100" b="1" dirty="0" smtClean="0">
                <a:latin typeface="Cambria" panose="02040503050406030204" pitchFamily="18" charset="0"/>
              </a:rPr>
              <a:t>139</a:t>
            </a:r>
            <a:r>
              <a:rPr lang="en-US" sz="1100" dirty="0" smtClean="0">
                <a:latin typeface="Cambria" panose="02040503050406030204" pitchFamily="18" charset="0"/>
              </a:rPr>
              <a:t>, 064315 (2013).</a:t>
            </a:r>
          </a:p>
          <a:p>
            <a:r>
              <a:rPr lang="en-US" sz="1100" dirty="0" smtClean="0">
                <a:latin typeface="Cambria" panose="02040503050406030204" pitchFamily="18" charset="0"/>
                <a:cs typeface="Cambria"/>
              </a:rPr>
              <a:t>B. Opoku-Agyeman, A. S. Case, J. H. Lehman, WCL, ABM, </a:t>
            </a:r>
            <a:r>
              <a:rPr lang="en-US" sz="1100" i="1" dirty="0" smtClean="0">
                <a:latin typeface="Cambria" panose="02040503050406030204" pitchFamily="18" charset="0"/>
                <a:cs typeface="Cambria"/>
              </a:rPr>
              <a:t>J. Chem. Phys.</a:t>
            </a:r>
            <a:r>
              <a:rPr lang="en-US" sz="1100" dirty="0" smtClean="0">
                <a:latin typeface="Cambria" panose="02040503050406030204" pitchFamily="18" charset="0"/>
                <a:cs typeface="Cambria"/>
              </a:rPr>
              <a:t>, </a:t>
            </a:r>
            <a:r>
              <a:rPr lang="en-US" sz="1100" b="1" dirty="0" smtClean="0">
                <a:latin typeface="Cambria" panose="02040503050406030204" pitchFamily="18" charset="0"/>
                <a:cs typeface="Cambria"/>
              </a:rPr>
              <a:t>141</a:t>
            </a:r>
            <a:r>
              <a:rPr lang="en-US" sz="1100" dirty="0" smtClean="0">
                <a:latin typeface="Cambria" panose="02040503050406030204" pitchFamily="18" charset="0"/>
                <a:cs typeface="Cambria"/>
              </a:rPr>
              <a:t>, 084305 (2014).</a:t>
            </a:r>
            <a:endParaRPr lang="en-US" sz="1100" dirty="0">
              <a:latin typeface="Cambria" panose="02040503050406030204" pitchFamily="18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3528081" y="1608785"/>
            <a:ext cx="1717452" cy="3437320"/>
            <a:chOff x="974220" y="1086808"/>
            <a:chExt cx="1717452" cy="3781052"/>
          </a:xfrm>
        </p:grpSpPr>
        <p:sp>
          <p:nvSpPr>
            <p:cNvPr id="158" name="TextBox 157"/>
            <p:cNvSpPr txBox="1"/>
            <p:nvPr/>
          </p:nvSpPr>
          <p:spPr>
            <a:xfrm>
              <a:off x="2005892" y="3723653"/>
              <a:ext cx="685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eorgia" pitchFamily="18" charset="0"/>
                </a:rPr>
                <a:t>I + CN</a:t>
              </a:r>
              <a:r>
                <a:rPr lang="en-US" sz="1200" baseline="40000" dirty="0" smtClean="0"/>
                <a:t>–</a:t>
              </a:r>
              <a:endParaRPr lang="en-US" sz="1200" baseline="30000" dirty="0">
                <a:latin typeface="Georgia" pitchFamily="18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001491" y="3142705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I</a:t>
              </a:r>
              <a:r>
                <a:rPr lang="en-US" sz="1200" baseline="40000" dirty="0" smtClean="0">
                  <a:solidFill>
                    <a:srgbClr val="0000FF"/>
                  </a:solidFill>
                </a:rPr>
                <a:t>– </a:t>
              </a:r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2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956469" y="1461755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I</a:t>
              </a:r>
              <a:r>
                <a:rPr lang="en-US" sz="12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 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2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990199" y="2682071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I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+ CN</a:t>
              </a:r>
              <a:r>
                <a:rPr lang="en-US" sz="1200" baseline="40000" dirty="0" smtClean="0">
                  <a:solidFill>
                    <a:srgbClr val="195D29"/>
                  </a:solidFill>
                </a:rPr>
                <a:t>–</a:t>
              </a:r>
              <a:endParaRPr lang="en-US" sz="1200" baseline="3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126620" y="3220893"/>
              <a:ext cx="509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0000FF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0000FF"/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125784" y="2030305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195D29"/>
                  </a:solidFill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+</a:t>
              </a:r>
              <a:endParaRPr lang="en-US" sz="1200" baseline="-25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137491" y="4590861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latin typeface="Georgia" pitchFamily="18" charset="0"/>
                </a:rPr>
                <a:t>2</a:t>
              </a:r>
              <a:r>
                <a:rPr lang="en-US" sz="1200" dirty="0" smtClean="0"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latin typeface="Georgia" pitchFamily="18" charset="0"/>
                </a:rPr>
                <a:t>+</a:t>
              </a:r>
              <a:endParaRPr lang="en-US" sz="1200" baseline="-25000" dirty="0">
                <a:latin typeface="Georgia" pitchFamily="18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974220" y="3678092"/>
              <a:ext cx="522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2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085524" y="1086808"/>
              <a:ext cx="993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 / 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153445" y="1633389"/>
            <a:ext cx="1655587" cy="3276701"/>
            <a:chOff x="974220" y="1321208"/>
            <a:chExt cx="1821147" cy="3604372"/>
          </a:xfrm>
        </p:grpSpPr>
        <p:sp>
          <p:nvSpPr>
            <p:cNvPr id="168" name="TextBox 167"/>
            <p:cNvSpPr txBox="1"/>
            <p:nvPr/>
          </p:nvSpPr>
          <p:spPr>
            <a:xfrm>
              <a:off x="2005892" y="3743152"/>
              <a:ext cx="789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eorgia" pitchFamily="18" charset="0"/>
                </a:rPr>
                <a:t>Br + CN</a:t>
              </a:r>
              <a:r>
                <a:rPr lang="en-US" sz="1200" baseline="40000" dirty="0" smtClean="0"/>
                <a:t>–</a:t>
              </a:r>
              <a:endParaRPr lang="en-US" sz="1200" baseline="30000" dirty="0">
                <a:latin typeface="Georgia" pitchFamily="18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001491" y="3474182"/>
              <a:ext cx="775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200" baseline="40000" dirty="0" smtClean="0">
                  <a:solidFill>
                    <a:srgbClr val="0000FF"/>
                  </a:solidFill>
                </a:rPr>
                <a:t>– </a:t>
              </a:r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2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956469" y="1819198"/>
              <a:ext cx="8258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Br</a:t>
              </a:r>
              <a:r>
                <a:rPr lang="en-US" sz="12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 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2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990199" y="3093203"/>
              <a:ext cx="800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Br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+ CN</a:t>
              </a:r>
              <a:r>
                <a:rPr lang="en-US" sz="1200" baseline="40000" dirty="0" smtClean="0">
                  <a:solidFill>
                    <a:srgbClr val="195D29"/>
                  </a:solidFill>
                </a:rPr>
                <a:t>–</a:t>
              </a:r>
              <a:endParaRPr lang="en-US" sz="1200" baseline="3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141197" y="3482542"/>
              <a:ext cx="509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0000FF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0000FF"/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079575" y="2195378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195D29"/>
                  </a:solidFill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+</a:t>
              </a:r>
              <a:endParaRPr lang="en-US" sz="1200" baseline="-25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112476" y="4648581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latin typeface="Georgia" pitchFamily="18" charset="0"/>
                </a:rPr>
                <a:t>2</a:t>
              </a:r>
              <a:r>
                <a:rPr lang="en-US" sz="1200" dirty="0" smtClean="0"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latin typeface="Georgia" pitchFamily="18" charset="0"/>
                </a:rPr>
                <a:t>+</a:t>
              </a:r>
              <a:endParaRPr lang="en-US" sz="1200" baseline="-25000" dirty="0">
                <a:latin typeface="Georgia" pitchFamily="18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74220" y="3663515"/>
              <a:ext cx="5221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2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032432" y="1321208"/>
              <a:ext cx="993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 / 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</p:grpSp>
      <p:sp>
        <p:nvSpPr>
          <p:cNvPr id="177" name="Oval 176"/>
          <p:cNvSpPr/>
          <p:nvPr/>
        </p:nvSpPr>
        <p:spPr>
          <a:xfrm>
            <a:off x="4487000" y="2950140"/>
            <a:ext cx="811321" cy="85385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8" name="Oval 177"/>
          <p:cNvSpPr/>
          <p:nvPr/>
        </p:nvSpPr>
        <p:spPr>
          <a:xfrm>
            <a:off x="2021500" y="3231736"/>
            <a:ext cx="891928" cy="64151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3601061" y="2703313"/>
            <a:ext cx="0" cy="2325078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1194145" y="2678754"/>
            <a:ext cx="0" cy="2325078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1578972" y="1283607"/>
            <a:ext cx="2882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Cambria" panose="02040503050406030204" pitchFamily="18" charset="0"/>
              </a:rPr>
              <a:t>BrCN</a:t>
            </a:r>
            <a:r>
              <a:rPr lang="en-US" sz="1600" baseline="40000" dirty="0">
                <a:latin typeface="Cambria" panose="02040503050406030204" pitchFamily="18" charset="0"/>
              </a:rPr>
              <a:t>–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		           	ICN</a:t>
            </a:r>
            <a:r>
              <a:rPr lang="en-US" sz="1600" baseline="40000" dirty="0">
                <a:latin typeface="Cambria" panose="02040503050406030204" pitchFamily="18" charset="0"/>
              </a:rPr>
              <a:t>–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endParaRPr lang="en-US" sz="1600" dirty="0"/>
          </a:p>
        </p:txBody>
      </p:sp>
      <p:grpSp>
        <p:nvGrpSpPr>
          <p:cNvPr id="182" name="Group 181"/>
          <p:cNvGrpSpPr/>
          <p:nvPr/>
        </p:nvGrpSpPr>
        <p:grpSpPr>
          <a:xfrm>
            <a:off x="7002983" y="2445290"/>
            <a:ext cx="1122511" cy="381000"/>
            <a:chOff x="6819037" y="2310528"/>
            <a:chExt cx="1122511" cy="381000"/>
          </a:xfrm>
        </p:grpSpPr>
        <p:sp>
          <p:nvSpPr>
            <p:cNvPr id="183" name="Oval 182"/>
            <p:cNvSpPr/>
            <p:nvPr/>
          </p:nvSpPr>
          <p:spPr>
            <a:xfrm>
              <a:off x="7020896" y="2371260"/>
              <a:ext cx="920652" cy="2458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mbria" panose="02040503050406030204" pitchFamily="18" charset="0"/>
                </a:rPr>
                <a:t>=Br, I</a:t>
              </a:r>
              <a:endParaRPr lang="en-US" sz="1600" b="1" i="1" baseline="-250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4"/>
            <a:srcRect l="-2338" t="40163" r="70056" b="30988"/>
            <a:stretch/>
          </p:blipFill>
          <p:spPr>
            <a:xfrm>
              <a:off x="6819037" y="2310528"/>
              <a:ext cx="426329" cy="38100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962966" y="2766747"/>
            <a:ext cx="7481888" cy="440121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eorgia" pitchFamily="18" charset="0"/>
              </a:rPr>
              <a:t>What about solvation?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1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3" y="1014039"/>
            <a:ext cx="2960091" cy="50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6489" y="6413967"/>
            <a:ext cx="8691023" cy="23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J. P. Martin, A. S. Case, Q. L. </a:t>
            </a:r>
            <a:r>
              <a:rPr lang="en-US" sz="1100" dirty="0" err="1">
                <a:latin typeface="Cambria" panose="02040503050406030204" pitchFamily="18" charset="0"/>
              </a:rPr>
              <a:t>Gu</a:t>
            </a:r>
            <a:r>
              <a:rPr lang="en-US" sz="1100" dirty="0">
                <a:latin typeface="Cambria" panose="02040503050406030204" pitchFamily="18" charset="0"/>
              </a:rPr>
              <a:t>, J. P. </a:t>
            </a:r>
            <a:r>
              <a:rPr lang="en-US" sz="1100" dirty="0" err="1">
                <a:latin typeface="Cambria" panose="02040503050406030204" pitchFamily="18" charset="0"/>
              </a:rPr>
              <a:t>Darr</a:t>
            </a:r>
            <a:r>
              <a:rPr lang="en-US" sz="1100" dirty="0">
                <a:latin typeface="Cambria" panose="02040503050406030204" pitchFamily="18" charset="0"/>
              </a:rPr>
              <a:t>, </a:t>
            </a:r>
            <a:r>
              <a:rPr lang="en-US" sz="1100" kern="600" dirty="0">
                <a:solidFill>
                  <a:srgbClr val="000000"/>
                </a:solidFill>
                <a:latin typeface="Cambria" panose="02040503050406030204" pitchFamily="18" charset="0"/>
              </a:rPr>
              <a:t>ABM, WCL</a:t>
            </a:r>
            <a:r>
              <a:rPr lang="en-US" sz="1100" dirty="0">
                <a:latin typeface="Cambria" panose="02040503050406030204" pitchFamily="18" charset="0"/>
              </a:rPr>
              <a:t>, </a:t>
            </a:r>
            <a:r>
              <a:rPr lang="en-US" sz="1100" i="1" dirty="0">
                <a:latin typeface="Cambria" panose="02040503050406030204" pitchFamily="18" charset="0"/>
              </a:rPr>
              <a:t>J. Chem. Phys.</a:t>
            </a:r>
            <a:r>
              <a:rPr lang="de-DE" sz="1100" dirty="0">
                <a:latin typeface="Cambria" panose="02040503050406030204" pitchFamily="18" charset="0"/>
              </a:rPr>
              <a:t>,</a:t>
            </a:r>
            <a:r>
              <a:rPr lang="en-US" sz="1100" dirty="0">
                <a:latin typeface="Cambria" panose="02040503050406030204" pitchFamily="18" charset="0"/>
              </a:rPr>
              <a:t> </a:t>
            </a:r>
            <a:r>
              <a:rPr lang="en-US" sz="1100" b="1" dirty="0">
                <a:latin typeface="Cambria" panose="02040503050406030204" pitchFamily="18" charset="0"/>
              </a:rPr>
              <a:t>139</a:t>
            </a:r>
            <a:r>
              <a:rPr lang="en-US" sz="1100" dirty="0">
                <a:latin typeface="Cambria" panose="02040503050406030204" pitchFamily="18" charset="0"/>
              </a:rPr>
              <a:t>, 064315 (2013)</a:t>
            </a:r>
            <a:r>
              <a:rPr lang="en-US" sz="1100" dirty="0" smtClean="0">
                <a:latin typeface="Cambria" panose="02040503050406030204" pitchFamily="18" charset="0"/>
              </a:rPr>
              <a:t>.</a:t>
            </a:r>
            <a:endParaRPr lang="en-US" sz="1100" dirty="0">
              <a:latin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60840" y="1514673"/>
            <a:ext cx="1841558" cy="3916392"/>
            <a:chOff x="974220" y="1009188"/>
            <a:chExt cx="1841558" cy="3916392"/>
          </a:xfrm>
        </p:grpSpPr>
        <p:sp>
          <p:nvSpPr>
            <p:cNvPr id="25" name="TextBox 24"/>
            <p:cNvSpPr txBox="1"/>
            <p:nvPr/>
          </p:nvSpPr>
          <p:spPr>
            <a:xfrm>
              <a:off x="2129372" y="3722943"/>
              <a:ext cx="68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eorgia" pitchFamily="18" charset="0"/>
                </a:rPr>
                <a:t>I + CN</a:t>
              </a:r>
              <a:r>
                <a:rPr lang="en-US" sz="1200" baseline="40000" dirty="0" smtClean="0"/>
                <a:t>–</a:t>
              </a:r>
              <a:endParaRPr lang="en-US" sz="1200" baseline="30000" dirty="0">
                <a:latin typeface="Georgia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24971" y="3142705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I</a:t>
              </a:r>
              <a:r>
                <a:rPr lang="en-US" sz="1200" baseline="40000" dirty="0" smtClean="0">
                  <a:solidFill>
                    <a:srgbClr val="0000FF"/>
                  </a:solidFill>
                </a:rPr>
                <a:t>– </a:t>
              </a:r>
              <a:r>
                <a:rPr lang="en-US" sz="12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2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79949" y="1437692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I</a:t>
              </a:r>
              <a:r>
                <a:rPr lang="en-US" sz="12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 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2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3679" y="2682071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I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200" dirty="0" smtClean="0">
                  <a:solidFill>
                    <a:srgbClr val="195D29"/>
                  </a:solidFill>
                  <a:latin typeface="Georgia" pitchFamily="18" charset="0"/>
                </a:rPr>
                <a:t>+ CN</a:t>
              </a:r>
              <a:r>
                <a:rPr lang="en-US" sz="1200" baseline="40000" dirty="0" smtClean="0">
                  <a:solidFill>
                    <a:srgbClr val="195D29"/>
                  </a:solidFill>
                </a:rPr>
                <a:t>–</a:t>
              </a:r>
              <a:endParaRPr lang="en-US" sz="1200" baseline="3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6620" y="3206315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0000FF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0000FF"/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78995" y="2030305"/>
              <a:ext cx="399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195D29"/>
                  </a:solidFill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solidFill>
                    <a:srgbClr val="195D29"/>
                  </a:solidFill>
                  <a:latin typeface="Georgia" pitchFamily="18" charset="0"/>
                </a:rPr>
                <a:t>+</a:t>
              </a:r>
              <a:endParaRPr lang="en-US" sz="1200" baseline="-25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5998" y="4648581"/>
              <a:ext cx="399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latin typeface="Georgia" pitchFamily="18" charset="0"/>
                </a:rPr>
                <a:t>2</a:t>
              </a:r>
              <a:r>
                <a:rPr lang="en-US" sz="1200" dirty="0" smtClean="0">
                  <a:latin typeface="Symbol" pitchFamily="18" charset="2"/>
                </a:rPr>
                <a:t>S</a:t>
              </a:r>
              <a:r>
                <a:rPr lang="en-US" sz="1200" baseline="30000" dirty="0" smtClean="0">
                  <a:latin typeface="Georgia" pitchFamily="18" charset="0"/>
                </a:rPr>
                <a:t>+</a:t>
              </a:r>
              <a:endParaRPr lang="en-US" sz="1200" baseline="-25000" dirty="0">
                <a:latin typeface="Georgia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74220" y="3663515"/>
              <a:ext cx="5229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2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50420" y="1009188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 / </a:t>
              </a:r>
              <a:r>
                <a:rPr lang="en-US" sz="12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2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2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2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</p:grpSp>
      <p:sp>
        <p:nvSpPr>
          <p:cNvPr id="45" name="Title 1"/>
          <p:cNvSpPr txBox="1">
            <a:spLocks/>
          </p:cNvSpPr>
          <p:nvPr/>
        </p:nvSpPr>
        <p:spPr>
          <a:xfrm>
            <a:off x="216733" y="222850"/>
            <a:ext cx="8733947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rgbClr val="953735"/>
                </a:solidFill>
                <a:latin typeface="Cambria"/>
                <a:cs typeface="Cambria"/>
              </a:rPr>
              <a:t>Experimental Photoproducts </a:t>
            </a:r>
            <a:r>
              <a:rPr lang="en-US" sz="2300" dirty="0" smtClean="0">
                <a:solidFill>
                  <a:srgbClr val="953735"/>
                </a:solidFill>
                <a:latin typeface="Cambria"/>
                <a:cs typeface="Cambria"/>
              </a:rPr>
              <a:t>of ICN</a:t>
            </a:r>
            <a:r>
              <a:rPr lang="en-US" sz="2300" baseline="40000" dirty="0" smtClean="0">
                <a:solidFill>
                  <a:srgbClr val="953735"/>
                </a:solidFill>
                <a:latin typeface="Cambria" panose="02040503050406030204" pitchFamily="18" charset="0"/>
              </a:rPr>
              <a:t>–</a:t>
            </a:r>
            <a:r>
              <a:rPr lang="en-US" sz="2300" dirty="0" smtClean="0">
                <a:solidFill>
                  <a:srgbClr val="953735"/>
                </a:solidFill>
                <a:latin typeface="Cambria"/>
                <a:cs typeface="Cambria"/>
              </a:rPr>
              <a:t>(CO</a:t>
            </a:r>
            <a:r>
              <a:rPr lang="en-US" sz="2300" baseline="-25000" dirty="0" smtClean="0">
                <a:solidFill>
                  <a:srgbClr val="953735"/>
                </a:solidFill>
                <a:latin typeface="Cambria"/>
                <a:cs typeface="Cambria"/>
              </a:rPr>
              <a:t>2</a:t>
            </a:r>
            <a:r>
              <a:rPr lang="en-US" sz="2300" dirty="0" smtClean="0">
                <a:solidFill>
                  <a:srgbClr val="953735"/>
                </a:solidFill>
                <a:latin typeface="Cambria"/>
                <a:cs typeface="Cambria"/>
              </a:rPr>
              <a:t>)</a:t>
            </a:r>
            <a:r>
              <a:rPr lang="en-US" sz="2300" i="1" baseline="-25000" dirty="0">
                <a:solidFill>
                  <a:srgbClr val="953735"/>
                </a:solidFill>
                <a:latin typeface="Cambria"/>
                <a:cs typeface="Cambria"/>
              </a:rPr>
              <a:t>n</a:t>
            </a:r>
            <a:r>
              <a:rPr lang="en-US" sz="2300" dirty="0">
                <a:solidFill>
                  <a:srgbClr val="953735"/>
                </a:solidFill>
                <a:latin typeface="Cambria"/>
                <a:cs typeface="Cambria"/>
              </a:rPr>
              <a:t> Dissociation using 2.5 </a:t>
            </a:r>
            <a:r>
              <a:rPr lang="en-US" sz="2300" dirty="0" err="1">
                <a:solidFill>
                  <a:srgbClr val="953735"/>
                </a:solidFill>
                <a:latin typeface="Cambria"/>
                <a:cs typeface="Cambria"/>
              </a:rPr>
              <a:t>eV</a:t>
            </a:r>
            <a:r>
              <a:rPr lang="en-US" sz="2300" dirty="0">
                <a:solidFill>
                  <a:srgbClr val="953735"/>
                </a:solidFill>
                <a:latin typeface="Cambria"/>
                <a:cs typeface="Cambria"/>
              </a:rPr>
              <a:t> </a:t>
            </a:r>
            <a:r>
              <a:rPr lang="en-US" sz="2300" dirty="0" smtClean="0">
                <a:solidFill>
                  <a:srgbClr val="953735"/>
                </a:solidFill>
                <a:latin typeface="Cambria"/>
                <a:cs typeface="Cambria"/>
              </a:rPr>
              <a:t>Photons</a:t>
            </a:r>
            <a:endParaRPr lang="en-US" sz="2300" dirty="0">
              <a:solidFill>
                <a:srgbClr val="953735"/>
              </a:solidFill>
              <a:latin typeface="Cambria"/>
              <a:cs typeface="Cambria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298540" y="2756546"/>
            <a:ext cx="0" cy="255758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672492" y="4280099"/>
            <a:ext cx="4903473" cy="203132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39000"/>
                </a:schemeClr>
              </a:gs>
              <a:gs pos="35000">
                <a:schemeClr val="accent6">
                  <a:tint val="37000"/>
                  <a:satMod val="300000"/>
                  <a:alpha val="39000"/>
                </a:schemeClr>
              </a:gs>
              <a:gs pos="100000">
                <a:schemeClr val="accent6">
                  <a:tint val="15000"/>
                  <a:satMod val="350000"/>
                  <a:alpha val="39000"/>
                </a:schemeClr>
              </a:gs>
            </a:gsLst>
            <a:lin ang="162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7338" indent="-287338">
              <a:buFont typeface="Wingdings" charset="2"/>
              <a:buChar char="²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The branching depends on the number of CO</a:t>
            </a:r>
            <a:r>
              <a:rPr lang="en-US" baseline="-25000" dirty="0" smtClean="0">
                <a:solidFill>
                  <a:schemeClr val="tx1"/>
                </a:solidFill>
                <a:latin typeface="Cambria"/>
                <a:cs typeface="Cambria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 solvation</a:t>
            </a:r>
          </a:p>
          <a:p>
            <a:pPr marL="287338" indent="-287338">
              <a:buFont typeface="Wingdings" charset="2"/>
              <a:buChar char="²"/>
              <a:tabLst>
                <a:tab pos="287338" algn="l"/>
              </a:tabLst>
            </a:pPr>
            <a:endParaRPr lang="en-US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287338" indent="-287338">
              <a:buFont typeface="Wingdings" charset="2"/>
              <a:buChar char="²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I</a:t>
            </a:r>
            <a:r>
              <a:rPr lang="en-US" baseline="40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–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</a:rPr>
              <a:t>-based product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 decreases rapidly with increasing solvation</a:t>
            </a:r>
          </a:p>
          <a:p>
            <a:pPr marL="287338" indent="-287338">
              <a:buFont typeface="Wingdings" charset="2"/>
              <a:buChar char="²"/>
              <a:tabLst>
                <a:tab pos="287338" algn="l"/>
              </a:tabLst>
            </a:pPr>
            <a:endParaRPr lang="en-US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287338" indent="-287338">
              <a:buFont typeface="Wingdings" charset="2"/>
              <a:buChar char="²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Recombined 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products, 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ICN</a:t>
            </a:r>
            <a:r>
              <a:rPr lang="en-US" baseline="40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–</a:t>
            </a:r>
            <a:r>
              <a:rPr lang="en-US" dirty="0">
                <a:solidFill>
                  <a:schemeClr val="tx1"/>
                </a:solidFill>
                <a:latin typeface="Cambria"/>
                <a:cs typeface="Cambria"/>
              </a:rPr>
              <a:t>,</a:t>
            </a:r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  are observed</a:t>
            </a:r>
            <a:endParaRPr lang="en-US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pic>
        <p:nvPicPr>
          <p:cNvPr id="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1101852"/>
            <a:ext cx="3582244" cy="309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157028" y="1517155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Georgia" pitchFamily="18" charset="0"/>
              </a:rPr>
              <a:t>I</a:t>
            </a:r>
            <a:r>
              <a:rPr lang="en-US" sz="1200" baseline="40000" dirty="0" smtClean="0">
                <a:solidFill>
                  <a:srgbClr val="0000FF"/>
                </a:solidFill>
              </a:rPr>
              <a:t>– </a:t>
            </a:r>
            <a:endParaRPr lang="en-US" sz="1200" baseline="30000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3894" y="1532710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95D29"/>
                </a:solidFill>
                <a:latin typeface="Georgia" pitchFamily="18" charset="0"/>
              </a:rPr>
              <a:t>CN</a:t>
            </a:r>
            <a:r>
              <a:rPr lang="en-US" sz="1200" baseline="40000" dirty="0" smtClean="0">
                <a:solidFill>
                  <a:srgbClr val="195D29"/>
                </a:solidFill>
              </a:rPr>
              <a:t>–</a:t>
            </a:r>
            <a:endParaRPr lang="en-US" sz="1200" baseline="30000" dirty="0">
              <a:solidFill>
                <a:srgbClr val="195D29"/>
              </a:solidFill>
              <a:latin typeface="Georgia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171" y="265402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eorgia" pitchFamily="18" charset="0"/>
              </a:rPr>
              <a:t>ICN</a:t>
            </a:r>
            <a:r>
              <a:rPr lang="en-US" sz="1200" baseline="40000" dirty="0" smtClean="0"/>
              <a:t>–</a:t>
            </a:r>
            <a:endParaRPr lang="en-US" sz="1200" baseline="30000" dirty="0">
              <a:latin typeface="Georg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840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486" y="483066"/>
            <a:ext cx="8355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chemeClr val="accent6">
                  <a:lumMod val="5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956" y="1460662"/>
            <a:ext cx="8686800" cy="31700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500" dirty="0">
                <a:latin typeface="Cambria" panose="02040503050406030204" pitchFamily="18" charset="0"/>
              </a:rPr>
              <a:t>Intra-molecular motions are important in charge transfer dynamics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500" dirty="0">
              <a:latin typeface="Cambria" panose="02040503050406030204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500" dirty="0">
                <a:latin typeface="Cambria" panose="02040503050406030204" pitchFamily="18" charset="0"/>
              </a:rPr>
              <a:t>Rotation of CN is important in the dissociation dynamics of BrCN</a:t>
            </a:r>
            <a:r>
              <a:rPr lang="en-US" sz="2500" baseline="40000" dirty="0">
                <a:latin typeface="Cambria" panose="02040503050406030204" pitchFamily="18" charset="0"/>
              </a:rPr>
              <a:t>–</a:t>
            </a:r>
            <a:r>
              <a:rPr lang="en-US" sz="2500" dirty="0">
                <a:latin typeface="Cambria" panose="02040503050406030204" pitchFamily="18" charset="0"/>
              </a:rPr>
              <a:t> and ICN</a:t>
            </a:r>
            <a:r>
              <a:rPr lang="en-US" sz="2500" baseline="40000" dirty="0">
                <a:latin typeface="Cambria" panose="02040503050406030204" pitchFamily="18" charset="0"/>
              </a:rPr>
              <a:t>–</a:t>
            </a:r>
          </a:p>
          <a:p>
            <a:endParaRPr lang="en-US" sz="2500" dirty="0">
              <a:latin typeface="Cambria" panose="02040503050406030204" pitchFamily="18" charset="0"/>
              <a:cs typeface="Cambria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500" dirty="0">
                <a:latin typeface="Cambria" panose="02040503050406030204" pitchFamily="18" charset="0"/>
                <a:cs typeface="Cambria"/>
              </a:rPr>
              <a:t>Solvation introduces a complexity in the dynamics and leads to formation of recombined </a:t>
            </a:r>
            <a:r>
              <a:rPr lang="en-US" sz="2500" dirty="0" smtClean="0">
                <a:latin typeface="Cambria" panose="02040503050406030204" pitchFamily="18" charset="0"/>
                <a:cs typeface="Cambria"/>
              </a:rPr>
              <a:t>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86" y="677117"/>
            <a:ext cx="8686800" cy="55399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Summary</a:t>
            </a:r>
            <a:endParaRPr lang="en-US" sz="30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3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49382" y="2057121"/>
            <a:ext cx="1788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ambria"/>
                <a:cs typeface="Cambria"/>
              </a:rPr>
              <a:t>Collaborators: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8320" y="1981200"/>
            <a:ext cx="2156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ambria"/>
                <a:cs typeface="Cambria"/>
              </a:rPr>
              <a:t>The McCoy Group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46434" name="Picture 2" descr="http://jila.colorado.edu/wclgroup/jila_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54" y="1050496"/>
            <a:ext cx="1094141" cy="609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31350" t="18530" r="23605" b="63208"/>
          <a:stretch/>
        </p:blipFill>
        <p:spPr>
          <a:xfrm>
            <a:off x="340080" y="1020359"/>
            <a:ext cx="2940438" cy="5798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2465" y="5306705"/>
            <a:ext cx="43340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Cambria"/>
                <a:cs typeface="Cambria"/>
              </a:rPr>
              <a:t>Front:</a:t>
            </a:r>
            <a:r>
              <a:rPr lang="en-US" sz="1500" dirty="0" smtClean="0">
                <a:latin typeface="Cambria"/>
                <a:cs typeface="Cambria"/>
              </a:rPr>
              <a:t> Jason E. Ford(B.Sc. 2015),</a:t>
            </a:r>
            <a:r>
              <a:rPr lang="en-US" sz="1500" b="1" dirty="0" smtClean="0">
                <a:latin typeface="Cambria"/>
                <a:cs typeface="Cambria"/>
              </a:rPr>
              <a:t> </a:t>
            </a:r>
            <a:r>
              <a:rPr lang="en-US" sz="1500" dirty="0" smtClean="0">
                <a:latin typeface="Cambria"/>
                <a:cs typeface="Cambria"/>
              </a:rPr>
              <a:t>Scott F. Garner, 	Dr. Anne B. McCoy, </a:t>
            </a:r>
            <a:r>
              <a:rPr lang="en-US" sz="1500" dirty="0" err="1" smtClean="0">
                <a:latin typeface="Cambria"/>
                <a:cs typeface="Cambria"/>
              </a:rPr>
              <a:t>Meng</a:t>
            </a:r>
            <a:r>
              <a:rPr lang="en-US" sz="1500" dirty="0" smtClean="0">
                <a:latin typeface="Cambria"/>
                <a:cs typeface="Cambria"/>
              </a:rPr>
              <a:t> Huang</a:t>
            </a:r>
          </a:p>
          <a:p>
            <a:endParaRPr lang="en-US" sz="1500" dirty="0">
              <a:latin typeface="Cambria"/>
              <a:cs typeface="Cambria"/>
            </a:endParaRPr>
          </a:p>
          <a:p>
            <a:r>
              <a:rPr lang="en-US" sz="1500" b="1" dirty="0" smtClean="0">
                <a:latin typeface="Cambria"/>
                <a:cs typeface="Cambria"/>
              </a:rPr>
              <a:t>Back: </a:t>
            </a:r>
            <a:r>
              <a:rPr lang="en-US" sz="1500" dirty="0">
                <a:latin typeface="Cambria"/>
                <a:cs typeface="Cambria"/>
              </a:rPr>
              <a:t>Bernice Opoku-Agyeman, Melanie </a:t>
            </a:r>
            <a:r>
              <a:rPr lang="en-US" sz="1500" dirty="0" smtClean="0">
                <a:latin typeface="Cambria"/>
                <a:cs typeface="Cambria"/>
              </a:rPr>
              <a:t>L. </a:t>
            </a:r>
            <a:r>
              <a:rPr lang="en-US" sz="1500" dirty="0" err="1" smtClean="0">
                <a:latin typeface="Cambria"/>
                <a:cs typeface="Cambria"/>
              </a:rPr>
              <a:t>Marlett</a:t>
            </a:r>
            <a:r>
              <a:rPr lang="en-US" sz="1500" dirty="0" smtClean="0">
                <a:latin typeface="Cambria"/>
                <a:cs typeface="Cambria"/>
              </a:rPr>
              <a:t>, 	Zhou Lin(Ph.D. 2015) , Laura C. </a:t>
            </a:r>
            <a:r>
              <a:rPr lang="en-US" sz="1500" dirty="0" err="1" smtClean="0">
                <a:latin typeface="Cambria"/>
                <a:cs typeface="Cambria"/>
              </a:rPr>
              <a:t>Dzugan</a:t>
            </a:r>
            <a:endParaRPr lang="en-US" sz="1500" dirty="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67" y="2400398"/>
            <a:ext cx="3819233" cy="2864425"/>
          </a:xfrm>
          <a:prstGeom prst="rect">
            <a:avLst/>
          </a:prstGeom>
        </p:spPr>
      </p:pic>
      <p:pic>
        <p:nvPicPr>
          <p:cNvPr id="25" name="Picture 2" descr="http://www.wirz.seas.ucla.edu/AFOSR/img/afosr-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8104"/>
          <a:stretch/>
        </p:blipFill>
        <p:spPr bwMode="auto">
          <a:xfrm>
            <a:off x="6544140" y="5514468"/>
            <a:ext cx="1986555" cy="789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378560" y="5293795"/>
            <a:ext cx="614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ambria"/>
                <a:cs typeface="Cambria"/>
              </a:rPr>
              <a:t>$$: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27" name="Picture 2" descr="https://jila.colorado.edu/sites/default/files/assets/images/news_events/lineberger_car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82" y="2653551"/>
            <a:ext cx="893267" cy="128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Lineberger Lab\Downloads\16556_10200255657304252_1598032697_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2" b="11905"/>
          <a:stretch/>
        </p:blipFill>
        <p:spPr bwMode="auto">
          <a:xfrm>
            <a:off x="6419347" y="2664013"/>
            <a:ext cx="910349" cy="128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5598" y="2820837"/>
            <a:ext cx="1256024" cy="94201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22640" y="3944173"/>
            <a:ext cx="1197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1500" dirty="0" smtClean="0">
                <a:latin typeface="Georgia" pitchFamily="18" charset="0"/>
              </a:rPr>
              <a:t>Dr. W. Carl Lineberger</a:t>
            </a:r>
            <a:endParaRPr lang="en-US" sz="1500" dirty="0">
              <a:latin typeface="Georg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96920" y="3943446"/>
            <a:ext cx="13167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1500" dirty="0" smtClean="0">
                <a:latin typeface="Georgia" pitchFamily="18" charset="0"/>
              </a:rPr>
              <a:t>Dr. Amanda S. Case</a:t>
            </a:r>
            <a:endParaRPr lang="en-US" sz="1500" dirty="0">
              <a:latin typeface="Georg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2250" y="3943373"/>
            <a:ext cx="1197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8000" algn="l"/>
              </a:tabLst>
            </a:pPr>
            <a:r>
              <a:rPr lang="en-US" sz="1500" dirty="0" smtClean="0">
                <a:latin typeface="Georgia" pitchFamily="18" charset="0"/>
              </a:rPr>
              <a:t>Dr. Julia H. Lehman</a:t>
            </a:r>
            <a:endParaRPr lang="en-US" sz="1500" dirty="0"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86" y="253733"/>
            <a:ext cx="8686800" cy="55399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Acknowledgments</a:t>
            </a:r>
            <a:endParaRPr lang="en-US" sz="30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197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/>
          <a:stretch/>
        </p:blipFill>
        <p:spPr bwMode="auto">
          <a:xfrm>
            <a:off x="219456" y="1170432"/>
            <a:ext cx="3395531" cy="510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1238615" y="3028701"/>
            <a:ext cx="1" cy="2498190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76425" y="1560576"/>
            <a:ext cx="2587743" cy="3779790"/>
            <a:chOff x="804335" y="1533625"/>
            <a:chExt cx="2587743" cy="3779790"/>
          </a:xfrm>
        </p:grpSpPr>
        <p:sp>
          <p:nvSpPr>
            <p:cNvPr id="63" name="Rectangle 62"/>
            <p:cNvSpPr/>
            <p:nvPr/>
          </p:nvSpPr>
          <p:spPr>
            <a:xfrm>
              <a:off x="1942499" y="4820972"/>
              <a:ext cx="144957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743379"/>
                  </a:solidFill>
                  <a:latin typeface="Magneto" panose="04030805050802020D02" pitchFamily="82" charset="0"/>
                  <a:cs typeface="Arial" panose="020B0604020202020204" pitchFamily="34" charset="0"/>
                </a:rPr>
                <a:t>x</a:t>
              </a:r>
              <a:r>
                <a:rPr lang="en-US" sz="1300" dirty="0">
                  <a:solidFill>
                    <a:srgbClr val="743379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</a:t>
              </a:r>
              <a:endParaRPr lang="en-US" sz="1300" dirty="0">
                <a:solidFill>
                  <a:srgbClr val="743379"/>
                </a:solidFill>
              </a:endParaRPr>
            </a:p>
            <a:p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</a:rPr>
                <a:t>diabatic coupling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25732" y="4083249"/>
              <a:ext cx="5996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latin typeface="Georgia" pitchFamily="18" charset="0"/>
                </a:rPr>
                <a:t>2</a:t>
              </a:r>
              <a:r>
                <a:rPr lang="en-US" sz="1300" dirty="0" smtClean="0"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latin typeface="Georgia" pitchFamily="18" charset="0"/>
                </a:rPr>
                <a:t>1/2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349492" y="3009500"/>
              <a:ext cx="55550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25770" y="4235034"/>
              <a:ext cx="659643" cy="26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3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4335" y="4724400"/>
              <a:ext cx="4590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34494" y="1533625"/>
              <a:ext cx="114637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/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3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47498" y="4344285"/>
              <a:ext cx="8515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Georgia" pitchFamily="18" charset="0"/>
                </a:rPr>
                <a:t>Br + CN</a:t>
              </a:r>
              <a:r>
                <a:rPr lang="en-US" sz="1300" baseline="40000" dirty="0" smtClean="0"/>
                <a:t>–</a:t>
              </a:r>
              <a:endParaRPr lang="en-US" sz="1300" baseline="40000" dirty="0">
                <a:latin typeface="Georgia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446058" y="4097100"/>
              <a:ext cx="83735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rgbClr val="0000FF"/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3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46858" y="2650270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3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49989" y="3734662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Br</a:t>
              </a:r>
              <a:r>
                <a:rPr lang="en-US" sz="13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 + CN</a:t>
              </a:r>
              <a:r>
                <a:rPr lang="en-US" sz="1300" baseline="40000" dirty="0" smtClean="0">
                  <a:solidFill>
                    <a:srgbClr val="195D29"/>
                  </a:solidFill>
                </a:rPr>
                <a:t>–</a:t>
              </a:r>
              <a:endParaRPr lang="en-US" sz="1300" baseline="4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28600" y="621994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eorgia" panose="02040502050405020303" pitchFamily="18" charset="0"/>
              </a:rPr>
              <a:t>Martin,…, ABM, WCL </a:t>
            </a:r>
            <a:r>
              <a:rPr lang="en-US" sz="1200" i="1" dirty="0" smtClean="0">
                <a:latin typeface="Georgia" panose="02040502050405020303" pitchFamily="18" charset="0"/>
              </a:rPr>
              <a:t>et al.</a:t>
            </a:r>
            <a:r>
              <a:rPr lang="en-US" sz="1200" dirty="0" smtClean="0">
                <a:latin typeface="Georgia" panose="02040502050405020303" pitchFamily="18" charset="0"/>
              </a:rPr>
              <a:t>, </a:t>
            </a:r>
            <a:r>
              <a:rPr lang="en-US" sz="1200" i="1" dirty="0" smtClean="0">
                <a:latin typeface="Georgia" panose="02040502050405020303" pitchFamily="18" charset="0"/>
              </a:rPr>
              <a:t>J. Chem. Phys.</a:t>
            </a:r>
            <a:r>
              <a:rPr lang="en-US" sz="1200" dirty="0" smtClean="0">
                <a:latin typeface="Georgia" panose="02040502050405020303" pitchFamily="18" charset="0"/>
              </a:rPr>
              <a:t> </a:t>
            </a:r>
            <a:r>
              <a:rPr lang="en-US" sz="1200" b="1" dirty="0" smtClean="0">
                <a:latin typeface="Georgia" panose="02040502050405020303" pitchFamily="18" charset="0"/>
              </a:rPr>
              <a:t>139</a:t>
            </a:r>
            <a:r>
              <a:rPr lang="en-US" sz="1200" dirty="0" smtClean="0">
                <a:latin typeface="Georgia" panose="02040502050405020303" pitchFamily="18" charset="0"/>
              </a:rPr>
              <a:t>, 064315 (2013).</a:t>
            </a:r>
          </a:p>
          <a:p>
            <a:r>
              <a:rPr lang="en-US" sz="1200" dirty="0">
                <a:latin typeface="Georgia" panose="02040502050405020303" pitchFamily="18" charset="0"/>
              </a:rPr>
              <a:t>B. Opoku-Agyeman, A. S. Case, J. H. Lehman, WCL, ABM, </a:t>
            </a:r>
            <a:r>
              <a:rPr lang="de-DE" sz="1200" i="1" dirty="0">
                <a:latin typeface="Georgia" panose="02040502050405020303" pitchFamily="18" charset="0"/>
              </a:rPr>
              <a:t>J. Chem. Phys.</a:t>
            </a:r>
            <a:r>
              <a:rPr lang="de-DE" sz="1200" dirty="0">
                <a:latin typeface="Georgia" panose="02040502050405020303" pitchFamily="18" charset="0"/>
              </a:rPr>
              <a:t> 141, 084305 (2014).</a:t>
            </a:r>
            <a:endParaRPr lang="en-US" sz="1200" baseline="30000" dirty="0">
              <a:latin typeface="Georgia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867400" y="1222294"/>
            <a:ext cx="2995117" cy="1639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8080" y="133150"/>
            <a:ext cx="9052560" cy="492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err="1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Photoexcitation</a:t>
            </a:r>
            <a:r>
              <a:rPr lang="en-US" sz="2500" dirty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 Dynamics of Full Dimensional Wave Packet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96073" y="1162250"/>
            <a:ext cx="2611927" cy="4975025"/>
            <a:chOff x="3404898" y="1164389"/>
            <a:chExt cx="2611927" cy="4975025"/>
          </a:xfrm>
        </p:grpSpPr>
        <p:pic>
          <p:nvPicPr>
            <p:cNvPr id="14029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250" y="1164389"/>
              <a:ext cx="2568575" cy="4935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 rot="16200000">
              <a:off x="2918721" y="3486558"/>
              <a:ext cx="1225056" cy="2527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300" i="1" dirty="0" smtClean="0">
                  <a:latin typeface="Symbol" pitchFamily="18" charset="2"/>
                </a:rPr>
                <a:t>&lt;q&gt;,</a:t>
              </a:r>
              <a:r>
                <a:rPr lang="en-US" sz="1300" dirty="0" smtClean="0">
                  <a:latin typeface="Arial"/>
                  <a:cs typeface="Arial"/>
                </a:rPr>
                <a:t> degrees</a:t>
              </a:r>
              <a:endParaRPr lang="en-US" sz="13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51029" y="5885053"/>
              <a:ext cx="761747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time, fs</a:t>
              </a:r>
              <a:endParaRPr lang="en-US" sz="1400" baseline="4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46938" y="1416169"/>
            <a:ext cx="572109" cy="4184931"/>
            <a:chOff x="6880302" y="1351155"/>
            <a:chExt cx="629320" cy="4603423"/>
          </a:xfrm>
        </p:grpSpPr>
        <p:sp>
          <p:nvSpPr>
            <p:cNvPr id="58" name="Rectangle 57"/>
            <p:cNvSpPr/>
            <p:nvPr/>
          </p:nvSpPr>
          <p:spPr>
            <a:xfrm>
              <a:off x="6890574" y="4486052"/>
              <a:ext cx="619048" cy="1468526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887739" y="2906750"/>
              <a:ext cx="619048" cy="1478584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880302" y="1351155"/>
              <a:ext cx="619048" cy="1481328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4034004" y="3268561"/>
            <a:ext cx="17373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028975" y="4617271"/>
            <a:ext cx="17373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492130"/>
              </p:ext>
            </p:extLst>
          </p:nvPr>
        </p:nvGraphicFramePr>
        <p:xfrm>
          <a:off x="6100243" y="2515863"/>
          <a:ext cx="251460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5" imgW="3350362" imgH="5303520" progId="SigmaPlotGraphicObject.10">
                  <p:embed/>
                </p:oleObj>
              </mc:Choice>
              <mc:Fallback>
                <p:oleObj r:id="rId5" imgW="3350362" imgH="530352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243" y="2515863"/>
                        <a:ext cx="2514600" cy="398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581201" y="3979560"/>
            <a:ext cx="1328509" cy="31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Action Spectrum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867400" y="1183794"/>
            <a:ext cx="2995117" cy="1639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625272"/>
              </p:ext>
            </p:extLst>
          </p:nvPr>
        </p:nvGraphicFramePr>
        <p:xfrm>
          <a:off x="5877025" y="1211175"/>
          <a:ext cx="2900621" cy="1521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393"/>
                <a:gridCol w="846132"/>
                <a:gridCol w="692096"/>
              </a:tblGrid>
              <a:tr h="375563"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effectLst/>
                          <a:latin typeface="Georgia"/>
                          <a:cs typeface="Georgia"/>
                        </a:rPr>
                        <a:t>BrCN</a:t>
                      </a:r>
                      <a:r>
                        <a:rPr lang="en-US" sz="1800" baseline="40000" dirty="0" smtClean="0">
                          <a:latin typeface="Georgia"/>
                          <a:cs typeface="Georgia"/>
                        </a:rPr>
                        <a:t>–</a:t>
                      </a:r>
                      <a:endParaRPr lang="en-US" sz="1800" baseline="30000" dirty="0" smtClean="0">
                        <a:effectLst/>
                        <a:latin typeface="Georgia"/>
                        <a:ea typeface="Calibri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effectLst/>
                          <a:latin typeface="Georgia"/>
                          <a:cs typeface="Georgia"/>
                        </a:rPr>
                        <a:t>ICN</a:t>
                      </a:r>
                      <a:r>
                        <a:rPr lang="en-US" sz="1800" baseline="40000" dirty="0" smtClean="0">
                          <a:latin typeface="Georgia"/>
                          <a:cs typeface="Georgia"/>
                        </a:rPr>
                        <a:t>–</a:t>
                      </a:r>
                      <a:endParaRPr lang="en-US" sz="1800" baseline="30000" dirty="0" smtClean="0">
                        <a:effectLst/>
                        <a:latin typeface="Georgia"/>
                        <a:ea typeface="Calibri"/>
                        <a:cs typeface="Georgia"/>
                      </a:endParaRPr>
                    </a:p>
                  </a:txBody>
                  <a:tcPr/>
                </a:tc>
              </a:tr>
              <a:tr h="389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Georgia"/>
                          <a:cs typeface="Georgia"/>
                        </a:rPr>
                        <a:t>% CN</a:t>
                      </a:r>
                      <a:r>
                        <a:rPr lang="en-US" sz="1800" baseline="40000" dirty="0" smtClean="0">
                          <a:latin typeface="Georgia"/>
                          <a:cs typeface="Georgia"/>
                        </a:rPr>
                        <a:t>–</a:t>
                      </a:r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49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3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  <a:tr h="3898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err="1" smtClean="0">
                          <a:latin typeface="Georgia"/>
                          <a:cs typeface="Georgia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Georgia"/>
                          <a:cs typeface="Georgia"/>
                        </a:rPr>
                        <a:t>available</a:t>
                      </a:r>
                      <a:r>
                        <a:rPr lang="en-US" sz="1800" baseline="0" dirty="0" smtClean="0">
                          <a:latin typeface="Georgia"/>
                          <a:cs typeface="Georgia"/>
                        </a:rPr>
                        <a:t>, eV</a:t>
                      </a:r>
                      <a:endParaRPr lang="en-US" sz="1800" baseline="0" dirty="0" smtClean="0">
                        <a:effectLst/>
                        <a:latin typeface="Georgia"/>
                        <a:ea typeface="Calibri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1.1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0.9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/>
                </a:tc>
              </a:tr>
              <a:tr h="365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Georgia"/>
                          <a:cs typeface="Georgia"/>
                        </a:rPr>
                        <a:t>% </a:t>
                      </a:r>
                      <a:r>
                        <a:rPr lang="en-US" sz="1800" baseline="0" dirty="0" err="1" smtClean="0">
                          <a:latin typeface="Georgia"/>
                          <a:cs typeface="Georgia"/>
                        </a:rPr>
                        <a:t>E</a:t>
                      </a:r>
                      <a:r>
                        <a:rPr lang="en-US" sz="1800" baseline="-25000" dirty="0" err="1" smtClean="0">
                          <a:latin typeface="Georgia"/>
                          <a:cs typeface="Georgia"/>
                        </a:rPr>
                        <a:t>rotation</a:t>
                      </a:r>
                      <a:endParaRPr lang="en-US" sz="1800" baseline="0" dirty="0" smtClean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31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/>
                          <a:cs typeface="Georgia"/>
                        </a:rPr>
                        <a:t>32</a:t>
                      </a:r>
                      <a:endParaRPr lang="en-US" dirty="0">
                        <a:latin typeface="Georgia"/>
                        <a:cs typeface="Georgi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036539" y="637412"/>
            <a:ext cx="3070922" cy="400110"/>
          </a:xfrm>
          <a:prstGeom prst="rect">
            <a:avLst/>
          </a:prstGeom>
          <a:solidFill>
            <a:srgbClr val="008000">
              <a:alpha val="16000"/>
            </a:srgbClr>
          </a:solidFill>
          <a:ln/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eorgia" pitchFamily="18" charset="0"/>
                <a:cs typeface="Arial" pitchFamily="34" charset="0"/>
              </a:rPr>
              <a:t>Visible Excitation</a:t>
            </a:r>
            <a:endParaRPr lang="en-US" sz="2000" baseline="30000" dirty="0"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440677"/>
          </a:xfrm>
          <a:effectLst>
            <a:outerShdw blurRad="40005" dist="19939" dir="5400000" algn="tl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Cambria"/>
                <a:cs typeface="Cambria"/>
              </a:rPr>
              <a:t>Introduction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2563"/>
            <a:ext cx="8686800" cy="58674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Photo-induced and solvent induced charge transfer processes are very common in biological systems, solar cells</a:t>
            </a:r>
            <a:r>
              <a:rPr lang="en-US" sz="1800" dirty="0">
                <a:latin typeface="Cambria"/>
                <a:cs typeface="Cambria"/>
              </a:rPr>
              <a:t>, electrochemistry, </a:t>
            </a:r>
            <a:r>
              <a:rPr lang="en-US" sz="1800" dirty="0" smtClean="0">
                <a:latin typeface="Cambria"/>
                <a:cs typeface="Cambria"/>
              </a:rPr>
              <a:t>etc.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How do we study and understand these processes?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Start from simple systems. 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latin typeface="Cambria"/>
                <a:cs typeface="Cambria"/>
              </a:rPr>
              <a:t>photodissociation of a diatomic anion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91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13960" y="1118076"/>
            <a:ext cx="6400800" cy="5203894"/>
            <a:chOff x="156992" y="997745"/>
            <a:chExt cx="7040880" cy="5724284"/>
          </a:xfrm>
        </p:grpSpPr>
        <p:grpSp>
          <p:nvGrpSpPr>
            <p:cNvPr id="31" name="Group 30"/>
            <p:cNvGrpSpPr/>
            <p:nvPr/>
          </p:nvGrpSpPr>
          <p:grpSpPr>
            <a:xfrm>
              <a:off x="156992" y="997745"/>
              <a:ext cx="7040880" cy="5724284"/>
              <a:chOff x="1125076" y="1073945"/>
              <a:chExt cx="7040880" cy="5724284"/>
            </a:xfrm>
          </p:grpSpPr>
          <p:pic>
            <p:nvPicPr>
              <p:cNvPr id="45" name="Picture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266" t="35324"/>
              <a:stretch/>
            </p:blipFill>
            <p:spPr bwMode="auto">
              <a:xfrm>
                <a:off x="1449438" y="1073945"/>
                <a:ext cx="6716518" cy="5724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5324" r="94119" b="41529"/>
              <a:stretch/>
            </p:blipFill>
            <p:spPr bwMode="auto">
              <a:xfrm>
                <a:off x="1125076" y="2592611"/>
                <a:ext cx="391466" cy="1903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095803" y="4951601"/>
              <a:ext cx="687003" cy="405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39711" y="3794759"/>
              <a:ext cx="251460" cy="335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55412" y="3920858"/>
              <a:ext cx="36816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58332" y="3501758"/>
              <a:ext cx="304267" cy="2519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587772" y="1992998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74512" y="2495918"/>
              <a:ext cx="36816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3390" y="240923"/>
            <a:ext cx="8465820" cy="48474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General 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Model for Photodissociation </a:t>
            </a:r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- A 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Diatomic </a:t>
            </a:r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A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nion</a:t>
            </a:r>
            <a:endParaRPr lang="en-US" sz="3000" dirty="0">
              <a:solidFill>
                <a:srgbClr val="C00000"/>
              </a:solidFill>
              <a:latin typeface="Georgia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328585" y="3125423"/>
            <a:ext cx="0" cy="1993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643926" y="3711950"/>
            <a:ext cx="1086288" cy="398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0920000">
            <a:off x="3649973" y="3203396"/>
            <a:ext cx="3097987" cy="539972"/>
          </a:xfrm>
          <a:prstGeom prst="arc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38716" y="6399738"/>
            <a:ext cx="8677220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eorgia" panose="02040502050405020303" pitchFamily="18" charset="0"/>
              </a:rPr>
              <a:t>T. Sanford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smtClean="0">
                <a:latin typeface="Georgia" panose="02040502050405020303" pitchFamily="18" charset="0"/>
              </a:rPr>
              <a:t>S-Y. </a:t>
            </a:r>
            <a:r>
              <a:rPr lang="en-US" sz="1200" dirty="0">
                <a:latin typeface="Georgia" panose="02040502050405020303" pitchFamily="18" charset="0"/>
              </a:rPr>
              <a:t>Han, </a:t>
            </a:r>
            <a:r>
              <a:rPr lang="en-US" sz="1200" dirty="0" smtClean="0">
                <a:latin typeface="Georgia" panose="02040502050405020303" pitchFamily="18" charset="0"/>
              </a:rPr>
              <a:t>M. A</a:t>
            </a:r>
            <a:r>
              <a:rPr lang="en-US" sz="1200" dirty="0">
                <a:latin typeface="Georgia" panose="02040502050405020303" pitchFamily="18" charset="0"/>
              </a:rPr>
              <a:t>. Thompson, </a:t>
            </a:r>
            <a:r>
              <a:rPr lang="en-US" sz="1200" dirty="0" smtClean="0">
                <a:latin typeface="Georgia" panose="02040502050405020303" pitchFamily="18" charset="0"/>
              </a:rPr>
              <a:t>R. </a:t>
            </a:r>
            <a:r>
              <a:rPr lang="en-US" sz="1200" dirty="0">
                <a:latin typeface="Georgia" panose="02040502050405020303" pitchFamily="18" charset="0"/>
              </a:rPr>
              <a:t>Parson</a:t>
            </a:r>
            <a:r>
              <a:rPr lang="en-US" sz="1200" dirty="0" smtClean="0">
                <a:latin typeface="Georgia" panose="02040502050405020303" pitchFamily="18" charset="0"/>
              </a:rPr>
              <a:t>, and </a:t>
            </a:r>
            <a:r>
              <a:rPr lang="en-US" sz="1200" dirty="0">
                <a:latin typeface="Georgia" panose="02040502050405020303" pitchFamily="18" charset="0"/>
              </a:rPr>
              <a:t>W. </a:t>
            </a:r>
            <a:r>
              <a:rPr lang="en-US" sz="1200" dirty="0" smtClean="0">
                <a:latin typeface="Georgia" panose="02040502050405020303" pitchFamily="18" charset="0"/>
              </a:rPr>
              <a:t>C. </a:t>
            </a:r>
            <a:r>
              <a:rPr lang="en-US" sz="1200" dirty="0">
                <a:latin typeface="Georgia" panose="02040502050405020303" pitchFamily="18" charset="0"/>
              </a:rPr>
              <a:t>Lineberger</a:t>
            </a:r>
            <a:r>
              <a:rPr lang="en-US" sz="1200" dirty="0" smtClean="0">
                <a:latin typeface="Georgia" panose="02040502050405020303" pitchFamily="18" charset="0"/>
              </a:rPr>
              <a:t>, </a:t>
            </a:r>
            <a:r>
              <a:rPr lang="de-DE" sz="1200" i="1" dirty="0">
                <a:latin typeface="Georgia" panose="02040502050405020303" pitchFamily="18" charset="0"/>
              </a:rPr>
              <a:t>J. Chem. Phys. </a:t>
            </a:r>
            <a:r>
              <a:rPr lang="de-DE" sz="1200" b="1" dirty="0">
                <a:latin typeface="Georgia" panose="02040502050405020303" pitchFamily="18" charset="0"/>
              </a:rPr>
              <a:t>122</a:t>
            </a:r>
            <a:r>
              <a:rPr lang="de-DE" sz="1200" dirty="0">
                <a:latin typeface="Georgia" panose="02040502050405020303" pitchFamily="18" charset="0"/>
              </a:rPr>
              <a:t>, 054307 (2005</a:t>
            </a:r>
            <a:r>
              <a:rPr lang="de-DE" sz="1200" dirty="0" smtClean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000899" y="3913871"/>
            <a:ext cx="316235" cy="30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425450" eaLnBrk="0" hangingPunct="0">
              <a:buClr>
                <a:srgbClr val="000000"/>
              </a:buClr>
              <a:buSzPct val="90000"/>
              <a:buFont typeface="Monotype Sorts" pitchFamily="2" charset="2"/>
              <a:buNone/>
            </a:pP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h</a:t>
            </a:r>
            <a:r>
              <a:rPr lang="en-US" sz="2000" dirty="0">
                <a:solidFill>
                  <a:schemeClr val="accent1"/>
                </a:solidFill>
                <a:latin typeface="Symbol" pitchFamily="18" charset="2"/>
              </a:rPr>
              <a:t>n</a:t>
            </a:r>
            <a:endParaRPr lang="en-US" sz="2000" b="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2" name="Stored Data 1"/>
          <p:cNvSpPr/>
          <p:nvPr/>
        </p:nvSpPr>
        <p:spPr>
          <a:xfrm rot="18980600">
            <a:off x="3727891" y="2728491"/>
            <a:ext cx="140688" cy="246828"/>
          </a:xfrm>
          <a:prstGeom prst="flowChartOnlineStorage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ored Data 48"/>
          <p:cNvSpPr/>
          <p:nvPr/>
        </p:nvSpPr>
        <p:spPr>
          <a:xfrm rot="18980600">
            <a:off x="3845100" y="2555859"/>
            <a:ext cx="364910" cy="203990"/>
          </a:xfrm>
          <a:prstGeom prst="flowChartOnlineStorage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790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440677"/>
          </a:xfrm>
          <a:effectLst>
            <a:outerShdw blurRad="40005" dist="19939" dir="5400000" algn="tl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Cambria"/>
                <a:cs typeface="Cambria"/>
              </a:rPr>
              <a:t>Introduction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1435"/>
            <a:ext cx="8686800" cy="58674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Cambria"/>
                <a:cs typeface="Cambria"/>
              </a:rPr>
              <a:t>Photo-induced and solvent induced charge transfer processes are very common in biological systems, solar cells, electrochemistry, etc.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How do we study and understand these processes?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Start from simple systems. 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latin typeface="Cambria"/>
                <a:cs typeface="Cambria"/>
              </a:rPr>
              <a:t>photodissociation of a diatomic anion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latin typeface="Cambria"/>
                <a:cs typeface="Cambria"/>
              </a:rPr>
              <a:t>Effect of solvation of the photodissociation dynamics</a:t>
            </a:r>
          </a:p>
          <a:p>
            <a:pPr marL="0" indent="0">
              <a:buNone/>
            </a:pPr>
            <a:endParaRPr lang="en-US" sz="1800" dirty="0">
              <a:latin typeface="Cambria"/>
              <a:cs typeface="Cambria"/>
            </a:endParaRPr>
          </a:p>
          <a:p>
            <a:pPr marL="0" indent="0">
              <a:buNone/>
            </a:pPr>
            <a:endParaRPr lang="en-US" sz="1800" dirty="0" smtClean="0">
              <a:latin typeface="Cambria"/>
              <a:cs typeface="Cambria"/>
            </a:endParaRPr>
          </a:p>
          <a:p>
            <a:pPr marL="0" indent="0">
              <a:buNone/>
            </a:pPr>
            <a:endParaRPr lang="en-US" sz="1800" dirty="0">
              <a:latin typeface="Cambria"/>
              <a:cs typeface="Cambria"/>
            </a:endParaRPr>
          </a:p>
          <a:p>
            <a:pPr marL="0" indent="0">
              <a:buNone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mbria"/>
                <a:cs typeface="Cambria"/>
              </a:rPr>
              <a:t>What factors </a:t>
            </a:r>
            <a:r>
              <a:rPr lang="en-US" sz="1800" dirty="0">
                <a:latin typeface="Cambria"/>
                <a:cs typeface="Cambria"/>
              </a:rPr>
              <a:t>determine </a:t>
            </a:r>
            <a:r>
              <a:rPr lang="en-US" sz="1800" dirty="0" smtClean="0">
                <a:latin typeface="Cambria"/>
                <a:cs typeface="Cambria"/>
              </a:rPr>
              <a:t>the </a:t>
            </a:r>
            <a:r>
              <a:rPr lang="en-US" sz="1800" dirty="0">
                <a:latin typeface="Cambria"/>
                <a:cs typeface="Cambria"/>
              </a:rPr>
              <a:t>product channels of an </a:t>
            </a:r>
            <a:r>
              <a:rPr lang="en-US" sz="1800" dirty="0" smtClean="0">
                <a:latin typeface="Cambria"/>
                <a:cs typeface="Cambria"/>
              </a:rPr>
              <a:t>excited cluster and what can we learn </a:t>
            </a:r>
            <a:r>
              <a:rPr lang="en-US" sz="1800" dirty="0">
                <a:latin typeface="Cambria"/>
                <a:cs typeface="Cambria"/>
              </a:rPr>
              <a:t>from </a:t>
            </a:r>
            <a:r>
              <a:rPr lang="en-US" sz="1800" dirty="0" smtClean="0">
                <a:latin typeface="Cambria"/>
                <a:cs typeface="Cambria"/>
              </a:rPr>
              <a:t>its photoproducts?</a:t>
            </a:r>
            <a:endParaRPr lang="en-US" sz="1800" dirty="0">
              <a:latin typeface="Cambria"/>
              <a:cs typeface="Cambria"/>
            </a:endParaRPr>
          </a:p>
          <a:p>
            <a:pPr lvl="1">
              <a:buFont typeface="Wingdings" charset="2"/>
              <a:buChar char="ü"/>
            </a:pPr>
            <a:r>
              <a:rPr lang="en-US" sz="1800" dirty="0">
                <a:latin typeface="Cambria"/>
                <a:cs typeface="Cambria"/>
              </a:rPr>
              <a:t>Insight into the dynamics of the the dissociation process?</a:t>
            </a:r>
          </a:p>
          <a:p>
            <a:pPr lvl="1">
              <a:buFont typeface="Wingdings" charset="2"/>
              <a:buChar char="ü"/>
            </a:pPr>
            <a:r>
              <a:rPr lang="en-US" sz="1800" dirty="0">
                <a:latin typeface="Cambria"/>
                <a:cs typeface="Cambria"/>
              </a:rPr>
              <a:t>Nature of the electronic states of the anion involved the dissociation </a:t>
            </a:r>
            <a:r>
              <a:rPr lang="en-US" sz="1800" dirty="0" smtClean="0">
                <a:latin typeface="Cambria"/>
                <a:cs typeface="Cambria"/>
              </a:rPr>
              <a:t>process?</a:t>
            </a:r>
            <a:endParaRPr lang="en-US" sz="1800" dirty="0">
              <a:latin typeface="Cambria"/>
              <a:cs typeface="Cambria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>
              <a:latin typeface="Cambria"/>
              <a:cs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46008" y="3614472"/>
            <a:ext cx="4381021" cy="1587242"/>
            <a:chOff x="230681" y="4124452"/>
            <a:chExt cx="4819123" cy="1745966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1785609" y="4888469"/>
              <a:ext cx="1109863" cy="1765"/>
            </a:xfrm>
            <a:prstGeom prst="line">
              <a:avLst/>
            </a:prstGeom>
            <a:noFill/>
            <a:ln w="126873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022228" y="4473196"/>
              <a:ext cx="560229" cy="332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25450" eaLnBrk="0" hangingPunct="0">
                <a:buClr>
                  <a:srgbClr val="000000"/>
                </a:buClr>
                <a:buSzPct val="90000"/>
                <a:buFont typeface="Monotype Sorts" pitchFamily="2" charset="2"/>
                <a:buNone/>
              </a:pPr>
              <a:r>
                <a:rPr lang="en-US" sz="2000" dirty="0">
                  <a:latin typeface="Comic Sans MS" pitchFamily="66" charset="0"/>
                </a:rPr>
                <a:t>h</a:t>
              </a:r>
              <a:r>
                <a:rPr lang="en-US" sz="2000" dirty="0">
                  <a:latin typeface="Symbol" pitchFamily="18" charset="2"/>
                </a:rPr>
                <a:t>n</a:t>
              </a:r>
              <a:endParaRPr lang="en-US" sz="2000" b="0" dirty="0">
                <a:latin typeface="Times New Roman" pitchFamily="18" charset="0"/>
              </a:endParaRPr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98649" y="4800754"/>
              <a:ext cx="1289798" cy="1027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4761" y="4196224"/>
              <a:ext cx="855043" cy="847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38141" y="4124452"/>
              <a:ext cx="992153" cy="983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0681" y="4244720"/>
              <a:ext cx="1397000" cy="128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418490" y="4124863"/>
              <a:ext cx="284611" cy="856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257775" y="4185654"/>
              <a:ext cx="28461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858811" y="5013875"/>
              <a:ext cx="395931" cy="856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820267" y="4543383"/>
              <a:ext cx="4790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138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13960" y="1118076"/>
            <a:ext cx="6400800" cy="5203894"/>
            <a:chOff x="156992" y="997745"/>
            <a:chExt cx="7040880" cy="5724284"/>
          </a:xfrm>
        </p:grpSpPr>
        <p:grpSp>
          <p:nvGrpSpPr>
            <p:cNvPr id="31" name="Group 30"/>
            <p:cNvGrpSpPr/>
            <p:nvPr/>
          </p:nvGrpSpPr>
          <p:grpSpPr>
            <a:xfrm>
              <a:off x="156992" y="997745"/>
              <a:ext cx="7040880" cy="5724284"/>
              <a:chOff x="1125076" y="1073945"/>
              <a:chExt cx="7040880" cy="5724284"/>
            </a:xfrm>
          </p:grpSpPr>
          <p:pic>
            <p:nvPicPr>
              <p:cNvPr id="45" name="Picture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266" t="35324"/>
              <a:stretch/>
            </p:blipFill>
            <p:spPr bwMode="auto">
              <a:xfrm>
                <a:off x="1449438" y="1073945"/>
                <a:ext cx="6716518" cy="5724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5324" r="94119" b="41529"/>
              <a:stretch/>
            </p:blipFill>
            <p:spPr bwMode="auto">
              <a:xfrm>
                <a:off x="1125076" y="2592611"/>
                <a:ext cx="391466" cy="1903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095803" y="4951601"/>
              <a:ext cx="687003" cy="405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39711" y="3794759"/>
              <a:ext cx="251460" cy="335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55412" y="3920858"/>
              <a:ext cx="36816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58332" y="3501758"/>
              <a:ext cx="304267" cy="2519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587772" y="1992998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74512" y="2495918"/>
              <a:ext cx="36816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3390" y="240923"/>
            <a:ext cx="8465820" cy="48474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General 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Model for Photodissociation </a:t>
            </a:r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- A 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Diatomic </a:t>
            </a:r>
            <a:r>
              <a:rPr lang="en-US" sz="2800" dirty="0">
                <a:solidFill>
                  <a:srgbClr val="953735"/>
                </a:solidFill>
                <a:latin typeface="Cambria"/>
                <a:cs typeface="Cambria"/>
              </a:rPr>
              <a:t>A</a:t>
            </a:r>
            <a:r>
              <a:rPr lang="en-US" sz="2800" dirty="0" smtClean="0">
                <a:solidFill>
                  <a:srgbClr val="953735"/>
                </a:solidFill>
                <a:latin typeface="Cambria"/>
                <a:cs typeface="Cambria"/>
              </a:rPr>
              <a:t>nion</a:t>
            </a:r>
            <a:endParaRPr lang="en-US" sz="3000" dirty="0">
              <a:solidFill>
                <a:srgbClr val="C00000"/>
              </a:solidFill>
              <a:latin typeface="Georgia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328585" y="3125423"/>
            <a:ext cx="0" cy="1993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643926" y="3711950"/>
            <a:ext cx="1086288" cy="398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0920000">
            <a:off x="3649973" y="3203396"/>
            <a:ext cx="3097987" cy="539972"/>
          </a:xfrm>
          <a:prstGeom prst="arc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000899" y="3913871"/>
            <a:ext cx="316235" cy="30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425450" eaLnBrk="0" hangingPunct="0">
              <a:buClr>
                <a:srgbClr val="000000"/>
              </a:buClr>
              <a:buSzPct val="90000"/>
              <a:buFont typeface="Monotype Sorts" pitchFamily="2" charset="2"/>
              <a:buNone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h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n</a:t>
            </a:r>
            <a:endParaRPr lang="en-US" sz="2000" b="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Stored Data 1"/>
          <p:cNvSpPr/>
          <p:nvPr/>
        </p:nvSpPr>
        <p:spPr>
          <a:xfrm rot="18980600">
            <a:off x="3727891" y="2728491"/>
            <a:ext cx="140688" cy="246828"/>
          </a:xfrm>
          <a:prstGeom prst="flowChartOnlineStorage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ored Data 48"/>
          <p:cNvSpPr/>
          <p:nvPr/>
        </p:nvSpPr>
        <p:spPr>
          <a:xfrm rot="18980600">
            <a:off x="3845100" y="2555859"/>
            <a:ext cx="364910" cy="203990"/>
          </a:xfrm>
          <a:prstGeom prst="flowChartOnlineStorage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000" y="1817236"/>
            <a:ext cx="8382000" cy="477054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Cambria"/>
                <a:cs typeface="Cambria"/>
              </a:rPr>
              <a:t>Triatomic anionic: Replace I or Br with CN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568" y="2293300"/>
            <a:ext cx="8382000" cy="861774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500" dirty="0" smtClean="0">
                <a:latin typeface="Cambria"/>
                <a:cs typeface="Cambria"/>
              </a:rPr>
              <a:t>The role of the </a:t>
            </a:r>
            <a:r>
              <a:rPr lang="en-US" sz="2500" dirty="0">
                <a:latin typeface="Cambria"/>
                <a:cs typeface="Cambria"/>
              </a:rPr>
              <a:t>CN/CN</a:t>
            </a:r>
            <a:r>
              <a:rPr lang="en-US" sz="2500" baseline="40000" dirty="0">
                <a:latin typeface="Cambria"/>
                <a:cs typeface="Cambria"/>
              </a:rPr>
              <a:t>–</a:t>
            </a:r>
            <a:r>
              <a:rPr lang="en-US" sz="2500" dirty="0" smtClean="0">
                <a:latin typeface="Cambria"/>
                <a:cs typeface="Cambria"/>
              </a:rPr>
              <a:t> rotation on the product branching ratio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716" y="6403731"/>
            <a:ext cx="8677220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eorgia" panose="02040502050405020303" pitchFamily="18" charset="0"/>
              </a:rPr>
              <a:t>T. Sanford</a:t>
            </a:r>
            <a:r>
              <a:rPr lang="en-US" sz="1200" dirty="0">
                <a:latin typeface="Georgia" panose="02040502050405020303" pitchFamily="18" charset="0"/>
              </a:rPr>
              <a:t>, </a:t>
            </a:r>
            <a:r>
              <a:rPr lang="en-US" sz="1200" dirty="0" smtClean="0">
                <a:latin typeface="Georgia" panose="02040502050405020303" pitchFamily="18" charset="0"/>
              </a:rPr>
              <a:t>S-Y. </a:t>
            </a:r>
            <a:r>
              <a:rPr lang="en-US" sz="1200" dirty="0">
                <a:latin typeface="Georgia" panose="02040502050405020303" pitchFamily="18" charset="0"/>
              </a:rPr>
              <a:t>Han, </a:t>
            </a:r>
            <a:r>
              <a:rPr lang="en-US" sz="1200" dirty="0" smtClean="0">
                <a:latin typeface="Georgia" panose="02040502050405020303" pitchFamily="18" charset="0"/>
              </a:rPr>
              <a:t>M. A</a:t>
            </a:r>
            <a:r>
              <a:rPr lang="en-US" sz="1200" dirty="0">
                <a:latin typeface="Georgia" panose="02040502050405020303" pitchFamily="18" charset="0"/>
              </a:rPr>
              <a:t>. Thompson, </a:t>
            </a:r>
            <a:r>
              <a:rPr lang="en-US" sz="1200" dirty="0" smtClean="0">
                <a:latin typeface="Georgia" panose="02040502050405020303" pitchFamily="18" charset="0"/>
              </a:rPr>
              <a:t>R. </a:t>
            </a:r>
            <a:r>
              <a:rPr lang="en-US" sz="1200" dirty="0">
                <a:latin typeface="Georgia" panose="02040502050405020303" pitchFamily="18" charset="0"/>
              </a:rPr>
              <a:t>Parson</a:t>
            </a:r>
            <a:r>
              <a:rPr lang="en-US" sz="1200" dirty="0" smtClean="0">
                <a:latin typeface="Georgia" panose="02040502050405020303" pitchFamily="18" charset="0"/>
              </a:rPr>
              <a:t>, and </a:t>
            </a:r>
            <a:r>
              <a:rPr lang="en-US" sz="1200" dirty="0">
                <a:latin typeface="Georgia" panose="02040502050405020303" pitchFamily="18" charset="0"/>
              </a:rPr>
              <a:t>W. </a:t>
            </a:r>
            <a:r>
              <a:rPr lang="en-US" sz="1200" dirty="0" smtClean="0">
                <a:latin typeface="Georgia" panose="02040502050405020303" pitchFamily="18" charset="0"/>
              </a:rPr>
              <a:t>C. </a:t>
            </a:r>
            <a:r>
              <a:rPr lang="en-US" sz="1200" dirty="0">
                <a:latin typeface="Georgia" panose="02040502050405020303" pitchFamily="18" charset="0"/>
              </a:rPr>
              <a:t>Lineberger</a:t>
            </a:r>
            <a:r>
              <a:rPr lang="en-US" sz="1200" dirty="0" smtClean="0">
                <a:latin typeface="Georgia" panose="02040502050405020303" pitchFamily="18" charset="0"/>
              </a:rPr>
              <a:t>, </a:t>
            </a:r>
            <a:r>
              <a:rPr lang="de-DE" sz="1200" i="1" dirty="0">
                <a:latin typeface="Georgia" panose="02040502050405020303" pitchFamily="18" charset="0"/>
              </a:rPr>
              <a:t>J. Chem. Phys. </a:t>
            </a:r>
            <a:r>
              <a:rPr lang="de-DE" sz="1200" b="1" dirty="0">
                <a:latin typeface="Georgia" panose="02040502050405020303" pitchFamily="18" charset="0"/>
              </a:rPr>
              <a:t>122</a:t>
            </a:r>
            <a:r>
              <a:rPr lang="de-DE" sz="1200" dirty="0">
                <a:latin typeface="Georgia" panose="02040502050405020303" pitchFamily="18" charset="0"/>
              </a:rPr>
              <a:t>, 054307 (2005</a:t>
            </a:r>
            <a:r>
              <a:rPr lang="de-DE" sz="1200" dirty="0" smtClean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548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457200" y="240154"/>
            <a:ext cx="8229600" cy="53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Adiabatic </a:t>
            </a:r>
            <a:r>
              <a:rPr lang="en-US" sz="2500" dirty="0" err="1" smtClean="0">
                <a:solidFill>
                  <a:srgbClr val="800000"/>
                </a:solidFill>
                <a:latin typeface="Georgia" panose="02040502050405020303" pitchFamily="18" charset="0"/>
              </a:rPr>
              <a:t>vs</a:t>
            </a:r>
            <a:r>
              <a:rPr lang="en-US" sz="25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 Diabatic Representation</a:t>
            </a:r>
            <a:endParaRPr lang="en-US" sz="2500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883" y="6394133"/>
            <a:ext cx="7974445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T. V. </a:t>
            </a:r>
            <a:r>
              <a:rPr lang="en-US" sz="1200" dirty="0" err="1" smtClean="0">
                <a:latin typeface="Georgia"/>
                <a:cs typeface="Georgia"/>
              </a:rPr>
              <a:t>Voorhis</a:t>
            </a:r>
            <a:r>
              <a:rPr lang="en-US" sz="1200" dirty="0">
                <a:latin typeface="Georgia"/>
                <a:cs typeface="Georgia"/>
              </a:rPr>
              <a:t>, </a:t>
            </a:r>
            <a:r>
              <a:rPr lang="en-US" sz="1200" dirty="0" smtClean="0">
                <a:latin typeface="Georgia"/>
                <a:cs typeface="Georgia"/>
              </a:rPr>
              <a:t>T. </a:t>
            </a:r>
            <a:r>
              <a:rPr lang="en-US" sz="1200" dirty="0" err="1">
                <a:latin typeface="Georgia"/>
                <a:cs typeface="Georgia"/>
              </a:rPr>
              <a:t>Kowalczyk</a:t>
            </a:r>
            <a:r>
              <a:rPr lang="en-US" sz="1200" dirty="0">
                <a:latin typeface="Georgia"/>
                <a:cs typeface="Georgia"/>
              </a:rPr>
              <a:t>, </a:t>
            </a:r>
            <a:r>
              <a:rPr lang="en-US" sz="1200" dirty="0" smtClean="0">
                <a:latin typeface="Georgia"/>
                <a:cs typeface="Georgia"/>
              </a:rPr>
              <a:t>B. </a:t>
            </a:r>
            <a:r>
              <a:rPr lang="en-US" sz="1200" dirty="0" err="1">
                <a:latin typeface="Georgia"/>
                <a:cs typeface="Georgia"/>
              </a:rPr>
              <a:t>Kaduk</a:t>
            </a:r>
            <a:r>
              <a:rPr lang="en-US" sz="1200" dirty="0">
                <a:latin typeface="Georgia"/>
                <a:cs typeface="Georgia"/>
              </a:rPr>
              <a:t>, </a:t>
            </a:r>
            <a:r>
              <a:rPr lang="en-US" sz="1200" dirty="0" smtClean="0">
                <a:latin typeface="Georgia"/>
                <a:cs typeface="Georgia"/>
              </a:rPr>
              <a:t>L-P </a:t>
            </a:r>
            <a:r>
              <a:rPr lang="en-US" sz="1200" dirty="0">
                <a:latin typeface="Georgia"/>
                <a:cs typeface="Georgia"/>
              </a:rPr>
              <a:t>Wang, </a:t>
            </a:r>
            <a:r>
              <a:rPr lang="en-US" sz="1200" dirty="0" smtClean="0">
                <a:latin typeface="Georgia"/>
                <a:cs typeface="Georgia"/>
              </a:rPr>
              <a:t>C-L </a:t>
            </a:r>
            <a:r>
              <a:rPr lang="en-US" sz="1200" dirty="0">
                <a:latin typeface="Georgia"/>
                <a:cs typeface="Georgia"/>
              </a:rPr>
              <a:t>Cheng</a:t>
            </a:r>
            <a:r>
              <a:rPr lang="en-US" sz="1200" dirty="0" smtClean="0">
                <a:latin typeface="Georgia"/>
                <a:cs typeface="Georgia"/>
              </a:rPr>
              <a:t>, Q. Wu. </a:t>
            </a:r>
            <a:r>
              <a:rPr lang="en-US" sz="1200" i="1" dirty="0" err="1" smtClean="0">
                <a:latin typeface="Georgia"/>
                <a:cs typeface="Georgia"/>
              </a:rPr>
              <a:t>Annu</a:t>
            </a:r>
            <a:r>
              <a:rPr lang="en-US" sz="1200" i="1" dirty="0" smtClean="0">
                <a:latin typeface="Georgia"/>
                <a:cs typeface="Georgia"/>
              </a:rPr>
              <a:t>. Rev. Phys. Chem.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b="1" dirty="0" smtClean="0">
                <a:latin typeface="Georgia"/>
                <a:cs typeface="Georgia"/>
              </a:rPr>
              <a:t>61</a:t>
            </a:r>
            <a:r>
              <a:rPr lang="en-US" sz="1200" dirty="0" smtClean="0">
                <a:latin typeface="Georgia"/>
                <a:cs typeface="Georgia"/>
              </a:rPr>
              <a:t>, 149 </a:t>
            </a:r>
            <a:r>
              <a:rPr lang="en-US" sz="1200" dirty="0">
                <a:latin typeface="Georgia"/>
                <a:cs typeface="Georgia"/>
              </a:rPr>
              <a:t>(2010</a:t>
            </a:r>
            <a:r>
              <a:rPr lang="en-US" sz="1200" dirty="0" smtClean="0">
                <a:latin typeface="Georgia"/>
                <a:cs typeface="Georgia"/>
              </a:rPr>
              <a:t>).</a:t>
            </a:r>
            <a:endParaRPr lang="en-US" sz="1200" dirty="0">
              <a:latin typeface="Georgia"/>
              <a:cs typeface="Georgia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314500" y="2071361"/>
            <a:ext cx="3613086" cy="310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Cambria"/>
                <a:cs typeface="Cambria"/>
              </a:rPr>
              <a:t>Adiabatic - black curves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latin typeface="Cambria"/>
                <a:cs typeface="Cambria"/>
              </a:rPr>
              <a:t>Large change in charge character of the states</a:t>
            </a:r>
          </a:p>
          <a:p>
            <a:endParaRPr lang="en-US" sz="1800" dirty="0" smtClean="0">
              <a:latin typeface="Cambria"/>
              <a:cs typeface="Cambria"/>
            </a:endParaRPr>
          </a:p>
          <a:p>
            <a:endParaRPr lang="en-US" sz="1800" dirty="0" smtClean="0">
              <a:latin typeface="Cambria"/>
              <a:cs typeface="Cambria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>
                <a:latin typeface="Cambria"/>
                <a:cs typeface="Cambria"/>
              </a:rPr>
              <a:t>Diabatic - </a:t>
            </a:r>
            <a:r>
              <a:rPr lang="en-US" sz="1800" dirty="0" smtClean="0">
                <a:solidFill>
                  <a:srgbClr val="0000FF"/>
                </a:solidFill>
                <a:latin typeface="Cambria"/>
                <a:cs typeface="Cambria"/>
              </a:rPr>
              <a:t>blue</a:t>
            </a:r>
            <a:r>
              <a:rPr lang="en-US" sz="1800" dirty="0" smtClean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US" sz="1800" dirty="0" smtClean="0">
                <a:latin typeface="Cambria"/>
                <a:cs typeface="Cambria"/>
              </a:rPr>
              <a:t>and</a:t>
            </a:r>
            <a:r>
              <a:rPr lang="en-US" sz="1800" dirty="0" smtClean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US" sz="1800" dirty="0" smtClean="0">
                <a:solidFill>
                  <a:srgbClr val="008000"/>
                </a:solidFill>
                <a:latin typeface="Cambria"/>
                <a:cs typeface="Cambria"/>
              </a:rPr>
              <a:t>green</a:t>
            </a:r>
            <a:r>
              <a:rPr lang="en-US" sz="1800" dirty="0" smtClean="0">
                <a:latin typeface="Cambria"/>
                <a:cs typeface="Cambria"/>
              </a:rPr>
              <a:t> curves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>
                <a:latin typeface="Cambria"/>
                <a:cs typeface="Cambria"/>
              </a:rPr>
              <a:t>Small or no change in charge character of the states</a:t>
            </a:r>
          </a:p>
          <a:p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197" t="-2737" b="642"/>
          <a:stretch/>
        </p:blipFill>
        <p:spPr>
          <a:xfrm>
            <a:off x="283168" y="1851566"/>
            <a:ext cx="4698265" cy="3609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802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38200" y="210034"/>
            <a:ext cx="7696200" cy="440677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rgbClr val="953735"/>
                </a:solidFill>
                <a:latin typeface="Cambria"/>
                <a:cs typeface="Cambria"/>
              </a:rPr>
              <a:t>Replace I in </a:t>
            </a:r>
            <a:r>
              <a:rPr lang="en-US" sz="2500" dirty="0" err="1" smtClean="0">
                <a:solidFill>
                  <a:srgbClr val="953735"/>
                </a:solidFill>
                <a:latin typeface="Cambria"/>
                <a:cs typeface="Cambria"/>
              </a:rPr>
              <a:t>IBr</a:t>
            </a:r>
            <a:r>
              <a:rPr lang="en-US" sz="2500" baseline="40000" dirty="0">
                <a:solidFill>
                  <a:srgbClr val="800000"/>
                </a:solidFill>
                <a:latin typeface="Cambria"/>
                <a:cs typeface="Cambria"/>
              </a:rPr>
              <a:t>–</a:t>
            </a:r>
            <a:r>
              <a:rPr lang="en-US" sz="2500" dirty="0" smtClean="0">
                <a:solidFill>
                  <a:srgbClr val="953735"/>
                </a:solidFill>
                <a:latin typeface="Cambria"/>
                <a:cs typeface="Cambria"/>
              </a:rPr>
              <a:t> with CN</a:t>
            </a:r>
            <a:endParaRPr lang="en-US" sz="2500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6599" y="5078219"/>
            <a:ext cx="7990803" cy="800219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 smtClean="0">
                <a:latin typeface="Cambria"/>
                <a:cs typeface="Cambria"/>
              </a:rPr>
              <a:t>Does the rotation of the </a:t>
            </a:r>
            <a:r>
              <a:rPr lang="en-US" sz="2300" dirty="0">
                <a:latin typeface="Cambria"/>
                <a:cs typeface="Cambria"/>
              </a:rPr>
              <a:t>CN/CN</a:t>
            </a:r>
            <a:r>
              <a:rPr lang="en-US" sz="2300" baseline="40000" dirty="0">
                <a:latin typeface="Cambria"/>
                <a:cs typeface="Cambria"/>
              </a:rPr>
              <a:t>–</a:t>
            </a:r>
            <a:r>
              <a:rPr lang="en-US" sz="2300" dirty="0" smtClean="0">
                <a:latin typeface="Cambria"/>
                <a:cs typeface="Cambria"/>
              </a:rPr>
              <a:t> affect the product </a:t>
            </a:r>
            <a:r>
              <a:rPr lang="en-US" sz="2300" dirty="0">
                <a:latin typeface="Cambria"/>
                <a:cs typeface="Cambria"/>
              </a:rPr>
              <a:t>branching </a:t>
            </a:r>
            <a:r>
              <a:rPr lang="en-US" sz="2300" dirty="0" smtClean="0">
                <a:latin typeface="Cambria"/>
                <a:cs typeface="Cambria"/>
              </a:rPr>
              <a:t>ratio?</a:t>
            </a:r>
            <a:endParaRPr lang="en-US" sz="2300" dirty="0">
              <a:latin typeface="Cambria"/>
              <a:cs typeface="Cambria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39" y="1738347"/>
            <a:ext cx="1841500" cy="2120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114" y="2544813"/>
            <a:ext cx="12620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3" y="2531955"/>
            <a:ext cx="12858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6005236" y="2809676"/>
            <a:ext cx="1008966" cy="1326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2056347" y="2809364"/>
            <a:ext cx="1008966" cy="1326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250817" y="2325071"/>
            <a:ext cx="864945" cy="346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Symbol" charset="2"/>
                <a:cs typeface="Symbol" charset="2"/>
              </a:rPr>
              <a:t>q </a:t>
            </a:r>
            <a:r>
              <a:rPr lang="en-US" sz="2000" dirty="0" smtClean="0">
                <a:latin typeface="Cambria"/>
                <a:cs typeface="Cambria"/>
              </a:rPr>
              <a:t>= 0°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891326" y="2322803"/>
            <a:ext cx="1151242" cy="346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Symbol" charset="2"/>
                <a:cs typeface="Symbol" charset="2"/>
              </a:rPr>
              <a:t>q </a:t>
            </a:r>
            <a:r>
              <a:rPr lang="en-US" sz="2000" dirty="0" smtClean="0">
                <a:latin typeface="Cambria"/>
                <a:cs typeface="Cambria"/>
              </a:rPr>
              <a:t>= 180°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732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/>
          <a:stretch/>
        </p:blipFill>
        <p:spPr bwMode="auto">
          <a:xfrm>
            <a:off x="376848" y="1204420"/>
            <a:ext cx="3395531" cy="510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74570" y="1977344"/>
            <a:ext cx="2534660" cy="3536529"/>
            <a:chOff x="847825" y="1924421"/>
            <a:chExt cx="2534660" cy="3536529"/>
          </a:xfrm>
        </p:grpSpPr>
        <p:sp>
          <p:nvSpPr>
            <p:cNvPr id="28" name="Rectangle 27"/>
            <p:cNvSpPr/>
            <p:nvPr/>
          </p:nvSpPr>
          <p:spPr>
            <a:xfrm>
              <a:off x="1932906" y="4968507"/>
              <a:ext cx="144957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</a:rPr>
                <a:t>diabatic coupling</a:t>
              </a:r>
            </a:p>
            <a:p>
              <a:pPr algn="ctr"/>
              <a:r>
                <a:rPr lang="en-US" sz="1300" dirty="0" smtClean="0">
                  <a:solidFill>
                    <a:srgbClr val="743379"/>
                  </a:solidFill>
                  <a:latin typeface="Magneto" panose="04030805050802020D02" pitchFamily="82" charset="0"/>
                  <a:cs typeface="Arial" panose="020B0604020202020204" pitchFamily="34" charset="0"/>
                </a:rPr>
                <a:t>x</a:t>
              </a:r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</a:t>
              </a:r>
              <a:endParaRPr lang="en-US" sz="1300" dirty="0">
                <a:solidFill>
                  <a:srgbClr val="743379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12105" y="4095581"/>
              <a:ext cx="5996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baseline="30000" dirty="0" smtClean="0">
                  <a:latin typeface="Georgia" pitchFamily="18" charset="0"/>
                </a:rPr>
                <a:t>2</a:t>
              </a:r>
              <a:r>
                <a:rPr lang="en-US" sz="1300" b="1" dirty="0" smtClean="0">
                  <a:latin typeface="Symbol" pitchFamily="18" charset="2"/>
                </a:rPr>
                <a:t>P</a:t>
              </a:r>
              <a:r>
                <a:rPr lang="en-US" sz="1300" b="1" baseline="-25000" dirty="0" smtClean="0">
                  <a:latin typeface="Georgia" pitchFamily="18" charset="0"/>
                </a:rPr>
                <a:t>1/2</a:t>
              </a:r>
              <a:endParaRPr lang="en-US" sz="1300" b="1" baseline="-25000" dirty="0">
                <a:latin typeface="Georgia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49492" y="3009500"/>
              <a:ext cx="55550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47731" y="4256510"/>
              <a:ext cx="545160" cy="26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3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47825" y="5117812"/>
              <a:ext cx="4590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71070" y="1924421"/>
              <a:ext cx="114637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/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3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47498" y="4316853"/>
              <a:ext cx="8515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Georgia" pitchFamily="18" charset="0"/>
                </a:rPr>
                <a:t>Br + CN</a:t>
              </a:r>
              <a:r>
                <a:rPr lang="en-US" sz="1300" baseline="40000" dirty="0" smtClean="0"/>
                <a:t>–</a:t>
              </a:r>
              <a:endParaRPr lang="en-US" sz="1300" baseline="40000" dirty="0">
                <a:latin typeface="Georgia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46058" y="4080018"/>
              <a:ext cx="83735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rgbClr val="0000FF"/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+ CN</a:t>
              </a:r>
              <a:endParaRPr lang="en-US" sz="13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46858" y="2668558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CN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3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49989" y="3761875"/>
              <a:ext cx="902811" cy="219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Br</a:t>
              </a:r>
              <a:r>
                <a:rPr lang="en-US" sz="13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 + CN</a:t>
              </a:r>
              <a:r>
                <a:rPr lang="en-US" sz="1300" baseline="40000" dirty="0" smtClean="0">
                  <a:solidFill>
                    <a:srgbClr val="195D29"/>
                  </a:solidFill>
                </a:rPr>
                <a:t>–</a:t>
              </a:r>
              <a:endParaRPr lang="en-US" sz="1300" baseline="4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381000" y="215687"/>
            <a:ext cx="8229601" cy="447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err="1">
                <a:solidFill>
                  <a:srgbClr val="953735"/>
                </a:solidFill>
                <a:latin typeface="Cambria"/>
                <a:cs typeface="Cambria"/>
              </a:rPr>
              <a:t>Photoexcitation</a:t>
            </a:r>
            <a:r>
              <a:rPr lang="en-US" sz="2500" dirty="0">
                <a:solidFill>
                  <a:srgbClr val="953735"/>
                </a:solidFill>
                <a:latin typeface="Cambria"/>
                <a:cs typeface="Cambria"/>
              </a:rPr>
              <a:t> Dynamics </a:t>
            </a:r>
            <a:r>
              <a:rPr lang="en-US" sz="2500" dirty="0" smtClean="0">
                <a:solidFill>
                  <a:srgbClr val="953735"/>
                </a:solidFill>
                <a:latin typeface="Cambria"/>
                <a:cs typeface="Cambria"/>
              </a:rPr>
              <a:t>of </a:t>
            </a:r>
            <a:r>
              <a:rPr lang="en-US" sz="2500" dirty="0">
                <a:solidFill>
                  <a:srgbClr val="953735"/>
                </a:solidFill>
                <a:latin typeface="Cambria"/>
                <a:cs typeface="Cambria"/>
              </a:rPr>
              <a:t>1-D Wave Packet 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1398565" y="3100933"/>
            <a:ext cx="1" cy="2441448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65" y="1410566"/>
            <a:ext cx="966096" cy="44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323932" y="728260"/>
            <a:ext cx="4496137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Excitation of </a:t>
            </a:r>
            <a:r>
              <a:rPr lang="en-US" dirty="0" err="1" smtClean="0">
                <a:latin typeface="Cambria"/>
                <a:cs typeface="Cambria"/>
              </a:rPr>
              <a:t>BrCN</a:t>
            </a:r>
            <a:r>
              <a:rPr lang="en-US" baseline="40000" dirty="0" smtClean="0">
                <a:latin typeface="Cambria"/>
                <a:cs typeface="Cambria"/>
              </a:rPr>
              <a:t>– </a:t>
            </a:r>
            <a:r>
              <a:rPr lang="en-US" dirty="0" smtClean="0">
                <a:latin typeface="Cambria"/>
                <a:cs typeface="Cambria"/>
              </a:rPr>
              <a:t>to </a:t>
            </a:r>
            <a:r>
              <a:rPr lang="en-US" baseline="30000" dirty="0">
                <a:latin typeface="Cambria"/>
                <a:cs typeface="Cambria"/>
              </a:rPr>
              <a:t>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latin typeface="Cambria"/>
                <a:cs typeface="Cambria"/>
              </a:rPr>
              <a:t>1/2</a:t>
            </a:r>
            <a:r>
              <a:rPr lang="en-US" dirty="0">
                <a:latin typeface="Cambria"/>
                <a:cs typeface="Cambria"/>
              </a:rPr>
              <a:t> state</a:t>
            </a:r>
            <a:endParaRPr lang="en-US" baseline="30000" dirty="0"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181" y="6391998"/>
            <a:ext cx="8677220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  <a:cs typeface="Cambria"/>
              </a:rPr>
              <a:t>B. Opoku-Agyeman, A. S. Case, J. H. Lehman, WCL, ABM, </a:t>
            </a:r>
            <a:r>
              <a:rPr lang="en-US" sz="1200" i="1" dirty="0" smtClean="0">
                <a:latin typeface="Cambria" panose="02040503050406030204" pitchFamily="18" charset="0"/>
                <a:cs typeface="Cambria"/>
              </a:rPr>
              <a:t>J. Chem. Phys.</a:t>
            </a:r>
            <a:r>
              <a:rPr lang="en-US" sz="1200" dirty="0" smtClean="0">
                <a:latin typeface="Cambria" panose="02040503050406030204" pitchFamily="18" charset="0"/>
                <a:cs typeface="Cambria"/>
              </a:rPr>
              <a:t>, </a:t>
            </a:r>
            <a:r>
              <a:rPr lang="en-US" sz="1200" b="1" dirty="0" smtClean="0">
                <a:latin typeface="Cambria" panose="02040503050406030204" pitchFamily="18" charset="0"/>
                <a:cs typeface="Cambria"/>
              </a:rPr>
              <a:t>141</a:t>
            </a:r>
            <a:r>
              <a:rPr lang="en-US" sz="1200" dirty="0" smtClean="0">
                <a:latin typeface="Cambria" panose="02040503050406030204" pitchFamily="18" charset="0"/>
                <a:cs typeface="Cambria"/>
              </a:rPr>
              <a:t>, 084305 (2014).</a:t>
            </a: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56598" y="1516966"/>
            <a:ext cx="4561336" cy="20313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Two possible outcomes for the dynamics:</a:t>
            </a:r>
          </a:p>
          <a:p>
            <a:endParaRPr lang="en-US" dirty="0" smtClean="0"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Cambria"/>
                <a:cs typeface="Cambria"/>
              </a:rPr>
              <a:t>The population evolve on the adiabatic state (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solid blue curve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457200" indent="-457200">
              <a:buAutoNum type="arabicPeriod"/>
            </a:pPr>
            <a:endParaRPr lang="en-US" dirty="0" smtClean="0"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Cambria"/>
                <a:cs typeface="Cambria"/>
              </a:rPr>
              <a:t>The population evolve on the diabatic state (</a:t>
            </a:r>
            <a:r>
              <a:rPr lang="en-US" dirty="0" smtClean="0">
                <a:solidFill>
                  <a:srgbClr val="008000"/>
                </a:solidFill>
                <a:latin typeface="Cambria"/>
                <a:cs typeface="Cambria"/>
              </a:rPr>
              <a:t>dashed green curve</a:t>
            </a:r>
            <a:r>
              <a:rPr lang="en-US" dirty="0" smtClean="0">
                <a:latin typeface="Cambria"/>
                <a:cs typeface="Cambria"/>
              </a:rPr>
              <a:t>)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84520" y="4341494"/>
            <a:ext cx="4561336" cy="778675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gradFill flip="none" rotWithShape="1">
              <a:gsLst>
                <a:gs pos="0">
                  <a:schemeClr val="accent3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"/>
                <a:cs typeface="Cambria"/>
              </a:rPr>
              <a:t>~100% Br</a:t>
            </a:r>
            <a:r>
              <a:rPr lang="en-US" sz="2000" baseline="40000" dirty="0" smtClean="0">
                <a:latin typeface="Cambria"/>
                <a:cs typeface="Cambria"/>
              </a:rPr>
              <a:t>–</a:t>
            </a:r>
            <a:r>
              <a:rPr lang="en-US" sz="2000" dirty="0" smtClean="0">
                <a:latin typeface="Cambria"/>
                <a:cs typeface="Cambria"/>
              </a:rPr>
              <a:t> + CN is calculated implies the dynamics follows adiabatic path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8503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5" y="1122386"/>
            <a:ext cx="3332142" cy="525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6" name="Straight Arrow Connector 55"/>
          <p:cNvCxnSpPr/>
          <p:nvPr/>
        </p:nvCxnSpPr>
        <p:spPr>
          <a:xfrm flipH="1" flipV="1">
            <a:off x="1352035" y="3390583"/>
            <a:ext cx="1" cy="1837944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60" y="1515543"/>
            <a:ext cx="948206" cy="44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937727" y="1896989"/>
            <a:ext cx="2541279" cy="3726972"/>
            <a:chOff x="881542" y="1924421"/>
            <a:chExt cx="2541279" cy="3726972"/>
          </a:xfrm>
        </p:grpSpPr>
        <p:sp>
          <p:nvSpPr>
            <p:cNvPr id="59" name="Rectangle 58"/>
            <p:cNvSpPr/>
            <p:nvPr/>
          </p:nvSpPr>
          <p:spPr>
            <a:xfrm>
              <a:off x="1973109" y="5158950"/>
              <a:ext cx="144957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</a:rPr>
                <a:t>diabatic coupling</a:t>
              </a:r>
            </a:p>
            <a:p>
              <a:pPr algn="ctr"/>
              <a:r>
                <a:rPr lang="en-US" sz="1300" dirty="0" smtClean="0">
                  <a:solidFill>
                    <a:srgbClr val="743379"/>
                  </a:solidFill>
                  <a:latin typeface="Magneto" panose="04030805050802020D02" pitchFamily="82" charset="0"/>
                  <a:cs typeface="Arial" panose="020B0604020202020204" pitchFamily="34" charset="0"/>
                </a:rPr>
                <a:t>x</a:t>
              </a:r>
              <a:r>
                <a:rPr lang="en-US" sz="1300" dirty="0" smtClean="0">
                  <a:solidFill>
                    <a:srgbClr val="743379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</a:t>
              </a:r>
              <a:endParaRPr lang="en-US" sz="1300" dirty="0">
                <a:solidFill>
                  <a:srgbClr val="743379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98300" y="4230844"/>
              <a:ext cx="5996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baseline="30000" dirty="0" smtClean="0">
                  <a:latin typeface="Georgia" pitchFamily="18" charset="0"/>
                </a:rPr>
                <a:t>2</a:t>
              </a:r>
              <a:r>
                <a:rPr lang="en-US" sz="1300" b="1" dirty="0" smtClean="0">
                  <a:latin typeface="Symbol" pitchFamily="18" charset="2"/>
                </a:rPr>
                <a:t>P</a:t>
              </a:r>
              <a:r>
                <a:rPr lang="en-US" sz="1300" b="1" baseline="-25000" dirty="0" smtClean="0">
                  <a:latin typeface="Georgia" pitchFamily="18" charset="0"/>
                </a:rPr>
                <a:t>1/2</a:t>
              </a:r>
              <a:endParaRPr lang="en-US" sz="1300" b="1" baseline="-25000" dirty="0">
                <a:latin typeface="Georgia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49492" y="3136612"/>
              <a:ext cx="55550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>
                <a:latin typeface="Georgia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27863" y="4403729"/>
              <a:ext cx="659643" cy="26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rgbClr val="FF0000"/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rgbClr val="FF0000"/>
                  </a:solidFill>
                  <a:latin typeface="Georgia" pitchFamily="18" charset="0"/>
                </a:rPr>
                <a:t>3/2</a:t>
              </a:r>
              <a:endParaRPr lang="en-US" sz="1300" baseline="-25000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1542" y="5035296"/>
              <a:ext cx="45909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2</a:t>
              </a:r>
              <a:r>
                <a:rPr lang="el-GR" sz="1300" dirty="0">
                  <a:latin typeface="Georgia" pitchFamily="18" charset="0"/>
                  <a:cs typeface="Arial" pitchFamily="34" charset="0"/>
                </a:rPr>
                <a:t>Σ</a:t>
              </a:r>
              <a:r>
                <a:rPr lang="en-US" sz="1300" baseline="30000" dirty="0">
                  <a:latin typeface="Georgia" pitchFamily="18" charset="0"/>
                  <a:cs typeface="Arial" pitchFamily="34" charset="0"/>
                </a:rPr>
                <a:t>+</a:t>
              </a:r>
              <a:endParaRPr lang="en-US" sz="1300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71070" y="1924421"/>
              <a:ext cx="114637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3/2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/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2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</a:t>
              </a:r>
              <a:r>
                <a:rPr lang="en-US" sz="1300" baseline="-25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1/2</a:t>
              </a:r>
              <a:endParaRPr lang="en-US" sz="1300" baseline="-25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20650" y="4489277"/>
              <a:ext cx="8418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Georgia" pitchFamily="18" charset="0"/>
                </a:rPr>
                <a:t>Br + NC</a:t>
              </a:r>
              <a:r>
                <a:rPr lang="en-US" sz="1300" baseline="40000" dirty="0" smtClean="0"/>
                <a:t>–</a:t>
              </a:r>
              <a:endParaRPr lang="en-US" sz="1300" baseline="40000" dirty="0">
                <a:latin typeface="Georgia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19210" y="4187875"/>
              <a:ext cx="84029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rgbClr val="0000FF"/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rgbClr val="0000FF"/>
                  </a:solidFill>
                  <a:latin typeface="Georgia" pitchFamily="18" charset="0"/>
                </a:rPr>
                <a:t>+ NC</a:t>
              </a:r>
              <a:endParaRPr lang="en-US" sz="1300" baseline="30000" dirty="0">
                <a:solidFill>
                  <a:srgbClr val="0000FF"/>
                </a:solidFill>
                <a:latin typeface="Georgia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520010" y="2833779"/>
              <a:ext cx="9028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Br</a:t>
              </a:r>
              <a:r>
                <a:rPr lang="en-US" sz="1300" baseline="40000" dirty="0" smtClean="0">
                  <a:solidFill>
                    <a:schemeClr val="accent2">
                      <a:lumMod val="50000"/>
                    </a:schemeClr>
                  </a:solidFill>
                </a:rPr>
                <a:t>–</a:t>
              </a:r>
              <a:r>
                <a:rPr lang="en-US" sz="1300" dirty="0" smtClean="0">
                  <a:solidFill>
                    <a:srgbClr val="00CC00"/>
                  </a:solidFill>
                </a:rPr>
                <a:t> </a:t>
              </a:r>
              <a:r>
                <a:rPr lang="en-US" sz="13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+ N</a:t>
              </a:r>
              <a:r>
                <a:rPr lang="en-US" sz="1300" dirty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C</a:t>
              </a:r>
              <a:r>
                <a:rPr lang="en-US" sz="1300" baseline="30000" dirty="0" smtClean="0">
                  <a:solidFill>
                    <a:schemeClr val="accent2">
                      <a:lumMod val="50000"/>
                    </a:schemeClr>
                  </a:solidFill>
                  <a:latin typeface="Georgia" pitchFamily="18" charset="0"/>
                </a:rPr>
                <a:t>*</a:t>
              </a:r>
              <a:endParaRPr lang="en-US" sz="1300" baseline="30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23141" y="3916658"/>
              <a:ext cx="8947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Br</a:t>
              </a:r>
              <a:r>
                <a:rPr lang="en-US" sz="1300" baseline="30000" dirty="0" smtClean="0">
                  <a:solidFill>
                    <a:srgbClr val="195D29"/>
                  </a:solidFill>
                  <a:latin typeface="Georgia" pitchFamily="18" charset="0"/>
                </a:rPr>
                <a:t>*</a:t>
              </a:r>
              <a:r>
                <a:rPr lang="en-US" sz="1300" dirty="0" smtClean="0">
                  <a:solidFill>
                    <a:srgbClr val="195D29"/>
                  </a:solidFill>
                  <a:latin typeface="Georgia" pitchFamily="18" charset="0"/>
                </a:rPr>
                <a:t> + NC</a:t>
              </a:r>
              <a:r>
                <a:rPr lang="en-US" sz="1300" baseline="40000" dirty="0" smtClean="0">
                  <a:solidFill>
                    <a:srgbClr val="195D29"/>
                  </a:solidFill>
                </a:rPr>
                <a:t>–</a:t>
              </a:r>
              <a:endParaRPr lang="en-US" sz="1300" baseline="40000" dirty="0">
                <a:solidFill>
                  <a:srgbClr val="195D29"/>
                </a:solidFill>
                <a:latin typeface="Georgia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85592" y="4602724"/>
            <a:ext cx="4561336" cy="778675"/>
          </a:xfrm>
          <a:prstGeom prst="rect">
            <a:avLst/>
          </a:prstGeom>
          <a:solidFill>
            <a:srgbClr val="009000">
              <a:alpha val="41000"/>
            </a:srgbClr>
          </a:solidFill>
          <a:ln>
            <a:gradFill flip="none" rotWithShape="1">
              <a:gsLst>
                <a:gs pos="0">
                  <a:schemeClr val="accent3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~100% </a:t>
            </a:r>
            <a:r>
              <a:rPr lang="en-US" sz="2000" dirty="0" smtClean="0">
                <a:latin typeface="Cambria"/>
                <a:cs typeface="Cambria"/>
              </a:rPr>
              <a:t>Br</a:t>
            </a:r>
            <a:r>
              <a:rPr lang="en-US" sz="2000" baseline="30000" dirty="0" smtClean="0">
                <a:latin typeface="Cambria"/>
                <a:cs typeface="Cambria"/>
              </a:rPr>
              <a:t>*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r>
              <a:rPr lang="en-US" sz="2000" dirty="0">
                <a:latin typeface="Cambria"/>
                <a:cs typeface="Cambria"/>
              </a:rPr>
              <a:t>+ </a:t>
            </a:r>
            <a:r>
              <a:rPr lang="en-US" sz="2000" dirty="0" smtClean="0">
                <a:latin typeface="Cambria"/>
                <a:cs typeface="Cambria"/>
              </a:rPr>
              <a:t>NC</a:t>
            </a:r>
            <a:r>
              <a:rPr lang="en-US" sz="2000" baseline="40000" dirty="0" smtClean="0">
                <a:latin typeface="Cambria"/>
                <a:cs typeface="Cambria"/>
              </a:rPr>
              <a:t>–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r>
              <a:rPr lang="en-US" sz="2000" dirty="0">
                <a:latin typeface="Cambria"/>
                <a:cs typeface="Cambria"/>
              </a:rPr>
              <a:t>is calculated implies the dynamics follows </a:t>
            </a:r>
            <a:r>
              <a:rPr lang="en-US" sz="2000" dirty="0" smtClean="0">
                <a:latin typeface="Cambria"/>
                <a:cs typeface="Cambria"/>
              </a:rPr>
              <a:t>diabatic </a:t>
            </a:r>
            <a:r>
              <a:rPr lang="en-US" sz="2000" dirty="0">
                <a:latin typeface="Cambria"/>
                <a:cs typeface="Cambria"/>
              </a:rPr>
              <a:t>path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23932" y="728260"/>
            <a:ext cx="4496137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  <a:cs typeface="Arial" pitchFamily="34" charset="0"/>
              </a:rPr>
              <a:t>Excitation of </a:t>
            </a:r>
            <a:r>
              <a:rPr lang="en-US" dirty="0" err="1" smtClean="0">
                <a:latin typeface="Georgia" pitchFamily="18" charset="0"/>
                <a:cs typeface="Arial" pitchFamily="34" charset="0"/>
              </a:rPr>
              <a:t>BrNC</a:t>
            </a:r>
            <a:r>
              <a:rPr lang="en-US" baseline="40000" dirty="0" smtClean="0"/>
              <a:t>– </a:t>
            </a:r>
            <a:r>
              <a:rPr lang="en-US" dirty="0" smtClean="0">
                <a:latin typeface="Georgia" pitchFamily="18" charset="0"/>
                <a:cs typeface="Arial" pitchFamily="34" charset="0"/>
              </a:rPr>
              <a:t>to </a:t>
            </a:r>
            <a:r>
              <a:rPr lang="en-US" baseline="30000" dirty="0">
                <a:latin typeface="Georgia" pitchFamily="18" charset="0"/>
                <a:cs typeface="Arial" pitchFamily="34" charset="0"/>
              </a:rPr>
              <a:t>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latin typeface="Georgia" pitchFamily="18" charset="0"/>
                <a:cs typeface="Arial" pitchFamily="34" charset="0"/>
              </a:rPr>
              <a:t>1/2</a:t>
            </a:r>
            <a:r>
              <a:rPr lang="en-US" dirty="0">
                <a:latin typeface="Georgia" pitchFamily="18" charset="0"/>
                <a:cs typeface="Arial" pitchFamily="34" charset="0"/>
              </a:rPr>
              <a:t> state</a:t>
            </a:r>
            <a:endParaRPr lang="en-US" baseline="30000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6598" y="1516966"/>
            <a:ext cx="4561336" cy="20313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Two possible outcomes for the dynamics: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Cambria"/>
                <a:cs typeface="Cambria"/>
              </a:rPr>
              <a:t>The population evolve on the adiabatic state (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solid blue curve</a:t>
            </a:r>
            <a:r>
              <a:rPr lang="en-US" dirty="0">
                <a:latin typeface="Cambria"/>
                <a:cs typeface="Cambria"/>
              </a:rPr>
              <a:t>)</a:t>
            </a:r>
          </a:p>
          <a:p>
            <a:pPr marL="457200" indent="-457200">
              <a:buAutoNum type="arabicPeriod"/>
            </a:pPr>
            <a:endParaRPr lang="en-US" dirty="0"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Cambria"/>
                <a:cs typeface="Cambria"/>
              </a:rPr>
              <a:t>The population evolve on the diabatic state (</a:t>
            </a:r>
            <a:r>
              <a:rPr lang="en-US" dirty="0">
                <a:solidFill>
                  <a:srgbClr val="008000"/>
                </a:solidFill>
                <a:latin typeface="Cambria"/>
                <a:cs typeface="Cambria"/>
              </a:rPr>
              <a:t>dashed green curve</a:t>
            </a:r>
            <a:r>
              <a:rPr lang="en-US" dirty="0">
                <a:latin typeface="Cambria"/>
                <a:cs typeface="Cambria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0208" y="3604112"/>
            <a:ext cx="8382000" cy="55861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latin typeface="Cambria"/>
                <a:cs typeface="Cambria"/>
              </a:rPr>
              <a:t>Product branching ratio depends on orientation of </a:t>
            </a:r>
            <a:r>
              <a:rPr lang="en-US" sz="2300" dirty="0">
                <a:latin typeface="Cambria"/>
                <a:cs typeface="Cambria"/>
              </a:rPr>
              <a:t>the  CN/CN</a:t>
            </a:r>
            <a:r>
              <a:rPr lang="en-US" sz="2300" baseline="40000" dirty="0">
                <a:latin typeface="Cambria"/>
                <a:cs typeface="Cambria"/>
              </a:rPr>
              <a:t>–</a:t>
            </a:r>
            <a:endParaRPr lang="en-US" sz="2300" dirty="0" smtClean="0">
              <a:latin typeface="Cambria"/>
              <a:cs typeface="Cambria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81000" y="215687"/>
            <a:ext cx="8229601" cy="447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err="1">
                <a:solidFill>
                  <a:srgbClr val="953735"/>
                </a:solidFill>
                <a:latin typeface="Cambria"/>
                <a:cs typeface="Cambria"/>
              </a:rPr>
              <a:t>Photoexcitation</a:t>
            </a:r>
            <a:r>
              <a:rPr lang="en-US" sz="2500" dirty="0">
                <a:solidFill>
                  <a:srgbClr val="953735"/>
                </a:solidFill>
                <a:latin typeface="Cambria"/>
                <a:cs typeface="Cambria"/>
              </a:rPr>
              <a:t> Dynamics </a:t>
            </a:r>
            <a:r>
              <a:rPr lang="en-US" sz="2500" dirty="0" smtClean="0">
                <a:solidFill>
                  <a:srgbClr val="953735"/>
                </a:solidFill>
                <a:latin typeface="Cambria"/>
                <a:cs typeface="Cambria"/>
              </a:rPr>
              <a:t>of </a:t>
            </a:r>
            <a:r>
              <a:rPr lang="en-US" sz="2500" dirty="0">
                <a:solidFill>
                  <a:srgbClr val="953735"/>
                </a:solidFill>
                <a:latin typeface="Cambria"/>
                <a:cs typeface="Cambria"/>
              </a:rPr>
              <a:t>1-D Wave Packet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4270" y="76200"/>
            <a:ext cx="8935461" cy="6705600"/>
          </a:xfrm>
          <a:prstGeom prst="rect">
            <a:avLst/>
          </a:prstGeom>
          <a:noFill/>
          <a:ln w="254000" cap="sq"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55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13083</TotalTime>
  <Words>1347</Words>
  <Application>Microsoft Office PowerPoint</Application>
  <PresentationFormat>On-screen Show (4:3)</PresentationFormat>
  <Paragraphs>241</Paragraphs>
  <Slides>16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Cambria</vt:lpstr>
      <vt:lpstr>Cambria Math</vt:lpstr>
      <vt:lpstr>Comic Sans MS</vt:lpstr>
      <vt:lpstr>Georgia</vt:lpstr>
      <vt:lpstr>Lucida Grande</vt:lpstr>
      <vt:lpstr>Magneto</vt:lpstr>
      <vt:lpstr>Monotype Sorts</vt:lpstr>
      <vt:lpstr>Symbol</vt:lpstr>
      <vt:lpstr>Times New Roman</vt:lpstr>
      <vt:lpstr>Wingdings</vt:lpstr>
      <vt:lpstr>Office Theme</vt:lpstr>
      <vt:lpstr>SigmaPlotGraphicObject.10</vt:lpstr>
      <vt:lpstr>PowerPoint Presentation</vt:lpstr>
      <vt:lpstr>Introduction</vt:lpstr>
      <vt:lpstr>General Model for Photodissociation - A Diatomic Anion</vt:lpstr>
      <vt:lpstr>Introduction</vt:lpstr>
      <vt:lpstr>General Model for Photodissociation - A Diatomic Anion</vt:lpstr>
      <vt:lpstr>PowerPoint Presentation</vt:lpstr>
      <vt:lpstr>Replace I in IBr– with CN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Bernice  Opoku-Agyeman</dc:creator>
  <cp:lastModifiedBy>Tom Smith</cp:lastModifiedBy>
  <cp:revision>251</cp:revision>
  <dcterms:created xsi:type="dcterms:W3CDTF">2015-09-08T15:26:26Z</dcterms:created>
  <dcterms:modified xsi:type="dcterms:W3CDTF">2015-09-24T01:56:57Z</dcterms:modified>
</cp:coreProperties>
</file>