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3"/>
  </p:notesMasterIdLst>
  <p:handoutMasterIdLst>
    <p:handoutMasterId r:id="rId4"/>
  </p:handoutMasterIdLst>
  <p:sldIdLst>
    <p:sldId id="256" r:id="rId2"/>
  </p:sldIdLst>
  <p:sldSz cx="43891200" cy="21945600"/>
  <p:notesSz cx="21275675" cy="43221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357805" algn="l" rtl="0" eaLnBrk="0" fontAlgn="base" hangingPunct="0">
      <a:spcBef>
        <a:spcPct val="0"/>
      </a:spcBef>
      <a:spcAft>
        <a:spcPct val="0"/>
      </a:spcAft>
      <a:defRPr kern="1200">
        <a:solidFill>
          <a:schemeClr val="tx1"/>
        </a:solidFill>
        <a:latin typeface="Arial" charset="0"/>
        <a:ea typeface="+mn-ea"/>
        <a:cs typeface="+mn-cs"/>
      </a:defRPr>
    </a:lvl2pPr>
    <a:lvl3pPr marL="715609" algn="l" rtl="0" eaLnBrk="0" fontAlgn="base" hangingPunct="0">
      <a:spcBef>
        <a:spcPct val="0"/>
      </a:spcBef>
      <a:spcAft>
        <a:spcPct val="0"/>
      </a:spcAft>
      <a:defRPr kern="1200">
        <a:solidFill>
          <a:schemeClr val="tx1"/>
        </a:solidFill>
        <a:latin typeface="Arial" charset="0"/>
        <a:ea typeface="+mn-ea"/>
        <a:cs typeface="+mn-cs"/>
      </a:defRPr>
    </a:lvl3pPr>
    <a:lvl4pPr marL="1073414" algn="l" rtl="0" eaLnBrk="0" fontAlgn="base" hangingPunct="0">
      <a:spcBef>
        <a:spcPct val="0"/>
      </a:spcBef>
      <a:spcAft>
        <a:spcPct val="0"/>
      </a:spcAft>
      <a:defRPr kern="1200">
        <a:solidFill>
          <a:schemeClr val="tx1"/>
        </a:solidFill>
        <a:latin typeface="Arial" charset="0"/>
        <a:ea typeface="+mn-ea"/>
        <a:cs typeface="+mn-cs"/>
      </a:defRPr>
    </a:lvl4pPr>
    <a:lvl5pPr marL="1431219" algn="l" rtl="0" eaLnBrk="0" fontAlgn="base" hangingPunct="0">
      <a:spcBef>
        <a:spcPct val="0"/>
      </a:spcBef>
      <a:spcAft>
        <a:spcPct val="0"/>
      </a:spcAft>
      <a:defRPr kern="1200">
        <a:solidFill>
          <a:schemeClr val="tx1"/>
        </a:solidFill>
        <a:latin typeface="Arial" charset="0"/>
        <a:ea typeface="+mn-ea"/>
        <a:cs typeface="+mn-cs"/>
      </a:defRPr>
    </a:lvl5pPr>
    <a:lvl6pPr marL="1789024" algn="l" defTabSz="715609" rtl="0" eaLnBrk="1" latinLnBrk="0" hangingPunct="1">
      <a:defRPr kern="1200">
        <a:solidFill>
          <a:schemeClr val="tx1"/>
        </a:solidFill>
        <a:latin typeface="Arial" charset="0"/>
        <a:ea typeface="+mn-ea"/>
        <a:cs typeface="+mn-cs"/>
      </a:defRPr>
    </a:lvl6pPr>
    <a:lvl7pPr marL="2146828" algn="l" defTabSz="715609" rtl="0" eaLnBrk="1" latinLnBrk="0" hangingPunct="1">
      <a:defRPr kern="1200">
        <a:solidFill>
          <a:schemeClr val="tx1"/>
        </a:solidFill>
        <a:latin typeface="Arial" charset="0"/>
        <a:ea typeface="+mn-ea"/>
        <a:cs typeface="+mn-cs"/>
      </a:defRPr>
    </a:lvl7pPr>
    <a:lvl8pPr marL="2504633" algn="l" defTabSz="715609" rtl="0" eaLnBrk="1" latinLnBrk="0" hangingPunct="1">
      <a:defRPr kern="1200">
        <a:solidFill>
          <a:schemeClr val="tx1"/>
        </a:solidFill>
        <a:latin typeface="Arial" charset="0"/>
        <a:ea typeface="+mn-ea"/>
        <a:cs typeface="+mn-cs"/>
      </a:defRPr>
    </a:lvl8pPr>
    <a:lvl9pPr marL="2862438" algn="l" defTabSz="715609"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AF User" initials="" lastIdx="2" clrIdx="0"/>
  <p:cmAuthor id="1" name="pgunasekar" initials="p" lastIdx="10" clrIdx="1"/>
  <p:cmAuthor id="2" name="bwalker" initials="b" lastIdx="3" clrIdx="2"/>
  <p:cmAuthor id="3" name="mgargas" initials="mg" lastIdx="1" clrIdx="3"/>
  <p:cmAuthor id="4" name="portiz" initials="p"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9DCFF"/>
    <a:srgbClr val="66CCFF"/>
    <a:srgbClr val="CCFFFF"/>
    <a:srgbClr val="0099CC"/>
    <a:srgbClr val="0070C0"/>
    <a:srgbClr val="00FFFF"/>
    <a:srgbClr val="CCFFCC"/>
    <a:srgbClr val="003366"/>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6671" autoAdjust="0"/>
  </p:normalViewPr>
  <p:slideViewPr>
    <p:cSldViewPr snapToGrid="0">
      <p:cViewPr varScale="1">
        <p:scale>
          <a:sx n="41" d="100"/>
          <a:sy n="41" d="100"/>
        </p:scale>
        <p:origin x="-168" y="-774"/>
      </p:cViewPr>
      <p:guideLst>
        <p:guide orient="horz" pos="2600"/>
        <p:guide pos="65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7"/>
            <a:ext cx="9337333" cy="2143207"/>
          </a:xfrm>
          <a:prstGeom prst="rect">
            <a:avLst/>
          </a:prstGeom>
          <a:noFill/>
          <a:ln w="9525">
            <a:noFill/>
            <a:miter lim="800000"/>
            <a:headEnd/>
            <a:tailEnd/>
          </a:ln>
          <a:effectLst/>
        </p:spPr>
        <p:txBody>
          <a:bodyPr vert="horz" wrap="square" lIns="365675" tIns="182835" rIns="365675" bIns="182835" numCol="1" anchor="t" anchorCtr="0" compatLnSpc="1">
            <a:prstTxWarp prst="textNoShape">
              <a:avLst/>
            </a:prstTxWarp>
          </a:bodyPr>
          <a:lstStyle>
            <a:lvl1pPr defTabSz="3617460">
              <a:defRPr sz="4700">
                <a:latin typeface="Times New Roman" pitchFamily="18" charset="0"/>
              </a:defRPr>
            </a:lvl1pPr>
          </a:lstStyle>
          <a:p>
            <a:endParaRPr lang="en-US"/>
          </a:p>
        </p:txBody>
      </p:sp>
      <p:sp>
        <p:nvSpPr>
          <p:cNvPr id="3075" name="Rectangle 3"/>
          <p:cNvSpPr>
            <a:spLocks noGrp="1" noChangeArrowheads="1"/>
          </p:cNvSpPr>
          <p:nvPr>
            <p:ph type="dt" sz="quarter" idx="1"/>
          </p:nvPr>
        </p:nvSpPr>
        <p:spPr bwMode="auto">
          <a:xfrm>
            <a:off x="12133194" y="7"/>
            <a:ext cx="9103532" cy="2143207"/>
          </a:xfrm>
          <a:prstGeom prst="rect">
            <a:avLst/>
          </a:prstGeom>
          <a:noFill/>
          <a:ln w="9525">
            <a:noFill/>
            <a:miter lim="800000"/>
            <a:headEnd/>
            <a:tailEnd/>
          </a:ln>
          <a:effectLst/>
        </p:spPr>
        <p:txBody>
          <a:bodyPr vert="horz" wrap="square" lIns="365675" tIns="182835" rIns="365675" bIns="182835" numCol="1" anchor="t" anchorCtr="0" compatLnSpc="1">
            <a:prstTxWarp prst="textNoShape">
              <a:avLst/>
            </a:prstTxWarp>
          </a:bodyPr>
          <a:lstStyle>
            <a:lvl1pPr algn="r" defTabSz="3617460">
              <a:defRPr sz="4700">
                <a:latin typeface="Times New Roman" pitchFamily="18" charset="0"/>
              </a:defRPr>
            </a:lvl1pPr>
          </a:lstStyle>
          <a:p>
            <a:endParaRPr lang="en-US"/>
          </a:p>
        </p:txBody>
      </p:sp>
      <p:sp>
        <p:nvSpPr>
          <p:cNvPr id="3076" name="Rectangle 4"/>
          <p:cNvSpPr>
            <a:spLocks noGrp="1" noChangeArrowheads="1"/>
          </p:cNvSpPr>
          <p:nvPr>
            <p:ph type="ftr" sz="quarter" idx="2"/>
          </p:nvPr>
        </p:nvSpPr>
        <p:spPr bwMode="auto">
          <a:xfrm>
            <a:off x="1" y="41018545"/>
            <a:ext cx="9337333" cy="2143207"/>
          </a:xfrm>
          <a:prstGeom prst="rect">
            <a:avLst/>
          </a:prstGeom>
          <a:noFill/>
          <a:ln w="9525">
            <a:noFill/>
            <a:miter lim="800000"/>
            <a:headEnd/>
            <a:tailEnd/>
          </a:ln>
          <a:effectLst/>
        </p:spPr>
        <p:txBody>
          <a:bodyPr vert="horz" wrap="square" lIns="365675" tIns="182835" rIns="365675" bIns="182835" numCol="1" anchor="b" anchorCtr="0" compatLnSpc="1">
            <a:prstTxWarp prst="textNoShape">
              <a:avLst/>
            </a:prstTxWarp>
          </a:bodyPr>
          <a:lstStyle>
            <a:lvl1pPr defTabSz="3617460">
              <a:defRPr sz="4700">
                <a:latin typeface="Times New Roman" pitchFamily="18" charset="0"/>
              </a:defRPr>
            </a:lvl1pPr>
          </a:lstStyle>
          <a:p>
            <a:endParaRPr lang="en-US"/>
          </a:p>
        </p:txBody>
      </p:sp>
      <p:sp>
        <p:nvSpPr>
          <p:cNvPr id="3077" name="Rectangle 5"/>
          <p:cNvSpPr>
            <a:spLocks noGrp="1" noChangeArrowheads="1"/>
          </p:cNvSpPr>
          <p:nvPr>
            <p:ph type="sldNum" sz="quarter" idx="3"/>
          </p:nvPr>
        </p:nvSpPr>
        <p:spPr bwMode="auto">
          <a:xfrm>
            <a:off x="12133194" y="41018545"/>
            <a:ext cx="9103532" cy="2143207"/>
          </a:xfrm>
          <a:prstGeom prst="rect">
            <a:avLst/>
          </a:prstGeom>
          <a:noFill/>
          <a:ln w="9525">
            <a:noFill/>
            <a:miter lim="800000"/>
            <a:headEnd/>
            <a:tailEnd/>
          </a:ln>
          <a:effectLst/>
        </p:spPr>
        <p:txBody>
          <a:bodyPr vert="horz" wrap="square" lIns="365675" tIns="182835" rIns="365675" bIns="182835" numCol="1" anchor="b" anchorCtr="0" compatLnSpc="1">
            <a:prstTxWarp prst="textNoShape">
              <a:avLst/>
            </a:prstTxWarp>
          </a:bodyPr>
          <a:lstStyle>
            <a:lvl1pPr algn="r" defTabSz="3617460">
              <a:defRPr sz="4700">
                <a:latin typeface="Times New Roman" pitchFamily="18" charset="0"/>
              </a:defRPr>
            </a:lvl1pPr>
          </a:lstStyle>
          <a:p>
            <a:fld id="{ADC3CF15-9CDE-430D-9AE3-BD9833264394}" type="slidenum">
              <a:rPr lang="en-US"/>
              <a:pPr/>
              <a:t>‹#›</a:t>
            </a:fld>
            <a:endParaRPr lang="en-US"/>
          </a:p>
        </p:txBody>
      </p:sp>
    </p:spTree>
    <p:extLst>
      <p:ext uri="{BB962C8B-B14F-4D97-AF65-F5344CB8AC3E}">
        <p14:creationId xmlns:p14="http://schemas.microsoft.com/office/powerpoint/2010/main" val="3641369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220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Times New Roman" pitchFamily="18" charset="0"/>
        <a:ea typeface="+mn-ea"/>
        <a:cs typeface="+mn-cs"/>
      </a:defRPr>
    </a:lvl1pPr>
    <a:lvl2pPr marL="357805" algn="l" rtl="0" eaLnBrk="0" fontAlgn="base" hangingPunct="0">
      <a:spcBef>
        <a:spcPct val="30000"/>
      </a:spcBef>
      <a:spcAft>
        <a:spcPct val="0"/>
      </a:spcAft>
      <a:defRPr sz="900" kern="1200">
        <a:solidFill>
          <a:schemeClr val="tx1"/>
        </a:solidFill>
        <a:latin typeface="Times New Roman" pitchFamily="18" charset="0"/>
        <a:ea typeface="+mn-ea"/>
        <a:cs typeface="+mn-cs"/>
      </a:defRPr>
    </a:lvl2pPr>
    <a:lvl3pPr marL="715609" algn="l" rtl="0" eaLnBrk="0" fontAlgn="base" hangingPunct="0">
      <a:spcBef>
        <a:spcPct val="30000"/>
      </a:spcBef>
      <a:spcAft>
        <a:spcPct val="0"/>
      </a:spcAft>
      <a:defRPr sz="900" kern="1200">
        <a:solidFill>
          <a:schemeClr val="tx1"/>
        </a:solidFill>
        <a:latin typeface="Times New Roman" pitchFamily="18" charset="0"/>
        <a:ea typeface="+mn-ea"/>
        <a:cs typeface="+mn-cs"/>
      </a:defRPr>
    </a:lvl3pPr>
    <a:lvl4pPr marL="1073414" algn="l" rtl="0" eaLnBrk="0" fontAlgn="base" hangingPunct="0">
      <a:spcBef>
        <a:spcPct val="30000"/>
      </a:spcBef>
      <a:spcAft>
        <a:spcPct val="0"/>
      </a:spcAft>
      <a:defRPr sz="900" kern="1200">
        <a:solidFill>
          <a:schemeClr val="tx1"/>
        </a:solidFill>
        <a:latin typeface="Times New Roman" pitchFamily="18" charset="0"/>
        <a:ea typeface="+mn-ea"/>
        <a:cs typeface="+mn-cs"/>
      </a:defRPr>
    </a:lvl4pPr>
    <a:lvl5pPr marL="1431219" algn="l" rtl="0" eaLnBrk="0" fontAlgn="base" hangingPunct="0">
      <a:spcBef>
        <a:spcPct val="30000"/>
      </a:spcBef>
      <a:spcAft>
        <a:spcPct val="0"/>
      </a:spcAft>
      <a:defRPr sz="900" kern="1200">
        <a:solidFill>
          <a:schemeClr val="tx1"/>
        </a:solidFill>
        <a:latin typeface="Times New Roman" pitchFamily="18" charset="0"/>
        <a:ea typeface="+mn-ea"/>
        <a:cs typeface="+mn-cs"/>
      </a:defRPr>
    </a:lvl5pPr>
    <a:lvl6pPr marL="1789024" algn="l" defTabSz="715609" rtl="0" eaLnBrk="1" latinLnBrk="0" hangingPunct="1">
      <a:defRPr sz="900" kern="1200">
        <a:solidFill>
          <a:schemeClr val="tx1"/>
        </a:solidFill>
        <a:latin typeface="+mn-lt"/>
        <a:ea typeface="+mn-ea"/>
        <a:cs typeface="+mn-cs"/>
      </a:defRPr>
    </a:lvl6pPr>
    <a:lvl7pPr marL="2146828" algn="l" defTabSz="715609" rtl="0" eaLnBrk="1" latinLnBrk="0" hangingPunct="1">
      <a:defRPr sz="900" kern="1200">
        <a:solidFill>
          <a:schemeClr val="tx1"/>
        </a:solidFill>
        <a:latin typeface="+mn-lt"/>
        <a:ea typeface="+mn-ea"/>
        <a:cs typeface="+mn-cs"/>
      </a:defRPr>
    </a:lvl7pPr>
    <a:lvl8pPr marL="2504633" algn="l" defTabSz="715609" rtl="0" eaLnBrk="1" latinLnBrk="0" hangingPunct="1">
      <a:defRPr sz="900" kern="1200">
        <a:solidFill>
          <a:schemeClr val="tx1"/>
        </a:solidFill>
        <a:latin typeface="+mn-lt"/>
        <a:ea typeface="+mn-ea"/>
        <a:cs typeface="+mn-cs"/>
      </a:defRPr>
    </a:lvl8pPr>
    <a:lvl9pPr marL="2862438" algn="l" defTabSz="715609"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bwMode="auto">
          <a:xfrm>
            <a:off x="-5762625" y="3222625"/>
            <a:ext cx="32772350" cy="16386175"/>
          </a:xfrm>
          <a:prstGeom prst="rect">
            <a:avLst/>
          </a:prstGeom>
          <a:noFill/>
          <a:ln w="12700">
            <a:solidFill>
              <a:srgbClr val="000000"/>
            </a:solidFill>
            <a:miter lim="800000"/>
            <a:headEnd/>
            <a:tailEnd/>
          </a:ln>
        </p:spPr>
      </p:sp>
      <p:sp>
        <p:nvSpPr>
          <p:cNvPr id="5123" name="Rectangle 3"/>
          <p:cNvSpPr>
            <a:spLocks noGrp="1" noChangeArrowheads="1"/>
          </p:cNvSpPr>
          <p:nvPr>
            <p:ph type="body" idx="1"/>
          </p:nvPr>
        </p:nvSpPr>
        <p:spPr bwMode="auto">
          <a:xfrm>
            <a:off x="2800722" y="20687870"/>
            <a:ext cx="15635281" cy="19259067"/>
          </a:xfrm>
          <a:prstGeom prst="rect">
            <a:avLst/>
          </a:prstGeom>
          <a:noFill/>
          <a:ln>
            <a:miter lim="800000"/>
            <a:headEnd/>
            <a:tailEnd/>
          </a:ln>
        </p:spPr>
        <p:txBody>
          <a:bodyPr lIns="365675" tIns="182835" rIns="365675" bIns="182835"/>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1096736" y="1219201"/>
            <a:ext cx="41697729" cy="18044583"/>
          </a:xfrm>
          <a:prstGeom prst="roundRect">
            <a:avLst>
              <a:gd name="adj" fmla="val 7912"/>
            </a:avLst>
          </a:prstGeom>
          <a:solidFill>
            <a:schemeClr val="folHlink"/>
          </a:solidFill>
          <a:ln w="9525">
            <a:noFill/>
            <a:round/>
            <a:headEnd/>
            <a:tailEnd/>
          </a:ln>
          <a:effectLst/>
        </p:spPr>
        <p:txBody>
          <a:bodyPr wrap="none" lIns="376203" tIns="188102" rIns="376203" bIns="188102" anchor="ctr"/>
          <a:lstStyle/>
          <a:p>
            <a:pPr algn="ctr" defTabSz="3761919" eaLnBrk="1" hangingPunct="1"/>
            <a:endParaRPr lang="en-US" sz="9900">
              <a:latin typeface="Times New Roman" pitchFamily="18" charset="0"/>
            </a:endParaRPr>
          </a:p>
        </p:txBody>
      </p:sp>
      <p:sp>
        <p:nvSpPr>
          <p:cNvPr id="16387" name="AutoShape 3"/>
          <p:cNvSpPr>
            <a:spLocks noChangeArrowheads="1"/>
          </p:cNvSpPr>
          <p:nvPr/>
        </p:nvSpPr>
        <p:spPr bwMode="white">
          <a:xfrm>
            <a:off x="1570265" y="1564217"/>
            <a:ext cx="40492136" cy="15261167"/>
          </a:xfrm>
          <a:prstGeom prst="roundRect">
            <a:avLst>
              <a:gd name="adj" fmla="val 7310"/>
            </a:avLst>
          </a:prstGeom>
          <a:solidFill>
            <a:schemeClr val="bg1"/>
          </a:solidFill>
          <a:ln w="9525">
            <a:noFill/>
            <a:round/>
            <a:headEnd/>
            <a:tailEnd/>
          </a:ln>
          <a:effectLst/>
        </p:spPr>
        <p:txBody>
          <a:bodyPr wrap="none" lIns="376203" tIns="188102" rIns="376203" bIns="188102" anchor="ctr"/>
          <a:lstStyle/>
          <a:p>
            <a:pPr algn="ctr" defTabSz="3761919" eaLnBrk="1" hangingPunct="1"/>
            <a:endParaRPr lang="en-US" sz="9900">
              <a:latin typeface="Times New Roman" pitchFamily="18" charset="0"/>
            </a:endParaRPr>
          </a:p>
        </p:txBody>
      </p:sp>
      <p:sp>
        <p:nvSpPr>
          <p:cNvPr id="16388" name="AutoShape 4"/>
          <p:cNvSpPr>
            <a:spLocks noChangeArrowheads="1"/>
          </p:cNvSpPr>
          <p:nvPr/>
        </p:nvSpPr>
        <p:spPr bwMode="blackWhite">
          <a:xfrm>
            <a:off x="6583136" y="10682817"/>
            <a:ext cx="30724929" cy="7315200"/>
          </a:xfrm>
          <a:prstGeom prst="roundRect">
            <a:avLst>
              <a:gd name="adj" fmla="val 16667"/>
            </a:avLst>
          </a:prstGeom>
          <a:solidFill>
            <a:schemeClr val="bg1"/>
          </a:solidFill>
          <a:ln w="50800">
            <a:solidFill>
              <a:schemeClr val="bg2"/>
            </a:solidFill>
            <a:round/>
            <a:headEnd/>
            <a:tailEnd/>
          </a:ln>
          <a:effectLst/>
        </p:spPr>
        <p:txBody>
          <a:bodyPr wrap="none" lIns="376203" tIns="188102" rIns="376203" bIns="188102" anchor="ctr"/>
          <a:lstStyle/>
          <a:p>
            <a:pPr algn="ctr" defTabSz="3761919" eaLnBrk="1" hangingPunct="1"/>
            <a:endParaRPr lang="en-US" sz="7400"/>
          </a:p>
        </p:txBody>
      </p:sp>
      <p:sp>
        <p:nvSpPr>
          <p:cNvPr id="16389" name="Rectangle 5"/>
          <p:cNvSpPr>
            <a:spLocks noGrp="1" noChangeArrowheads="1"/>
          </p:cNvSpPr>
          <p:nvPr>
            <p:ph type="ctrTitle"/>
          </p:nvPr>
        </p:nvSpPr>
        <p:spPr>
          <a:xfrm>
            <a:off x="3291569" y="2743200"/>
            <a:ext cx="37308064" cy="7253817"/>
          </a:xfrm>
        </p:spPr>
        <p:txBody>
          <a:bodyPr anchor="ctr" anchorCtr="1"/>
          <a:lstStyle>
            <a:lvl1pPr algn="ctr">
              <a:defRPr sz="16900" i="1"/>
            </a:lvl1pPr>
          </a:lstStyle>
          <a:p>
            <a:r>
              <a:rPr lang="en-US"/>
              <a:t>Click to edit Master title style</a:t>
            </a:r>
          </a:p>
        </p:txBody>
      </p:sp>
      <p:sp>
        <p:nvSpPr>
          <p:cNvPr id="16390" name="Rectangle 6"/>
          <p:cNvSpPr>
            <a:spLocks noGrp="1" noChangeArrowheads="1"/>
          </p:cNvSpPr>
          <p:nvPr>
            <p:ph type="subTitle" idx="1"/>
          </p:nvPr>
        </p:nvSpPr>
        <p:spPr>
          <a:xfrm>
            <a:off x="8411936" y="11415183"/>
            <a:ext cx="25969233" cy="6096000"/>
          </a:xfrm>
        </p:spPr>
        <p:txBody>
          <a:bodyPr anchor="ctr"/>
          <a:lstStyle>
            <a:lvl1pPr marL="0" indent="0" algn="ctr">
              <a:buFont typeface="Wingdings" pitchFamily="2" charset="2"/>
              <a:buNone/>
              <a:defRPr sz="13500"/>
            </a:lvl1pPr>
          </a:lstStyle>
          <a:p>
            <a:r>
              <a:rPr lang="en-US"/>
              <a:t>Click to edit Master subtitle style</a:t>
            </a:r>
          </a:p>
        </p:txBody>
      </p:sp>
      <p:sp>
        <p:nvSpPr>
          <p:cNvPr id="16391" name="Rectangle 7"/>
          <p:cNvSpPr>
            <a:spLocks noGrp="1" noChangeArrowheads="1"/>
          </p:cNvSpPr>
          <p:nvPr>
            <p:ph type="dt" sz="half" idx="2"/>
          </p:nvPr>
        </p:nvSpPr>
        <p:spPr/>
        <p:txBody>
          <a:bodyPr/>
          <a:lstStyle>
            <a:lvl1pPr>
              <a:defRPr/>
            </a:lvl1pPr>
          </a:lstStyle>
          <a:p>
            <a:endParaRPr lang="en-US"/>
          </a:p>
        </p:txBody>
      </p:sp>
      <p:sp>
        <p:nvSpPr>
          <p:cNvPr id="16392" name="Rectangle 8"/>
          <p:cNvSpPr>
            <a:spLocks noGrp="1" noChangeArrowheads="1"/>
          </p:cNvSpPr>
          <p:nvPr>
            <p:ph type="ftr" sz="quarter" idx="3"/>
          </p:nvPr>
        </p:nvSpPr>
        <p:spPr>
          <a:xfrm>
            <a:off x="16093168" y="20452292"/>
            <a:ext cx="13899696" cy="1462617"/>
          </a:xfrm>
        </p:spPr>
        <p:txBody>
          <a:bodyPr/>
          <a:lstStyle>
            <a:lvl1pPr>
              <a:defRPr/>
            </a:lvl1pPr>
          </a:lstStyle>
          <a:p>
            <a:endParaRPr lang="en-US"/>
          </a:p>
        </p:txBody>
      </p:sp>
      <p:sp>
        <p:nvSpPr>
          <p:cNvPr id="16393" name="Rectangle 9"/>
          <p:cNvSpPr>
            <a:spLocks noGrp="1" noChangeArrowheads="1"/>
          </p:cNvSpPr>
          <p:nvPr>
            <p:ph type="sldNum" sz="quarter" idx="4"/>
          </p:nvPr>
        </p:nvSpPr>
        <p:spPr>
          <a:xfrm>
            <a:off x="32918400" y="20452292"/>
            <a:ext cx="7681233" cy="1462617"/>
          </a:xfrm>
        </p:spPr>
        <p:txBody>
          <a:bodyPr/>
          <a:lstStyle>
            <a:lvl1pPr>
              <a:defRPr/>
            </a:lvl1pPr>
          </a:lstStyle>
          <a:p>
            <a:fld id="{5E1E9466-E6B0-42D0-B558-A396B37C4605}" type="slidenum">
              <a:rPr lang="en-US"/>
              <a:pPr/>
              <a:t>‹#›</a:t>
            </a:fld>
            <a:endParaRPr lang="en-US"/>
          </a:p>
        </p:txBody>
      </p:sp>
      <p:sp>
        <p:nvSpPr>
          <p:cNvPr id="16394" name="Rectangle 10"/>
          <p:cNvSpPr>
            <a:spLocks noChangeArrowheads="1"/>
          </p:cNvSpPr>
          <p:nvPr userDrawn="1"/>
        </p:nvSpPr>
        <p:spPr bwMode="auto">
          <a:xfrm>
            <a:off x="0" y="0"/>
            <a:ext cx="1447800" cy="21945600"/>
          </a:xfrm>
          <a:prstGeom prst="rect">
            <a:avLst/>
          </a:prstGeom>
          <a:gradFill rotWithShape="1">
            <a:gsLst>
              <a:gs pos="0">
                <a:srgbClr val="CCECFF"/>
              </a:gs>
              <a:gs pos="50000">
                <a:srgbClr val="99CCFF">
                  <a:alpha val="45000"/>
                </a:srgbClr>
              </a:gs>
              <a:gs pos="100000">
                <a:srgbClr val="CCECFF"/>
              </a:gs>
            </a:gsLst>
            <a:lin ang="18900000" scaled="1"/>
          </a:gradFill>
          <a:ln w="12700">
            <a:noFill/>
            <a:miter lim="800000"/>
            <a:headEnd type="none" w="sm" len="sm"/>
            <a:tailEnd type="none" w="sm" len="sm"/>
          </a:ln>
          <a:effectLst/>
        </p:spPr>
        <p:txBody>
          <a:bodyPr wrap="none" lIns="71561" tIns="35780" rIns="71561" bIns="35780"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11463C-1E3C-4549-BCF5-250ADBB5F6D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364465" y="1707092"/>
            <a:ext cx="9235168" cy="173122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7600" y="1707092"/>
            <a:ext cx="27576236" cy="173122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EA94F6-B336-4270-8A6B-76941367963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37958C-C932-45D3-BE2A-EA52EE10008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14102292"/>
            <a:ext cx="37308064" cy="4358217"/>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9301692"/>
            <a:ext cx="37308064" cy="4800600"/>
          </a:xfrm>
        </p:spPr>
        <p:txBody>
          <a:bodyPr anchor="b"/>
          <a:lstStyle>
            <a:lvl1pPr marL="0" indent="0">
              <a:buNone/>
              <a:defRPr sz="1600"/>
            </a:lvl1pPr>
            <a:lvl2pPr marL="357805" indent="0">
              <a:buNone/>
              <a:defRPr sz="1400"/>
            </a:lvl2pPr>
            <a:lvl3pPr marL="715609" indent="0">
              <a:buNone/>
              <a:defRPr sz="1300"/>
            </a:lvl3pPr>
            <a:lvl4pPr marL="1073414" indent="0">
              <a:buNone/>
              <a:defRPr sz="1100"/>
            </a:lvl4pPr>
            <a:lvl5pPr marL="1431219" indent="0">
              <a:buNone/>
              <a:defRPr sz="1100"/>
            </a:lvl5pPr>
            <a:lvl6pPr marL="1789024" indent="0">
              <a:buNone/>
              <a:defRPr sz="1100"/>
            </a:lvl6pPr>
            <a:lvl7pPr marL="2146828" indent="0">
              <a:buNone/>
              <a:defRPr sz="1100"/>
            </a:lvl7pPr>
            <a:lvl8pPr marL="2504633" indent="0">
              <a:buNone/>
              <a:defRPr sz="1100"/>
            </a:lvl8pPr>
            <a:lvl9pPr marL="2862438" indent="0">
              <a:buNone/>
              <a:defRPr sz="11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447ABA-EDD5-4151-A6D3-FD7D128FE74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1" y="6096000"/>
            <a:ext cx="18405021" cy="1292330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193250" y="6096000"/>
            <a:ext cx="18406383" cy="1292330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B09E87-668A-44A3-8474-FAF9257D7E4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833" y="878417"/>
            <a:ext cx="39501536"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833" y="4912784"/>
            <a:ext cx="19392900" cy="2046817"/>
          </a:xfrm>
        </p:spPr>
        <p:txBody>
          <a:bodyPr anchor="b"/>
          <a:lstStyle>
            <a:lvl1pPr marL="0" indent="0">
              <a:buNone/>
              <a:defRPr sz="1900" b="1"/>
            </a:lvl1pPr>
            <a:lvl2pPr marL="357805" indent="0">
              <a:buNone/>
              <a:defRPr sz="1600" b="1"/>
            </a:lvl2pPr>
            <a:lvl3pPr marL="715609" indent="0">
              <a:buNone/>
              <a:defRPr sz="1400" b="1"/>
            </a:lvl3pPr>
            <a:lvl4pPr marL="1073414" indent="0">
              <a:buNone/>
              <a:defRPr sz="1300" b="1"/>
            </a:lvl4pPr>
            <a:lvl5pPr marL="1431219" indent="0">
              <a:buNone/>
              <a:defRPr sz="1300" b="1"/>
            </a:lvl5pPr>
            <a:lvl6pPr marL="1789024" indent="0">
              <a:buNone/>
              <a:defRPr sz="1300" b="1"/>
            </a:lvl6pPr>
            <a:lvl7pPr marL="2146828" indent="0">
              <a:buNone/>
              <a:defRPr sz="1300" b="1"/>
            </a:lvl7pPr>
            <a:lvl8pPr marL="2504633" indent="0">
              <a:buNone/>
              <a:defRPr sz="1300" b="1"/>
            </a:lvl8pPr>
            <a:lvl9pPr marL="2862438"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2194833" y="6959600"/>
            <a:ext cx="19392900" cy="12643909"/>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664" y="4912784"/>
            <a:ext cx="19399704" cy="2046817"/>
          </a:xfrm>
        </p:spPr>
        <p:txBody>
          <a:bodyPr anchor="b"/>
          <a:lstStyle>
            <a:lvl1pPr marL="0" indent="0">
              <a:buNone/>
              <a:defRPr sz="1900" b="1"/>
            </a:lvl1pPr>
            <a:lvl2pPr marL="357805" indent="0">
              <a:buNone/>
              <a:defRPr sz="1600" b="1"/>
            </a:lvl2pPr>
            <a:lvl3pPr marL="715609" indent="0">
              <a:buNone/>
              <a:defRPr sz="1400" b="1"/>
            </a:lvl3pPr>
            <a:lvl4pPr marL="1073414" indent="0">
              <a:buNone/>
              <a:defRPr sz="1300" b="1"/>
            </a:lvl4pPr>
            <a:lvl5pPr marL="1431219" indent="0">
              <a:buNone/>
              <a:defRPr sz="1300" b="1"/>
            </a:lvl5pPr>
            <a:lvl6pPr marL="1789024" indent="0">
              <a:buNone/>
              <a:defRPr sz="1300" b="1"/>
            </a:lvl6pPr>
            <a:lvl7pPr marL="2146828" indent="0">
              <a:buNone/>
              <a:defRPr sz="1300" b="1"/>
            </a:lvl7pPr>
            <a:lvl8pPr marL="2504633" indent="0">
              <a:buNone/>
              <a:defRPr sz="1300" b="1"/>
            </a:lvl8pPr>
            <a:lvl9pPr marL="2862438"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22296664" y="6959600"/>
            <a:ext cx="19399704" cy="12643909"/>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B0266DE-679B-4B5E-B875-F391627D39D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AAAA9F3-2647-43F5-A966-FC2DEA32A9C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2927C62-0553-4611-9C58-E3313C267AB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833" y="874184"/>
            <a:ext cx="14439900" cy="371792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17159968" y="874184"/>
            <a:ext cx="24536400" cy="1872932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833" y="4592109"/>
            <a:ext cx="14439900" cy="15011400"/>
          </a:xfrm>
        </p:spPr>
        <p:txBody>
          <a:bodyPr/>
          <a:lstStyle>
            <a:lvl1pPr marL="0" indent="0">
              <a:buNone/>
              <a:defRPr sz="1100"/>
            </a:lvl1pPr>
            <a:lvl2pPr marL="357805" indent="0">
              <a:buNone/>
              <a:defRPr sz="900"/>
            </a:lvl2pPr>
            <a:lvl3pPr marL="715609" indent="0">
              <a:buNone/>
              <a:defRPr sz="800"/>
            </a:lvl3pPr>
            <a:lvl4pPr marL="1073414" indent="0">
              <a:buNone/>
              <a:defRPr sz="700"/>
            </a:lvl4pPr>
            <a:lvl5pPr marL="1431219" indent="0">
              <a:buNone/>
              <a:defRPr sz="700"/>
            </a:lvl5pPr>
            <a:lvl6pPr marL="1789024" indent="0">
              <a:buNone/>
              <a:defRPr sz="700"/>
            </a:lvl6pPr>
            <a:lvl7pPr marL="2146828" indent="0">
              <a:buNone/>
              <a:defRPr sz="700"/>
            </a:lvl7pPr>
            <a:lvl8pPr marL="2504633" indent="0">
              <a:buNone/>
              <a:defRPr sz="700"/>
            </a:lvl8pPr>
            <a:lvl9pPr marL="286243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E780AC-A049-48E4-AF1B-6D032D44A2A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436" y="15361709"/>
            <a:ext cx="26335264" cy="1813983"/>
          </a:xfrm>
        </p:spPr>
        <p:txBody>
          <a:bodyPr/>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8602436" y="1961092"/>
            <a:ext cx="26335264" cy="13166725"/>
          </a:xfrm>
        </p:spPr>
        <p:txBody>
          <a:bodyPr/>
          <a:lstStyle>
            <a:lvl1pPr marL="0" indent="0">
              <a:buNone/>
              <a:defRPr sz="2500"/>
            </a:lvl1pPr>
            <a:lvl2pPr marL="357805" indent="0">
              <a:buNone/>
              <a:defRPr sz="2200"/>
            </a:lvl2pPr>
            <a:lvl3pPr marL="715609" indent="0">
              <a:buNone/>
              <a:defRPr sz="1900"/>
            </a:lvl3pPr>
            <a:lvl4pPr marL="1073414" indent="0">
              <a:buNone/>
              <a:defRPr sz="1600"/>
            </a:lvl4pPr>
            <a:lvl5pPr marL="1431219" indent="0">
              <a:buNone/>
              <a:defRPr sz="1600"/>
            </a:lvl5pPr>
            <a:lvl6pPr marL="1789024" indent="0">
              <a:buNone/>
              <a:defRPr sz="1600"/>
            </a:lvl6pPr>
            <a:lvl7pPr marL="2146828" indent="0">
              <a:buNone/>
              <a:defRPr sz="1600"/>
            </a:lvl7pPr>
            <a:lvl8pPr marL="2504633" indent="0">
              <a:buNone/>
              <a:defRPr sz="1600"/>
            </a:lvl8pPr>
            <a:lvl9pPr marL="2862438" indent="0">
              <a:buNone/>
              <a:defRPr sz="1600"/>
            </a:lvl9pPr>
          </a:lstStyle>
          <a:p>
            <a:endParaRPr lang="en-US"/>
          </a:p>
        </p:txBody>
      </p:sp>
      <p:sp>
        <p:nvSpPr>
          <p:cNvPr id="4" name="Text Placeholder 3"/>
          <p:cNvSpPr>
            <a:spLocks noGrp="1"/>
          </p:cNvSpPr>
          <p:nvPr>
            <p:ph type="body" sz="half" idx="2"/>
          </p:nvPr>
        </p:nvSpPr>
        <p:spPr>
          <a:xfrm>
            <a:off x="8602436" y="17175692"/>
            <a:ext cx="26335264" cy="2574925"/>
          </a:xfrm>
        </p:spPr>
        <p:txBody>
          <a:bodyPr/>
          <a:lstStyle>
            <a:lvl1pPr marL="0" indent="0">
              <a:buNone/>
              <a:defRPr sz="1100"/>
            </a:lvl1pPr>
            <a:lvl2pPr marL="357805" indent="0">
              <a:buNone/>
              <a:defRPr sz="900"/>
            </a:lvl2pPr>
            <a:lvl3pPr marL="715609" indent="0">
              <a:buNone/>
              <a:defRPr sz="800"/>
            </a:lvl3pPr>
            <a:lvl4pPr marL="1073414" indent="0">
              <a:buNone/>
              <a:defRPr sz="700"/>
            </a:lvl4pPr>
            <a:lvl5pPr marL="1431219" indent="0">
              <a:buNone/>
              <a:defRPr sz="700"/>
            </a:lvl5pPr>
            <a:lvl6pPr marL="1789024" indent="0">
              <a:buNone/>
              <a:defRPr sz="700"/>
            </a:lvl6pPr>
            <a:lvl7pPr marL="2146828" indent="0">
              <a:buNone/>
              <a:defRPr sz="700"/>
            </a:lvl7pPr>
            <a:lvl8pPr marL="2504633" indent="0">
              <a:buNone/>
              <a:defRPr sz="700"/>
            </a:lvl8pPr>
            <a:lvl9pPr marL="286243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1DA61DF-640F-4CF8-822E-CA74E7667FE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9DCFF"/>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657600" y="1707092"/>
            <a:ext cx="36942033" cy="3657600"/>
          </a:xfrm>
          <a:prstGeom prst="rect">
            <a:avLst/>
          </a:prstGeom>
          <a:noFill/>
          <a:ln w="9525">
            <a:noFill/>
            <a:miter lim="800000"/>
            <a:headEnd/>
            <a:tailEnd/>
          </a:ln>
          <a:effectLst/>
        </p:spPr>
        <p:txBody>
          <a:bodyPr vert="horz" wrap="square" lIns="376203" tIns="188102" rIns="376203" bIns="188102" numCol="1" anchor="b"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3657600" y="6096000"/>
            <a:ext cx="36942033" cy="12923309"/>
          </a:xfrm>
          <a:prstGeom prst="rect">
            <a:avLst/>
          </a:prstGeom>
          <a:noFill/>
          <a:ln w="9525">
            <a:noFill/>
            <a:miter lim="800000"/>
            <a:headEnd/>
            <a:tailEnd/>
          </a:ln>
          <a:effectLst/>
        </p:spPr>
        <p:txBody>
          <a:bodyPr vert="horz" wrap="square" lIns="376203" tIns="188102" rIns="376203" bIns="1881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3657601" y="20452292"/>
            <a:ext cx="9876064" cy="1462617"/>
          </a:xfrm>
          <a:prstGeom prst="rect">
            <a:avLst/>
          </a:prstGeom>
          <a:noFill/>
          <a:ln w="9525">
            <a:noFill/>
            <a:miter lim="800000"/>
            <a:headEnd/>
            <a:tailEnd/>
          </a:ln>
          <a:effectLst/>
        </p:spPr>
        <p:txBody>
          <a:bodyPr vert="horz" wrap="square" lIns="376203" tIns="188102" rIns="376203" bIns="188102" numCol="1" anchor="t" anchorCtr="0" compatLnSpc="1">
            <a:prstTxWarp prst="textNoShape">
              <a:avLst/>
            </a:prstTxWarp>
          </a:bodyPr>
          <a:lstStyle>
            <a:lvl1pPr algn="ctr" defTabSz="3761919" eaLnBrk="1" hangingPunct="1">
              <a:defRPr sz="5800"/>
            </a:lvl1pPr>
          </a:lstStyle>
          <a:p>
            <a:endParaRPr lang="en-US"/>
          </a:p>
        </p:txBody>
      </p:sp>
      <p:sp>
        <p:nvSpPr>
          <p:cNvPr id="15365" name="Rectangle 5"/>
          <p:cNvSpPr>
            <a:spLocks noGrp="1" noChangeArrowheads="1"/>
          </p:cNvSpPr>
          <p:nvPr>
            <p:ph type="ftr" sz="quarter" idx="3"/>
          </p:nvPr>
        </p:nvSpPr>
        <p:spPr bwMode="auto">
          <a:xfrm>
            <a:off x="16093168" y="20492509"/>
            <a:ext cx="13899696" cy="1463675"/>
          </a:xfrm>
          <a:prstGeom prst="rect">
            <a:avLst/>
          </a:prstGeom>
          <a:noFill/>
          <a:ln w="9525">
            <a:noFill/>
            <a:miter lim="800000"/>
            <a:headEnd/>
            <a:tailEnd/>
          </a:ln>
          <a:effectLst/>
        </p:spPr>
        <p:txBody>
          <a:bodyPr vert="horz" wrap="square" lIns="376203" tIns="188102" rIns="376203" bIns="188102" numCol="1" anchor="t" anchorCtr="0" compatLnSpc="1">
            <a:prstTxWarp prst="textNoShape">
              <a:avLst/>
            </a:prstTxWarp>
          </a:bodyPr>
          <a:lstStyle>
            <a:lvl1pPr algn="ctr" defTabSz="3761919" eaLnBrk="1" hangingPunct="1">
              <a:defRPr sz="5800"/>
            </a:lvl1pPr>
          </a:lstStyle>
          <a:p>
            <a:endParaRPr lang="en-US"/>
          </a:p>
        </p:txBody>
      </p:sp>
      <p:sp>
        <p:nvSpPr>
          <p:cNvPr id="15366" name="Rectangle 6"/>
          <p:cNvSpPr>
            <a:spLocks noGrp="1" noChangeArrowheads="1"/>
          </p:cNvSpPr>
          <p:nvPr>
            <p:ph type="sldNum" sz="quarter" idx="4"/>
          </p:nvPr>
        </p:nvSpPr>
        <p:spPr bwMode="auto">
          <a:xfrm>
            <a:off x="32918400" y="20482984"/>
            <a:ext cx="7681233" cy="1462617"/>
          </a:xfrm>
          <a:prstGeom prst="rect">
            <a:avLst/>
          </a:prstGeom>
          <a:noFill/>
          <a:ln w="9525">
            <a:noFill/>
            <a:miter lim="800000"/>
            <a:headEnd/>
            <a:tailEnd/>
          </a:ln>
          <a:effectLst/>
        </p:spPr>
        <p:txBody>
          <a:bodyPr vert="horz" wrap="square" lIns="376203" tIns="188102" rIns="376203" bIns="188102" numCol="1" anchor="t" anchorCtr="0" compatLnSpc="1">
            <a:prstTxWarp prst="textNoShape">
              <a:avLst/>
            </a:prstTxWarp>
          </a:bodyPr>
          <a:lstStyle>
            <a:lvl1pPr algn="ctr" defTabSz="3761919" eaLnBrk="1" hangingPunct="1">
              <a:defRPr sz="5800"/>
            </a:lvl1pPr>
          </a:lstStyle>
          <a:p>
            <a:fld id="{E1FF51B1-3F87-44F4-94FA-B6A8F9E481D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3761919" rtl="0" fontAlgn="base">
        <a:spcBef>
          <a:spcPct val="0"/>
        </a:spcBef>
        <a:spcAft>
          <a:spcPct val="0"/>
        </a:spcAft>
        <a:defRPr sz="13500">
          <a:solidFill>
            <a:schemeClr val="tx2"/>
          </a:solidFill>
          <a:latin typeface="+mj-lt"/>
          <a:ea typeface="+mj-ea"/>
          <a:cs typeface="+mj-cs"/>
        </a:defRPr>
      </a:lvl1pPr>
      <a:lvl2pPr algn="l" defTabSz="3761919" rtl="0" fontAlgn="base">
        <a:spcBef>
          <a:spcPct val="0"/>
        </a:spcBef>
        <a:spcAft>
          <a:spcPct val="0"/>
        </a:spcAft>
        <a:defRPr sz="13500">
          <a:solidFill>
            <a:schemeClr val="tx2"/>
          </a:solidFill>
          <a:latin typeface="Arial Black" pitchFamily="34" charset="0"/>
        </a:defRPr>
      </a:lvl2pPr>
      <a:lvl3pPr algn="l" defTabSz="3761919" rtl="0" fontAlgn="base">
        <a:spcBef>
          <a:spcPct val="0"/>
        </a:spcBef>
        <a:spcAft>
          <a:spcPct val="0"/>
        </a:spcAft>
        <a:defRPr sz="13500">
          <a:solidFill>
            <a:schemeClr val="tx2"/>
          </a:solidFill>
          <a:latin typeface="Arial Black" pitchFamily="34" charset="0"/>
        </a:defRPr>
      </a:lvl3pPr>
      <a:lvl4pPr algn="l" defTabSz="3761919" rtl="0" fontAlgn="base">
        <a:spcBef>
          <a:spcPct val="0"/>
        </a:spcBef>
        <a:spcAft>
          <a:spcPct val="0"/>
        </a:spcAft>
        <a:defRPr sz="13500">
          <a:solidFill>
            <a:schemeClr val="tx2"/>
          </a:solidFill>
          <a:latin typeface="Arial Black" pitchFamily="34" charset="0"/>
        </a:defRPr>
      </a:lvl4pPr>
      <a:lvl5pPr algn="l" defTabSz="3761919" rtl="0" fontAlgn="base">
        <a:spcBef>
          <a:spcPct val="0"/>
        </a:spcBef>
        <a:spcAft>
          <a:spcPct val="0"/>
        </a:spcAft>
        <a:defRPr sz="13500">
          <a:solidFill>
            <a:schemeClr val="tx2"/>
          </a:solidFill>
          <a:latin typeface="Arial Black" pitchFamily="34" charset="0"/>
        </a:defRPr>
      </a:lvl5pPr>
      <a:lvl6pPr marL="357805" algn="l" defTabSz="3761919" rtl="0" fontAlgn="base">
        <a:spcBef>
          <a:spcPct val="0"/>
        </a:spcBef>
        <a:spcAft>
          <a:spcPct val="0"/>
        </a:spcAft>
        <a:defRPr sz="13500">
          <a:solidFill>
            <a:schemeClr val="tx2"/>
          </a:solidFill>
          <a:latin typeface="Arial Black" pitchFamily="34" charset="0"/>
        </a:defRPr>
      </a:lvl6pPr>
      <a:lvl7pPr marL="715609" algn="l" defTabSz="3761919" rtl="0" fontAlgn="base">
        <a:spcBef>
          <a:spcPct val="0"/>
        </a:spcBef>
        <a:spcAft>
          <a:spcPct val="0"/>
        </a:spcAft>
        <a:defRPr sz="13500">
          <a:solidFill>
            <a:schemeClr val="tx2"/>
          </a:solidFill>
          <a:latin typeface="Arial Black" pitchFamily="34" charset="0"/>
        </a:defRPr>
      </a:lvl7pPr>
      <a:lvl8pPr marL="1073414" algn="l" defTabSz="3761919" rtl="0" fontAlgn="base">
        <a:spcBef>
          <a:spcPct val="0"/>
        </a:spcBef>
        <a:spcAft>
          <a:spcPct val="0"/>
        </a:spcAft>
        <a:defRPr sz="13500">
          <a:solidFill>
            <a:schemeClr val="tx2"/>
          </a:solidFill>
          <a:latin typeface="Arial Black" pitchFamily="34" charset="0"/>
        </a:defRPr>
      </a:lvl8pPr>
      <a:lvl9pPr marL="1431219" algn="l" defTabSz="3761919" rtl="0" fontAlgn="base">
        <a:spcBef>
          <a:spcPct val="0"/>
        </a:spcBef>
        <a:spcAft>
          <a:spcPct val="0"/>
        </a:spcAft>
        <a:defRPr sz="13500">
          <a:solidFill>
            <a:schemeClr val="tx2"/>
          </a:solidFill>
          <a:latin typeface="Arial Black" pitchFamily="34" charset="0"/>
        </a:defRPr>
      </a:lvl9pPr>
    </p:titleStyle>
    <p:bodyStyle>
      <a:lvl1pPr marL="1411341" indent="-1411341" algn="l" defTabSz="3761919" rtl="0" fontAlgn="base">
        <a:spcBef>
          <a:spcPct val="20000"/>
        </a:spcBef>
        <a:spcAft>
          <a:spcPct val="0"/>
        </a:spcAft>
        <a:buClr>
          <a:schemeClr val="bg2"/>
        </a:buClr>
        <a:buSzPct val="70000"/>
        <a:buFont typeface="Wingdings" pitchFamily="2" charset="2"/>
        <a:buChar char="l"/>
        <a:defRPr sz="12800">
          <a:solidFill>
            <a:schemeClr val="tx1"/>
          </a:solidFill>
          <a:latin typeface="+mn-lt"/>
          <a:ea typeface="+mn-ea"/>
          <a:cs typeface="+mn-cs"/>
        </a:defRPr>
      </a:lvl1pPr>
      <a:lvl2pPr marL="3056249" indent="-1175289" algn="l" defTabSz="3761919" rtl="0" fontAlgn="base">
        <a:spcBef>
          <a:spcPct val="20000"/>
        </a:spcBef>
        <a:spcAft>
          <a:spcPct val="0"/>
        </a:spcAft>
        <a:buClr>
          <a:schemeClr val="accent1"/>
        </a:buClr>
        <a:buSzPct val="150000"/>
        <a:buChar char="•"/>
        <a:defRPr sz="10700">
          <a:solidFill>
            <a:schemeClr val="tx1"/>
          </a:solidFill>
          <a:latin typeface="+mn-lt"/>
        </a:defRPr>
      </a:lvl2pPr>
      <a:lvl3pPr marL="4702399" indent="-940480" algn="l" defTabSz="3761919" rtl="0" fontAlgn="base">
        <a:spcBef>
          <a:spcPct val="20000"/>
        </a:spcBef>
        <a:spcAft>
          <a:spcPct val="0"/>
        </a:spcAft>
        <a:buClr>
          <a:schemeClr val="tx1"/>
        </a:buClr>
        <a:buSzPct val="150000"/>
        <a:buChar char="•"/>
        <a:defRPr sz="9100">
          <a:solidFill>
            <a:schemeClr val="tx1"/>
          </a:solidFill>
          <a:latin typeface="+mn-lt"/>
        </a:defRPr>
      </a:lvl3pPr>
      <a:lvl4pPr marL="6583359" indent="-940480" algn="l" defTabSz="3761919" rtl="0" fontAlgn="base">
        <a:spcBef>
          <a:spcPct val="20000"/>
        </a:spcBef>
        <a:spcAft>
          <a:spcPct val="0"/>
        </a:spcAft>
        <a:buClr>
          <a:schemeClr val="tx2"/>
        </a:buClr>
        <a:buSzPct val="150000"/>
        <a:buChar char="•"/>
        <a:defRPr sz="8200">
          <a:solidFill>
            <a:schemeClr val="tx1"/>
          </a:solidFill>
          <a:latin typeface="+mn-lt"/>
        </a:defRPr>
      </a:lvl4pPr>
      <a:lvl5pPr marL="8464318" indent="-940480" algn="l" defTabSz="3761919" rtl="0" fontAlgn="base">
        <a:spcBef>
          <a:spcPct val="20000"/>
        </a:spcBef>
        <a:spcAft>
          <a:spcPct val="0"/>
        </a:spcAft>
        <a:buClr>
          <a:schemeClr val="folHlink"/>
        </a:buClr>
        <a:buSzPct val="150000"/>
        <a:buChar char="•"/>
        <a:defRPr sz="8200">
          <a:solidFill>
            <a:schemeClr val="tx1"/>
          </a:solidFill>
          <a:latin typeface="+mn-lt"/>
        </a:defRPr>
      </a:lvl5pPr>
      <a:lvl6pPr marL="8822123" indent="-940480" algn="l" defTabSz="3761919" rtl="0" fontAlgn="base">
        <a:spcBef>
          <a:spcPct val="20000"/>
        </a:spcBef>
        <a:spcAft>
          <a:spcPct val="0"/>
        </a:spcAft>
        <a:buClr>
          <a:schemeClr val="folHlink"/>
        </a:buClr>
        <a:buSzPct val="150000"/>
        <a:buChar char="•"/>
        <a:defRPr sz="8200">
          <a:solidFill>
            <a:schemeClr val="tx1"/>
          </a:solidFill>
          <a:latin typeface="+mn-lt"/>
        </a:defRPr>
      </a:lvl6pPr>
      <a:lvl7pPr marL="9179928" indent="-940480" algn="l" defTabSz="3761919" rtl="0" fontAlgn="base">
        <a:spcBef>
          <a:spcPct val="20000"/>
        </a:spcBef>
        <a:spcAft>
          <a:spcPct val="0"/>
        </a:spcAft>
        <a:buClr>
          <a:schemeClr val="folHlink"/>
        </a:buClr>
        <a:buSzPct val="150000"/>
        <a:buChar char="•"/>
        <a:defRPr sz="8200">
          <a:solidFill>
            <a:schemeClr val="tx1"/>
          </a:solidFill>
          <a:latin typeface="+mn-lt"/>
        </a:defRPr>
      </a:lvl7pPr>
      <a:lvl8pPr marL="9537732" indent="-940480" algn="l" defTabSz="3761919" rtl="0" fontAlgn="base">
        <a:spcBef>
          <a:spcPct val="20000"/>
        </a:spcBef>
        <a:spcAft>
          <a:spcPct val="0"/>
        </a:spcAft>
        <a:buClr>
          <a:schemeClr val="folHlink"/>
        </a:buClr>
        <a:buSzPct val="150000"/>
        <a:buChar char="•"/>
        <a:defRPr sz="8200">
          <a:solidFill>
            <a:schemeClr val="tx1"/>
          </a:solidFill>
          <a:latin typeface="+mn-lt"/>
        </a:defRPr>
      </a:lvl8pPr>
      <a:lvl9pPr marL="9895537" indent="-940480" algn="l" defTabSz="3761919" rtl="0" fontAlgn="base">
        <a:spcBef>
          <a:spcPct val="20000"/>
        </a:spcBef>
        <a:spcAft>
          <a:spcPct val="0"/>
        </a:spcAft>
        <a:buClr>
          <a:schemeClr val="folHlink"/>
        </a:buClr>
        <a:buSzPct val="150000"/>
        <a:buChar char="•"/>
        <a:defRPr sz="8200">
          <a:solidFill>
            <a:schemeClr val="tx1"/>
          </a:solidFill>
          <a:latin typeface="+mn-lt"/>
        </a:defRPr>
      </a:lvl9pPr>
    </p:bodyStyle>
    <p:otherStyle>
      <a:defPPr>
        <a:defRPr lang="en-US"/>
      </a:defPPr>
      <a:lvl1pPr marL="0" algn="l" defTabSz="715609" rtl="0" eaLnBrk="1" latinLnBrk="0" hangingPunct="1">
        <a:defRPr sz="1400" kern="1200">
          <a:solidFill>
            <a:schemeClr val="tx1"/>
          </a:solidFill>
          <a:latin typeface="+mn-lt"/>
          <a:ea typeface="+mn-ea"/>
          <a:cs typeface="+mn-cs"/>
        </a:defRPr>
      </a:lvl1pPr>
      <a:lvl2pPr marL="357805" algn="l" defTabSz="715609" rtl="0" eaLnBrk="1" latinLnBrk="0" hangingPunct="1">
        <a:defRPr sz="1400" kern="1200">
          <a:solidFill>
            <a:schemeClr val="tx1"/>
          </a:solidFill>
          <a:latin typeface="+mn-lt"/>
          <a:ea typeface="+mn-ea"/>
          <a:cs typeface="+mn-cs"/>
        </a:defRPr>
      </a:lvl2pPr>
      <a:lvl3pPr marL="715609" algn="l" defTabSz="715609" rtl="0" eaLnBrk="1" latinLnBrk="0" hangingPunct="1">
        <a:defRPr sz="1400" kern="1200">
          <a:solidFill>
            <a:schemeClr val="tx1"/>
          </a:solidFill>
          <a:latin typeface="+mn-lt"/>
          <a:ea typeface="+mn-ea"/>
          <a:cs typeface="+mn-cs"/>
        </a:defRPr>
      </a:lvl3pPr>
      <a:lvl4pPr marL="1073414" algn="l" defTabSz="715609" rtl="0" eaLnBrk="1" latinLnBrk="0" hangingPunct="1">
        <a:defRPr sz="1400" kern="1200">
          <a:solidFill>
            <a:schemeClr val="tx1"/>
          </a:solidFill>
          <a:latin typeface="+mn-lt"/>
          <a:ea typeface="+mn-ea"/>
          <a:cs typeface="+mn-cs"/>
        </a:defRPr>
      </a:lvl4pPr>
      <a:lvl5pPr marL="1431219" algn="l" defTabSz="715609" rtl="0" eaLnBrk="1" latinLnBrk="0" hangingPunct="1">
        <a:defRPr sz="1400" kern="1200">
          <a:solidFill>
            <a:schemeClr val="tx1"/>
          </a:solidFill>
          <a:latin typeface="+mn-lt"/>
          <a:ea typeface="+mn-ea"/>
          <a:cs typeface="+mn-cs"/>
        </a:defRPr>
      </a:lvl5pPr>
      <a:lvl6pPr marL="1789024" algn="l" defTabSz="715609" rtl="0" eaLnBrk="1" latinLnBrk="0" hangingPunct="1">
        <a:defRPr sz="1400" kern="1200">
          <a:solidFill>
            <a:schemeClr val="tx1"/>
          </a:solidFill>
          <a:latin typeface="+mn-lt"/>
          <a:ea typeface="+mn-ea"/>
          <a:cs typeface="+mn-cs"/>
        </a:defRPr>
      </a:lvl6pPr>
      <a:lvl7pPr marL="2146828" algn="l" defTabSz="715609" rtl="0" eaLnBrk="1" latinLnBrk="0" hangingPunct="1">
        <a:defRPr sz="1400" kern="1200">
          <a:solidFill>
            <a:schemeClr val="tx1"/>
          </a:solidFill>
          <a:latin typeface="+mn-lt"/>
          <a:ea typeface="+mn-ea"/>
          <a:cs typeface="+mn-cs"/>
        </a:defRPr>
      </a:lvl7pPr>
      <a:lvl8pPr marL="2504633" algn="l" defTabSz="715609" rtl="0" eaLnBrk="1" latinLnBrk="0" hangingPunct="1">
        <a:defRPr sz="1400" kern="1200">
          <a:solidFill>
            <a:schemeClr val="tx1"/>
          </a:solidFill>
          <a:latin typeface="+mn-lt"/>
          <a:ea typeface="+mn-ea"/>
          <a:cs typeface="+mn-cs"/>
        </a:defRPr>
      </a:lvl8pPr>
      <a:lvl9pPr marL="2862438" algn="l" defTabSz="71560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 name="Rectangle 3862"/>
          <p:cNvSpPr>
            <a:spLocks noChangeArrowheads="1"/>
          </p:cNvSpPr>
          <p:nvPr/>
        </p:nvSpPr>
        <p:spPr bwMode="auto">
          <a:xfrm>
            <a:off x="0" y="-56703"/>
            <a:ext cx="43891200" cy="2228403"/>
          </a:xfrm>
          <a:prstGeom prst="rect">
            <a:avLst/>
          </a:prstGeom>
          <a:solidFill>
            <a:srgbClr val="000000"/>
          </a:solidFill>
          <a:ln w="12700">
            <a:solidFill>
              <a:srgbClr val="0070C0"/>
            </a:solidFill>
            <a:miter lim="800000"/>
            <a:headEnd type="none" w="sm" len="sm"/>
            <a:tailEnd type="none" w="sm" len="sm"/>
          </a:ln>
          <a:effectLst/>
        </p:spPr>
        <p:txBody>
          <a:bodyPr wrap="none" anchor="ctr"/>
          <a:lstStyle/>
          <a:p>
            <a:pPr marL="647700"/>
            <a:r>
              <a:rPr lang="en-US" sz="6000" dirty="0"/>
              <a:t>Implementation of an interactive database interface utilizing HTML, JavaScript, PHP, and MySQL in </a:t>
            </a:r>
            <a:endParaRPr lang="en-US" sz="6000" dirty="0" smtClean="0"/>
          </a:p>
          <a:p>
            <a:pPr marL="647700"/>
            <a:r>
              <a:rPr lang="en-US" sz="6000" dirty="0" smtClean="0"/>
              <a:t>support </a:t>
            </a:r>
            <a:r>
              <a:rPr lang="en-US" sz="6000" dirty="0"/>
              <a:t>of water quality assessments in the Northeastern North Carolina Pasquotank Watershed</a:t>
            </a:r>
            <a:endParaRPr lang="en-US" sz="6000" dirty="0" smtClean="0">
              <a:latin typeface="Arial Rounded MT Bold" pitchFamily="34" charset="0"/>
            </a:endParaRPr>
          </a:p>
          <a:p>
            <a:pPr marL="622300"/>
            <a:r>
              <a:rPr lang="en-US" sz="2400" dirty="0">
                <a:latin typeface="Century Gothic" panose="020B0502020202020204" pitchFamily="34" charset="0"/>
              </a:rPr>
              <a:t>2013-2014 Multimedia Team  :: </a:t>
            </a:r>
            <a:r>
              <a:rPr lang="en-US" sz="2400" dirty="0" smtClean="0">
                <a:latin typeface="Century Gothic" panose="020B0502020202020204" pitchFamily="34" charset="0"/>
              </a:rPr>
              <a:t> </a:t>
            </a:r>
            <a:r>
              <a:rPr lang="en-US" sz="2400" dirty="0" smtClean="0"/>
              <a:t>Antonio </a:t>
            </a:r>
            <a:r>
              <a:rPr lang="en-US" sz="2400" dirty="0"/>
              <a:t>Guion, Kathryne Burton, Hagen Hodgkins, Derek Morris Jr., Mentor Mr. Jeff </a:t>
            </a:r>
            <a:r>
              <a:rPr lang="en-US" sz="2400" dirty="0" smtClean="0"/>
              <a:t>Wood  ::  </a:t>
            </a:r>
            <a:r>
              <a:rPr lang="en-US" sz="2400" dirty="0" smtClean="0">
                <a:latin typeface="Century Gothic" panose="020B0502020202020204" pitchFamily="34" charset="0"/>
              </a:rPr>
              <a:t>Center </a:t>
            </a:r>
            <a:r>
              <a:rPr lang="en-US" sz="2400" dirty="0">
                <a:latin typeface="Century Gothic" panose="020B0502020202020204" pitchFamily="34" charset="0"/>
              </a:rPr>
              <a:t>of Excellence in Remote Sensing Education and Research  ::  Elizabeth City State University  ::  Elizabeth City, North Carolina, USA</a:t>
            </a:r>
          </a:p>
        </p:txBody>
      </p:sp>
      <p:pic>
        <p:nvPicPr>
          <p:cNvPr id="65" name="Picture 8" descr="{Delta}"/>
          <p:cNvPicPr>
            <a:picLocks noChangeAspect="1" noChangeArrowheads="1"/>
          </p:cNvPicPr>
          <p:nvPr/>
        </p:nvPicPr>
        <p:blipFill>
          <a:blip r:embed="rId3" cstate="print"/>
          <a:srcRect/>
          <a:stretch>
            <a:fillRect/>
          </a:stretch>
        </p:blipFill>
        <p:spPr bwMode="auto">
          <a:xfrm>
            <a:off x="-781077" y="-5893982"/>
            <a:ext cx="104775" cy="95250"/>
          </a:xfrm>
          <a:prstGeom prst="rect">
            <a:avLst/>
          </a:prstGeom>
          <a:noFill/>
        </p:spPr>
      </p:pic>
      <p:pic>
        <p:nvPicPr>
          <p:cNvPr id="66" name="Picture 9" descr="{Psi}"/>
          <p:cNvPicPr>
            <a:picLocks noChangeAspect="1" noChangeArrowheads="1"/>
          </p:cNvPicPr>
          <p:nvPr/>
        </p:nvPicPr>
        <p:blipFill>
          <a:blip r:embed="rId4" cstate="print"/>
          <a:srcRect/>
          <a:stretch>
            <a:fillRect/>
          </a:stretch>
        </p:blipFill>
        <p:spPr bwMode="auto">
          <a:xfrm>
            <a:off x="-781077" y="-5798732"/>
            <a:ext cx="95250" cy="95250"/>
          </a:xfrm>
          <a:prstGeom prst="rect">
            <a:avLst/>
          </a:prstGeom>
          <a:noFill/>
        </p:spPr>
      </p:pic>
      <p:pic>
        <p:nvPicPr>
          <p:cNvPr id="67" name="Picture 11" descr="{Delta}"/>
          <p:cNvPicPr>
            <a:picLocks noChangeAspect="1" noChangeArrowheads="1"/>
          </p:cNvPicPr>
          <p:nvPr/>
        </p:nvPicPr>
        <p:blipFill>
          <a:blip r:embed="rId3" cstate="print"/>
          <a:srcRect/>
          <a:stretch>
            <a:fillRect/>
          </a:stretch>
        </p:blipFill>
        <p:spPr bwMode="auto">
          <a:xfrm>
            <a:off x="-781077" y="-5893982"/>
            <a:ext cx="104775" cy="95250"/>
          </a:xfrm>
          <a:prstGeom prst="rect">
            <a:avLst/>
          </a:prstGeom>
          <a:noFill/>
        </p:spPr>
      </p:pic>
      <p:sp>
        <p:nvSpPr>
          <p:cNvPr id="43" name="Rectangle 3865"/>
          <p:cNvSpPr>
            <a:spLocks noChangeArrowheads="1"/>
          </p:cNvSpPr>
          <p:nvPr/>
        </p:nvSpPr>
        <p:spPr bwMode="auto">
          <a:xfrm>
            <a:off x="19107" y="2463776"/>
            <a:ext cx="8229600" cy="733575"/>
          </a:xfrm>
          <a:prstGeom prst="rect">
            <a:avLst/>
          </a:prstGeom>
          <a:solidFill>
            <a:srgbClr val="000000"/>
          </a:solidFill>
          <a:ln w="12700">
            <a:noFill/>
            <a:miter lim="800000"/>
            <a:headEnd type="none" w="sm" len="sm"/>
            <a:tailEnd type="none" w="sm" len="sm"/>
          </a:ln>
          <a:effectLst/>
        </p:spPr>
        <p:txBody>
          <a:bodyPr wrap="none" anchor="ctr"/>
          <a:lstStyle/>
          <a:p>
            <a:pPr algn="ctr"/>
            <a:r>
              <a:rPr lang="en-US" sz="2800" b="1" dirty="0" smtClean="0"/>
              <a:t>ABSTRACT</a:t>
            </a:r>
            <a:endParaRPr lang="en-US" sz="3600" b="1" dirty="0"/>
          </a:p>
        </p:txBody>
      </p:sp>
      <p:sp>
        <p:nvSpPr>
          <p:cNvPr id="48" name="Rectangle 3866"/>
          <p:cNvSpPr>
            <a:spLocks noChangeArrowheads="1"/>
          </p:cNvSpPr>
          <p:nvPr/>
        </p:nvSpPr>
        <p:spPr bwMode="auto">
          <a:xfrm>
            <a:off x="19107" y="11556372"/>
            <a:ext cx="8229600" cy="672069"/>
          </a:xfrm>
          <a:prstGeom prst="rect">
            <a:avLst/>
          </a:prstGeom>
          <a:solidFill>
            <a:srgbClr val="000000"/>
          </a:solidFill>
          <a:ln w="12700">
            <a:noFill/>
            <a:miter lim="800000"/>
            <a:headEnd type="none" w="sm" len="sm"/>
            <a:tailEnd type="none" w="sm" len="sm"/>
          </a:ln>
          <a:effectLst/>
        </p:spPr>
        <p:txBody>
          <a:bodyPr wrap="none" anchor="ctr"/>
          <a:lstStyle/>
          <a:p>
            <a:pPr algn="ctr"/>
            <a:r>
              <a:rPr lang="en-US" sz="2800" b="1" dirty="0" smtClean="0"/>
              <a:t>INTRODUCTION</a:t>
            </a:r>
            <a:endParaRPr lang="en-US" sz="3600" b="1" dirty="0"/>
          </a:p>
        </p:txBody>
      </p:sp>
      <p:sp>
        <p:nvSpPr>
          <p:cNvPr id="49" name="Rectangle 3871"/>
          <p:cNvSpPr>
            <a:spLocks noChangeArrowheads="1"/>
          </p:cNvSpPr>
          <p:nvPr/>
        </p:nvSpPr>
        <p:spPr bwMode="auto">
          <a:xfrm>
            <a:off x="19107" y="12331466"/>
            <a:ext cx="8229600" cy="5632939"/>
          </a:xfrm>
          <a:prstGeom prst="rect">
            <a:avLst/>
          </a:prstGeom>
          <a:noFill/>
          <a:ln w="9525">
            <a:noFill/>
            <a:miter lim="800000"/>
            <a:headEnd/>
            <a:tailEnd/>
          </a:ln>
          <a:effectLst/>
        </p:spPr>
        <p:txBody>
          <a:bodyPr wrap="square" lIns="92068" tIns="46031" rIns="92068" bIns="46031">
            <a:spAutoFit/>
          </a:bodyPr>
          <a:lstStyle/>
          <a:p>
            <a:pPr indent="190500" algn="just"/>
            <a:r>
              <a:rPr lang="en-US" sz="2000" dirty="0">
                <a:solidFill>
                  <a:sysClr val="windowText" lastClr="000000"/>
                </a:solidFill>
              </a:rPr>
              <a:t>The Summer Undergraduate Research Experience program sponsored by the Center of Excellence in Remote Sensing Education and Research (CERSER) at Elizabeth City State University has run three summers of water collection and analyzation in the Pasquotank Watershed. The 2011, 2013, and 2014 teams collected over 350 samples from the Pasquotank River and four tributaries. These samples included the following water tests: dissolved oxygen, turbidity, clarity, total dissolved solids (TDS), salinity, pH, and conductivity. Several pieces of this data have a direct correlation to sea level rise where coastal estuaries experiencing a rise in their levels show an increase in salt level indicators. Other data such as date, position, and time were also included in spreadsheets created by Microsoft Excel. The data was then coded into HTML to be displayed in Google Maps. Here the position was visually represented and the data was displayed in an information balloon.</a:t>
            </a:r>
          </a:p>
          <a:p>
            <a:pPr indent="190500" algn="just"/>
            <a:r>
              <a:rPr lang="en-US" sz="2000" dirty="0">
                <a:solidFill>
                  <a:sysClr val="windowText" lastClr="000000"/>
                </a:solidFill>
              </a:rPr>
              <a:t>The goals of this project were to combine and convert the spreadsheet data into a MySQL database, create data display, entry, and modification pages in PHP and HTML, and to finally provide a dynamic approach to the Google Maps display allowing users to select the data to be displayed. These goals will form the basis for continued refinement toward mobile development allowing data to be input in the field during collection.</a:t>
            </a:r>
          </a:p>
        </p:txBody>
      </p:sp>
      <p:sp>
        <p:nvSpPr>
          <p:cNvPr id="57" name="Rectangle 3935"/>
          <p:cNvSpPr>
            <a:spLocks noChangeArrowheads="1"/>
          </p:cNvSpPr>
          <p:nvPr/>
        </p:nvSpPr>
        <p:spPr bwMode="auto">
          <a:xfrm>
            <a:off x="8561526" y="2463776"/>
            <a:ext cx="8229600" cy="687146"/>
          </a:xfrm>
          <a:prstGeom prst="rect">
            <a:avLst/>
          </a:prstGeom>
          <a:solidFill>
            <a:srgbClr val="000000"/>
          </a:solidFill>
          <a:ln w="12700">
            <a:noFill/>
            <a:miter lim="800000"/>
            <a:headEnd type="none" w="sm" len="sm"/>
            <a:tailEnd type="none" w="sm" len="sm"/>
          </a:ln>
          <a:effectLst/>
        </p:spPr>
        <p:txBody>
          <a:bodyPr wrap="none" anchor="ctr"/>
          <a:lstStyle/>
          <a:p>
            <a:pPr algn="ctr"/>
            <a:r>
              <a:rPr lang="en-US" sz="2800" b="1" dirty="0"/>
              <a:t>MATERIALS &amp; METHODS</a:t>
            </a:r>
          </a:p>
        </p:txBody>
      </p:sp>
      <p:sp>
        <p:nvSpPr>
          <p:cNvPr id="58" name="Rectangle 3936"/>
          <p:cNvSpPr>
            <a:spLocks noChangeArrowheads="1"/>
          </p:cNvSpPr>
          <p:nvPr/>
        </p:nvSpPr>
        <p:spPr bwMode="auto">
          <a:xfrm>
            <a:off x="8561526" y="3174137"/>
            <a:ext cx="8229600" cy="2862950"/>
          </a:xfrm>
          <a:prstGeom prst="rect">
            <a:avLst/>
          </a:prstGeom>
          <a:noFill/>
          <a:ln w="9525">
            <a:noFill/>
            <a:miter lim="800000"/>
            <a:headEnd/>
            <a:tailEnd/>
          </a:ln>
          <a:effectLst/>
        </p:spPr>
        <p:txBody>
          <a:bodyPr wrap="square" lIns="92068" tIns="46031" rIns="92068" bIns="46031">
            <a:spAutoFit/>
          </a:bodyPr>
          <a:lstStyle/>
          <a:p>
            <a:pPr algn="just" defTabSz="917575"/>
            <a:r>
              <a:rPr lang="en-US" sz="2000" b="1" dirty="0">
                <a:solidFill>
                  <a:srgbClr val="000000"/>
                </a:solidFill>
              </a:rPr>
              <a:t>I. Software/Languages</a:t>
            </a:r>
          </a:p>
          <a:p>
            <a:pPr algn="just" defTabSz="917575"/>
            <a:r>
              <a:rPr lang="en-US" sz="2000" dirty="0">
                <a:solidFill>
                  <a:sysClr val="windowText" lastClr="000000"/>
                </a:solidFill>
              </a:rPr>
              <a:t>There were several pieces of software utilized for the completion of this project. These ranged from a database management system (DBMS) to a graphical user interface (GUI) for developing basic and advanced web pages. Several languages were also brought together to store, manipulate, and visualize the data. A list of these tools follows:</a:t>
            </a:r>
          </a:p>
          <a:p>
            <a:pPr algn="just" defTabSz="917575">
              <a:tabLst>
                <a:tab pos="2527300" algn="l"/>
                <a:tab pos="5438775" algn="l"/>
              </a:tabLst>
            </a:pPr>
            <a:r>
              <a:rPr lang="en-US" sz="2000" dirty="0" smtClean="0">
                <a:solidFill>
                  <a:sysClr val="windowText" lastClr="000000"/>
                </a:solidFill>
                <a:latin typeface="Times New Roman"/>
                <a:cs typeface="Times New Roman"/>
              </a:rPr>
              <a:t>● </a:t>
            </a:r>
            <a:r>
              <a:rPr lang="en-US" sz="2000" dirty="0" smtClean="0">
                <a:solidFill>
                  <a:sysClr val="windowText" lastClr="000000"/>
                </a:solidFill>
              </a:rPr>
              <a:t>HTML	</a:t>
            </a:r>
            <a:r>
              <a:rPr lang="en-US" sz="2000" dirty="0" smtClean="0">
                <a:solidFill>
                  <a:sysClr val="windowText" lastClr="000000"/>
                </a:solidFill>
                <a:latin typeface="Times New Roman"/>
                <a:cs typeface="Times New Roman"/>
              </a:rPr>
              <a:t>● </a:t>
            </a:r>
            <a:r>
              <a:rPr lang="en-US" sz="2000" dirty="0" smtClean="0">
                <a:solidFill>
                  <a:sysClr val="windowText" lastClr="000000"/>
                </a:solidFill>
              </a:rPr>
              <a:t>Google Maps	</a:t>
            </a:r>
            <a:r>
              <a:rPr lang="en-US" sz="2000" dirty="0" smtClean="0">
                <a:solidFill>
                  <a:sysClr val="windowText" lastClr="000000"/>
                </a:solidFill>
                <a:latin typeface="Times New Roman"/>
                <a:cs typeface="Times New Roman"/>
              </a:rPr>
              <a:t>● </a:t>
            </a:r>
            <a:r>
              <a:rPr lang="en-US" sz="2000" dirty="0" smtClean="0">
                <a:solidFill>
                  <a:sysClr val="windowText" lastClr="000000"/>
                </a:solidFill>
              </a:rPr>
              <a:t>phpMyAdmin</a:t>
            </a:r>
          </a:p>
          <a:p>
            <a:pPr algn="just" defTabSz="917575">
              <a:tabLst>
                <a:tab pos="2527300" algn="l"/>
                <a:tab pos="5438775" algn="l"/>
              </a:tabLst>
            </a:pPr>
            <a:r>
              <a:rPr lang="en-US" sz="2000" dirty="0" smtClean="0">
                <a:solidFill>
                  <a:sysClr val="windowText" lastClr="000000"/>
                </a:solidFill>
                <a:latin typeface="Times New Roman"/>
                <a:cs typeface="Times New Roman"/>
              </a:rPr>
              <a:t>● </a:t>
            </a:r>
            <a:r>
              <a:rPr lang="en-US" sz="2000" dirty="0" smtClean="0">
                <a:solidFill>
                  <a:sysClr val="windowText" lastClr="000000"/>
                </a:solidFill>
              </a:rPr>
              <a:t>Dreamweaver	</a:t>
            </a:r>
            <a:r>
              <a:rPr lang="en-US" sz="2000" dirty="0" smtClean="0">
                <a:solidFill>
                  <a:sysClr val="windowText" lastClr="000000"/>
                </a:solidFill>
                <a:latin typeface="Times New Roman"/>
                <a:cs typeface="Times New Roman"/>
              </a:rPr>
              <a:t>● </a:t>
            </a:r>
            <a:r>
              <a:rPr lang="en-US" sz="2000" dirty="0" smtClean="0">
                <a:solidFill>
                  <a:sysClr val="windowText" lastClr="000000"/>
                </a:solidFill>
              </a:rPr>
              <a:t>PHP	</a:t>
            </a:r>
            <a:r>
              <a:rPr lang="en-US" sz="2000" dirty="0" smtClean="0">
                <a:solidFill>
                  <a:sysClr val="windowText" lastClr="000000"/>
                </a:solidFill>
                <a:latin typeface="Times New Roman"/>
                <a:cs typeface="Times New Roman"/>
              </a:rPr>
              <a:t>● </a:t>
            </a:r>
            <a:r>
              <a:rPr lang="en-US" sz="2000" dirty="0" smtClean="0">
                <a:solidFill>
                  <a:sysClr val="windowText" lastClr="000000"/>
                </a:solidFill>
              </a:rPr>
              <a:t>MySQL</a:t>
            </a:r>
            <a:endParaRPr lang="en-US" sz="2000" dirty="0">
              <a:solidFill>
                <a:sysClr val="windowText" lastClr="000000"/>
              </a:solidFill>
            </a:endParaRPr>
          </a:p>
          <a:p>
            <a:pPr algn="just" defTabSz="917575">
              <a:tabLst>
                <a:tab pos="2527300" algn="l"/>
                <a:tab pos="5438775" algn="l"/>
              </a:tabLst>
            </a:pPr>
            <a:r>
              <a:rPr lang="en-US" sz="2000" dirty="0">
                <a:solidFill>
                  <a:sysClr val="windowText" lastClr="000000"/>
                </a:solidFill>
                <a:latin typeface="Times New Roman"/>
                <a:cs typeface="Times New Roman"/>
              </a:rPr>
              <a:t>● </a:t>
            </a:r>
            <a:r>
              <a:rPr lang="en-US" sz="2000" dirty="0" smtClean="0">
                <a:solidFill>
                  <a:sysClr val="windowText" lastClr="000000"/>
                </a:solidFill>
              </a:rPr>
              <a:t>XML	</a:t>
            </a:r>
            <a:r>
              <a:rPr lang="en-US" sz="2000" dirty="0" smtClean="0">
                <a:solidFill>
                  <a:sysClr val="windowText" lastClr="000000"/>
                </a:solidFill>
                <a:latin typeface="Times New Roman"/>
                <a:cs typeface="Times New Roman"/>
              </a:rPr>
              <a:t>● </a:t>
            </a:r>
            <a:r>
              <a:rPr lang="en-US" sz="2000" dirty="0" smtClean="0">
                <a:solidFill>
                  <a:sysClr val="windowText" lastClr="000000"/>
                </a:solidFill>
              </a:rPr>
              <a:t>JavaScript</a:t>
            </a:r>
            <a:endParaRPr lang="en-US" sz="2000" dirty="0">
              <a:solidFill>
                <a:sysClr val="windowText" lastClr="000000"/>
              </a:solidFill>
            </a:endParaRPr>
          </a:p>
        </p:txBody>
      </p:sp>
      <p:sp>
        <p:nvSpPr>
          <p:cNvPr id="59" name="Text Box 4533"/>
          <p:cNvSpPr txBox="1">
            <a:spLocks noChangeArrowheads="1"/>
          </p:cNvSpPr>
          <p:nvPr/>
        </p:nvSpPr>
        <p:spPr bwMode="auto">
          <a:xfrm>
            <a:off x="14669430" y="19765425"/>
            <a:ext cx="156712" cy="312073"/>
          </a:xfrm>
          <a:prstGeom prst="rect">
            <a:avLst/>
          </a:prstGeom>
          <a:noFill/>
          <a:ln w="12700">
            <a:noFill/>
            <a:miter lim="800000"/>
            <a:headEnd type="none" w="sm" len="sm"/>
            <a:tailEnd type="none" w="sm" len="sm"/>
          </a:ln>
          <a:effectLst/>
        </p:spPr>
        <p:txBody>
          <a:bodyPr wrap="none">
            <a:spAutoFit/>
          </a:bodyPr>
          <a:lstStyle/>
          <a:p>
            <a:endParaRPr lang="en-US"/>
          </a:p>
        </p:txBody>
      </p:sp>
      <p:sp>
        <p:nvSpPr>
          <p:cNvPr id="61" name="Rectangle 4792"/>
          <p:cNvSpPr>
            <a:spLocks noChangeArrowheads="1"/>
          </p:cNvSpPr>
          <p:nvPr/>
        </p:nvSpPr>
        <p:spPr bwMode="auto">
          <a:xfrm>
            <a:off x="35513834" y="16220374"/>
            <a:ext cx="8229600" cy="733574"/>
          </a:xfrm>
          <a:prstGeom prst="rect">
            <a:avLst/>
          </a:prstGeom>
          <a:solidFill>
            <a:srgbClr val="000000"/>
          </a:solidFill>
          <a:ln w="12700">
            <a:noFill/>
            <a:miter lim="800000"/>
            <a:headEnd type="none" w="sm" len="sm"/>
            <a:tailEnd type="none" w="sm" len="sm"/>
          </a:ln>
          <a:effectLst/>
        </p:spPr>
        <p:txBody>
          <a:bodyPr wrap="none" anchor="ctr"/>
          <a:lstStyle/>
          <a:p>
            <a:pPr algn="ctr"/>
            <a:r>
              <a:rPr lang="en-US" sz="2800" b="1" dirty="0" smtClean="0"/>
              <a:t>CONCLUSION</a:t>
            </a:r>
            <a:endParaRPr lang="en-US" sz="3600" b="1" dirty="0"/>
          </a:p>
        </p:txBody>
      </p:sp>
      <p:sp>
        <p:nvSpPr>
          <p:cNvPr id="63" name="Text Box 4795"/>
          <p:cNvSpPr txBox="1">
            <a:spLocks noChangeArrowheads="1"/>
          </p:cNvSpPr>
          <p:nvPr/>
        </p:nvSpPr>
        <p:spPr bwMode="auto">
          <a:xfrm>
            <a:off x="35513834" y="17043180"/>
            <a:ext cx="8229600" cy="2862322"/>
          </a:xfrm>
          <a:prstGeom prst="rect">
            <a:avLst/>
          </a:prstGeom>
          <a:noFill/>
          <a:ln w="12700">
            <a:noFill/>
            <a:miter lim="800000"/>
            <a:headEnd type="none" w="sm" len="sm"/>
            <a:tailEnd type="none" w="sm" len="sm"/>
          </a:ln>
          <a:effectLst/>
        </p:spPr>
        <p:txBody>
          <a:bodyPr wrap="square">
            <a:spAutoFit/>
          </a:bodyPr>
          <a:lstStyle/>
          <a:p>
            <a:pPr algn="just"/>
            <a:r>
              <a:rPr lang="en-US" sz="2000" dirty="0">
                <a:solidFill>
                  <a:srgbClr val="000000"/>
                </a:solidFill>
              </a:rPr>
              <a:t>The creation of these files, along with the compilation of the spreadsheets, will enhance the ability of research students gathering data in the field to do so more accurately. The continued development of the visualization tool allows a greater ability to analyze the results and compare them with previous data.</a:t>
            </a:r>
          </a:p>
          <a:p>
            <a:pPr indent="241300" algn="just"/>
            <a:r>
              <a:rPr lang="en-US" sz="2000" dirty="0">
                <a:solidFill>
                  <a:srgbClr val="000000"/>
                </a:solidFill>
              </a:rPr>
              <a:t>Now that the framework has been laid for the data flow, further enhancements can be added to increase the amount of available data and how it is displayed. This will allow researchers to further track the effects of climate change on local watersheds.</a:t>
            </a:r>
          </a:p>
        </p:txBody>
      </p:sp>
      <p:sp>
        <p:nvSpPr>
          <p:cNvPr id="71" name="Rectangle 1"/>
          <p:cNvSpPr>
            <a:spLocks noChangeArrowheads="1"/>
          </p:cNvSpPr>
          <p:nvPr/>
        </p:nvSpPr>
        <p:spPr bwMode="auto">
          <a:xfrm>
            <a:off x="19107" y="3197351"/>
            <a:ext cx="8229600" cy="74789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indent="190500" algn="just"/>
            <a:r>
              <a:rPr lang="en-US" sz="2400" dirty="0">
                <a:solidFill>
                  <a:sysClr val="windowText" lastClr="000000"/>
                </a:solidFill>
              </a:rPr>
              <a:t>The Center of Excellence in Remote Sensing Education and Research (CERSER) has implemented three research projects during the summer Research Experience for Undergraduates (REU) program gathering water quality data for local waterways. The data has been compiled manually utilizing pen and paper and then entered into a spreadsheet. With the spread of electronic devices capable of interacting with databases, the development of an electronic method of entering and manipulating the water quality data was pursued during this project.</a:t>
            </a:r>
          </a:p>
          <a:p>
            <a:pPr indent="190500" algn="just"/>
            <a:r>
              <a:rPr lang="en-US" sz="2400" dirty="0">
                <a:solidFill>
                  <a:sysClr val="windowText" lastClr="000000"/>
                </a:solidFill>
              </a:rPr>
              <a:t>This project focused on the development of an interactive database to gather, display, and analyze data collected from local waterways. The database and entry form was built in MySQL on a PHP server allowing participants to enter data from anywhere Internet access is available. This project then researched applying this data to the Google Maps site to provide labeling and information to users. The NIA server at http://nia.ecsu.edu is used to host the application for download and for storage of the databases.</a:t>
            </a:r>
          </a:p>
          <a:p>
            <a:pPr indent="190500" algn="just"/>
            <a:r>
              <a:rPr lang="en-US" sz="2400" dirty="0">
                <a:solidFill>
                  <a:sysClr val="windowText" lastClr="000000"/>
                </a:solidFill>
              </a:rPr>
              <a:t>This project was built on water quality data gathered by the Summer Research Experience for Undergraduate teams during the summers of 2014, 2013, and 2011.</a:t>
            </a:r>
          </a:p>
        </p:txBody>
      </p:sp>
      <p:grpSp>
        <p:nvGrpSpPr>
          <p:cNvPr id="19" name="Group 18"/>
          <p:cNvGrpSpPr/>
          <p:nvPr/>
        </p:nvGrpSpPr>
        <p:grpSpPr>
          <a:xfrm>
            <a:off x="33934007" y="20063008"/>
            <a:ext cx="9272013" cy="1395930"/>
            <a:chOff x="33934007" y="19647141"/>
            <a:chExt cx="9272013" cy="1395930"/>
          </a:xfrm>
        </p:grpSpPr>
        <p:sp>
          <p:nvSpPr>
            <p:cNvPr id="64" name="Text Box 4957"/>
            <p:cNvSpPr txBox="1">
              <a:spLocks noChangeArrowheads="1"/>
            </p:cNvSpPr>
            <p:nvPr/>
          </p:nvSpPr>
          <p:spPr bwMode="auto">
            <a:xfrm>
              <a:off x="38634020" y="20266476"/>
              <a:ext cx="4572000" cy="300723"/>
            </a:xfrm>
            <a:prstGeom prst="rect">
              <a:avLst/>
            </a:prstGeom>
            <a:noFill/>
            <a:ln w="12700">
              <a:noFill/>
              <a:miter lim="800000"/>
              <a:headEnd type="none" w="sm" len="sm"/>
              <a:tailEnd type="none" w="sm" len="sm"/>
            </a:ln>
            <a:effectLst/>
          </p:spPr>
          <p:txBody>
            <a:bodyPr wrap="square">
              <a:spAutoFit/>
            </a:bodyPr>
            <a:lstStyle/>
            <a:p>
              <a:pPr algn="just">
                <a:lnSpc>
                  <a:spcPct val="75000"/>
                </a:lnSpc>
              </a:pPr>
              <a:r>
                <a:rPr lang="en-US" i="1" dirty="0" smtClean="0">
                  <a:solidFill>
                    <a:srgbClr val="000000"/>
                  </a:solidFill>
                </a:rPr>
                <a:t>Extensive list of references available at: </a:t>
              </a:r>
            </a:p>
          </p:txBody>
        </p:sp>
        <p:sp>
          <p:nvSpPr>
            <p:cNvPr id="69" name="Rectangle 4792"/>
            <p:cNvSpPr>
              <a:spLocks noChangeArrowheads="1"/>
            </p:cNvSpPr>
            <p:nvPr/>
          </p:nvSpPr>
          <p:spPr bwMode="auto">
            <a:xfrm>
              <a:off x="38634020" y="19647141"/>
              <a:ext cx="4572000" cy="548640"/>
            </a:xfrm>
            <a:prstGeom prst="rect">
              <a:avLst/>
            </a:prstGeom>
            <a:solidFill>
              <a:srgbClr val="000000"/>
            </a:solidFill>
            <a:ln w="12700">
              <a:noFill/>
              <a:miter lim="800000"/>
              <a:headEnd type="none" w="sm" len="sm"/>
              <a:tailEnd type="none" w="sm" len="sm"/>
            </a:ln>
            <a:effectLst/>
          </p:spPr>
          <p:txBody>
            <a:bodyPr wrap="none" anchor="ctr"/>
            <a:lstStyle/>
            <a:p>
              <a:pPr algn="ctr"/>
              <a:r>
                <a:rPr lang="en-US" sz="2400" b="1" dirty="0"/>
                <a:t>REFERENCES</a:t>
              </a:r>
              <a:endParaRPr lang="en-US" sz="3600" b="1" dirty="0"/>
            </a:p>
          </p:txBody>
        </p:sp>
        <p:sp>
          <p:nvSpPr>
            <p:cNvPr id="80" name="Rectangle 4792"/>
            <p:cNvSpPr>
              <a:spLocks noChangeArrowheads="1"/>
            </p:cNvSpPr>
            <p:nvPr/>
          </p:nvSpPr>
          <p:spPr bwMode="auto">
            <a:xfrm>
              <a:off x="33934007" y="19647141"/>
              <a:ext cx="4572000" cy="548640"/>
            </a:xfrm>
            <a:prstGeom prst="rect">
              <a:avLst/>
            </a:prstGeom>
            <a:solidFill>
              <a:srgbClr val="000000"/>
            </a:solidFill>
            <a:ln w="12700">
              <a:noFill/>
              <a:miter lim="800000"/>
              <a:headEnd type="none" w="sm" len="sm"/>
              <a:tailEnd type="none" w="sm" len="sm"/>
            </a:ln>
            <a:effectLst/>
          </p:spPr>
          <p:txBody>
            <a:bodyPr wrap="none" anchor="ctr"/>
            <a:lstStyle/>
            <a:p>
              <a:pPr algn="ctr"/>
              <a:r>
                <a:rPr lang="en-US" sz="2400" b="1" dirty="0"/>
                <a:t>ACKNOWLEDGEMENT</a:t>
              </a:r>
              <a:endParaRPr lang="en-US" sz="3600" b="1" dirty="0"/>
            </a:p>
          </p:txBody>
        </p:sp>
        <p:sp>
          <p:nvSpPr>
            <p:cNvPr id="82" name="TextBox 81"/>
            <p:cNvSpPr txBox="1"/>
            <p:nvPr/>
          </p:nvSpPr>
          <p:spPr>
            <a:xfrm>
              <a:off x="33934007" y="20257535"/>
              <a:ext cx="4572000" cy="785536"/>
            </a:xfrm>
            <a:prstGeom prst="rect">
              <a:avLst/>
            </a:prstGeom>
            <a:noFill/>
          </p:spPr>
          <p:txBody>
            <a:bodyPr wrap="square" rtlCol="0">
              <a:spAutoFit/>
            </a:bodyPr>
            <a:lstStyle/>
            <a:p>
              <a:pPr algn="just">
                <a:lnSpc>
                  <a:spcPct val="75000"/>
                </a:lnSpc>
              </a:pPr>
              <a:r>
                <a:rPr lang="en-US" sz="2000" i="1" dirty="0">
                  <a:solidFill>
                    <a:srgbClr val="000000"/>
                  </a:solidFill>
                </a:rPr>
                <a:t>We would like to acknowledge the assistance of Dr. Linda Hayden who has provided the funding and the opportunity for this projects completion</a:t>
              </a:r>
              <a:r>
                <a:rPr lang="en-US" sz="2000" i="1" dirty="0" smtClean="0">
                  <a:solidFill>
                    <a:srgbClr val="000000"/>
                  </a:solidFill>
                </a:rPr>
                <a:t>.’</a:t>
              </a:r>
              <a:endParaRPr lang="en-US" sz="2000" dirty="0"/>
            </a:p>
          </p:txBody>
        </p:sp>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69755" y="185645"/>
            <a:ext cx="2585051" cy="1681255"/>
          </a:xfrm>
          <a:prstGeom prst="rect">
            <a:avLst/>
          </a:prstGeom>
        </p:spPr>
      </p:pic>
      <p:grpSp>
        <p:nvGrpSpPr>
          <p:cNvPr id="121" name="Group 120"/>
          <p:cNvGrpSpPr/>
          <p:nvPr/>
        </p:nvGrpSpPr>
        <p:grpSpPr>
          <a:xfrm>
            <a:off x="26062852" y="11296222"/>
            <a:ext cx="7797521" cy="5187581"/>
            <a:chOff x="0" y="0"/>
            <a:chExt cx="6400800" cy="4258362"/>
          </a:xfrm>
        </p:grpSpPr>
        <p:pic>
          <p:nvPicPr>
            <p:cNvPr id="122" name="Picture 121" descr="DB_STRUCTURE_0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400800" cy="3983604"/>
            </a:xfrm>
            <a:prstGeom prst="rect">
              <a:avLst/>
            </a:prstGeom>
            <a:noFill/>
            <a:ln>
              <a:noFill/>
            </a:ln>
          </p:spPr>
        </p:pic>
        <p:sp>
          <p:nvSpPr>
            <p:cNvPr id="123" name="Text Box 17"/>
            <p:cNvSpPr txBox="1"/>
            <p:nvPr/>
          </p:nvSpPr>
          <p:spPr>
            <a:xfrm>
              <a:off x="0" y="4030980"/>
              <a:ext cx="6400800" cy="227382"/>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400"/>
                </a:spcBef>
                <a:spcAft>
                  <a:spcPts val="1000"/>
                </a:spcAft>
              </a:pPr>
              <a:r>
                <a:rPr lang="en-US" dirty="0">
                  <a:solidFill>
                    <a:sysClr val="windowText" lastClr="000000"/>
                  </a:solidFill>
                  <a:effectLst/>
                  <a:latin typeface="Times New Roman"/>
                  <a:ea typeface="SimSun"/>
                </a:rPr>
                <a:t>Figure 1 Screenshot of the database structure</a:t>
              </a:r>
            </a:p>
          </p:txBody>
        </p:sp>
      </p:grpSp>
      <p:grpSp>
        <p:nvGrpSpPr>
          <p:cNvPr id="20" name="Group 19"/>
          <p:cNvGrpSpPr/>
          <p:nvPr/>
        </p:nvGrpSpPr>
        <p:grpSpPr>
          <a:xfrm>
            <a:off x="25846812" y="16826021"/>
            <a:ext cx="9173941" cy="2348033"/>
            <a:chOff x="25846812" y="14471694"/>
            <a:chExt cx="9173941" cy="2348033"/>
          </a:xfrm>
        </p:grpSpPr>
        <p:pic>
          <p:nvPicPr>
            <p:cNvPr id="125" name="Picture 124" descr="DB_DISPLAY_SHOW_01.png"/>
            <p:cNvPicPr>
              <a:picLocks noChangeAspect="1"/>
            </p:cNvPicPr>
            <p:nvPr/>
          </p:nvPicPr>
          <p:blipFill rotWithShape="1">
            <a:blip r:embed="rId7">
              <a:extLst>
                <a:ext uri="{28A0092B-C50C-407E-A947-70E740481C1C}">
                  <a14:useLocalDpi xmlns:a14="http://schemas.microsoft.com/office/drawing/2010/main" val="0"/>
                </a:ext>
              </a:extLst>
            </a:blip>
            <a:srcRect b="42015"/>
            <a:stretch/>
          </p:blipFill>
          <p:spPr bwMode="auto">
            <a:xfrm>
              <a:off x="25846812" y="14471694"/>
              <a:ext cx="9173941" cy="1922963"/>
            </a:xfrm>
            <a:prstGeom prst="rect">
              <a:avLst/>
            </a:prstGeom>
            <a:noFill/>
            <a:ln>
              <a:noFill/>
            </a:ln>
          </p:spPr>
        </p:pic>
        <p:sp>
          <p:nvSpPr>
            <p:cNvPr id="126" name="Text Box 19"/>
            <p:cNvSpPr txBox="1"/>
            <p:nvPr/>
          </p:nvSpPr>
          <p:spPr>
            <a:xfrm>
              <a:off x="25846812" y="16512121"/>
              <a:ext cx="9173941" cy="307606"/>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400"/>
                </a:spcBef>
                <a:spcAft>
                  <a:spcPts val="1000"/>
                </a:spcAft>
              </a:pPr>
              <a:r>
                <a:rPr lang="en-US" dirty="0">
                  <a:solidFill>
                    <a:sysClr val="windowText" lastClr="000000"/>
                  </a:solidFill>
                  <a:effectLst/>
                  <a:latin typeface="Times New Roman"/>
                  <a:ea typeface="SimSun"/>
                </a:rPr>
                <a:t>Figure 2 Data show file created in Dreamweaver</a:t>
              </a:r>
            </a:p>
          </p:txBody>
        </p:sp>
      </p:grpSp>
      <p:grpSp>
        <p:nvGrpSpPr>
          <p:cNvPr id="21" name="Group 20"/>
          <p:cNvGrpSpPr/>
          <p:nvPr/>
        </p:nvGrpSpPr>
        <p:grpSpPr>
          <a:xfrm>
            <a:off x="26062851" y="19434705"/>
            <a:ext cx="7710237" cy="2350346"/>
            <a:chOff x="26062851" y="19434705"/>
            <a:chExt cx="7710237" cy="2350346"/>
          </a:xfrm>
        </p:grpSpPr>
        <p:pic>
          <p:nvPicPr>
            <p:cNvPr id="129" name="Picture 128" descr="XML_MARKER_FILE.png"/>
            <p:cNvPicPr>
              <a:picLocks noChangeAspect="1"/>
            </p:cNvPicPr>
            <p:nvPr/>
          </p:nvPicPr>
          <p:blipFill rotWithShape="1">
            <a:blip r:embed="rId8">
              <a:extLst>
                <a:ext uri="{28A0092B-C50C-407E-A947-70E740481C1C}">
                  <a14:useLocalDpi xmlns:a14="http://schemas.microsoft.com/office/drawing/2010/main" val="0"/>
                </a:ext>
              </a:extLst>
            </a:blip>
            <a:srcRect b="55033"/>
            <a:stretch/>
          </p:blipFill>
          <p:spPr bwMode="auto">
            <a:xfrm>
              <a:off x="26062851" y="19434705"/>
              <a:ext cx="7710237" cy="2024233"/>
            </a:xfrm>
            <a:prstGeom prst="rect">
              <a:avLst/>
            </a:prstGeom>
            <a:noFill/>
            <a:ln>
              <a:noFill/>
            </a:ln>
          </p:spPr>
        </p:pic>
        <p:sp>
          <p:nvSpPr>
            <p:cNvPr id="130" name="Text Box 21"/>
            <p:cNvSpPr txBox="1"/>
            <p:nvPr/>
          </p:nvSpPr>
          <p:spPr>
            <a:xfrm>
              <a:off x="26062851" y="21508052"/>
              <a:ext cx="7710237" cy="276999"/>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400"/>
                </a:spcBef>
                <a:spcAft>
                  <a:spcPts val="1000"/>
                </a:spcAft>
              </a:pPr>
              <a:r>
                <a:rPr lang="en-US" dirty="0">
                  <a:solidFill>
                    <a:sysClr val="windowText" lastClr="000000"/>
                  </a:solidFill>
                  <a:effectLst/>
                  <a:latin typeface="Times New Roman"/>
                  <a:ea typeface="SimSun"/>
                </a:rPr>
                <a:t>Figure 4 </a:t>
              </a:r>
              <a:r>
                <a:rPr lang="en-US" dirty="0" err="1">
                  <a:solidFill>
                    <a:sysClr val="windowText" lastClr="000000"/>
                  </a:solidFill>
                  <a:effectLst/>
                  <a:latin typeface="Times New Roman"/>
                  <a:ea typeface="SimSun"/>
                </a:rPr>
                <a:t>DOM_example.php</a:t>
              </a:r>
              <a:r>
                <a:rPr lang="en-US" dirty="0">
                  <a:solidFill>
                    <a:sysClr val="windowText" lastClr="000000"/>
                  </a:solidFill>
                  <a:effectLst/>
                  <a:latin typeface="Times New Roman"/>
                  <a:ea typeface="SimSun"/>
                </a:rPr>
                <a:t> XML output</a:t>
              </a:r>
            </a:p>
          </p:txBody>
        </p:sp>
      </p:grpSp>
      <p:sp>
        <p:nvSpPr>
          <p:cNvPr id="132" name="Rectangle 3871"/>
          <p:cNvSpPr>
            <a:spLocks noChangeArrowheads="1"/>
          </p:cNvSpPr>
          <p:nvPr/>
        </p:nvSpPr>
        <p:spPr bwMode="auto">
          <a:xfrm>
            <a:off x="8561526" y="6152831"/>
            <a:ext cx="8229600" cy="11480694"/>
          </a:xfrm>
          <a:prstGeom prst="rect">
            <a:avLst/>
          </a:prstGeom>
          <a:noFill/>
          <a:ln w="9525">
            <a:noFill/>
            <a:miter lim="800000"/>
            <a:headEnd/>
            <a:tailEnd/>
          </a:ln>
          <a:effectLst/>
        </p:spPr>
        <p:txBody>
          <a:bodyPr wrap="square" lIns="92068" tIns="46031" rIns="92068" bIns="46031">
            <a:spAutoFit/>
          </a:bodyPr>
          <a:lstStyle/>
          <a:p>
            <a:r>
              <a:rPr lang="en-US" sz="2000" b="1" dirty="0" smtClean="0">
                <a:solidFill>
                  <a:sysClr val="windowText" lastClr="000000"/>
                </a:solidFill>
              </a:rPr>
              <a:t>I. Database </a:t>
            </a:r>
            <a:r>
              <a:rPr lang="en-US" sz="2000" b="1" dirty="0">
                <a:solidFill>
                  <a:sysClr val="windowText" lastClr="000000"/>
                </a:solidFill>
              </a:rPr>
              <a:t>Formation</a:t>
            </a:r>
          </a:p>
          <a:p>
            <a:pPr algn="just"/>
            <a:r>
              <a:rPr lang="en-US" sz="2000" b="1" i="1" dirty="0">
                <a:solidFill>
                  <a:sysClr val="windowText" lastClr="000000"/>
                </a:solidFill>
              </a:rPr>
              <a:t>Combine Spreadsheets (</a:t>
            </a:r>
            <a:r>
              <a:rPr lang="en-US" sz="2000" b="1" i="1" dirty="0" smtClean="0">
                <a:solidFill>
                  <a:sysClr val="windowText" lastClr="000000"/>
                </a:solidFill>
              </a:rPr>
              <a:t>Excel)</a:t>
            </a:r>
            <a:endParaRPr lang="en-US" sz="2000" b="1" i="1" dirty="0">
              <a:solidFill>
                <a:sysClr val="windowText" lastClr="000000"/>
              </a:solidFill>
            </a:endParaRPr>
          </a:p>
          <a:p>
            <a:pPr algn="just"/>
            <a:r>
              <a:rPr lang="en-US" sz="2000" dirty="0">
                <a:solidFill>
                  <a:sysClr val="windowText" lastClr="000000"/>
                </a:solidFill>
              </a:rPr>
              <a:t>Research teams from 2011, 2013, and 2014 entered their data into Excel spreadsheets in order to create HTML files for analyzation and data visualization. These sheets varied slightly as new tests (turbidity) were added in 2013 and 2014. Units of measurement also had to be standardized before the files were combined (micro, </a:t>
            </a:r>
            <a:r>
              <a:rPr lang="en-US" sz="2000" dirty="0" err="1">
                <a:solidFill>
                  <a:sysClr val="windowText" lastClr="000000"/>
                </a:solidFill>
              </a:rPr>
              <a:t>milli</a:t>
            </a:r>
            <a:r>
              <a:rPr lang="en-US" sz="2000" dirty="0">
                <a:solidFill>
                  <a:sysClr val="windowText" lastClr="000000"/>
                </a:solidFill>
              </a:rPr>
              <a:t>). Wind direction measurements on calm days were entered as “0” or “calm” for several entries and were changed to a null entry to reflect the lack of direction</a:t>
            </a:r>
            <a:r>
              <a:rPr lang="en-US" sz="2000" dirty="0" smtClean="0">
                <a:solidFill>
                  <a:sysClr val="windowText" lastClr="000000"/>
                </a:solidFill>
              </a:rPr>
              <a:t>. Once various </a:t>
            </a:r>
            <a:r>
              <a:rPr lang="en-US" sz="2000" dirty="0">
                <a:solidFill>
                  <a:sysClr val="windowText" lastClr="000000"/>
                </a:solidFill>
              </a:rPr>
              <a:t>issues were resolved, the five files (2013 and 2014 included two trips to each waterway), were compiled into one. </a:t>
            </a:r>
          </a:p>
          <a:p>
            <a:pPr algn="just">
              <a:spcBef>
                <a:spcPts val="1200"/>
              </a:spcBef>
            </a:pPr>
            <a:r>
              <a:rPr lang="en-US" sz="2000" b="1" i="1" dirty="0">
                <a:solidFill>
                  <a:sysClr val="windowText" lastClr="000000"/>
                </a:solidFill>
              </a:rPr>
              <a:t>Database (</a:t>
            </a:r>
            <a:r>
              <a:rPr lang="en-US" sz="2000" b="1" i="1" dirty="0" err="1">
                <a:solidFill>
                  <a:sysClr val="windowText" lastClr="000000"/>
                </a:solidFill>
              </a:rPr>
              <a:t>phpMyADMIN</a:t>
            </a:r>
            <a:r>
              <a:rPr lang="en-US" sz="2000" b="1" i="1" dirty="0">
                <a:solidFill>
                  <a:sysClr val="windowText" lastClr="000000"/>
                </a:solidFill>
              </a:rPr>
              <a:t>)</a:t>
            </a:r>
          </a:p>
          <a:p>
            <a:pPr algn="just"/>
            <a:r>
              <a:rPr lang="en-US" sz="2000" dirty="0">
                <a:solidFill>
                  <a:sysClr val="windowText" lastClr="000000"/>
                </a:solidFill>
              </a:rPr>
              <a:t>Using </a:t>
            </a:r>
            <a:r>
              <a:rPr lang="en-US" sz="2000" dirty="0" err="1">
                <a:solidFill>
                  <a:sysClr val="windowText" lastClr="000000"/>
                </a:solidFill>
              </a:rPr>
              <a:t>phpMyADMIN</a:t>
            </a:r>
            <a:r>
              <a:rPr lang="en-US" sz="2000" dirty="0">
                <a:solidFill>
                  <a:sysClr val="windowText" lastClr="000000"/>
                </a:solidFill>
              </a:rPr>
              <a:t>, a graphical interface for MySQL, the database structure was created. A single table with 28 data fields and one key field was created. The fields were given their individual characteristics depending on the data they were to hold (text, integers, and floating decimals). The screenshot of the database structure can be seen in Fig. 1.</a:t>
            </a:r>
          </a:p>
          <a:p>
            <a:pPr algn="just"/>
            <a:r>
              <a:rPr lang="en-US" sz="2000" dirty="0">
                <a:solidFill>
                  <a:sysClr val="windowText" lastClr="000000"/>
                </a:solidFill>
              </a:rPr>
              <a:t>  The next step was to import the data from the combined spreadsheets. The data was first exported from the Excel file into a text file in the Comma Separated Value (CSV) format. The CSV file was then opened in a text editor where the last paragraph mark was removed. </a:t>
            </a:r>
            <a:r>
              <a:rPr lang="en-US" sz="2000" dirty="0" smtClean="0">
                <a:solidFill>
                  <a:sysClr val="windowText" lastClr="000000"/>
                </a:solidFill>
              </a:rPr>
              <a:t>This </a:t>
            </a:r>
            <a:r>
              <a:rPr lang="en-US" sz="2000" dirty="0">
                <a:solidFill>
                  <a:sysClr val="windowText" lastClr="000000"/>
                </a:solidFill>
              </a:rPr>
              <a:t>process was repeated many times in order to remove errors in the data that were found after the import.</a:t>
            </a:r>
          </a:p>
          <a:p>
            <a:pPr algn="just">
              <a:spcBef>
                <a:spcPts val="1200"/>
              </a:spcBef>
            </a:pPr>
            <a:r>
              <a:rPr lang="en-US" sz="2000" b="1" i="1" dirty="0">
                <a:solidFill>
                  <a:sysClr val="windowText" lastClr="000000"/>
                </a:solidFill>
              </a:rPr>
              <a:t>Data Pages (Dreamweaver)</a:t>
            </a:r>
          </a:p>
          <a:p>
            <a:pPr algn="just"/>
            <a:r>
              <a:rPr lang="en-US" sz="2000" dirty="0">
                <a:solidFill>
                  <a:sysClr val="windowText" lastClr="000000"/>
                </a:solidFill>
              </a:rPr>
              <a:t>In order to view the data without the use of phpMyAdmin, a data display page was created using Dreamweaver (Fig. 2). This page displays the data within the database in table form ordered by the ID number of each record. The display page uses the connection file parameters to connect with the database.</a:t>
            </a:r>
          </a:p>
          <a:p>
            <a:pPr algn="just"/>
            <a:r>
              <a:rPr lang="en-US" sz="2000" dirty="0">
                <a:solidFill>
                  <a:sysClr val="windowText" lastClr="000000"/>
                </a:solidFill>
              </a:rPr>
              <a:t>Each record has two links, “Modify” and “Delete,” which enable the user to either modify the current record or delete it. The modify link takes the user to a form page that is prefilled with the current record (Fig. 3). The user can then save the modifications and is returned to the data display page. The delete link deletes the current record. </a:t>
            </a:r>
          </a:p>
          <a:p>
            <a:pPr indent="174625" algn="just"/>
            <a:r>
              <a:rPr lang="en-US" sz="2000" dirty="0">
                <a:solidFill>
                  <a:sysClr val="windowText" lastClr="000000"/>
                </a:solidFill>
              </a:rPr>
              <a:t>A Data Entry page was created in order that new records could be entered. The point and latitude/longitude positions can be entered ahead of the research trip to the waterway. The other data collected in the field can be entered through the modification of each record from the data view page</a:t>
            </a:r>
            <a:r>
              <a:rPr lang="en-US" sz="2000" dirty="0" smtClean="0">
                <a:solidFill>
                  <a:sysClr val="windowText" lastClr="000000"/>
                </a:solidFill>
              </a:rPr>
              <a:t>.</a:t>
            </a:r>
            <a:endParaRPr lang="en-US" sz="2000" dirty="0">
              <a:solidFill>
                <a:sysClr val="windowText" lastClr="000000"/>
              </a:solidFill>
            </a:endParaRPr>
          </a:p>
        </p:txBody>
      </p:sp>
      <p:grpSp>
        <p:nvGrpSpPr>
          <p:cNvPr id="14" name="Group 13"/>
          <p:cNvGrpSpPr/>
          <p:nvPr/>
        </p:nvGrpSpPr>
        <p:grpSpPr>
          <a:xfrm>
            <a:off x="34746506" y="2377467"/>
            <a:ext cx="3572176" cy="7088154"/>
            <a:chOff x="22272183" y="11655002"/>
            <a:chExt cx="3572176" cy="7088154"/>
          </a:xfrm>
        </p:grpSpPr>
        <p:pic>
          <p:nvPicPr>
            <p:cNvPr id="127" name="Picture 126" descr="DB_MODIFY_01.png"/>
            <p:cNvPicPr/>
            <p:nvPr/>
          </p:nvPicPr>
          <p:blipFill>
            <a:blip r:embed="rId9">
              <a:extLst>
                <a:ext uri="{28A0092B-C50C-407E-A947-70E740481C1C}">
                  <a14:useLocalDpi xmlns:a14="http://schemas.microsoft.com/office/drawing/2010/main" val="0"/>
                </a:ext>
              </a:extLst>
            </a:blip>
            <a:srcRect/>
            <a:stretch>
              <a:fillRect/>
            </a:stretch>
          </p:blipFill>
          <p:spPr bwMode="auto">
            <a:xfrm>
              <a:off x="22272183" y="11655002"/>
              <a:ext cx="3572176" cy="6654471"/>
            </a:xfrm>
            <a:prstGeom prst="rect">
              <a:avLst/>
            </a:prstGeom>
            <a:noFill/>
            <a:ln>
              <a:noFill/>
            </a:ln>
          </p:spPr>
        </p:pic>
        <p:sp>
          <p:nvSpPr>
            <p:cNvPr id="134" name="Text Box 19"/>
            <p:cNvSpPr txBox="1"/>
            <p:nvPr/>
          </p:nvSpPr>
          <p:spPr>
            <a:xfrm>
              <a:off x="22616403" y="18189158"/>
              <a:ext cx="3017520" cy="553998"/>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400"/>
                </a:spcBef>
                <a:spcAft>
                  <a:spcPts val="1000"/>
                </a:spcAft>
              </a:pPr>
              <a:r>
                <a:rPr lang="en-US" dirty="0">
                  <a:solidFill>
                    <a:sysClr val="windowText" lastClr="000000"/>
                  </a:solidFill>
                </a:rPr>
                <a:t>Figure 3 Screenshot of data modification page</a:t>
              </a:r>
              <a:endParaRPr lang="en-US" dirty="0">
                <a:solidFill>
                  <a:sysClr val="windowText" lastClr="000000"/>
                </a:solidFill>
                <a:effectLst/>
                <a:latin typeface="Times New Roman"/>
                <a:ea typeface="SimSun"/>
              </a:endParaRPr>
            </a:p>
          </p:txBody>
        </p:sp>
      </p:grpSp>
      <p:grpSp>
        <p:nvGrpSpPr>
          <p:cNvPr id="17" name="Group 16"/>
          <p:cNvGrpSpPr/>
          <p:nvPr/>
        </p:nvGrpSpPr>
        <p:grpSpPr>
          <a:xfrm>
            <a:off x="39007804" y="5510682"/>
            <a:ext cx="3958238" cy="3933926"/>
            <a:chOff x="26692976" y="17200334"/>
            <a:chExt cx="3958238" cy="3933926"/>
          </a:xfrm>
        </p:grpSpPr>
        <p:pic>
          <p:nvPicPr>
            <p:cNvPr id="133" name="Picture 132" descr="Info_Balloon_01.png"/>
            <p:cNvPicPr/>
            <p:nvPr/>
          </p:nvPicPr>
          <p:blipFill>
            <a:blip r:embed="rId10">
              <a:extLst>
                <a:ext uri="{28A0092B-C50C-407E-A947-70E740481C1C}">
                  <a14:useLocalDpi xmlns:a14="http://schemas.microsoft.com/office/drawing/2010/main" val="0"/>
                </a:ext>
              </a:extLst>
            </a:blip>
            <a:srcRect/>
            <a:stretch>
              <a:fillRect/>
            </a:stretch>
          </p:blipFill>
          <p:spPr bwMode="auto">
            <a:xfrm>
              <a:off x="26759416" y="17200334"/>
              <a:ext cx="3825359" cy="3656927"/>
            </a:xfrm>
            <a:prstGeom prst="rect">
              <a:avLst/>
            </a:prstGeom>
            <a:noFill/>
            <a:ln>
              <a:noFill/>
            </a:ln>
          </p:spPr>
        </p:pic>
        <p:sp>
          <p:nvSpPr>
            <p:cNvPr id="137" name="Text Box 21"/>
            <p:cNvSpPr txBox="1"/>
            <p:nvPr/>
          </p:nvSpPr>
          <p:spPr>
            <a:xfrm>
              <a:off x="26692976" y="20857261"/>
              <a:ext cx="3958238" cy="276999"/>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400"/>
                </a:spcBef>
                <a:spcAft>
                  <a:spcPts val="1000"/>
                </a:spcAft>
              </a:pPr>
              <a:r>
                <a:rPr lang="en-US" dirty="0">
                  <a:solidFill>
                    <a:sysClr val="windowText" lastClr="000000"/>
                  </a:solidFill>
                  <a:latin typeface="Times New Roman"/>
                  <a:ea typeface="SimSun"/>
                </a:rPr>
                <a:t>Figure 6 Information balloon with data</a:t>
              </a:r>
              <a:endParaRPr lang="en-US" dirty="0">
                <a:solidFill>
                  <a:sysClr val="windowText" lastClr="000000"/>
                </a:solidFill>
                <a:effectLst/>
                <a:latin typeface="Times New Roman"/>
                <a:ea typeface="SimSun"/>
              </a:endParaRPr>
            </a:p>
          </p:txBody>
        </p:sp>
      </p:grpSp>
      <p:grpSp>
        <p:nvGrpSpPr>
          <p:cNvPr id="16" name="Group 15"/>
          <p:cNvGrpSpPr/>
          <p:nvPr/>
        </p:nvGrpSpPr>
        <p:grpSpPr>
          <a:xfrm>
            <a:off x="38318682" y="2776917"/>
            <a:ext cx="5407056" cy="1395968"/>
            <a:chOff x="32963801" y="6645321"/>
            <a:chExt cx="5407056" cy="1395968"/>
          </a:xfrm>
        </p:grpSpPr>
        <p:pic>
          <p:nvPicPr>
            <p:cNvPr id="131" name="Picture 130" descr="GOOGLEDOM_LOAD_FUNCTION.png"/>
            <p:cNvPicPr/>
            <p:nvPr/>
          </p:nvPicPr>
          <p:blipFill>
            <a:blip r:embed="rId11">
              <a:extLst>
                <a:ext uri="{28A0092B-C50C-407E-A947-70E740481C1C}">
                  <a14:useLocalDpi xmlns:a14="http://schemas.microsoft.com/office/drawing/2010/main" val="0"/>
                </a:ext>
              </a:extLst>
            </a:blip>
            <a:srcRect/>
            <a:stretch>
              <a:fillRect/>
            </a:stretch>
          </p:blipFill>
          <p:spPr bwMode="auto">
            <a:xfrm>
              <a:off x="32963801" y="6645321"/>
              <a:ext cx="5407056" cy="1195981"/>
            </a:xfrm>
            <a:prstGeom prst="rect">
              <a:avLst/>
            </a:prstGeom>
            <a:noFill/>
            <a:ln>
              <a:noFill/>
            </a:ln>
          </p:spPr>
        </p:pic>
        <p:sp>
          <p:nvSpPr>
            <p:cNvPr id="139" name="Text Box 21"/>
            <p:cNvSpPr txBox="1"/>
            <p:nvPr/>
          </p:nvSpPr>
          <p:spPr>
            <a:xfrm>
              <a:off x="33555065" y="7764290"/>
              <a:ext cx="4224528" cy="276999"/>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400"/>
                </a:spcBef>
                <a:spcAft>
                  <a:spcPts val="1000"/>
                </a:spcAft>
              </a:pPr>
              <a:r>
                <a:rPr lang="en-US" dirty="0">
                  <a:solidFill>
                    <a:sysClr val="windowText" lastClr="000000"/>
                  </a:solidFill>
                  <a:latin typeface="Times New Roman"/>
                  <a:ea typeface="SimSun"/>
                </a:rPr>
                <a:t>Figure 5 Load function in JavaScript</a:t>
              </a:r>
              <a:endParaRPr lang="en-US" dirty="0">
                <a:solidFill>
                  <a:sysClr val="windowText" lastClr="000000"/>
                </a:solidFill>
                <a:effectLst/>
                <a:latin typeface="Times New Roman"/>
                <a:ea typeface="SimSun"/>
              </a:endParaRPr>
            </a:p>
          </p:txBody>
        </p:sp>
      </p:grpSp>
      <p:grpSp>
        <p:nvGrpSpPr>
          <p:cNvPr id="18" name="Group 17"/>
          <p:cNvGrpSpPr/>
          <p:nvPr/>
        </p:nvGrpSpPr>
        <p:grpSpPr>
          <a:xfrm>
            <a:off x="18170820" y="13505040"/>
            <a:ext cx="6400800" cy="8226192"/>
            <a:chOff x="31889700" y="2463776"/>
            <a:chExt cx="6400800" cy="8226192"/>
          </a:xfrm>
        </p:grpSpPr>
        <p:pic>
          <p:nvPicPr>
            <p:cNvPr id="143" name="Picture 142" descr="APPENDIX_1_SCREENSHOT.png"/>
            <p:cNvPicPr/>
            <p:nvPr/>
          </p:nvPicPr>
          <p:blipFill>
            <a:blip r:embed="rId12">
              <a:extLst>
                <a:ext uri="{28A0092B-C50C-407E-A947-70E740481C1C}">
                  <a14:useLocalDpi xmlns:a14="http://schemas.microsoft.com/office/drawing/2010/main" val="0"/>
                </a:ext>
              </a:extLst>
            </a:blip>
            <a:srcRect/>
            <a:stretch>
              <a:fillRect/>
            </a:stretch>
          </p:blipFill>
          <p:spPr bwMode="auto">
            <a:xfrm>
              <a:off x="31889700" y="2463776"/>
              <a:ext cx="6400800" cy="7838440"/>
            </a:xfrm>
            <a:prstGeom prst="rect">
              <a:avLst/>
            </a:prstGeom>
            <a:noFill/>
            <a:ln>
              <a:noFill/>
            </a:ln>
          </p:spPr>
        </p:pic>
        <p:sp>
          <p:nvSpPr>
            <p:cNvPr id="145" name="Text Box 21"/>
            <p:cNvSpPr txBox="1"/>
            <p:nvPr/>
          </p:nvSpPr>
          <p:spPr>
            <a:xfrm>
              <a:off x="33110981" y="10412969"/>
              <a:ext cx="3958238" cy="276999"/>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400"/>
                </a:spcBef>
                <a:spcAft>
                  <a:spcPts val="1000"/>
                </a:spcAft>
              </a:pPr>
              <a:r>
                <a:rPr lang="en-US" dirty="0">
                  <a:solidFill>
                    <a:sysClr val="windowText" lastClr="000000"/>
                  </a:solidFill>
                  <a:latin typeface="Times New Roman"/>
                  <a:ea typeface="SimSun"/>
                </a:rPr>
                <a:t>Figure 8</a:t>
              </a:r>
              <a:r>
                <a:rPr lang="en-US" dirty="0" smtClean="0">
                  <a:solidFill>
                    <a:sysClr val="windowText" lastClr="000000"/>
                  </a:solidFill>
                  <a:latin typeface="Times New Roman"/>
                  <a:ea typeface="SimSun"/>
                </a:rPr>
                <a:t> Final product screenshot</a:t>
              </a:r>
              <a:endParaRPr lang="en-US" dirty="0">
                <a:solidFill>
                  <a:sysClr val="windowText" lastClr="000000"/>
                </a:solidFill>
                <a:effectLst/>
                <a:latin typeface="Times New Roman"/>
                <a:ea typeface="SimSun"/>
              </a:endParaRPr>
            </a:p>
          </p:txBody>
        </p:sp>
      </p:grpSp>
      <p:sp>
        <p:nvSpPr>
          <p:cNvPr id="147" name="Rectangle 3871"/>
          <p:cNvSpPr>
            <a:spLocks noChangeArrowheads="1"/>
          </p:cNvSpPr>
          <p:nvPr/>
        </p:nvSpPr>
        <p:spPr bwMode="auto">
          <a:xfrm>
            <a:off x="17256420" y="2463776"/>
            <a:ext cx="8229600" cy="10403476"/>
          </a:xfrm>
          <a:prstGeom prst="rect">
            <a:avLst/>
          </a:prstGeom>
          <a:noFill/>
          <a:ln w="9525">
            <a:noFill/>
            <a:miter lim="800000"/>
            <a:headEnd/>
            <a:tailEnd/>
          </a:ln>
          <a:effectLst/>
        </p:spPr>
        <p:txBody>
          <a:bodyPr wrap="square" lIns="92068" tIns="46031" rIns="92068" bIns="46031">
            <a:spAutoFit/>
          </a:bodyPr>
          <a:lstStyle/>
          <a:p>
            <a:pPr algn="just">
              <a:spcBef>
                <a:spcPts val="1800"/>
              </a:spcBef>
            </a:pPr>
            <a:r>
              <a:rPr lang="en-US" sz="2000" b="1" dirty="0" smtClean="0">
                <a:solidFill>
                  <a:sysClr val="windowText" lastClr="000000"/>
                </a:solidFill>
              </a:rPr>
              <a:t>III. Visualization </a:t>
            </a:r>
            <a:r>
              <a:rPr lang="en-US" sz="2000" b="1" dirty="0">
                <a:solidFill>
                  <a:sysClr val="windowText" lastClr="000000"/>
                </a:solidFill>
              </a:rPr>
              <a:t>of Data</a:t>
            </a:r>
          </a:p>
          <a:p>
            <a:pPr algn="just"/>
            <a:r>
              <a:rPr lang="en-US" sz="2000" b="1" i="1" dirty="0">
                <a:solidFill>
                  <a:sysClr val="windowText" lastClr="000000"/>
                </a:solidFill>
              </a:rPr>
              <a:t>Overview</a:t>
            </a:r>
          </a:p>
          <a:p>
            <a:pPr algn="just"/>
            <a:r>
              <a:rPr lang="en-US" sz="2000" dirty="0">
                <a:solidFill>
                  <a:sysClr val="windowText" lastClr="000000"/>
                </a:solidFill>
              </a:rPr>
              <a:t>Once the database was established, the next step in the process was to create a visualization of the data in Google Maps. The basic steps are to pass the requested parameters to the database, convert the retrieved data into an XML format, apply the data to JavaScript variables, and then utilize Google Map functions to create points with the retrieved data onto a map. A screenshot of the current interface can be found in </a:t>
            </a:r>
            <a:r>
              <a:rPr lang="en-US" sz="2000" dirty="0" smtClean="0">
                <a:solidFill>
                  <a:sysClr val="windowText" lastClr="000000"/>
                </a:solidFill>
              </a:rPr>
              <a:t>Fig. 8. </a:t>
            </a:r>
            <a:r>
              <a:rPr lang="en-US" sz="2000" dirty="0">
                <a:solidFill>
                  <a:sysClr val="windowText" lastClr="000000"/>
                </a:solidFill>
              </a:rPr>
              <a:t>The file can be viewed online at: http://nia.ecsu.edu/googleDOM_example.html. </a:t>
            </a:r>
          </a:p>
          <a:p>
            <a:pPr algn="just">
              <a:spcBef>
                <a:spcPts val="1200"/>
              </a:spcBef>
            </a:pPr>
            <a:r>
              <a:rPr lang="en-US" sz="2000" b="1" i="1" dirty="0">
                <a:solidFill>
                  <a:sysClr val="windowText" lastClr="000000"/>
                </a:solidFill>
              </a:rPr>
              <a:t>XML </a:t>
            </a:r>
            <a:r>
              <a:rPr lang="en-US" sz="2000" b="1" i="1" dirty="0" smtClean="0">
                <a:solidFill>
                  <a:sysClr val="windowText" lastClr="000000"/>
                </a:solidFill>
              </a:rPr>
              <a:t>Builder File</a:t>
            </a:r>
            <a:endParaRPr lang="en-US" sz="2000" b="1" i="1" dirty="0">
              <a:solidFill>
                <a:sysClr val="windowText" lastClr="000000"/>
              </a:solidFill>
            </a:endParaRPr>
          </a:p>
          <a:p>
            <a:pPr algn="just"/>
            <a:r>
              <a:rPr lang="en-US" sz="2000" dirty="0">
                <a:solidFill>
                  <a:sysClr val="windowText" lastClr="000000"/>
                </a:solidFill>
              </a:rPr>
              <a:t>The requested data must be converted to an XML format in order that Google Maps can display it. This is accomplished by calling a separate file, in this project, the </a:t>
            </a:r>
            <a:r>
              <a:rPr lang="en-US" sz="2000" dirty="0" err="1">
                <a:solidFill>
                  <a:sysClr val="windowText" lastClr="000000"/>
                </a:solidFill>
              </a:rPr>
              <a:t>DOM_example.php</a:t>
            </a:r>
            <a:r>
              <a:rPr lang="en-US" sz="2000" dirty="0">
                <a:solidFill>
                  <a:sysClr val="windowText" lastClr="000000"/>
                </a:solidFill>
              </a:rPr>
              <a:t> file, which utilizes PHP and MySQL commands to import and format the data into XML format. The first step in building the XML file for Google Maps is to retrieve the PHP parameters passed in the URL link from the GoogleDom_example.html file. For this project the river/creek names and the testing dates are being passed to receive a limited number of point. This data is contained within the variables </a:t>
            </a:r>
            <a:r>
              <a:rPr lang="en-US" sz="2000" dirty="0" err="1">
                <a:solidFill>
                  <a:sysClr val="windowText" lastClr="000000"/>
                </a:solidFill>
              </a:rPr>
              <a:t>SRCNAME</a:t>
            </a:r>
            <a:r>
              <a:rPr lang="en-US" sz="2000" dirty="0">
                <a:solidFill>
                  <a:sysClr val="windowText" lastClr="000000"/>
                </a:solidFill>
              </a:rPr>
              <a:t> and DATE. The data are retrieved using the PHP command “$_GET” and then applying them to variables. The variables are used to form a MySQL statement to retrieve the data from the database. The statement takes the following format</a:t>
            </a:r>
            <a:r>
              <a:rPr lang="en-US" sz="2000" dirty="0" smtClean="0">
                <a:solidFill>
                  <a:sysClr val="windowText" lastClr="000000"/>
                </a:solidFill>
              </a:rPr>
              <a:t>: "</a:t>
            </a:r>
            <a:r>
              <a:rPr lang="en-US" sz="2000" dirty="0">
                <a:solidFill>
                  <a:sysClr val="windowText" lastClr="000000"/>
                </a:solidFill>
              </a:rPr>
              <a:t>SELECT * FROM pqt_table2 WHERE DATE=%s AND </a:t>
            </a:r>
            <a:r>
              <a:rPr lang="en-US" sz="2000" dirty="0" err="1">
                <a:solidFill>
                  <a:sysClr val="windowText" lastClr="000000"/>
                </a:solidFill>
              </a:rPr>
              <a:t>SRCNAME</a:t>
            </a:r>
            <a:r>
              <a:rPr lang="en-US" sz="2000" dirty="0">
                <a:solidFill>
                  <a:sysClr val="windowText" lastClr="000000"/>
                </a:solidFill>
              </a:rPr>
              <a:t>=%s ORDER BY 'ID' </a:t>
            </a:r>
            <a:r>
              <a:rPr lang="en-US" sz="2000" dirty="0" err="1">
                <a:solidFill>
                  <a:sysClr val="windowText" lastClr="000000"/>
                </a:solidFill>
              </a:rPr>
              <a:t>ASC</a:t>
            </a:r>
            <a:r>
              <a:rPr lang="en-US" sz="2000" dirty="0">
                <a:solidFill>
                  <a:sysClr val="windowText" lastClr="000000"/>
                </a:solidFill>
              </a:rPr>
              <a:t>"</a:t>
            </a:r>
          </a:p>
          <a:p>
            <a:pPr indent="241300" algn="just"/>
            <a:r>
              <a:rPr lang="en-US" sz="2000" dirty="0" smtClean="0">
                <a:solidFill>
                  <a:sysClr val="windowText" lastClr="000000"/>
                </a:solidFill>
              </a:rPr>
              <a:t>Once </a:t>
            </a:r>
            <a:r>
              <a:rPr lang="en-US" sz="2000" dirty="0">
                <a:solidFill>
                  <a:sysClr val="windowText" lastClr="000000"/>
                </a:solidFill>
              </a:rPr>
              <a:t>the data has been imported, it is processed through a loop function which </a:t>
            </a:r>
            <a:r>
              <a:rPr lang="en-US" sz="2000" dirty="0" err="1">
                <a:solidFill>
                  <a:sysClr val="windowText" lastClr="000000"/>
                </a:solidFill>
              </a:rPr>
              <a:t>echos</a:t>
            </a:r>
            <a:r>
              <a:rPr lang="en-US" sz="2000" dirty="0">
                <a:solidFill>
                  <a:sysClr val="windowText" lastClr="000000"/>
                </a:solidFill>
              </a:rPr>
              <a:t> out the data in XML format. An example of this XML file is found in Fig. 4 utilizing the following URL with PHP variables: “http://nia.ecsu.edu/</a:t>
            </a:r>
            <a:r>
              <a:rPr lang="en-US" sz="2000" dirty="0" err="1">
                <a:solidFill>
                  <a:sysClr val="windowText" lastClr="000000"/>
                </a:solidFill>
              </a:rPr>
              <a:t>dom_example.php?DATE</a:t>
            </a:r>
            <a:r>
              <a:rPr lang="en-US" sz="2000" dirty="0">
                <a:solidFill>
                  <a:sysClr val="windowText" lastClr="000000"/>
                </a:solidFill>
              </a:rPr>
              <a:t>=6/27/13&amp;SRCNAME=Sawyers%20Creek”</a:t>
            </a:r>
          </a:p>
          <a:p>
            <a:pPr indent="241300" algn="just"/>
            <a:r>
              <a:rPr lang="en-US" sz="2000" dirty="0">
                <a:solidFill>
                  <a:sysClr val="windowText" lastClr="000000"/>
                </a:solidFill>
              </a:rPr>
              <a:t>This data is then passed back to the calling file, in this case, GoogleDOM_example.html, to create the map. </a:t>
            </a:r>
          </a:p>
        </p:txBody>
      </p:sp>
      <p:sp>
        <p:nvSpPr>
          <p:cNvPr id="149" name="Rectangle 4792"/>
          <p:cNvSpPr>
            <a:spLocks noChangeArrowheads="1"/>
          </p:cNvSpPr>
          <p:nvPr/>
        </p:nvSpPr>
        <p:spPr bwMode="auto">
          <a:xfrm>
            <a:off x="35513834" y="10177354"/>
            <a:ext cx="8229600" cy="733574"/>
          </a:xfrm>
          <a:prstGeom prst="rect">
            <a:avLst/>
          </a:prstGeom>
          <a:solidFill>
            <a:srgbClr val="000000"/>
          </a:solidFill>
          <a:ln w="12700">
            <a:noFill/>
            <a:miter lim="800000"/>
            <a:headEnd type="none" w="sm" len="sm"/>
            <a:tailEnd type="none" w="sm" len="sm"/>
          </a:ln>
          <a:effectLst/>
        </p:spPr>
        <p:txBody>
          <a:bodyPr wrap="none" anchor="ctr"/>
          <a:lstStyle/>
          <a:p>
            <a:pPr algn="ctr"/>
            <a:r>
              <a:rPr lang="en-US" sz="2800" b="1" dirty="0" smtClean="0"/>
              <a:t>Results</a:t>
            </a:r>
            <a:endParaRPr lang="en-US" sz="3600" b="1" dirty="0"/>
          </a:p>
        </p:txBody>
      </p:sp>
      <p:sp>
        <p:nvSpPr>
          <p:cNvPr id="150" name="Text Box 4795"/>
          <p:cNvSpPr txBox="1">
            <a:spLocks noChangeArrowheads="1"/>
          </p:cNvSpPr>
          <p:nvPr/>
        </p:nvSpPr>
        <p:spPr bwMode="auto">
          <a:xfrm>
            <a:off x="35513834" y="11000160"/>
            <a:ext cx="8229600" cy="5016758"/>
          </a:xfrm>
          <a:prstGeom prst="rect">
            <a:avLst/>
          </a:prstGeom>
          <a:noFill/>
          <a:ln w="12700">
            <a:noFill/>
            <a:miter lim="800000"/>
            <a:headEnd type="none" w="sm" len="sm"/>
            <a:tailEnd type="none" w="sm" len="sm"/>
          </a:ln>
          <a:effectLst/>
        </p:spPr>
        <p:txBody>
          <a:bodyPr wrap="square">
            <a:spAutoFit/>
          </a:bodyPr>
          <a:lstStyle/>
          <a:p>
            <a:pPr algn="just"/>
            <a:r>
              <a:rPr lang="en-US" sz="2000" dirty="0">
                <a:solidFill>
                  <a:srgbClr val="000000"/>
                </a:solidFill>
              </a:rPr>
              <a:t>The construction and implementation of the various files and databases was completed with minimal roadblocks. The compilation of the spreadsheets into a singular database proved to be a tedious task due to minor inconsistencies in the spreadsheets. Ensuring that the CSV files were in the correct format enabled the project to continue on smoothly.</a:t>
            </a:r>
          </a:p>
          <a:p>
            <a:pPr indent="168275" algn="just"/>
            <a:r>
              <a:rPr lang="en-US" sz="2000" dirty="0">
                <a:solidFill>
                  <a:srgbClr val="000000"/>
                </a:solidFill>
              </a:rPr>
              <a:t>The data show, modify, entry, and delete files were quickly developed due to the features within Dreamweaver. These visual features included database connection and form building, which made the process smoother. The </a:t>
            </a:r>
            <a:r>
              <a:rPr lang="en-US" sz="2000" dirty="0" err="1">
                <a:solidFill>
                  <a:srgbClr val="000000"/>
                </a:solidFill>
              </a:rPr>
              <a:t>DOM_example.php</a:t>
            </a:r>
            <a:r>
              <a:rPr lang="en-US" sz="2000" dirty="0">
                <a:solidFill>
                  <a:srgbClr val="000000"/>
                </a:solidFill>
              </a:rPr>
              <a:t> and the GoogleDOM_example.html files were more intricate due to the amount of hand coding that had to be done. Knowledge of PHP, JavaScript, and MySQL were greatly increased due to the amount of time spent in these languages. A programming tool used during this development was the echoing/printing of variable contents, which allowed the contents of variables to be followed during the process.</a:t>
            </a:r>
          </a:p>
        </p:txBody>
      </p:sp>
      <p:sp>
        <p:nvSpPr>
          <p:cNvPr id="151" name="Rectangle 3871"/>
          <p:cNvSpPr>
            <a:spLocks noChangeArrowheads="1"/>
          </p:cNvSpPr>
          <p:nvPr/>
        </p:nvSpPr>
        <p:spPr bwMode="auto">
          <a:xfrm>
            <a:off x="25846812" y="2463776"/>
            <a:ext cx="8229600" cy="8402928"/>
          </a:xfrm>
          <a:prstGeom prst="rect">
            <a:avLst/>
          </a:prstGeom>
          <a:noFill/>
          <a:ln w="9525">
            <a:noFill/>
            <a:miter lim="800000"/>
            <a:headEnd/>
            <a:tailEnd/>
          </a:ln>
          <a:effectLst/>
        </p:spPr>
        <p:txBody>
          <a:bodyPr wrap="square" lIns="92068" tIns="46031" rIns="92068" bIns="46031">
            <a:spAutoFit/>
          </a:bodyPr>
          <a:lstStyle/>
          <a:p>
            <a:pPr algn="just">
              <a:spcBef>
                <a:spcPts val="1200"/>
              </a:spcBef>
            </a:pPr>
            <a:r>
              <a:rPr lang="en-US" sz="2000" b="1" i="1" dirty="0" smtClean="0">
                <a:solidFill>
                  <a:sysClr val="windowText" lastClr="000000"/>
                </a:solidFill>
              </a:rPr>
              <a:t>Google </a:t>
            </a:r>
            <a:r>
              <a:rPr lang="en-US" sz="2000" b="1" i="1" dirty="0">
                <a:solidFill>
                  <a:sysClr val="windowText" lastClr="000000"/>
                </a:solidFill>
              </a:rPr>
              <a:t>Maps Display </a:t>
            </a:r>
            <a:r>
              <a:rPr lang="en-US" sz="2000" b="1" i="1" dirty="0" smtClean="0">
                <a:solidFill>
                  <a:sysClr val="windowText" lastClr="000000"/>
                </a:solidFill>
              </a:rPr>
              <a:t>file</a:t>
            </a:r>
          </a:p>
          <a:p>
            <a:pPr algn="just"/>
            <a:r>
              <a:rPr lang="en-US" sz="2000" dirty="0" smtClean="0">
                <a:solidFill>
                  <a:sysClr val="windowText" lastClr="000000"/>
                </a:solidFill>
              </a:rPr>
              <a:t>The file GoogleDOM_example.html is used to display the selected records from the database in Google Maps. The file first creates the “load” function which will display the map with parameters such as zoom level, map type (“road map” in this case), and the map center coordinates as seen in Fig. 5. The next step is to retrieve the PHP variables attached to the URL as previously shown using the PHP “$_GET” function. These variables are then attached to the relative URL “</a:t>
            </a:r>
            <a:r>
              <a:rPr lang="en-US" sz="2000" dirty="0" err="1" smtClean="0">
                <a:solidFill>
                  <a:sysClr val="windowText" lastClr="000000"/>
                </a:solidFill>
              </a:rPr>
              <a:t>DOM_example.php</a:t>
            </a:r>
            <a:r>
              <a:rPr lang="en-US" sz="2000" dirty="0" smtClean="0">
                <a:solidFill>
                  <a:sysClr val="windowText" lastClr="000000"/>
                </a:solidFill>
              </a:rPr>
              <a:t>” which is then called to retrieve the data and format it in XML format as previously outlined.</a:t>
            </a:r>
          </a:p>
          <a:p>
            <a:pPr indent="241300" algn="just"/>
            <a:r>
              <a:rPr lang="en-US" sz="2000" dirty="0" smtClean="0">
                <a:solidFill>
                  <a:sysClr val="windowText" lastClr="000000"/>
                </a:solidFill>
              </a:rPr>
              <a:t>The </a:t>
            </a:r>
            <a:r>
              <a:rPr lang="en-US" sz="2000" dirty="0">
                <a:solidFill>
                  <a:sysClr val="windowText" lastClr="000000"/>
                </a:solidFill>
              </a:rPr>
              <a:t>data is then assigned to JavaScript variables while looping through each record retrieved. The latitude and longitude data contained in the fields </a:t>
            </a:r>
            <a:r>
              <a:rPr lang="en-US" sz="2000" dirty="0" err="1">
                <a:solidFill>
                  <a:sysClr val="windowText" lastClr="000000"/>
                </a:solidFill>
              </a:rPr>
              <a:t>GLAT</a:t>
            </a:r>
            <a:r>
              <a:rPr lang="en-US" sz="2000" dirty="0">
                <a:solidFill>
                  <a:sysClr val="windowText" lastClr="000000"/>
                </a:solidFill>
              </a:rPr>
              <a:t> and </a:t>
            </a:r>
            <a:r>
              <a:rPr lang="en-US" sz="2000" dirty="0" err="1">
                <a:solidFill>
                  <a:sysClr val="windowText" lastClr="000000"/>
                </a:solidFill>
              </a:rPr>
              <a:t>GLONG</a:t>
            </a:r>
            <a:r>
              <a:rPr lang="en-US" sz="2000" dirty="0">
                <a:solidFill>
                  <a:sysClr val="windowText" lastClr="000000"/>
                </a:solidFill>
              </a:rPr>
              <a:t> are combined into one variable (point) to be used as a definition for the Google Maps marker location. </a:t>
            </a:r>
            <a:endParaRPr lang="en-US" sz="2000" dirty="0" smtClean="0">
              <a:solidFill>
                <a:sysClr val="windowText" lastClr="000000"/>
              </a:solidFill>
            </a:endParaRPr>
          </a:p>
          <a:p>
            <a:pPr indent="241300" algn="just"/>
            <a:r>
              <a:rPr lang="en-US" sz="2000" dirty="0" smtClean="0">
                <a:solidFill>
                  <a:sysClr val="windowText" lastClr="000000"/>
                </a:solidFill>
              </a:rPr>
              <a:t>These </a:t>
            </a:r>
            <a:r>
              <a:rPr lang="en-US" sz="2000" dirty="0">
                <a:solidFill>
                  <a:sysClr val="windowText" lastClr="000000"/>
                </a:solidFill>
              </a:rPr>
              <a:t>variables are then combined with HTML code and placed into the variable HTML. This variable is used to populate the “information balloon” when a user clicks on a marker. An example of this is shown in Fig. 6. At the end of the variable assignment, the location of the marker graphic is placed into the variable “icon.” This location is a URL to a portable network graphic (</a:t>
            </a:r>
            <a:r>
              <a:rPr lang="en-US" sz="2000" dirty="0" err="1">
                <a:solidFill>
                  <a:sysClr val="windowText" lastClr="000000"/>
                </a:solidFill>
              </a:rPr>
              <a:t>PNG</a:t>
            </a:r>
            <a:r>
              <a:rPr lang="en-US" sz="2000" dirty="0">
                <a:solidFill>
                  <a:sysClr val="windowText" lastClr="000000"/>
                </a:solidFill>
              </a:rPr>
              <a:t>) file utilizing the variable PT.</a:t>
            </a:r>
          </a:p>
          <a:p>
            <a:pPr indent="241300" algn="just"/>
            <a:r>
              <a:rPr lang="en-US" sz="2000" dirty="0">
                <a:solidFill>
                  <a:sysClr val="windowText" lastClr="000000"/>
                </a:solidFill>
              </a:rPr>
              <a:t>A “listening event” is created so that the user can click on the marker to view the data for that location. This data is placed in the information balloon described above.</a:t>
            </a:r>
          </a:p>
          <a:p>
            <a:pPr indent="241300" algn="just"/>
            <a:r>
              <a:rPr lang="en-US" sz="2000" dirty="0">
                <a:solidFill>
                  <a:sysClr val="windowText" lastClr="000000"/>
                </a:solidFill>
              </a:rPr>
              <a:t>The GoogleDOM_example.html file has been formatted with links passing the needed variables for each research trip taken during the three years of research.</a:t>
            </a:r>
          </a:p>
        </p:txBody>
      </p:sp>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2002" y="19292554"/>
            <a:ext cx="16582524" cy="229124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udio">
  <a:themeElements>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12999</TotalTime>
  <Words>1798</Words>
  <Application>Microsoft Office PowerPoint</Application>
  <PresentationFormat>Custom</PresentationFormat>
  <Paragraphs>56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Studio</vt:lpstr>
      <vt:lpstr>PowerPoint Presentation</vt:lpstr>
    </vt:vector>
  </TitlesOfParts>
  <Company>NHRC/TD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Glen Ritchie</dc:creator>
  <cp:lastModifiedBy>JAW</cp:lastModifiedBy>
  <cp:revision>477</cp:revision>
  <cp:lastPrinted>2015-04-16T17:19:28Z</cp:lastPrinted>
  <dcterms:created xsi:type="dcterms:W3CDTF">1998-10-13T18:02:23Z</dcterms:created>
  <dcterms:modified xsi:type="dcterms:W3CDTF">2015-04-21T13:17:34Z</dcterms:modified>
</cp:coreProperties>
</file>