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1" d="100"/>
          <a:sy n="41" d="100"/>
        </p:scale>
        <p:origin x="-228" y="-76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BC642-08D5-4EDE-8541-1CEFEE0DB8E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88241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BC642-08D5-4EDE-8541-1CEFEE0DB8E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330286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9081" y="2814321"/>
            <a:ext cx="35547303"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1946" y="2814321"/>
            <a:ext cx="105925617"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BC642-08D5-4EDE-8541-1CEFEE0DB8E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1825141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BC642-08D5-4EDE-8541-1CEFEE0DB8E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298022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2"/>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9301483"/>
            <a:ext cx="3730752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BC642-08D5-4EDE-8541-1CEFEE0DB8E2}"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351201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1944" y="16388081"/>
            <a:ext cx="70736457" cy="4634484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369923" y="16388081"/>
            <a:ext cx="70736463" cy="4634484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BC642-08D5-4EDE-8541-1CEFEE0DB8E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162959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4912362"/>
            <a:ext cx="19392903"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1" y="6959600"/>
            <a:ext cx="19392903"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0"/>
            <a:ext cx="1940052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BC642-08D5-4EDE-8541-1CEFEE0DB8E2}"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52367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BC642-08D5-4EDE-8541-1CEFEE0DB8E2}"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338097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BC642-08D5-4EDE-8541-1CEFEE0DB8E2}"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311372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3"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BC642-08D5-4EDE-8541-1CEFEE0DB8E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268541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0"/>
            <a:ext cx="2633472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BC642-08D5-4EDE-8541-1CEFEE0DB8E2}"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6B627-A563-4EA8-82FB-37062228B417}" type="slidenum">
              <a:rPr lang="en-US" smtClean="0"/>
              <a:t>‹#›</a:t>
            </a:fld>
            <a:endParaRPr lang="en-US"/>
          </a:p>
        </p:txBody>
      </p:sp>
    </p:spTree>
    <p:extLst>
      <p:ext uri="{BB962C8B-B14F-4D97-AF65-F5344CB8AC3E}">
        <p14:creationId xmlns:p14="http://schemas.microsoft.com/office/powerpoint/2010/main" val="58365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42EBC642-08D5-4EDE-8541-1CEFEE0DB8E2}" type="datetimeFigureOut">
              <a:rPr lang="en-US" smtClean="0"/>
              <a:t>11/16/2015</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3156B627-A563-4EA8-82FB-37062228B417}" type="slidenum">
              <a:rPr lang="en-US" smtClean="0"/>
              <a:t>‹#›</a:t>
            </a:fld>
            <a:endParaRPr lang="en-US"/>
          </a:p>
        </p:txBody>
      </p:sp>
    </p:spTree>
    <p:extLst>
      <p:ext uri="{BB962C8B-B14F-4D97-AF65-F5344CB8AC3E}">
        <p14:creationId xmlns:p14="http://schemas.microsoft.com/office/powerpoint/2010/main" val="33590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3"/>
          <p:cNvSpPr txBox="1">
            <a:spLocks/>
          </p:cNvSpPr>
          <p:nvPr/>
        </p:nvSpPr>
        <p:spPr>
          <a:xfrm>
            <a:off x="0" y="0"/>
            <a:ext cx="43891200" cy="2154451"/>
          </a:xfrm>
          <a:prstGeom prst="rect">
            <a:avLst/>
          </a:prstGeom>
          <a:solidFill>
            <a:schemeClr val="accent2">
              <a:lumMod val="75000"/>
            </a:schemeClr>
          </a:solidFill>
        </p:spPr>
        <p:txBody>
          <a:bodyPr vert="horz" lIns="313502" tIns="156751" rIns="313502" bIns="156751" rtlCol="0" anchor="ctr">
            <a:normAutofit/>
          </a:bodyPr>
          <a:lstStyle>
            <a:lvl1pPr algn="ctr" defTabSz="3135020" rtl="0" eaLnBrk="1" latinLnBrk="0" hangingPunct="1">
              <a:spcBef>
                <a:spcPct val="0"/>
              </a:spcBef>
              <a:buNone/>
              <a:defRPr sz="15100" kern="1200">
                <a:solidFill>
                  <a:schemeClr val="tx1"/>
                </a:solidFill>
                <a:latin typeface="+mj-lt"/>
                <a:ea typeface="+mj-ea"/>
                <a:cs typeface="+mj-cs"/>
              </a:defRPr>
            </a:lvl1pPr>
          </a:lstStyle>
          <a:p>
            <a:pPr algn="l"/>
            <a:r>
              <a:rPr lang="en-US" sz="9800" b="1" dirty="0" smtClean="0">
                <a:solidFill>
                  <a:schemeClr val="bg1"/>
                </a:solidFill>
              </a:rPr>
              <a:t>Analyzing the Security Infrastructure of the Android Operating System </a:t>
            </a:r>
            <a:endParaRPr lang="en-US" sz="9800" b="1" dirty="0">
              <a:solidFill>
                <a:schemeClr val="bg1"/>
              </a:solidFill>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43380" y="661541"/>
            <a:ext cx="2166620" cy="1409118"/>
          </a:xfrm>
          <a:prstGeom prst="rect">
            <a:avLst/>
          </a:prstGeom>
        </p:spPr>
      </p:pic>
      <p:sp>
        <p:nvSpPr>
          <p:cNvPr id="26" name="Text Placeholder 22"/>
          <p:cNvSpPr txBox="1">
            <a:spLocks/>
          </p:cNvSpPr>
          <p:nvPr/>
        </p:nvSpPr>
        <p:spPr>
          <a:xfrm>
            <a:off x="236221" y="1641902"/>
            <a:ext cx="39616379" cy="415498"/>
          </a:xfrm>
          <a:prstGeom prst="rect">
            <a:avLst/>
          </a:prstGeom>
        </p:spPr>
        <p:txBody>
          <a:bodyPr/>
          <a:lst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pPr marL="0" indent="0">
              <a:buNone/>
            </a:pPr>
            <a:r>
              <a:rPr lang="en-US" sz="2800" dirty="0" smtClean="0">
                <a:solidFill>
                  <a:schemeClr val="bg1"/>
                </a:solidFill>
              </a:rPr>
              <a:t>2013-2014 REU TEAM :: Derek Morris  Jr., Derrick Baines,  Ashley Brown, Raquel Lawrence :: Summer Research  Opportunity in  Computing :: Elizabeth State University NC,  Prairie  View A&amp;M University TX, Georgia Gwinnett College GA</a:t>
            </a:r>
            <a:endParaRPr lang="en-US" sz="2800" dirty="0">
              <a:solidFill>
                <a:schemeClr val="bg1"/>
              </a:solidFill>
            </a:endParaRPr>
          </a:p>
        </p:txBody>
      </p:sp>
      <p:pic>
        <p:nvPicPr>
          <p:cNvPr id="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2290999" y="648619"/>
            <a:ext cx="1143001" cy="14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6" name="Group 55"/>
          <p:cNvGrpSpPr/>
          <p:nvPr/>
        </p:nvGrpSpPr>
        <p:grpSpPr>
          <a:xfrm>
            <a:off x="30632400" y="15026640"/>
            <a:ext cx="12801600" cy="4236720"/>
            <a:chOff x="30784800" y="15491148"/>
            <a:chExt cx="12801600" cy="4236720"/>
          </a:xfrm>
        </p:grpSpPr>
        <p:sp>
          <p:nvSpPr>
            <p:cNvPr id="49" name="Text Placeholder 20"/>
            <p:cNvSpPr txBox="1">
              <a:spLocks/>
            </p:cNvSpPr>
            <p:nvPr/>
          </p:nvSpPr>
          <p:spPr>
            <a:xfrm>
              <a:off x="30784800" y="15491148"/>
              <a:ext cx="12801600" cy="1219200"/>
            </a:xfrm>
            <a:prstGeom prst="round1Rect">
              <a:avLst/>
            </a:prstGeom>
            <a:solidFill>
              <a:srgbClr val="93A299">
                <a:lumMod val="75000"/>
              </a:srgb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dirty="0" smtClean="0">
                  <a:ln>
                    <a:noFill/>
                  </a:ln>
                  <a:solidFill>
                    <a:srgbClr val="FFFFFF"/>
                  </a:solidFill>
                  <a:effectLst/>
                  <a:uLnTx/>
                  <a:uFillTx/>
                  <a:latin typeface="Cambria" panose="02040503050406030204"/>
                  <a:ea typeface="+mn-ea"/>
                  <a:cs typeface="+mn-cs"/>
                </a:rPr>
                <a:t>conclusions</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36" name="Content Placeholder 21"/>
            <p:cNvSpPr txBox="1">
              <a:spLocks/>
            </p:cNvSpPr>
            <p:nvPr/>
          </p:nvSpPr>
          <p:spPr>
            <a:xfrm>
              <a:off x="30784800" y="16710348"/>
              <a:ext cx="12801600" cy="3017520"/>
            </a:xfrm>
            <a:prstGeom prst="rect">
              <a:avLst/>
            </a:prstGeom>
          </p:spPr>
          <p:txBody>
            <a:bodyPr>
              <a:noAutofit/>
            </a:bodyPr>
            <a:lst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pPr marL="0" indent="0" algn="just">
                <a:buFont typeface="Arial" panose="020B0604020202020204" pitchFamily="34" charset="0"/>
                <a:buNone/>
              </a:pPr>
              <a:r>
                <a:rPr lang="en-US" sz="2400" dirty="0" smtClean="0"/>
                <a:t>Our study focuses on discovering vulnerabilities that exist in the Android operating system. We found that data could be discerned from Android public resources by an application with no permissions. This study exposes the risk of sensitive data of a smartphone user, such as their identity, disease conditions, geo-location, driving route being revealed. More information can be inferred from such resources by analyzing popular apps such as Twitter and WebMD used my millions of users everyday. Our research questions the design assumption made by Android developers on public resources. There is a need to resolve such privacy risks. Further presented is an initial design for mitigating the threats to public resources while still maintaining their availability and functionality.</a:t>
              </a:r>
              <a:endParaRPr lang="en-US" sz="2400" dirty="0"/>
            </a:p>
          </p:txBody>
        </p:sp>
      </p:grpSp>
      <p:grpSp>
        <p:nvGrpSpPr>
          <p:cNvPr id="57" name="Group 56"/>
          <p:cNvGrpSpPr/>
          <p:nvPr/>
        </p:nvGrpSpPr>
        <p:grpSpPr>
          <a:xfrm>
            <a:off x="30632400" y="19964400"/>
            <a:ext cx="12836769" cy="1680865"/>
            <a:chOff x="30819969" y="20193000"/>
            <a:chExt cx="12836769" cy="1680865"/>
          </a:xfrm>
        </p:grpSpPr>
        <p:sp>
          <p:nvSpPr>
            <p:cNvPr id="39" name="Text Placeholder 20"/>
            <p:cNvSpPr txBox="1">
              <a:spLocks/>
            </p:cNvSpPr>
            <p:nvPr/>
          </p:nvSpPr>
          <p:spPr>
            <a:xfrm>
              <a:off x="30819969" y="20193000"/>
              <a:ext cx="12801600" cy="1219200"/>
            </a:xfrm>
            <a:prstGeom prst="round1Rect">
              <a:avLst/>
            </a:prstGeom>
            <a:solidFill>
              <a:schemeClr val="accent1"/>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Acknowledgements</a:t>
              </a:r>
              <a:endParaRPr lang="en-US" dirty="0"/>
            </a:p>
          </p:txBody>
        </p:sp>
        <p:sp>
          <p:nvSpPr>
            <p:cNvPr id="40" name="TextBox 39"/>
            <p:cNvSpPr txBox="1"/>
            <p:nvPr/>
          </p:nvSpPr>
          <p:spPr>
            <a:xfrm>
              <a:off x="30855138" y="21412200"/>
              <a:ext cx="12801600" cy="461665"/>
            </a:xfrm>
            <a:prstGeom prst="rect">
              <a:avLst/>
            </a:prstGeom>
            <a:noFill/>
          </p:spPr>
          <p:txBody>
            <a:bodyPr wrap="square" rtlCol="0">
              <a:spAutoFit/>
            </a:bodyPr>
            <a:lstStyle/>
            <a:p>
              <a:r>
                <a:rPr lang="en-US" sz="2400" dirty="0" err="1" smtClean="0"/>
                <a:t>Xiaofeng</a:t>
              </a:r>
              <a:r>
                <a:rPr lang="en-US" sz="2400" dirty="0" smtClean="0"/>
                <a:t> Wang, </a:t>
              </a:r>
              <a:r>
                <a:rPr lang="en-US" sz="2400" dirty="0" err="1" smtClean="0"/>
                <a:t>Xiaoyoung</a:t>
              </a:r>
              <a:r>
                <a:rPr lang="en-US" sz="2400" dirty="0" smtClean="0"/>
                <a:t> Zhou, Indiana University </a:t>
              </a:r>
            </a:p>
          </p:txBody>
        </p:sp>
      </p:grpSp>
      <p:grpSp>
        <p:nvGrpSpPr>
          <p:cNvPr id="61" name="Group 60"/>
          <p:cNvGrpSpPr/>
          <p:nvPr/>
        </p:nvGrpSpPr>
        <p:grpSpPr>
          <a:xfrm>
            <a:off x="30632400" y="2316480"/>
            <a:ext cx="12837160" cy="12009120"/>
            <a:chOff x="30632400" y="2743200"/>
            <a:chExt cx="12837160" cy="12009120"/>
          </a:xfrm>
        </p:grpSpPr>
        <p:sp>
          <p:nvSpPr>
            <p:cNvPr id="48" name="Text Placeholder 17"/>
            <p:cNvSpPr txBox="1">
              <a:spLocks/>
            </p:cNvSpPr>
            <p:nvPr/>
          </p:nvSpPr>
          <p:spPr>
            <a:xfrm>
              <a:off x="30667960" y="2743200"/>
              <a:ext cx="12801600" cy="1219200"/>
            </a:xfrm>
            <a:prstGeom prst="round1Rect">
              <a:avLst/>
            </a:prstGeom>
            <a:solidFill>
              <a:srgbClr val="79463D"/>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dirty="0" smtClean="0">
                  <a:ln>
                    <a:noFill/>
                  </a:ln>
                  <a:solidFill>
                    <a:srgbClr val="FFFFFF"/>
                  </a:solidFill>
                  <a:effectLst/>
                  <a:uLnTx/>
                  <a:uFillTx/>
                  <a:latin typeface="Cambria" panose="02040503050406030204"/>
                  <a:ea typeface="+mn-ea"/>
                  <a:cs typeface="+mn-cs"/>
                </a:rPr>
                <a:t>results</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41" name="TextBox 40"/>
            <p:cNvSpPr txBox="1"/>
            <p:nvPr/>
          </p:nvSpPr>
          <p:spPr>
            <a:xfrm>
              <a:off x="30632400" y="3962400"/>
              <a:ext cx="12801600" cy="10789920"/>
            </a:xfrm>
            <a:prstGeom prst="rect">
              <a:avLst/>
            </a:prstGeom>
            <a:noFill/>
          </p:spPr>
          <p:txBody>
            <a:bodyPr wrap="square" rtlCol="0">
              <a:spAutoFit/>
            </a:bodyPr>
            <a:lstStyle/>
            <a:p>
              <a:pPr algn="just"/>
              <a:r>
                <a:rPr lang="en-US" sz="2400" b="1" dirty="0"/>
                <a:t>Identity</a:t>
              </a:r>
              <a:endParaRPr lang="en-US" sz="2400" dirty="0"/>
            </a:p>
            <a:p>
              <a:pPr algn="just"/>
              <a:r>
                <a:rPr lang="en-US" sz="2400" dirty="0"/>
                <a:t>When the user’s tweets are detected, a sequence of timestamps is obtained that describe when the user’s tweets.  This is then used to find out the Twitter ID from a public index of tweets. This index is accessed through Twitter’s public search API and can be called to search within a certain geo-location. To gather only relevant tweets, the phone’s geo-location is needed and formatted in a triplet consisting of the latitude, longitude and radius in the search API. To get the course location, the zero-permission application can use the browser and search an IP to location database to find the user’s location.</a:t>
              </a:r>
            </a:p>
            <a:p>
              <a:pPr indent="468313" algn="just"/>
              <a:r>
                <a:rPr lang="en-US" sz="2400" dirty="0"/>
                <a:t>The zero-permission application can only send stealthily the timestamps it collects from Twitter when the phone screen dims out. This can happen minutes from when a user tweets. For each timestamp, we make use of the Twitter search API to search for the set of users who tweet in that area to discover the user’s identity</a:t>
              </a:r>
              <a:r>
                <a:rPr lang="en-US" sz="2400" dirty="0" smtClean="0"/>
                <a:t>.</a:t>
              </a:r>
            </a:p>
            <a:p>
              <a:pPr algn="just"/>
              <a:endParaRPr lang="en-US" sz="2400" b="1" dirty="0" smtClean="0"/>
            </a:p>
            <a:p>
              <a:pPr algn="just"/>
              <a:r>
                <a:rPr lang="en-US" sz="2400" b="1" dirty="0" smtClean="0"/>
                <a:t>Disease </a:t>
              </a:r>
              <a:r>
                <a:rPr lang="en-US" sz="2400" b="1" dirty="0"/>
                <a:t>Conditions</a:t>
              </a:r>
              <a:endParaRPr lang="en-US" sz="2400" dirty="0"/>
            </a:p>
            <a:p>
              <a:pPr algn="just"/>
              <a:r>
                <a:rPr lang="en-US" sz="2400" dirty="0"/>
                <a:t>The WebMD application is analyzed when it is offline using Shark for Root and built a detailed finite state machine (FSM) for it based on the payload lengths of TCP packets sent and received when the app switches from one screen to another. Every time a user clicks on a condition they are interested in, the app produces 4 GET requests and then 3 POST requests to retrieve the content for the condition. </a:t>
              </a:r>
            </a:p>
            <a:p>
              <a:pPr algn="just"/>
              <a:endParaRPr lang="en-US" sz="2400" b="1" dirty="0" smtClean="0"/>
            </a:p>
            <a:p>
              <a:pPr algn="just"/>
              <a:r>
                <a:rPr lang="en-US" sz="2400" b="1" dirty="0" smtClean="0"/>
                <a:t>Location</a:t>
              </a:r>
              <a:endParaRPr lang="en-US" sz="2400" dirty="0"/>
            </a:p>
            <a:p>
              <a:pPr algn="just"/>
              <a:r>
                <a:rPr lang="en-US" sz="2400" dirty="0"/>
                <a:t>An application can easily detect existence of Wi-Fi connection and surreptitiously collect and send out the BSSIDs that are associated with the specific Wi-Fi connection. BSSID is a gateway’s MAC address and is location sensitive. An internal gateway’s MAC address does not appear to reveal much of a user’s sensitive information. However, companies today like Google and Navion collect BSSIDs of public Wi-Fi hotspots to use for disclosure of a user’s location to provide location-based services in the circumstance where GPS signals are weak. These companies compile the data collected into large database. Utilizing these databases available, a user’s location can be somewhat accurately discovered, but not every Wi-Fi hotspot can be found since these databases are not complete. </a:t>
              </a:r>
            </a:p>
          </p:txBody>
        </p:sp>
      </p:grpSp>
      <p:sp>
        <p:nvSpPr>
          <p:cNvPr id="46" name="Text Placeholder 7"/>
          <p:cNvSpPr txBox="1">
            <a:spLocks/>
          </p:cNvSpPr>
          <p:nvPr/>
        </p:nvSpPr>
        <p:spPr>
          <a:xfrm>
            <a:off x="15331098" y="18109039"/>
            <a:ext cx="12801600" cy="1219200"/>
          </a:xfrm>
          <a:prstGeom prst="round1Rect">
            <a:avLst/>
          </a:prstGeom>
          <a:solidFill>
            <a:srgbClr val="4C5A6A"/>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smtClean="0">
                <a:ln>
                  <a:noFill/>
                </a:ln>
                <a:solidFill>
                  <a:srgbClr val="FFFFFF"/>
                </a:solidFill>
                <a:effectLst/>
                <a:uLnTx/>
                <a:uFillTx/>
                <a:latin typeface="Cambria" panose="02040503050406030204"/>
                <a:ea typeface="+mn-ea"/>
                <a:cs typeface="+mn-cs"/>
              </a:rPr>
              <a:t>references</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31" name="Content Placeholder 12"/>
          <p:cNvSpPr txBox="1">
            <a:spLocks/>
          </p:cNvSpPr>
          <p:nvPr/>
        </p:nvSpPr>
        <p:spPr>
          <a:xfrm>
            <a:off x="15331098" y="19356703"/>
            <a:ext cx="12801600" cy="2386862"/>
          </a:xfrm>
          <a:prstGeom prst="rect">
            <a:avLst/>
          </a:prstGeom>
        </p:spPr>
        <p:txBody>
          <a:bodyPr/>
          <a:lst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pPr marL="914400" indent="-446088"/>
            <a:r>
              <a:rPr lang="en-US" sz="2000" dirty="0" err="1" smtClean="0"/>
              <a:t>Xiaoyong</a:t>
            </a:r>
            <a:r>
              <a:rPr lang="en-US" sz="2000" dirty="0" smtClean="0"/>
              <a:t> Zhou, </a:t>
            </a:r>
            <a:r>
              <a:rPr lang="en-US" sz="2000" dirty="0" err="1" smtClean="0"/>
              <a:t>Soteris</a:t>
            </a:r>
            <a:r>
              <a:rPr lang="en-US" sz="2000" dirty="0" smtClean="0"/>
              <a:t> </a:t>
            </a:r>
            <a:r>
              <a:rPr lang="en-US" sz="2000" dirty="0" err="1" smtClean="0"/>
              <a:t>Demetriou</a:t>
            </a:r>
            <a:r>
              <a:rPr lang="en-US" sz="2000" dirty="0" smtClean="0"/>
              <a:t>, </a:t>
            </a:r>
            <a:r>
              <a:rPr lang="en-US" sz="2000" dirty="0" err="1" smtClean="0"/>
              <a:t>Dongjing</a:t>
            </a:r>
            <a:r>
              <a:rPr lang="en-US" sz="2000" dirty="0" smtClean="0"/>
              <a:t> He, Muhammad Naveed, </a:t>
            </a:r>
            <a:r>
              <a:rPr lang="en-US" sz="2000" dirty="0" err="1" smtClean="0"/>
              <a:t>Xiaorui</a:t>
            </a:r>
            <a:r>
              <a:rPr lang="en-US" sz="2000" dirty="0" smtClean="0"/>
              <a:t> Pan, </a:t>
            </a:r>
            <a:r>
              <a:rPr lang="en-US" sz="2000" dirty="0" err="1" smtClean="0"/>
              <a:t>XiaoFeng</a:t>
            </a:r>
            <a:r>
              <a:rPr lang="en-US" sz="2000" dirty="0" smtClean="0"/>
              <a:t> Wang, Carl A. Gunter, and Klara </a:t>
            </a:r>
            <a:r>
              <a:rPr lang="en-US" sz="2000" dirty="0" err="1" smtClean="0"/>
              <a:t>Nahrstedt</a:t>
            </a:r>
            <a:r>
              <a:rPr lang="en-US" sz="2000" dirty="0" smtClean="0"/>
              <a:t>. Identity, location, disease and more: Inferring your secrets from android public resources. In </a:t>
            </a:r>
            <a:r>
              <a:rPr lang="en-US" sz="2000" i="1" dirty="0" smtClean="0"/>
              <a:t>Proceedings of 20th ACM Confer- </a:t>
            </a:r>
            <a:r>
              <a:rPr lang="en-US" sz="2000" i="1" dirty="0" err="1" smtClean="0"/>
              <a:t>ence</a:t>
            </a:r>
            <a:r>
              <a:rPr lang="en-US" sz="2000" i="1" dirty="0" smtClean="0"/>
              <a:t> on Computer and Communications Security (CCS)</a:t>
            </a:r>
            <a:r>
              <a:rPr lang="en-US" sz="2000" dirty="0" smtClean="0"/>
              <a:t>, November 2013.Objective 2</a:t>
            </a:r>
          </a:p>
          <a:p>
            <a:pPr marL="914400" indent="-446088"/>
            <a:r>
              <a:rPr lang="en-US" sz="2000" dirty="0" smtClean="0"/>
              <a:t>(2013, February 23). </a:t>
            </a:r>
            <a:r>
              <a:rPr lang="en-US" sz="2000" i="1" dirty="0" err="1" smtClean="0"/>
              <a:t>IKnowYourDisease</a:t>
            </a:r>
            <a:r>
              <a:rPr lang="en-US" sz="2000" dirty="0" smtClean="0"/>
              <a:t>. Video retrieved from https://www.youtube.com/watch?v=N7judhXCrv4</a:t>
            </a:r>
          </a:p>
        </p:txBody>
      </p:sp>
      <p:grpSp>
        <p:nvGrpSpPr>
          <p:cNvPr id="62" name="Group 61"/>
          <p:cNvGrpSpPr/>
          <p:nvPr/>
        </p:nvGrpSpPr>
        <p:grpSpPr>
          <a:xfrm>
            <a:off x="15331098" y="2316480"/>
            <a:ext cx="12801600" cy="6172200"/>
            <a:chOff x="15331098" y="2743200"/>
            <a:chExt cx="12801600" cy="6172200"/>
          </a:xfrm>
        </p:grpSpPr>
        <p:sp>
          <p:nvSpPr>
            <p:cNvPr id="47" name="Text Placeholder 8"/>
            <p:cNvSpPr txBox="1">
              <a:spLocks/>
            </p:cNvSpPr>
            <p:nvPr/>
          </p:nvSpPr>
          <p:spPr>
            <a:xfrm>
              <a:off x="15331098" y="2743200"/>
              <a:ext cx="12801600" cy="1219200"/>
            </a:xfrm>
            <a:prstGeom prst="round1Rect">
              <a:avLst/>
            </a:prstGeom>
            <a:solidFill>
              <a:srgbClr val="808DA0"/>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smtClean="0">
                  <a:ln>
                    <a:noFill/>
                  </a:ln>
                  <a:solidFill>
                    <a:srgbClr val="FFFFFF"/>
                  </a:solidFill>
                  <a:effectLst/>
                  <a:uLnTx/>
                  <a:uFillTx/>
                  <a:latin typeface="Cambria" panose="02040503050406030204"/>
                  <a:ea typeface="+mn-ea"/>
                  <a:cs typeface="+mn-cs"/>
                </a:rPr>
                <a:t>methods</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33" name="Content Placeholder 13"/>
            <p:cNvSpPr txBox="1">
              <a:spLocks/>
            </p:cNvSpPr>
            <p:nvPr/>
          </p:nvSpPr>
          <p:spPr>
            <a:xfrm>
              <a:off x="15331098" y="3962400"/>
              <a:ext cx="12801600" cy="4953000"/>
            </a:xfrm>
            <a:prstGeom prst="rect">
              <a:avLst/>
            </a:prstGeom>
          </p:spPr>
          <p:txBody>
            <a:bodyPr>
              <a:normAutofit fontScale="25000" lnSpcReduction="20000"/>
            </a:bodyPr>
            <a:lst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endParaRPr lang="en-US" sz="6000" dirty="0" smtClean="0"/>
            </a:p>
            <a:p>
              <a:pPr marL="0" indent="0">
                <a:buFont typeface="Arial" panose="020B0604020202020204" pitchFamily="34" charset="0"/>
                <a:buNone/>
              </a:pPr>
              <a:r>
                <a:rPr lang="en-US" sz="9600" dirty="0" smtClean="0"/>
                <a:t>Disease Inference</a:t>
              </a:r>
            </a:p>
            <a:p>
              <a:pPr marL="561975" indent="-280988"/>
              <a:r>
                <a:rPr lang="en-US" sz="9600" dirty="0" smtClean="0"/>
                <a:t>Install WebMD application from Google Play</a:t>
              </a:r>
            </a:p>
            <a:p>
              <a:pPr marL="561975" indent="-280988"/>
              <a:r>
                <a:rPr lang="en-US" sz="9600" dirty="0" smtClean="0"/>
                <a:t>Analyze WebMD app offline using Shark for Root app</a:t>
              </a:r>
            </a:p>
            <a:p>
              <a:pPr marL="561975" indent="-280988"/>
              <a:r>
                <a:rPr lang="en-US" sz="9600" dirty="0" smtClean="0"/>
                <a:t>Build detailed finite state machine (FSM)</a:t>
              </a:r>
            </a:p>
            <a:p>
              <a:pPr marL="561975" indent="-280988"/>
              <a:r>
                <a:rPr lang="en-US" sz="9600" dirty="0" smtClean="0"/>
                <a:t>Open WebMD app</a:t>
              </a:r>
            </a:p>
            <a:p>
              <a:pPr marL="561975" indent="-280988"/>
              <a:r>
                <a:rPr lang="en-US" sz="9600" dirty="0" smtClean="0"/>
                <a:t>Open malevolent app</a:t>
              </a:r>
            </a:p>
            <a:p>
              <a:pPr marL="962025" lvl="1" indent="-377825"/>
              <a:r>
                <a:rPr lang="en-US" dirty="0" smtClean="0"/>
                <a:t>Start the reader and go back to WebMD</a:t>
              </a:r>
            </a:p>
            <a:p>
              <a:pPr marL="962025" lvl="1" indent="-377825"/>
              <a:r>
                <a:rPr lang="en-US" dirty="0" smtClean="0"/>
                <a:t>Click on Conditions from the WebMD main menu</a:t>
              </a:r>
            </a:p>
            <a:p>
              <a:pPr marL="962025" lvl="1" indent="-377825"/>
              <a:r>
                <a:rPr lang="en-US" dirty="0" smtClean="0"/>
                <a:t>Select a condition</a:t>
              </a:r>
            </a:p>
            <a:p>
              <a:pPr marL="962025" lvl="1" indent="-377825"/>
              <a:r>
                <a:rPr lang="en-US" dirty="0"/>
                <a:t>Malevolent app sends information to a remote location</a:t>
              </a:r>
            </a:p>
            <a:p>
              <a:pPr marL="962025" lvl="1" indent="-377825"/>
              <a:r>
                <a:rPr lang="en-US" dirty="0"/>
                <a:t>Information is collected by a remote attacker who can analyze WebMD’s network traffic generated on victim’s device</a:t>
              </a:r>
            </a:p>
            <a:p>
              <a:pPr marL="962025" lvl="1" indent="-377825"/>
              <a:r>
                <a:rPr lang="en-US" dirty="0"/>
                <a:t>Based on this information, the attacker can infer which condition(s) the user viewed</a:t>
              </a:r>
            </a:p>
            <a:p>
              <a:endParaRPr lang="en-US" sz="9600" dirty="0"/>
            </a:p>
          </p:txBody>
        </p:sp>
      </p:grpSp>
      <p:pic>
        <p:nvPicPr>
          <p:cNvPr id="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8119706" y="7586298"/>
            <a:ext cx="7224386" cy="11254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Text Placeholder 6"/>
          <p:cNvSpPr txBox="1">
            <a:spLocks/>
          </p:cNvSpPr>
          <p:nvPr/>
        </p:nvSpPr>
        <p:spPr>
          <a:xfrm>
            <a:off x="236221" y="17754600"/>
            <a:ext cx="12801600" cy="1247664"/>
          </a:xfrm>
          <a:prstGeom prst="round1Rect">
            <a:avLst/>
          </a:prstGeom>
          <a:solidFill>
            <a:srgbClr val="726056"/>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smtClean="0">
                <a:ln>
                  <a:noFill/>
                </a:ln>
                <a:solidFill>
                  <a:srgbClr val="FFFFFF"/>
                </a:solidFill>
                <a:effectLst/>
                <a:uLnTx/>
                <a:uFillTx/>
                <a:latin typeface="Cambria" panose="02040503050406030204"/>
                <a:ea typeface="+mn-ea"/>
                <a:cs typeface="+mn-cs"/>
              </a:rPr>
              <a:t>objectives</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29" name="Content Placeholder 11"/>
          <p:cNvSpPr txBox="1">
            <a:spLocks/>
          </p:cNvSpPr>
          <p:nvPr/>
        </p:nvSpPr>
        <p:spPr>
          <a:xfrm>
            <a:off x="236221" y="19002264"/>
            <a:ext cx="12801600" cy="2793343"/>
          </a:xfrm>
          <a:prstGeom prst="rect">
            <a:avLst/>
          </a:prstGeom>
        </p:spPr>
        <p:txBody>
          <a:bodyPr/>
          <a:lstStyle>
            <a:lvl1pPr marL="1175633" indent="-1175633" algn="l" defTabSz="3135020"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anose="020B0604020202020204" pitchFamily="34" charset="0"/>
              <a:buChar char="•"/>
              <a:defRPr sz="69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The goal was to make every student have a good understanding and</a:t>
            </a:r>
            <a:br>
              <a:rPr lang="en-US" sz="2400" b="1" dirty="0" smtClean="0"/>
            </a:br>
            <a:r>
              <a:rPr lang="en-US" sz="2400" b="1" dirty="0" smtClean="0"/>
              <a:t>be prepared for top-level Android research:</a:t>
            </a:r>
          </a:p>
          <a:p>
            <a:pPr marL="514350" indent="-514350">
              <a:spcBef>
                <a:spcPts val="0"/>
              </a:spcBef>
              <a:buFont typeface="+mj-lt"/>
              <a:buAutoNum type="arabicPeriod"/>
            </a:pPr>
            <a:r>
              <a:rPr lang="en-US" sz="2400" dirty="0" smtClean="0"/>
              <a:t>Will read our provided materials and get familiar with Android development Environment. </a:t>
            </a:r>
          </a:p>
          <a:p>
            <a:pPr marL="514350" indent="-514350">
              <a:spcBef>
                <a:spcPts val="0"/>
              </a:spcBef>
              <a:buFont typeface="+mj-lt"/>
              <a:buAutoNum type="arabicPeriod"/>
            </a:pPr>
            <a:r>
              <a:rPr lang="en-US" sz="2400" dirty="0" smtClean="0"/>
              <a:t>Try to make a test app by playing with the environment.</a:t>
            </a:r>
          </a:p>
          <a:p>
            <a:pPr marL="514350" indent="-514350">
              <a:spcBef>
                <a:spcPts val="0"/>
              </a:spcBef>
              <a:buFont typeface="+mj-lt"/>
              <a:buAutoNum type="arabicPeriod"/>
            </a:pPr>
            <a:r>
              <a:rPr lang="en-US" sz="2400" dirty="0" smtClean="0"/>
              <a:t>Make a relatively complex  app upon mentors' requirement.</a:t>
            </a:r>
          </a:p>
          <a:p>
            <a:pPr marL="514350" indent="-514350">
              <a:spcBef>
                <a:spcPts val="0"/>
              </a:spcBef>
              <a:buFont typeface="+mj-lt"/>
              <a:buAutoNum type="arabicPeriod"/>
            </a:pPr>
            <a:r>
              <a:rPr lang="en-US" sz="2400" dirty="0" smtClean="0"/>
              <a:t>Try to repeat WebMD and a Pileup attack described in the paper.</a:t>
            </a:r>
          </a:p>
          <a:p>
            <a:pPr marL="514350" indent="-514350">
              <a:spcBef>
                <a:spcPts val="0"/>
              </a:spcBef>
              <a:buFont typeface="+mj-lt"/>
              <a:buAutoNum type="arabicPeriod"/>
            </a:pPr>
            <a:r>
              <a:rPr lang="en-US" sz="2400" dirty="0" smtClean="0"/>
              <a:t>Make poster and present their work.</a:t>
            </a:r>
          </a:p>
        </p:txBody>
      </p:sp>
      <p:grpSp>
        <p:nvGrpSpPr>
          <p:cNvPr id="63" name="Group 62"/>
          <p:cNvGrpSpPr/>
          <p:nvPr/>
        </p:nvGrpSpPr>
        <p:grpSpPr>
          <a:xfrm>
            <a:off x="236219" y="2316480"/>
            <a:ext cx="12801601" cy="8717280"/>
            <a:chOff x="236219" y="2743200"/>
            <a:chExt cx="12801601" cy="8717280"/>
          </a:xfrm>
        </p:grpSpPr>
        <p:sp>
          <p:nvSpPr>
            <p:cNvPr id="44" name="Text Placeholder 4"/>
            <p:cNvSpPr txBox="1">
              <a:spLocks/>
            </p:cNvSpPr>
            <p:nvPr/>
          </p:nvSpPr>
          <p:spPr>
            <a:xfrm>
              <a:off x="236219" y="2743200"/>
              <a:ext cx="12801600" cy="1219200"/>
            </a:xfrm>
            <a:prstGeom prst="round1Rect">
              <a:avLst/>
            </a:prstGeom>
            <a:solidFill>
              <a:srgbClr val="AD8F67"/>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pPr marL="0" marR="0" lvl="0" indent="0" algn="l" defTabSz="4389120" rtl="0" eaLnBrk="1" fontAlgn="auto" latinLnBrk="0" hangingPunct="1">
                <a:lnSpc>
                  <a:spcPct val="100000"/>
                </a:lnSpc>
                <a:spcBef>
                  <a:spcPts val="0"/>
                </a:spcBef>
                <a:spcAft>
                  <a:spcPts val="0"/>
                </a:spcAft>
                <a:buClr>
                  <a:srgbClr val="AD8F67"/>
                </a:buClr>
                <a:buSzTx/>
                <a:buFont typeface="Arial" panose="020B0604020202020204" pitchFamily="34" charset="0"/>
                <a:buNone/>
                <a:tabLst/>
                <a:defRPr/>
              </a:pPr>
              <a:r>
                <a:rPr kumimoji="0" lang="en-US" sz="6000" b="0" i="0" u="none" strike="noStrike" kern="1200" cap="all" spc="0" normalizeH="0" baseline="0" noProof="0" dirty="0" smtClean="0">
                  <a:ln>
                    <a:noFill/>
                  </a:ln>
                  <a:solidFill>
                    <a:srgbClr val="FFFFFF"/>
                  </a:solidFill>
                  <a:effectLst/>
                  <a:uLnTx/>
                  <a:uFillTx/>
                  <a:latin typeface="Cambria" panose="02040503050406030204"/>
                  <a:ea typeface="+mn-ea"/>
                  <a:cs typeface="+mn-cs"/>
                </a:rPr>
                <a:t>abstract</a:t>
              </a:r>
              <a:endParaRPr kumimoji="0" lang="en-US" sz="6000" b="0" i="0" u="none" strike="noStrike" kern="1200" cap="all" spc="0" normalizeH="0" baseline="0" noProof="0" dirty="0">
                <a:ln>
                  <a:noFill/>
                </a:ln>
                <a:solidFill>
                  <a:srgbClr val="FFFFFF"/>
                </a:solidFill>
                <a:effectLst/>
                <a:uLnTx/>
                <a:uFillTx/>
                <a:latin typeface="Cambria" panose="02040503050406030204"/>
                <a:ea typeface="+mn-ea"/>
                <a:cs typeface="+mn-cs"/>
              </a:endParaRPr>
            </a:p>
          </p:txBody>
        </p:sp>
        <p:sp>
          <p:nvSpPr>
            <p:cNvPr id="37" name="TextBox 36"/>
            <p:cNvSpPr txBox="1"/>
            <p:nvPr/>
          </p:nvSpPr>
          <p:spPr>
            <a:xfrm>
              <a:off x="236220" y="3962400"/>
              <a:ext cx="12801600" cy="7498080"/>
            </a:xfrm>
            <a:prstGeom prst="rect">
              <a:avLst/>
            </a:prstGeom>
            <a:noFill/>
          </p:spPr>
          <p:txBody>
            <a:bodyPr wrap="square" rtlCol="0">
              <a:spAutoFit/>
            </a:bodyPr>
            <a:lstStyle/>
            <a:p>
              <a:pPr algn="just"/>
              <a:r>
                <a:rPr lang="en-US" sz="2400" dirty="0"/>
                <a:t>Smartphones are used for practically everything, from text messaging to email checking, social networks, navigation, and even managing health and banking. The design of the Android operating system is based on a set of unprotected shared resources, some of which are inherited from Linux. These unprotected shared resources, along with the extensive development of Android applications , such as Twitter,</a:t>
              </a:r>
              <a:r>
                <a:rPr lang="en-US" sz="2400" b="1" dirty="0"/>
                <a:t> </a:t>
              </a:r>
              <a:r>
                <a:rPr lang="en-US" sz="2400" dirty="0"/>
                <a:t>makes available a large amount of background information, which can potentially turn harmless resource sharing into serious privacy breaches</a:t>
              </a:r>
              <a:r>
                <a:rPr lang="en-US" sz="2400" b="1" dirty="0"/>
                <a:t> </a:t>
              </a:r>
              <a:r>
                <a:rPr lang="en-US" sz="2400" dirty="0"/>
                <a:t>In our study, we discovered that zero-permission applications can reveal a user’s identity or location through the following ways: the app’s network-data usage statistics, the public address resolution protocol, and the speaker status of the device. Because of the public resources available on Android, some of a user’s sensitive information can be discovered</a:t>
              </a:r>
              <a:r>
                <a:rPr lang="en-US" sz="2400" i="1" dirty="0"/>
                <a:t> </a:t>
              </a:r>
              <a:r>
                <a:rPr lang="en-US" sz="2400" dirty="0"/>
                <a:t>through the applications on their phones by a few inference techniques. Use of these techniques can reveal a user’s disease conditions, location and identity. One particular technique involves reading the data usage of a user’s Twitter application and creating a vector of time stamps of when the user tweets. Through this inference technique, more can be discerned about the user. To help combat the access of a user’s personal data, we have implemented a </a:t>
              </a:r>
              <a:r>
                <a:rPr lang="en-US" sz="2400" dirty="0" smtClean="0"/>
                <a:t>mitigation </a:t>
              </a:r>
              <a:r>
                <a:rPr lang="en-US" sz="2400" dirty="0"/>
                <a:t>strategy</a:t>
              </a:r>
              <a:r>
                <a:rPr lang="en-US" sz="2400" b="1" dirty="0"/>
                <a:t>. </a:t>
              </a:r>
              <a:r>
                <a:rPr lang="en-US" sz="2400" dirty="0"/>
                <a:t>This strategy reduces the accuracy of the data captured by rounding up or down the actual number of bytes sent or received by the application to multiple integers before disclosing the value of the query process. The study reveals that highly sensitive data of smartphone user, such as his/her identity, interest condition, geo-location, driving route and more can actually be reliably inferred from researching popular apps. </a:t>
              </a:r>
            </a:p>
          </p:txBody>
        </p:sp>
      </p:grpSp>
      <p:pic>
        <p:nvPicPr>
          <p:cNvPr id="43" name="Picture 42"/>
          <p:cNvPicPr/>
          <p:nvPr/>
        </p:nvPicPr>
        <p:blipFill rotWithShape="1">
          <a:blip r:embed="rId5"/>
          <a:srcRect l="23557" t="15641" r="27725" b="11282"/>
          <a:stretch/>
        </p:blipFill>
        <p:spPr bwMode="auto">
          <a:xfrm>
            <a:off x="2667000" y="10846961"/>
            <a:ext cx="6880468" cy="64504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58477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1037</Words>
  <Application>Microsoft Office PowerPoint</Application>
  <PresentationFormat>Custom</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JAW</dc:creator>
  <cp:lastModifiedBy>JAW</cp:lastModifiedBy>
  <cp:revision>10</cp:revision>
  <dcterms:created xsi:type="dcterms:W3CDTF">2015-11-16T15:19:31Z</dcterms:created>
  <dcterms:modified xsi:type="dcterms:W3CDTF">2015-11-16T16:59:07Z</dcterms:modified>
</cp:coreProperties>
</file>