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5" r:id="rId33"/>
    <p:sldId id="287" r:id="rId34"/>
    <p:sldId id="288" r:id="rId35"/>
    <p:sldId id="289" r:id="rId36"/>
    <p:sldId id="290" r:id="rId37"/>
    <p:sldId id="291" r:id="rId38"/>
    <p:sldId id="292" r:id="rId39"/>
    <p:sldId id="293" r:id="rId40"/>
    <p:sldId id="296" r:id="rId41"/>
    <p:sldId id="294" r:id="rId4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16" autoAdjust="0"/>
  </p:normalViewPr>
  <p:slideViewPr>
    <p:cSldViewPr>
      <p:cViewPr>
        <p:scale>
          <a:sx n="104" d="100"/>
          <a:sy n="104" d="100"/>
        </p:scale>
        <p:origin x="-19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7"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2664161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solidFill>
                  <a:schemeClr val="dk1"/>
                </a:solidFill>
                <a:latin typeface="Times New Roman"/>
                <a:ea typeface="Times New Roman"/>
                <a:cs typeface="Times New Roman"/>
                <a:sym typeface="Times New Roman"/>
              </a:rPr>
              <a:t>In order to initiate the process, the terminal window in their PC or Mac must first be opened.  After opening the terminal window, the user has to enter into the TeraScan server.  The user login information includes ssh (space) –Y(space) first initial last name@IP address to login into the TeraScan Server (first initial and last name should be together when typed).  The server will the request that the user provide a password. After typing the correct password into TeraScan, the user should the type “launchpad” in their login and press enter. After typing “launchpad”, the menu to TeraScans GUIs should open. The user should select TeraMaster and create an area of interest (AOI) which includes increasing/decreasing the area size, pixel size, and density of the AOI.  After creating a new master in TeraMaster, the user should go to “File” and “Save As” and then search for the newly created file and save it in their respective directory.  Following that, the user should close TeraMaster and return to the terminal window.</a:t>
            </a:r>
          </a:p>
          <a:p>
            <a:pPr lvl="0" indent="457200" rtl="0">
              <a:lnSpc>
                <a:spcPct val="115000"/>
              </a:lnSpc>
              <a:buClr>
                <a:schemeClr val="dk1"/>
              </a:buClr>
              <a:buSzPct val="100000"/>
              <a:buFont typeface="Arial"/>
              <a:buNone/>
            </a:pPr>
            <a:r>
              <a:rPr lang="en">
                <a:solidFill>
                  <a:schemeClr val="dk1"/>
                </a:solidFill>
                <a:latin typeface="Times New Roman"/>
                <a:ea typeface="Times New Roman"/>
                <a:cs typeface="Times New Roman"/>
                <a:sym typeface="Times New Roman"/>
              </a:rPr>
              <a:t>    In the terminal window, go to “configproc” and in the “configproc” directory change the parameters to match the AOI that was created using TeraMaster.  Save the changes in the “configproc” directory.  Then go to “launchpad” and click on TeraVision.  In TeraVision go to “File” and “Open Data Shelf”.  In “Open Data Shelf” go to “Edit Data Library” and go to “New” under Shelves.  In “New” find the “configproc” directory in which the images will be saved when a pass is made.  Name your new Data Shelf and save it.  After saving, go back to “File” and “Open Data Shelf” and click on the new Data Shelf and select images according to what time is desired.  After selecting the respectable images, choose the desired channels and once the image(s) are on the TeraVision window, you can edit the images by adding Layers, borders, Grid Overlays, etc. Then click on the Save Icon and Save the image as desired.  Then exit TeraVision and exit the terminal window.</a:t>
            </a:r>
          </a:p>
          <a:p>
            <a:endParaRPr lang="en">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t>Since there was new satellite hardware and software added this year, the script for the database that was redesigned back in 2011 needed to be updated in order to process the new satellite information being received.  It was found that the permissions of the directories on the CERSER server were modified to READ ONLY when the files were migrated to the new server. The directory permissions that were on the CERSER server needed to be changed from READ ONLY to READ &amp; WRITE so the images can be processed.</a:t>
            </a:r>
          </a:p>
          <a:p>
            <a:pPr lvl="0" indent="457200" rtl="0">
              <a:lnSpc>
                <a:spcPct val="115000"/>
              </a:lnSpc>
              <a:buClr>
                <a:schemeClr val="dk1"/>
              </a:buClr>
              <a:buSzPct val="100000"/>
              <a:buFont typeface="Arial"/>
              <a:buNone/>
            </a:pPr>
            <a:r>
              <a:rPr lang="en"/>
              <a:t>A remote computer located in Lane Hall gave access to the CERSER server in the E.V. Wilkins Computing Center.  To change the directory permission first right click on the directory and select GET INFO. Scroll to the SHARING &amp; PERMISSIONS section and change each privilege from READ ONLY to READ &amp; WRITE.  This procedure was performed on all the directories in the picture archives directory. This action allowed the script to modify and copy images to these directories.</a:t>
            </a:r>
          </a:p>
          <a:p>
            <a:endParaRPr lang="e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solidFill>
                  <a:schemeClr val="dk1"/>
                </a:solidFill>
              </a:rPr>
              <a:t>Once it was determined that a PHP script was functional on the CERSER server the processing script could now be modified.  The languages used in the script are PHP, MySQL, and HTML. The scripted was first developed in 2006 as an Active Server Page (ASP) on a Windows based server. When the server pages were migrated to a Macintosh server in 2010, the script was rewritten using PHP and MySQL.</a:t>
            </a:r>
          </a:p>
          <a:p>
            <a:pPr lvl="0" indent="457200" rtl="0">
              <a:lnSpc>
                <a:spcPct val="115000"/>
              </a:lnSpc>
              <a:buClr>
                <a:schemeClr val="dk1"/>
              </a:buClr>
              <a:buSzPct val="100000"/>
              <a:buFont typeface="Arial"/>
              <a:buNone/>
            </a:pPr>
            <a:r>
              <a:rPr lang="en">
                <a:solidFill>
                  <a:schemeClr val="dk1"/>
                </a:solidFill>
              </a:rPr>
              <a:t> In 2013 TeraScan processing hardware and software were upgraded to receive GOES satellite data. The ground station upgrades included a 3.7m X/L band, a 3.6m C band, and a 5.0m L band antenna’s, along with accompanying computing hardware. The goal of this project was to update the CERSER script to process images received from the GOES imager by the TeraScan system. This script involved parsing the title into the CERSER database and then copying and resizing the original image.</a:t>
            </a:r>
          </a:p>
          <a:p>
            <a:pPr lvl="0" rtl="0">
              <a:lnSpc>
                <a:spcPct val="115000"/>
              </a:lnSpc>
              <a:buClr>
                <a:schemeClr val="dk1"/>
              </a:buClr>
              <a:buSzPct val="100000"/>
              <a:buFont typeface="Arial"/>
              <a:buNone/>
            </a:pPr>
            <a:r>
              <a:rPr lang="en">
                <a:solidFill>
                  <a:srgbClr val="FF0000"/>
                </a:solidFill>
              </a:rPr>
              <a:t>The new satellite is called the Geostationary Operational Environmental Satellite (GOES).  The satellite an imaging sensor with five channels.  The channels are used to describe what kind of image is being portrayed on the database. </a:t>
            </a:r>
          </a:p>
          <a:p>
            <a:endParaRPr lang="en">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dirty="0">
                <a:solidFill>
                  <a:schemeClr val="dk1"/>
                </a:solidFill>
              </a:rPr>
              <a:t>PHP Hypertext Preprocessor (PHP) is an open source language that is widely used around the world; its main use is scripting languages [15]. PHP is used to make web pages interactive, enter information into databases, and many other uses.  It can be used as a calculator to determine what day it is or it can also be used in the execution of math equations.  PHP is also used to collect information from users and create graphics using the Graphics Draw (GD) Library [18]. </a:t>
            </a:r>
          </a:p>
          <a:p>
            <a:pPr lvl="0" indent="457200" rtl="0">
              <a:lnSpc>
                <a:spcPct val="115000"/>
              </a:lnSpc>
              <a:buClr>
                <a:schemeClr val="dk1"/>
              </a:buClr>
              <a:buSzPct val="100000"/>
              <a:buFont typeface="Arial"/>
              <a:buNone/>
            </a:pPr>
            <a:r>
              <a:rPr lang="en" dirty="0">
                <a:solidFill>
                  <a:schemeClr val="dk1"/>
                </a:solidFill>
              </a:rPr>
              <a:t>PHP was used in this project to construct and execute MySQL commands for the database operations and to execute ImageMagick operations via a command line.  PHP is processed by the server and generates Hypertext Markup Language (HTML) to be delivered back to the client. </a:t>
            </a:r>
          </a:p>
          <a:p>
            <a:pPr lvl="0" rtl="0">
              <a:lnSpc>
                <a:spcPct val="115000"/>
              </a:lnSpc>
              <a:buClr>
                <a:schemeClr val="dk1"/>
              </a:buClr>
              <a:buSzPct val="100000"/>
              <a:buFont typeface="Arial"/>
              <a:buNone/>
            </a:pPr>
            <a:r>
              <a:rPr lang="en" dirty="0">
                <a:solidFill>
                  <a:schemeClr val="dk1"/>
                </a:solidFil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solidFill>
                  <a:schemeClr val="dk1"/>
                </a:solidFill>
              </a:rPr>
              <a:t>My Structured Query language (MySQL) is an Open Source SQL database management system developed, distributed, and supported by Oracle Corporation [20]. A database is a structured collection of data; it may be anything from a simple shopping list to a picture gallery or the vast amounts of information in a corporate network. To add, access, and process data stored in a computer database, you need a database management system such as MySQL Server. Since computers are very good at handling large amounts of data, database management systems play a central role in computing, as standalone utilities, or as part of other applications. </a:t>
            </a:r>
          </a:p>
          <a:p>
            <a:pPr lvl="0" indent="457200" rtl="0">
              <a:lnSpc>
                <a:spcPct val="115000"/>
              </a:lnSpc>
              <a:buClr>
                <a:schemeClr val="dk1"/>
              </a:buClr>
              <a:buSzPct val="100000"/>
              <a:buFont typeface="Arial"/>
              <a:buNone/>
            </a:pPr>
            <a:r>
              <a:rPr lang="en">
                <a:solidFill>
                  <a:schemeClr val="dk1"/>
                </a:solidFill>
              </a:rPr>
              <a:t>MySQL is used in this project to insert records into the TeraScan database from within the PHP script. Record parameters are gathered into variables and then combined into a MySQL statement to store information about the image being processed. It is also utilized to retrieve records from the database to be displayed through the CERSER website.</a:t>
            </a:r>
          </a:p>
          <a:p>
            <a:endParaRPr lang="en">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Hypertext Markup Language (HTML) is a computer language used to create web pages that can be on the internet or sent via email.  This language uses codes called “tags” that tells web browsers and email programs how to display text, graphics and design. In this project HTML was used because PHP returns HTML to the browser.</a:t>
            </a:r>
          </a:p>
          <a:p>
            <a:endParaRPr lang="en"/>
          </a:p>
          <a:p>
            <a:pPr>
              <a:buNone/>
            </a:pPr>
            <a:r>
              <a:rPr lang="en"/>
              <a:t>HTML was created by Tim Berners- Lee who was helped by CERN, an organization in Switzerland.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00000"/>
              <a:buFont typeface="Arial"/>
              <a:buNone/>
            </a:pPr>
            <a:r>
              <a:rPr lang="en" dirty="0">
                <a:solidFill>
                  <a:schemeClr val="dk1"/>
                </a:solidFill>
              </a:rPr>
              <a:t>Adobe Dreamweaver is a software that has to be purchased; it is used to create web pages, interactive web pages and to interact with databases.  Dreamweaver allows you to write in scripting languages such as PHP and JavaServer Pages.  This software also uses server-side scripting languages such as JavaScript [27]. The company that first released Adobe Dreamweaver was Allaire Systems, a computer company in Minnesota, in December of 1997.  In 2001 the company Macromedia bought out Allaire, and Macromedia was bought out by Adobe in 2005.  Before Adobe bought Dreamweaver it went through revisions [28]. </a:t>
            </a:r>
          </a:p>
          <a:p>
            <a:pPr lvl="0" rtl="0">
              <a:lnSpc>
                <a:spcPct val="115000"/>
              </a:lnSpc>
              <a:buClr>
                <a:schemeClr val="dk1"/>
              </a:buClr>
              <a:buSzPct val="100000"/>
              <a:buFont typeface="Arial"/>
              <a:buNone/>
            </a:pPr>
            <a:r>
              <a:rPr lang="en" dirty="0">
                <a:solidFill>
                  <a:schemeClr val="dk1"/>
                </a:solidFill>
              </a:rPr>
              <a:t>In this project Adobe Dreamweaver was used to build the TeraScan database using the PHP language and to document this project.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dirty="0">
                <a:solidFill>
                  <a:schemeClr val="dk1"/>
                </a:solidFill>
              </a:rPr>
              <a:t>phpMyAdmin is an open source software that is written in PHP.  phpMyAdmin helps operations such as MySQL  [25].  Frequently used operations that can be performed through the graphical interface include managing database, tables, columns, relations, indexes, users, and permissions. The ability to directly execute any SQL statement is also available.</a:t>
            </a:r>
          </a:p>
          <a:p>
            <a:pPr lvl="0" rtl="0">
              <a:lnSpc>
                <a:spcPct val="130909"/>
              </a:lnSpc>
              <a:spcBef>
                <a:spcPts val="500"/>
              </a:spcBef>
              <a:spcAft>
                <a:spcPts val="600"/>
              </a:spcAft>
              <a:buClr>
                <a:schemeClr val="dk1"/>
              </a:buClr>
              <a:buSzPct val="100000"/>
              <a:buFont typeface="Arial"/>
              <a:buNone/>
            </a:pPr>
            <a:r>
              <a:rPr lang="en" dirty="0">
                <a:solidFill>
                  <a:schemeClr val="dk1"/>
                </a:solidFill>
              </a:rPr>
              <a:t>This software is installed directly on the server and accessed via the internet utilizing a sign-on and password to manipulate and create databases. The application can access and control several databases at one time making it useful for managing data for a single website.</a:t>
            </a:r>
          </a:p>
          <a:p>
            <a:pPr lvl="0" rtl="0">
              <a:lnSpc>
                <a:spcPct val="130909"/>
              </a:lnSpc>
              <a:spcBef>
                <a:spcPts val="500"/>
              </a:spcBef>
              <a:spcAft>
                <a:spcPts val="600"/>
              </a:spcAft>
              <a:buNone/>
            </a:pPr>
            <a:r>
              <a:rPr lang="en" dirty="0">
                <a:solidFill>
                  <a:schemeClr val="dk1"/>
                </a:solidFill>
              </a:rPr>
              <a:t>phpMyAdmin was utilized in this project to build and maintain the TeraScan database. Fields and tables within the previously established database were created and modified utilizing this online tool. Actual data can also be modified, created, and deleted from within phpMyAdmin.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dirty="0">
                <a:solidFill>
                  <a:schemeClr val="dk1"/>
                </a:solidFill>
              </a:rPr>
              <a:t>ImageMagick is a software that allows the user to create, modify, and/or convert images. This software allows you to resize, distort, and adjust the color of an image.  ImageMagick is controlled by command lines making it useful for different languages such as MagickWand for PHP (PHP) or Magick++ (C++) [13].  </a:t>
            </a:r>
          </a:p>
          <a:p>
            <a:pPr lvl="0">
              <a:lnSpc>
                <a:spcPct val="115000"/>
              </a:lnSpc>
              <a:buClr>
                <a:schemeClr val="dk1"/>
              </a:buClr>
              <a:buSzPct val="100000"/>
              <a:buFont typeface="Arial"/>
              <a:buNone/>
            </a:pPr>
            <a:r>
              <a:rPr lang="en" dirty="0">
                <a:solidFill>
                  <a:schemeClr val="dk1"/>
                </a:solidFill>
              </a:rPr>
              <a:t>	In this project ImageMagick was used to convert the image from TIFF to JPEG format.  It was also used to resize, copy, and rename the image files. The directories that it copied the images to were actual, medium,low,and thumbnail.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None/>
            </a:pPr>
            <a:r>
              <a:rPr lang="en">
                <a:solidFill>
                  <a:schemeClr val="dk1"/>
                </a:solidFill>
              </a:rPr>
              <a:t>The calendar application is known as iCal in Mac OS X and earlier operating system releases. iCal provides tools to keep track of schedules, engagements, reminders, and other important events. This project utilized iCal to trigger the scripts used to process the TeraScan images on a daily basis.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solidFill>
                  <a:schemeClr val="dk1"/>
                </a:solidFill>
              </a:rPr>
              <a:t>The title of the image holds the information needed for the database.  Image date, time, type of satellite, the channel and the file extension are all found in the title. The GOES image titles have 36 characters including periods and underscores (example: </a:t>
            </a:r>
            <a:r>
              <a:rPr lang="en">
                <a:solidFill>
                  <a:schemeClr val="dk1"/>
                </a:solidFill>
                <a:latin typeface="Times New Roman"/>
                <a:ea typeface="Times New Roman"/>
                <a:cs typeface="Times New Roman"/>
                <a:sym typeface="Times New Roman"/>
              </a:rPr>
              <a:t>2014.0302.2001.goes-13.gvar_ch3.tiff)</a:t>
            </a:r>
            <a:r>
              <a:rPr lang="en">
                <a:solidFill>
                  <a:schemeClr val="dk1"/>
                </a:solidFill>
              </a:rPr>
              <a:t>. The position of these characters is critical to parsing the elements into the correct database fields. The title is broken down by the following positions:</a:t>
            </a:r>
          </a:p>
          <a:p>
            <a:pPr lvl="0" indent="457200" rtl="0">
              <a:lnSpc>
                <a:spcPct val="115000"/>
              </a:lnSpc>
              <a:buClr>
                <a:schemeClr val="dk1"/>
              </a:buClr>
              <a:buSzPct val="100000"/>
              <a:buFont typeface="Arial"/>
              <a:buNone/>
            </a:pPr>
            <a:r>
              <a:rPr lang="en">
                <a:solidFill>
                  <a:schemeClr val="dk1"/>
                </a:solidFill>
              </a:rPr>
              <a:t>Characters 	Data</a:t>
            </a:r>
          </a:p>
          <a:p>
            <a:pPr lvl="0" indent="457200" rtl="0">
              <a:lnSpc>
                <a:spcPct val="115000"/>
              </a:lnSpc>
              <a:buClr>
                <a:schemeClr val="dk1"/>
              </a:buClr>
              <a:buSzPct val="100000"/>
              <a:buFont typeface="Arial"/>
              <a:buNone/>
            </a:pPr>
            <a:r>
              <a:rPr lang="en">
                <a:solidFill>
                  <a:schemeClr val="dk1"/>
                </a:solidFill>
              </a:rPr>
              <a:t>1-4 	Year</a:t>
            </a:r>
          </a:p>
          <a:p>
            <a:pPr lvl="0" indent="457200" rtl="0">
              <a:lnSpc>
                <a:spcPct val="115000"/>
              </a:lnSpc>
              <a:buClr>
                <a:schemeClr val="dk1"/>
              </a:buClr>
              <a:buSzPct val="100000"/>
              <a:buFont typeface="Arial"/>
              <a:buNone/>
            </a:pPr>
            <a:r>
              <a:rPr lang="en">
                <a:solidFill>
                  <a:schemeClr val="dk1"/>
                </a:solidFill>
              </a:rPr>
              <a:t>6-7	Month</a:t>
            </a:r>
          </a:p>
          <a:p>
            <a:pPr lvl="0" indent="457200" rtl="0">
              <a:lnSpc>
                <a:spcPct val="115000"/>
              </a:lnSpc>
              <a:buClr>
                <a:schemeClr val="dk1"/>
              </a:buClr>
              <a:buSzPct val="100000"/>
              <a:buFont typeface="Arial"/>
              <a:buNone/>
            </a:pPr>
            <a:r>
              <a:rPr lang="en">
                <a:solidFill>
                  <a:schemeClr val="dk1"/>
                </a:solidFill>
              </a:rPr>
              <a:t>8-9	Day</a:t>
            </a:r>
          </a:p>
          <a:p>
            <a:pPr lvl="0" indent="457200" rtl="0">
              <a:lnSpc>
                <a:spcPct val="115000"/>
              </a:lnSpc>
              <a:buClr>
                <a:schemeClr val="dk1"/>
              </a:buClr>
              <a:buSzPct val="100000"/>
              <a:buFont typeface="Arial"/>
              <a:buNone/>
            </a:pPr>
            <a:r>
              <a:rPr lang="en">
                <a:solidFill>
                  <a:schemeClr val="dk1"/>
                </a:solidFill>
              </a:rPr>
              <a:t>11-14	Time (Z)</a:t>
            </a:r>
          </a:p>
          <a:p>
            <a:pPr lvl="0" indent="457200" rtl="0">
              <a:lnSpc>
                <a:spcPct val="115000"/>
              </a:lnSpc>
              <a:buClr>
                <a:schemeClr val="dk1"/>
              </a:buClr>
              <a:buSzPct val="100000"/>
              <a:buFont typeface="Arial"/>
              <a:buNone/>
            </a:pPr>
            <a:r>
              <a:rPr lang="en">
                <a:solidFill>
                  <a:schemeClr val="dk1"/>
                </a:solidFill>
              </a:rPr>
              <a:t>16-22	Satellite Name</a:t>
            </a:r>
          </a:p>
          <a:p>
            <a:pPr lvl="0" indent="457200" rtl="0">
              <a:lnSpc>
                <a:spcPct val="115000"/>
              </a:lnSpc>
              <a:buClr>
                <a:schemeClr val="dk1"/>
              </a:buClr>
              <a:buSzPct val="100000"/>
              <a:buFont typeface="Arial"/>
              <a:buNone/>
            </a:pPr>
            <a:r>
              <a:rPr lang="en">
                <a:solidFill>
                  <a:schemeClr val="dk1"/>
                </a:solidFill>
              </a:rPr>
              <a:t>24-31	Product (band)</a:t>
            </a:r>
          </a:p>
          <a:p>
            <a:pPr lvl="0" indent="457200" rtl="0">
              <a:lnSpc>
                <a:spcPct val="115000"/>
              </a:lnSpc>
              <a:buClr>
                <a:schemeClr val="dk1"/>
              </a:buClr>
              <a:buSzPct val="100000"/>
              <a:buFont typeface="Arial"/>
              <a:buNone/>
            </a:pPr>
            <a:r>
              <a:rPr lang="en">
                <a:solidFill>
                  <a:schemeClr val="dk1"/>
                </a:solidFill>
              </a:rPr>
              <a:t>32-36	File Extension (.tiff)</a:t>
            </a:r>
          </a:p>
          <a:p>
            <a:endParaRPr lang="en">
              <a:solidFill>
                <a:schemeClr val="dk1"/>
              </a:solidFill>
            </a:endParaRPr>
          </a:p>
          <a:p>
            <a:pPr lvl="0" indent="457200" rtl="0">
              <a:lnSpc>
                <a:spcPct val="115000"/>
              </a:lnSpc>
              <a:buClr>
                <a:schemeClr val="dk1"/>
              </a:buClr>
              <a:buSzPct val="100000"/>
              <a:buFont typeface="Arial"/>
              <a:buNone/>
            </a:pPr>
            <a:r>
              <a:rPr lang="en">
                <a:solidFill>
                  <a:schemeClr val="dk1"/>
                </a:solidFill>
              </a:rPr>
              <a:t>The PHP script shown in Figure ?? parses the title into variables utilizing the “substr” command. This command has the form “substr ( string $string , int $start [, int $length ] )” where $string is the input string, $start is the integer for the starting character in the string, and $length is the integer for the total number of characters. It must be remembered that the starting integer starts counting at “0” for the first character in the string.</a:t>
            </a:r>
          </a:p>
          <a:p>
            <a:pPr lvl="0" indent="457200" rtl="0">
              <a:lnSpc>
                <a:spcPct val="115000"/>
              </a:lnSpc>
              <a:buClr>
                <a:schemeClr val="dk1"/>
              </a:buClr>
              <a:buSzPct val="100000"/>
              <a:buFont typeface="Arial"/>
              <a:buNone/>
            </a:pPr>
            <a:r>
              <a:rPr lang="en">
                <a:solidFill>
                  <a:schemeClr val="dk1"/>
                </a:solidFill>
              </a:rPr>
              <a:t>In the script shown, the title of the file has been previously placed into the PHP variable “$satName.” The script first tests if the image is from the GOES imager by comparing characters 16-19 [substr($satName, 15, 4)] to the string “goes”. If they are equal, then the script proceeds to parse the title.</a:t>
            </a:r>
          </a:p>
          <a:p>
            <a:pPr lvl="0" indent="457200" rtl="0">
              <a:lnSpc>
                <a:spcPct val="115000"/>
              </a:lnSpc>
              <a:buClr>
                <a:schemeClr val="dk1"/>
              </a:buClr>
              <a:buSzPct val="100000"/>
              <a:buFont typeface="Arial"/>
              <a:buNone/>
            </a:pPr>
            <a:r>
              <a:rPr lang="en">
                <a:solidFill>
                  <a:schemeClr val="dk1"/>
                </a:solidFill>
              </a:rPr>
              <a:t>The first image element to be entered into the database is the satellite name found in line 70 of Figure ??. The process then converts the date into the format MM/DD/YYYY utilizing the PHP concatation “.” (period). The time is then placed into the variable $cnvrtTime with the character “z” added to denote the time zone.</a:t>
            </a:r>
          </a:p>
          <a:p>
            <a:pPr lvl="0" indent="457200" rtl="0">
              <a:lnSpc>
                <a:spcPct val="115000"/>
              </a:lnSpc>
              <a:buClr>
                <a:schemeClr val="dk1"/>
              </a:buClr>
              <a:buSzPct val="100000"/>
              <a:buFont typeface="Arial"/>
              <a:buNone/>
            </a:pPr>
            <a:r>
              <a:rPr lang="en">
                <a:solidFill>
                  <a:schemeClr val="dk1"/>
                </a:solidFill>
              </a:rPr>
              <a:t>The final parsing element is the $product variable. The script checks the character located at position 30 to identify which band of the imager was used to develop the satellite image. The options along with the text string to be inserted into the database are as follows:</a:t>
            </a:r>
          </a:p>
          <a:p>
            <a:pPr lvl="0" indent="457200" rtl="0">
              <a:lnSpc>
                <a:spcPct val="115000"/>
              </a:lnSpc>
              <a:buClr>
                <a:schemeClr val="dk1"/>
              </a:buClr>
              <a:buSzPct val="100000"/>
              <a:buFont typeface="Arial"/>
              <a:buNone/>
            </a:pPr>
            <a:r>
              <a:rPr lang="en">
                <a:solidFill>
                  <a:schemeClr val="dk1"/>
                </a:solidFill>
              </a:rPr>
              <a:t>Option	Text String</a:t>
            </a:r>
          </a:p>
          <a:p>
            <a:pPr lvl="0" indent="457200" rtl="0">
              <a:lnSpc>
                <a:spcPct val="115000"/>
              </a:lnSpc>
              <a:buClr>
                <a:schemeClr val="dk1"/>
              </a:buClr>
              <a:buSzPct val="100000"/>
              <a:buFont typeface="Arial"/>
              <a:buNone/>
            </a:pPr>
            <a:r>
              <a:rPr lang="en">
                <a:solidFill>
                  <a:schemeClr val="dk1"/>
                </a:solidFill>
              </a:rPr>
              <a:t>“1”	Channel 1 Visible 0.52-0.72 mm</a:t>
            </a:r>
          </a:p>
          <a:p>
            <a:pPr lvl="0" indent="457200" rtl="0">
              <a:lnSpc>
                <a:spcPct val="115000"/>
              </a:lnSpc>
              <a:buClr>
                <a:schemeClr val="dk1"/>
              </a:buClr>
              <a:buSzPct val="100000"/>
              <a:buFont typeface="Arial"/>
              <a:buNone/>
            </a:pPr>
            <a:r>
              <a:rPr lang="en">
                <a:solidFill>
                  <a:schemeClr val="dk1"/>
                </a:solidFill>
              </a:rPr>
              <a:t>“2”	Channel 2 Infrared 3.78-4.03 mm</a:t>
            </a:r>
          </a:p>
          <a:p>
            <a:pPr lvl="0" indent="457200" rtl="0">
              <a:lnSpc>
                <a:spcPct val="115000"/>
              </a:lnSpc>
              <a:buClr>
                <a:schemeClr val="dk1"/>
              </a:buClr>
              <a:buSzPct val="100000"/>
              <a:buFont typeface="Arial"/>
              <a:buNone/>
            </a:pPr>
            <a:r>
              <a:rPr lang="en">
                <a:solidFill>
                  <a:schemeClr val="dk1"/>
                </a:solidFill>
              </a:rPr>
              <a:t>“3”	Channel 3 Vapor 6.47-7.02 mm</a:t>
            </a:r>
          </a:p>
          <a:p>
            <a:pPr lvl="0" indent="457200" rtl="0">
              <a:lnSpc>
                <a:spcPct val="115000"/>
              </a:lnSpc>
              <a:buClr>
                <a:schemeClr val="dk1"/>
              </a:buClr>
              <a:buSzPct val="100000"/>
              <a:buFont typeface="Arial"/>
              <a:buNone/>
            </a:pPr>
            <a:r>
              <a:rPr lang="en">
                <a:solidFill>
                  <a:schemeClr val="dk1"/>
                </a:solidFill>
              </a:rPr>
              <a:t>“4”	Channel 4 Upper Vapor 10.2-11.2 mm</a:t>
            </a:r>
          </a:p>
          <a:p>
            <a:pPr lvl="0" indent="457200" rtl="0">
              <a:lnSpc>
                <a:spcPct val="115000"/>
              </a:lnSpc>
              <a:buClr>
                <a:schemeClr val="dk1"/>
              </a:buClr>
              <a:buSzPct val="100000"/>
              <a:buFont typeface="Arial"/>
              <a:buNone/>
            </a:pPr>
            <a:r>
              <a:rPr lang="en">
                <a:solidFill>
                  <a:schemeClr val="dk1"/>
                </a:solidFill>
              </a:rPr>
              <a:t>“S”	Sea Surface Temperature</a:t>
            </a:r>
          </a:p>
          <a:p>
            <a:pPr lvl="0" indent="457200" rtl="0">
              <a:lnSpc>
                <a:spcPct val="115000"/>
              </a:lnSpc>
              <a:buClr>
                <a:schemeClr val="dk1"/>
              </a:buClr>
              <a:buSzPct val="100000"/>
              <a:buFont typeface="Arial"/>
              <a:buNone/>
            </a:pPr>
            <a:r>
              <a:rPr lang="en">
                <a:solidFill>
                  <a:schemeClr val="dk1"/>
                </a:solidFill>
              </a:rPr>
              <a:t>Once the file title is parsed into the assorted variables, the variables are combined into an SQL statement (line 107-108, Figure ??) and placed into the variable “$query”. The variable is then written to the screen using the “echo” command for viewing by the developer. This step can be removed, but was left in as a feedback mechanism for the script.</a:t>
            </a:r>
          </a:p>
          <a:p>
            <a:pPr lvl="0" indent="457200" rtl="0">
              <a:lnSpc>
                <a:spcPct val="115000"/>
              </a:lnSpc>
              <a:buClr>
                <a:schemeClr val="dk1"/>
              </a:buClr>
              <a:buSzPct val="100000"/>
              <a:buFont typeface="Arial"/>
              <a:buNone/>
            </a:pPr>
            <a:r>
              <a:rPr lang="en">
                <a:solidFill>
                  <a:schemeClr val="dk1"/>
                </a:solidFill>
              </a:rPr>
              <a:t>The next step is to execute the SQL statement using the PHP command mysql_query() (Line 114). This will place the variables into the appropriate fields of a new database record in the “images” table. The results of this query are placed into the variable “$result” so that any failures can be displayed to the user.</a:t>
            </a:r>
          </a:p>
          <a:p>
            <a:endParaRPr lang="en">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solidFill>
                  <a:schemeClr val="dk1"/>
                </a:solidFill>
              </a:rPr>
              <a:t>The title of the image holds the information needed for the database.  Image date, time, type of satellite, the channel and the file extension are all found in the title. The GOES image titles have 36 characters including periods and underscores (example: </a:t>
            </a:r>
            <a:r>
              <a:rPr lang="en">
                <a:solidFill>
                  <a:schemeClr val="dk1"/>
                </a:solidFill>
                <a:latin typeface="Times New Roman"/>
                <a:ea typeface="Times New Roman"/>
                <a:cs typeface="Times New Roman"/>
                <a:sym typeface="Times New Roman"/>
              </a:rPr>
              <a:t>2014.0302.2001.goes-13.gvar_ch3.tiff)</a:t>
            </a:r>
            <a:r>
              <a:rPr lang="en">
                <a:solidFill>
                  <a:schemeClr val="dk1"/>
                </a:solidFill>
              </a:rPr>
              <a:t>. The position of these characters is critical to parsing the elements into the correct database fields. The title is broken down by the following positions:</a:t>
            </a:r>
          </a:p>
          <a:p>
            <a:pPr lvl="0" indent="457200" rtl="0">
              <a:lnSpc>
                <a:spcPct val="115000"/>
              </a:lnSpc>
              <a:buClr>
                <a:schemeClr val="dk1"/>
              </a:buClr>
              <a:buSzPct val="100000"/>
              <a:buFont typeface="Arial"/>
              <a:buNone/>
            </a:pPr>
            <a:r>
              <a:rPr lang="en">
                <a:solidFill>
                  <a:schemeClr val="dk1"/>
                </a:solidFill>
              </a:rPr>
              <a:t>Characters 	Data</a:t>
            </a:r>
          </a:p>
          <a:p>
            <a:pPr lvl="0" indent="457200" rtl="0">
              <a:lnSpc>
                <a:spcPct val="115000"/>
              </a:lnSpc>
              <a:buClr>
                <a:schemeClr val="dk1"/>
              </a:buClr>
              <a:buSzPct val="100000"/>
              <a:buFont typeface="Arial"/>
              <a:buNone/>
            </a:pPr>
            <a:r>
              <a:rPr lang="en">
                <a:solidFill>
                  <a:schemeClr val="dk1"/>
                </a:solidFill>
              </a:rPr>
              <a:t>1-4 	Year</a:t>
            </a:r>
          </a:p>
          <a:p>
            <a:pPr lvl="0" indent="457200" rtl="0">
              <a:lnSpc>
                <a:spcPct val="115000"/>
              </a:lnSpc>
              <a:buClr>
                <a:schemeClr val="dk1"/>
              </a:buClr>
              <a:buSzPct val="100000"/>
              <a:buFont typeface="Arial"/>
              <a:buNone/>
            </a:pPr>
            <a:r>
              <a:rPr lang="en">
                <a:solidFill>
                  <a:schemeClr val="dk1"/>
                </a:solidFill>
              </a:rPr>
              <a:t>6-7	Month</a:t>
            </a:r>
          </a:p>
          <a:p>
            <a:pPr lvl="0" indent="457200" rtl="0">
              <a:lnSpc>
                <a:spcPct val="115000"/>
              </a:lnSpc>
              <a:buClr>
                <a:schemeClr val="dk1"/>
              </a:buClr>
              <a:buSzPct val="100000"/>
              <a:buFont typeface="Arial"/>
              <a:buNone/>
            </a:pPr>
            <a:r>
              <a:rPr lang="en">
                <a:solidFill>
                  <a:schemeClr val="dk1"/>
                </a:solidFill>
              </a:rPr>
              <a:t>8-9	Day</a:t>
            </a:r>
          </a:p>
          <a:p>
            <a:pPr lvl="0" indent="457200" rtl="0">
              <a:lnSpc>
                <a:spcPct val="115000"/>
              </a:lnSpc>
              <a:buClr>
                <a:schemeClr val="dk1"/>
              </a:buClr>
              <a:buSzPct val="100000"/>
              <a:buFont typeface="Arial"/>
              <a:buNone/>
            </a:pPr>
            <a:r>
              <a:rPr lang="en">
                <a:solidFill>
                  <a:schemeClr val="dk1"/>
                </a:solidFill>
              </a:rPr>
              <a:t>11-14	Time (Z)</a:t>
            </a:r>
          </a:p>
          <a:p>
            <a:pPr lvl="0" indent="457200" rtl="0">
              <a:lnSpc>
                <a:spcPct val="115000"/>
              </a:lnSpc>
              <a:buClr>
                <a:schemeClr val="dk1"/>
              </a:buClr>
              <a:buSzPct val="100000"/>
              <a:buFont typeface="Arial"/>
              <a:buNone/>
            </a:pPr>
            <a:r>
              <a:rPr lang="en">
                <a:solidFill>
                  <a:schemeClr val="dk1"/>
                </a:solidFill>
              </a:rPr>
              <a:t>16-22	Satellite Name</a:t>
            </a:r>
          </a:p>
          <a:p>
            <a:pPr lvl="0" indent="457200" rtl="0">
              <a:lnSpc>
                <a:spcPct val="115000"/>
              </a:lnSpc>
              <a:buClr>
                <a:schemeClr val="dk1"/>
              </a:buClr>
              <a:buSzPct val="100000"/>
              <a:buFont typeface="Arial"/>
              <a:buNone/>
            </a:pPr>
            <a:r>
              <a:rPr lang="en">
                <a:solidFill>
                  <a:schemeClr val="dk1"/>
                </a:solidFill>
              </a:rPr>
              <a:t>24-31	Product (band)</a:t>
            </a:r>
          </a:p>
          <a:p>
            <a:pPr lvl="0" indent="457200" rtl="0">
              <a:lnSpc>
                <a:spcPct val="115000"/>
              </a:lnSpc>
              <a:buClr>
                <a:schemeClr val="dk1"/>
              </a:buClr>
              <a:buSzPct val="100000"/>
              <a:buFont typeface="Arial"/>
              <a:buNone/>
            </a:pPr>
            <a:r>
              <a:rPr lang="en">
                <a:solidFill>
                  <a:schemeClr val="dk1"/>
                </a:solidFill>
              </a:rPr>
              <a:t>32-36	File Extension (.tiff)</a:t>
            </a:r>
          </a:p>
          <a:p>
            <a:endParaRPr lang="en">
              <a:solidFill>
                <a:schemeClr val="dk1"/>
              </a:solidFill>
            </a:endParaRPr>
          </a:p>
          <a:p>
            <a:pPr lvl="0" indent="457200" rtl="0">
              <a:lnSpc>
                <a:spcPct val="115000"/>
              </a:lnSpc>
              <a:buClr>
                <a:schemeClr val="dk1"/>
              </a:buClr>
              <a:buSzPct val="100000"/>
              <a:buFont typeface="Arial"/>
              <a:buNone/>
            </a:pPr>
            <a:r>
              <a:rPr lang="en">
                <a:solidFill>
                  <a:schemeClr val="dk1"/>
                </a:solidFill>
              </a:rPr>
              <a:t>The PHP script shown in Figure ?? parses the title into variables utilizing the “substr” command. This command has the form “substr ( string $string , int $start [, int $length ] )” where $string is the input string, $start is the integer for the starting character in the string, and $length is the integer for the total number of characters. It must be remembered that the starting integer starts counting at “0” for the first character in the string.</a:t>
            </a:r>
          </a:p>
          <a:p>
            <a:pPr lvl="0" indent="457200" rtl="0">
              <a:lnSpc>
                <a:spcPct val="115000"/>
              </a:lnSpc>
              <a:buClr>
                <a:schemeClr val="dk1"/>
              </a:buClr>
              <a:buSzPct val="100000"/>
              <a:buFont typeface="Arial"/>
              <a:buNone/>
            </a:pPr>
            <a:r>
              <a:rPr lang="en">
                <a:solidFill>
                  <a:schemeClr val="dk1"/>
                </a:solidFill>
              </a:rPr>
              <a:t>In the script shown, the title of the file has been previously placed into the PHP variable “$satName.” The script first tests if the image is from the GOES imager by comparing characters 16-19 [substr($satName, 15, 4)] to the string “goes”. If they are equal, then the script proceeds to parse the title.</a:t>
            </a:r>
          </a:p>
          <a:p>
            <a:pPr lvl="0" indent="457200" rtl="0">
              <a:lnSpc>
                <a:spcPct val="115000"/>
              </a:lnSpc>
              <a:buClr>
                <a:schemeClr val="dk1"/>
              </a:buClr>
              <a:buSzPct val="100000"/>
              <a:buFont typeface="Arial"/>
              <a:buNone/>
            </a:pPr>
            <a:r>
              <a:rPr lang="en">
                <a:solidFill>
                  <a:schemeClr val="dk1"/>
                </a:solidFill>
              </a:rPr>
              <a:t>The first image element to be entered into the database is the satellite name found in line 70 of Figure ??. The process then converts the date into the format MM/DD/YYYY utilizing the PHP concatation “.” (period). The time is then placed into the variable $cnvrtTime with the character “z” added to denote the time zone.</a:t>
            </a:r>
          </a:p>
          <a:p>
            <a:pPr lvl="0" indent="457200" rtl="0">
              <a:lnSpc>
                <a:spcPct val="115000"/>
              </a:lnSpc>
              <a:buClr>
                <a:schemeClr val="dk1"/>
              </a:buClr>
              <a:buSzPct val="100000"/>
              <a:buFont typeface="Arial"/>
              <a:buNone/>
            </a:pPr>
            <a:r>
              <a:rPr lang="en">
                <a:solidFill>
                  <a:schemeClr val="dk1"/>
                </a:solidFill>
              </a:rPr>
              <a:t>The final parsing element is the $product variable. The script checks the character located at position 30 to identify which band of the imager was used to develop the satellite image. The options along with the text string to be inserted into the database are as follows:</a:t>
            </a:r>
          </a:p>
          <a:p>
            <a:pPr lvl="0" indent="457200" rtl="0">
              <a:lnSpc>
                <a:spcPct val="115000"/>
              </a:lnSpc>
              <a:buClr>
                <a:schemeClr val="dk1"/>
              </a:buClr>
              <a:buSzPct val="100000"/>
              <a:buFont typeface="Arial"/>
              <a:buNone/>
            </a:pPr>
            <a:r>
              <a:rPr lang="en">
                <a:solidFill>
                  <a:schemeClr val="dk1"/>
                </a:solidFill>
              </a:rPr>
              <a:t>Option	Text String</a:t>
            </a:r>
          </a:p>
          <a:p>
            <a:pPr lvl="0" indent="457200" rtl="0">
              <a:lnSpc>
                <a:spcPct val="115000"/>
              </a:lnSpc>
              <a:buClr>
                <a:schemeClr val="dk1"/>
              </a:buClr>
              <a:buSzPct val="100000"/>
              <a:buFont typeface="Arial"/>
              <a:buNone/>
            </a:pPr>
            <a:r>
              <a:rPr lang="en">
                <a:solidFill>
                  <a:schemeClr val="dk1"/>
                </a:solidFill>
              </a:rPr>
              <a:t>“1”	Channel 1 Visible 0.52-0.72 mm</a:t>
            </a:r>
          </a:p>
          <a:p>
            <a:pPr lvl="0" indent="457200" rtl="0">
              <a:lnSpc>
                <a:spcPct val="115000"/>
              </a:lnSpc>
              <a:buClr>
                <a:schemeClr val="dk1"/>
              </a:buClr>
              <a:buSzPct val="100000"/>
              <a:buFont typeface="Arial"/>
              <a:buNone/>
            </a:pPr>
            <a:r>
              <a:rPr lang="en">
                <a:solidFill>
                  <a:schemeClr val="dk1"/>
                </a:solidFill>
              </a:rPr>
              <a:t>“2”	Channel 2 Infrared 3.78-4.03 mm</a:t>
            </a:r>
          </a:p>
          <a:p>
            <a:pPr lvl="0" indent="457200" rtl="0">
              <a:lnSpc>
                <a:spcPct val="115000"/>
              </a:lnSpc>
              <a:buClr>
                <a:schemeClr val="dk1"/>
              </a:buClr>
              <a:buSzPct val="100000"/>
              <a:buFont typeface="Arial"/>
              <a:buNone/>
            </a:pPr>
            <a:r>
              <a:rPr lang="en">
                <a:solidFill>
                  <a:schemeClr val="dk1"/>
                </a:solidFill>
              </a:rPr>
              <a:t>“3”	Channel 3 Vapor 6.47-7.02 mm</a:t>
            </a:r>
          </a:p>
          <a:p>
            <a:pPr lvl="0" indent="457200" rtl="0">
              <a:lnSpc>
                <a:spcPct val="115000"/>
              </a:lnSpc>
              <a:buClr>
                <a:schemeClr val="dk1"/>
              </a:buClr>
              <a:buSzPct val="100000"/>
              <a:buFont typeface="Arial"/>
              <a:buNone/>
            </a:pPr>
            <a:r>
              <a:rPr lang="en">
                <a:solidFill>
                  <a:schemeClr val="dk1"/>
                </a:solidFill>
              </a:rPr>
              <a:t>“4”	Channel 4 Upper Vapor 10.2-11.2 mm</a:t>
            </a:r>
          </a:p>
          <a:p>
            <a:pPr lvl="0" indent="457200" rtl="0">
              <a:lnSpc>
                <a:spcPct val="115000"/>
              </a:lnSpc>
              <a:buClr>
                <a:schemeClr val="dk1"/>
              </a:buClr>
              <a:buSzPct val="100000"/>
              <a:buFont typeface="Arial"/>
              <a:buNone/>
            </a:pPr>
            <a:r>
              <a:rPr lang="en">
                <a:solidFill>
                  <a:schemeClr val="dk1"/>
                </a:solidFill>
              </a:rPr>
              <a:t>“S”	Sea Surface Temperature</a:t>
            </a:r>
          </a:p>
          <a:p>
            <a:pPr lvl="0" indent="457200" rtl="0">
              <a:lnSpc>
                <a:spcPct val="115000"/>
              </a:lnSpc>
              <a:buClr>
                <a:schemeClr val="dk1"/>
              </a:buClr>
              <a:buSzPct val="100000"/>
              <a:buFont typeface="Arial"/>
              <a:buNone/>
            </a:pPr>
            <a:r>
              <a:rPr lang="en">
                <a:solidFill>
                  <a:schemeClr val="dk1"/>
                </a:solidFill>
              </a:rPr>
              <a:t>Once the file title is parsed into the assorted variables, the variables are combined into an SQL statement (line 107-108, Figure ??) and placed into the variable “$query”. The variable is then written to the screen using the “echo” command for viewing by the developer. This step can be removed, but was left in as a feedback mechanism for the script.</a:t>
            </a:r>
          </a:p>
          <a:p>
            <a:pPr lvl="0" indent="457200" rtl="0">
              <a:lnSpc>
                <a:spcPct val="115000"/>
              </a:lnSpc>
              <a:buClr>
                <a:schemeClr val="dk1"/>
              </a:buClr>
              <a:buSzPct val="100000"/>
              <a:buFont typeface="Arial"/>
              <a:buNone/>
            </a:pPr>
            <a:r>
              <a:rPr lang="en">
                <a:solidFill>
                  <a:schemeClr val="dk1"/>
                </a:solidFill>
              </a:rPr>
              <a:t>The next step is to execute the SQL statement using the PHP command mysql_query() (Line 114). This will place the variables into the appropriate fields of a new database record in the “images” table. The results of this query are placed into the variable “$result” so that any failures can be displayed to the user.</a:t>
            </a:r>
          </a:p>
          <a:p>
            <a:endParaRPr lang="en">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chemeClr val="dk1"/>
                </a:solidFill>
              </a:rPr>
              <a:t>we have a variable called “sat” that are going to fill the function “substr”, that has a parameter function “satname” and holds the title filename. it starts counting at char 15, six spaces over to get the satellite name.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298450" rtl="0">
              <a:spcBef>
                <a:spcPts val="480"/>
              </a:spcBef>
              <a:buClr>
                <a:schemeClr val="dk1"/>
              </a:buClr>
              <a:buSzPct val="45833"/>
              <a:buFont typeface="Courier New"/>
              <a:buChar char="o"/>
            </a:pPr>
            <a:r>
              <a:rPr lang="en" sz="2400">
                <a:solidFill>
                  <a:schemeClr val="dk1"/>
                </a:solidFill>
              </a:rPr>
              <a:t>
</a:t>
            </a:r>
            <a:r>
              <a:rPr lang="en">
                <a:solidFill>
                  <a:schemeClr val="dk1"/>
                </a:solidFill>
              </a:rPr>
              <a:t>“$cnvrtDate” stores the satName character 5 - 6 (month) / </a:t>
            </a:r>
          </a:p>
          <a:p>
            <a:pPr marL="457200" lvl="0" indent="0" rtl="0">
              <a:spcBef>
                <a:spcPts val="480"/>
              </a:spcBef>
              <a:buNone/>
            </a:pPr>
            <a:r>
              <a:rPr lang="en">
                <a:solidFill>
                  <a:schemeClr val="dk1"/>
                </a:solidFill>
              </a:rPr>
              <a:t>reformating the date / month/year</a:t>
            </a:r>
          </a:p>
          <a:p>
            <a:endParaRPr lang="en">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solidFill>
                  <a:schemeClr val="dk1"/>
                </a:solidFill>
              </a:rPr>
              <a:t>we have a variable called “cnvrtTime” that are going to fill the function “substr”, that has a parameter function “satname” and holds Zulu time. it starts counting at char 10, four spaces over to get Zulu time.</a:t>
            </a:r>
          </a:p>
          <a:p>
            <a:endParaRPr lang="en">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buClr>
                <a:schemeClr val="dk1"/>
              </a:buClr>
              <a:buSzPct val="100000"/>
              <a:buFont typeface="Arial"/>
              <a:buAutoNum type="arabicPeriod"/>
            </a:pPr>
            <a:r>
              <a:rPr lang="en" sz="1000">
                <a:solidFill>
                  <a:schemeClr val="dk1"/>
                </a:solidFill>
              </a:rPr>
              <a:t>Determine and repair the cause of the script failures on the CERSER server.</a:t>
            </a:r>
          </a:p>
          <a:p>
            <a:endParaRPr lang="en" sz="1000">
              <a:solidFill>
                <a:schemeClr val="dk1"/>
              </a:solidFill>
            </a:endParaRPr>
          </a:p>
          <a:p>
            <a:pPr marL="457200" lvl="0" indent="-292100" rtl="0">
              <a:buClr>
                <a:schemeClr val="dk1"/>
              </a:buClr>
              <a:buSzPct val="100000"/>
              <a:buFont typeface="Arial"/>
              <a:buAutoNum type="arabicPeriod"/>
            </a:pPr>
            <a:r>
              <a:rPr lang="en" sz="1000">
                <a:solidFill>
                  <a:schemeClr val="dk1"/>
                </a:solidFill>
              </a:rPr>
              <a:t>Develop TeraScan script that will process the satellite data into an image, provide overlay information, and place the completed image onto the server.</a:t>
            </a:r>
          </a:p>
          <a:p>
            <a:endParaRPr lang="en" sz="1000">
              <a:solidFill>
                <a:schemeClr val="dk1"/>
              </a:solidFill>
            </a:endParaRPr>
          </a:p>
          <a:p>
            <a:pPr marL="457200" lvl="0" indent="-292100">
              <a:buClr>
                <a:schemeClr val="dk1"/>
              </a:buClr>
              <a:buSzPct val="100000"/>
              <a:buFont typeface="Arial"/>
              <a:buAutoNum type="arabicPeriod"/>
            </a:pPr>
            <a:r>
              <a:rPr lang="en" sz="1000">
                <a:solidFill>
                  <a:schemeClr val="dk1"/>
                </a:solidFill>
              </a:rPr>
              <a:t>Rewrite the PHP processing script on the CERSER server to parse Geostationary Operational Environmental Satellite (GOES) information into a database and to execute commands to convert and resize the same image.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solidFill>
                  <a:schemeClr val="dk1"/>
                </a:solidFill>
              </a:rPr>
              <a:t>The title of the image holds the information needed for the database.  Image date, time, type of satellite, the channel and the file extension are all found in the title. The GOES image titles have 36 characters including periods and underscores (example: </a:t>
            </a:r>
            <a:r>
              <a:rPr lang="en">
                <a:solidFill>
                  <a:schemeClr val="dk1"/>
                </a:solidFill>
                <a:latin typeface="Times New Roman"/>
                <a:ea typeface="Times New Roman"/>
                <a:cs typeface="Times New Roman"/>
                <a:sym typeface="Times New Roman"/>
              </a:rPr>
              <a:t>2014.0302.2001.goes-13.gvar_ch3.tiff)</a:t>
            </a:r>
            <a:r>
              <a:rPr lang="en">
                <a:solidFill>
                  <a:schemeClr val="dk1"/>
                </a:solidFill>
              </a:rPr>
              <a:t>. The position of these characters is critical to parsing the elements into the correct database fields. The title is broken down by the following positions:</a:t>
            </a:r>
          </a:p>
          <a:p>
            <a:pPr lvl="0" indent="457200" rtl="0">
              <a:lnSpc>
                <a:spcPct val="115000"/>
              </a:lnSpc>
              <a:buClr>
                <a:schemeClr val="dk1"/>
              </a:buClr>
              <a:buSzPct val="100000"/>
              <a:buFont typeface="Arial"/>
              <a:buNone/>
            </a:pPr>
            <a:r>
              <a:rPr lang="en">
                <a:solidFill>
                  <a:schemeClr val="dk1"/>
                </a:solidFill>
              </a:rPr>
              <a:t>Characters 	Data</a:t>
            </a:r>
          </a:p>
          <a:p>
            <a:pPr lvl="0" indent="457200" rtl="0">
              <a:lnSpc>
                <a:spcPct val="115000"/>
              </a:lnSpc>
              <a:buClr>
                <a:schemeClr val="dk1"/>
              </a:buClr>
              <a:buSzPct val="100000"/>
              <a:buFont typeface="Arial"/>
              <a:buNone/>
            </a:pPr>
            <a:r>
              <a:rPr lang="en">
                <a:solidFill>
                  <a:schemeClr val="dk1"/>
                </a:solidFill>
              </a:rPr>
              <a:t>1-4 	Year</a:t>
            </a:r>
          </a:p>
          <a:p>
            <a:pPr lvl="0" indent="457200" rtl="0">
              <a:lnSpc>
                <a:spcPct val="115000"/>
              </a:lnSpc>
              <a:buClr>
                <a:schemeClr val="dk1"/>
              </a:buClr>
              <a:buSzPct val="100000"/>
              <a:buFont typeface="Arial"/>
              <a:buNone/>
            </a:pPr>
            <a:r>
              <a:rPr lang="en">
                <a:solidFill>
                  <a:schemeClr val="dk1"/>
                </a:solidFill>
              </a:rPr>
              <a:t>6-7	Month</a:t>
            </a:r>
          </a:p>
          <a:p>
            <a:pPr lvl="0" indent="457200" rtl="0">
              <a:lnSpc>
                <a:spcPct val="115000"/>
              </a:lnSpc>
              <a:buClr>
                <a:schemeClr val="dk1"/>
              </a:buClr>
              <a:buSzPct val="100000"/>
              <a:buFont typeface="Arial"/>
              <a:buNone/>
            </a:pPr>
            <a:r>
              <a:rPr lang="en">
                <a:solidFill>
                  <a:schemeClr val="dk1"/>
                </a:solidFill>
              </a:rPr>
              <a:t>8-9	Day</a:t>
            </a:r>
          </a:p>
          <a:p>
            <a:pPr lvl="0" indent="457200" rtl="0">
              <a:lnSpc>
                <a:spcPct val="115000"/>
              </a:lnSpc>
              <a:buClr>
                <a:schemeClr val="dk1"/>
              </a:buClr>
              <a:buSzPct val="100000"/>
              <a:buFont typeface="Arial"/>
              <a:buNone/>
            </a:pPr>
            <a:r>
              <a:rPr lang="en">
                <a:solidFill>
                  <a:schemeClr val="dk1"/>
                </a:solidFill>
              </a:rPr>
              <a:t>11-14	Time (Z)</a:t>
            </a:r>
          </a:p>
          <a:p>
            <a:pPr lvl="0" indent="457200" rtl="0">
              <a:lnSpc>
                <a:spcPct val="115000"/>
              </a:lnSpc>
              <a:buClr>
                <a:schemeClr val="dk1"/>
              </a:buClr>
              <a:buSzPct val="100000"/>
              <a:buFont typeface="Arial"/>
              <a:buNone/>
            </a:pPr>
            <a:r>
              <a:rPr lang="en">
                <a:solidFill>
                  <a:schemeClr val="dk1"/>
                </a:solidFill>
              </a:rPr>
              <a:t>16-22	Satellite Name</a:t>
            </a:r>
          </a:p>
          <a:p>
            <a:pPr lvl="0" indent="457200" rtl="0">
              <a:lnSpc>
                <a:spcPct val="115000"/>
              </a:lnSpc>
              <a:buClr>
                <a:schemeClr val="dk1"/>
              </a:buClr>
              <a:buSzPct val="100000"/>
              <a:buFont typeface="Arial"/>
              <a:buNone/>
            </a:pPr>
            <a:r>
              <a:rPr lang="en">
                <a:solidFill>
                  <a:schemeClr val="dk1"/>
                </a:solidFill>
              </a:rPr>
              <a:t>24-31	Product (band)</a:t>
            </a:r>
          </a:p>
          <a:p>
            <a:pPr lvl="0" indent="457200" rtl="0">
              <a:lnSpc>
                <a:spcPct val="115000"/>
              </a:lnSpc>
              <a:buClr>
                <a:schemeClr val="dk1"/>
              </a:buClr>
              <a:buSzPct val="100000"/>
              <a:buFont typeface="Arial"/>
              <a:buNone/>
            </a:pPr>
            <a:r>
              <a:rPr lang="en">
                <a:solidFill>
                  <a:schemeClr val="dk1"/>
                </a:solidFill>
              </a:rPr>
              <a:t>32-36	File Extension (.tiff)</a:t>
            </a:r>
          </a:p>
          <a:p>
            <a:endParaRPr lang="en">
              <a:solidFill>
                <a:schemeClr val="dk1"/>
              </a:solidFill>
            </a:endParaRPr>
          </a:p>
          <a:p>
            <a:pPr lvl="0" indent="457200" rtl="0">
              <a:lnSpc>
                <a:spcPct val="115000"/>
              </a:lnSpc>
              <a:buClr>
                <a:schemeClr val="dk1"/>
              </a:buClr>
              <a:buSzPct val="100000"/>
              <a:buFont typeface="Arial"/>
              <a:buNone/>
            </a:pPr>
            <a:r>
              <a:rPr lang="en">
                <a:solidFill>
                  <a:schemeClr val="dk1"/>
                </a:solidFill>
              </a:rPr>
              <a:t>The PHP script shown in Figure ?? parses the title into variables utilizing the “substr” command. This command has the form “substr ( string $string , int $start [, int $length ] )” where $string is the input string, $start is the integer for the starting character in the string, and $length is the integer for the total number of characters. It must be remembered that the starting integer starts counting at “0” for the first character in the string.</a:t>
            </a:r>
          </a:p>
          <a:p>
            <a:pPr lvl="0" indent="457200" rtl="0">
              <a:lnSpc>
                <a:spcPct val="115000"/>
              </a:lnSpc>
              <a:buClr>
                <a:schemeClr val="dk1"/>
              </a:buClr>
              <a:buSzPct val="100000"/>
              <a:buFont typeface="Arial"/>
              <a:buNone/>
            </a:pPr>
            <a:r>
              <a:rPr lang="en">
                <a:solidFill>
                  <a:schemeClr val="dk1"/>
                </a:solidFill>
              </a:rPr>
              <a:t>In the script shown, the title of the file has been previously placed into the PHP variable “$satName.” The script first tests if the image is from the GOES imager by comparing characters 16-19 [substr($satName, 15, 4)] to the string “goes”. If they are equal, then the script proceeds to parse the title.</a:t>
            </a:r>
          </a:p>
          <a:p>
            <a:pPr lvl="0" indent="457200" rtl="0">
              <a:lnSpc>
                <a:spcPct val="115000"/>
              </a:lnSpc>
              <a:buClr>
                <a:schemeClr val="dk1"/>
              </a:buClr>
              <a:buSzPct val="100000"/>
              <a:buFont typeface="Arial"/>
              <a:buNone/>
            </a:pPr>
            <a:r>
              <a:rPr lang="en">
                <a:solidFill>
                  <a:schemeClr val="dk1"/>
                </a:solidFill>
              </a:rPr>
              <a:t>The first image element to be entered into the database is the satellite name found in line 70 of Figure ??. The process then converts the date into the format MM/DD/YYYY utilizing the PHP concatation “.” (period). The time is then placed into the variable $cnvrtTime with the character “z” added to denote the time zone.</a:t>
            </a:r>
          </a:p>
          <a:p>
            <a:pPr lvl="0" indent="457200" rtl="0">
              <a:lnSpc>
                <a:spcPct val="115000"/>
              </a:lnSpc>
              <a:buClr>
                <a:schemeClr val="dk1"/>
              </a:buClr>
              <a:buSzPct val="100000"/>
              <a:buFont typeface="Arial"/>
              <a:buNone/>
            </a:pPr>
            <a:r>
              <a:rPr lang="en">
                <a:solidFill>
                  <a:schemeClr val="dk1"/>
                </a:solidFill>
              </a:rPr>
              <a:t>The final parsing element is the $product variable. The script checks the character located at position 30 to identify which band of the imager was used to develop the satellite image. The options along with the text string to be inserted into the database are as follows:</a:t>
            </a:r>
          </a:p>
          <a:p>
            <a:pPr lvl="0" indent="457200" rtl="0">
              <a:lnSpc>
                <a:spcPct val="115000"/>
              </a:lnSpc>
              <a:buClr>
                <a:schemeClr val="dk1"/>
              </a:buClr>
              <a:buSzPct val="100000"/>
              <a:buFont typeface="Arial"/>
              <a:buNone/>
            </a:pPr>
            <a:r>
              <a:rPr lang="en">
                <a:solidFill>
                  <a:schemeClr val="dk1"/>
                </a:solidFill>
              </a:rPr>
              <a:t>Option	Text String</a:t>
            </a:r>
          </a:p>
          <a:p>
            <a:pPr lvl="0" indent="457200" rtl="0">
              <a:lnSpc>
                <a:spcPct val="115000"/>
              </a:lnSpc>
              <a:buClr>
                <a:schemeClr val="dk1"/>
              </a:buClr>
              <a:buSzPct val="100000"/>
              <a:buFont typeface="Arial"/>
              <a:buNone/>
            </a:pPr>
            <a:r>
              <a:rPr lang="en">
                <a:solidFill>
                  <a:schemeClr val="dk1"/>
                </a:solidFill>
              </a:rPr>
              <a:t>“1”	Channel 1 Visible 0.52-0.72 mm</a:t>
            </a:r>
          </a:p>
          <a:p>
            <a:pPr lvl="0" indent="457200" rtl="0">
              <a:lnSpc>
                <a:spcPct val="115000"/>
              </a:lnSpc>
              <a:buClr>
                <a:schemeClr val="dk1"/>
              </a:buClr>
              <a:buSzPct val="100000"/>
              <a:buFont typeface="Arial"/>
              <a:buNone/>
            </a:pPr>
            <a:r>
              <a:rPr lang="en">
                <a:solidFill>
                  <a:schemeClr val="dk1"/>
                </a:solidFill>
              </a:rPr>
              <a:t>“2”	Channel 2 Infrared 3.78-4.03 mm</a:t>
            </a:r>
          </a:p>
          <a:p>
            <a:pPr lvl="0" indent="457200" rtl="0">
              <a:lnSpc>
                <a:spcPct val="115000"/>
              </a:lnSpc>
              <a:buClr>
                <a:schemeClr val="dk1"/>
              </a:buClr>
              <a:buSzPct val="100000"/>
              <a:buFont typeface="Arial"/>
              <a:buNone/>
            </a:pPr>
            <a:r>
              <a:rPr lang="en">
                <a:solidFill>
                  <a:schemeClr val="dk1"/>
                </a:solidFill>
              </a:rPr>
              <a:t>“3”	Channel 3 Vapor 6.47-7.02 mm</a:t>
            </a:r>
          </a:p>
          <a:p>
            <a:pPr lvl="0" indent="457200" rtl="0">
              <a:lnSpc>
                <a:spcPct val="115000"/>
              </a:lnSpc>
              <a:buClr>
                <a:schemeClr val="dk1"/>
              </a:buClr>
              <a:buSzPct val="100000"/>
              <a:buFont typeface="Arial"/>
              <a:buNone/>
            </a:pPr>
            <a:r>
              <a:rPr lang="en">
                <a:solidFill>
                  <a:schemeClr val="dk1"/>
                </a:solidFill>
              </a:rPr>
              <a:t>“4”	Channel 4 Upper Vapor 10.2-11.2 mm</a:t>
            </a:r>
          </a:p>
          <a:p>
            <a:pPr lvl="0" indent="457200" rtl="0">
              <a:lnSpc>
                <a:spcPct val="115000"/>
              </a:lnSpc>
              <a:buClr>
                <a:schemeClr val="dk1"/>
              </a:buClr>
              <a:buSzPct val="100000"/>
              <a:buFont typeface="Arial"/>
              <a:buNone/>
            </a:pPr>
            <a:r>
              <a:rPr lang="en">
                <a:solidFill>
                  <a:schemeClr val="dk1"/>
                </a:solidFill>
              </a:rPr>
              <a:t>“S”	Sea Surface Temperature</a:t>
            </a:r>
          </a:p>
          <a:p>
            <a:pPr lvl="0" indent="457200" rtl="0">
              <a:lnSpc>
                <a:spcPct val="115000"/>
              </a:lnSpc>
              <a:buClr>
                <a:schemeClr val="dk1"/>
              </a:buClr>
              <a:buSzPct val="100000"/>
              <a:buFont typeface="Arial"/>
              <a:buNone/>
            </a:pPr>
            <a:r>
              <a:rPr lang="en">
                <a:solidFill>
                  <a:schemeClr val="dk1"/>
                </a:solidFill>
              </a:rPr>
              <a:t>Once the file title is parsed into the assorted variables, the variables are combined into an SQL statement (line 107-108, Figure ??) and placed into the variable “$query”. The variable is then written to the screen using the “echo” command for viewing by the developer. This step can be removed, but was left in as a feedback mechanism for the script.</a:t>
            </a:r>
          </a:p>
          <a:p>
            <a:pPr lvl="0" indent="457200" rtl="0">
              <a:lnSpc>
                <a:spcPct val="115000"/>
              </a:lnSpc>
              <a:buClr>
                <a:schemeClr val="dk1"/>
              </a:buClr>
              <a:buSzPct val="100000"/>
              <a:buFont typeface="Arial"/>
              <a:buNone/>
            </a:pPr>
            <a:r>
              <a:rPr lang="en">
                <a:solidFill>
                  <a:schemeClr val="dk1"/>
                </a:solidFill>
              </a:rPr>
              <a:t>The next step is to execute the SQL statement using the PHP command mysql_query() (Line 114). This will place the variables into the appropriate fields of a new database record in the “images” table. The results of this query are placed into the variable “$result” so that any failures can be displayed to the user.</a:t>
            </a:r>
          </a:p>
          <a:p>
            <a:endParaRPr lang="en">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latin typeface="+mn-lt"/>
                <a:ea typeface="+mn-ea"/>
                <a:cs typeface="+mn-cs"/>
              </a:rPr>
              <a:t>Once the file title is parsed into the assorted variables, the variables are combined into an SQL statement (line 111, Figure ??) and placed into the variable “$query”. </a:t>
            </a:r>
          </a:p>
          <a:p>
            <a:pPr rtl="0"/>
            <a:endParaRPr lang="en-US" b="0" dirty="0" smtClean="0">
              <a:effectLst/>
            </a:endParaRPr>
          </a:p>
          <a:p>
            <a:pPr rtl="0"/>
            <a:r>
              <a:rPr lang="en-US" sz="1100" b="0" i="0" u="none" strike="noStrike" kern="1200" dirty="0" smtClean="0">
                <a:solidFill>
                  <a:schemeClr val="tx1"/>
                </a:solidFill>
                <a:effectLst/>
                <a:latin typeface="+mn-lt"/>
                <a:ea typeface="+mn-ea"/>
                <a:cs typeface="+mn-cs"/>
              </a:rPr>
              <a:t>The next step is to execute the SQL statement using the PHP command </a:t>
            </a:r>
            <a:r>
              <a:rPr lang="en-US" sz="1100" b="0" i="0" u="none" strike="noStrike" kern="1200" dirty="0" err="1" smtClean="0">
                <a:solidFill>
                  <a:schemeClr val="tx1"/>
                </a:solidFill>
                <a:effectLst/>
                <a:latin typeface="+mn-lt"/>
                <a:ea typeface="+mn-ea"/>
                <a:cs typeface="+mn-cs"/>
              </a:rPr>
              <a:t>mysql_query</a:t>
            </a:r>
            <a:r>
              <a:rPr lang="en-US" sz="1100" b="0" i="0" u="none" strike="noStrike" kern="1200" dirty="0" smtClean="0">
                <a:solidFill>
                  <a:schemeClr val="tx1"/>
                </a:solidFill>
                <a:effectLst/>
                <a:latin typeface="+mn-lt"/>
                <a:ea typeface="+mn-ea"/>
                <a:cs typeface="+mn-cs"/>
              </a:rPr>
              <a:t>() (Line 117). This will place the variables into the appropriate fields of a new database record in the “images” table. The results of this query are placed into the variable “$result” so that any failures can be displayed to the user.</a:t>
            </a:r>
            <a:endParaRPr lang="en-US" b="0" dirty="0" smtClean="0">
              <a:effectLst/>
            </a:endParaRPr>
          </a:p>
          <a:p>
            <a:r>
              <a:rPr lang="en-US" dirty="0" smtClean="0"/>
              <a:t/>
            </a:r>
            <a:br>
              <a:rPr lang="en-US" dirty="0" smtClean="0"/>
            </a:br>
            <a:endParaRPr lang="en-US" dirty="0"/>
          </a:p>
        </p:txBody>
      </p:sp>
    </p:spTree>
    <p:extLst>
      <p:ext uri="{BB962C8B-B14F-4D97-AF65-F5344CB8AC3E}">
        <p14:creationId xmlns:p14="http://schemas.microsoft.com/office/powerpoint/2010/main" val="2128035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t>The next group of operations involves resizing, renaming, copying, and converting the TeraScan images from TIFF to JPEG formats.  PHP is used to execute command line instructions to the graphic program ImageMagick. This section of code was not modified during this project, but a brief overview of the operation follows.</a:t>
            </a:r>
          </a:p>
          <a:p>
            <a:pPr lvl="0" indent="457200" rtl="0">
              <a:lnSpc>
                <a:spcPct val="115000"/>
              </a:lnSpc>
              <a:buClr>
                <a:schemeClr val="dk1"/>
              </a:buClr>
              <a:buSzPct val="100000"/>
              <a:buFont typeface="Arial"/>
              <a:buNone/>
            </a:pPr>
            <a:r>
              <a:rPr lang="en"/>
              <a:t>Figure ?? shows the code that transfers the record id to the variable $lastID.  The function  “mysql_insert_id()” is the PHP code that retrieves the record id.  The $lastID will be the new name for the record.  When a record is inserted into the database the key id is automatically created.  There is no record that has the same key id.</a:t>
            </a:r>
          </a:p>
          <a:p>
            <a:pPr lvl="0" indent="457200" rtl="0">
              <a:lnSpc>
                <a:spcPct val="115000"/>
              </a:lnSpc>
              <a:buClr>
                <a:schemeClr val="dk1"/>
              </a:buClr>
              <a:buSzPct val="100000"/>
              <a:buFont typeface="Arial"/>
              <a:buNone/>
            </a:pPr>
            <a:r>
              <a:rPr lang="en">
                <a:solidFill>
                  <a:schemeClr val="dk1"/>
                </a:solidFill>
              </a:rPr>
              <a:t>Figure ?? is the section of code required to manipulate the various images produced by the TeraScan system. These processes use a command line execution of modules found in the open source  graphic program ImageMagick.  This program has many capabilities such as resizing, flipping, rotating, distorting, and transforming images.</a:t>
            </a:r>
          </a:p>
          <a:p>
            <a:pPr lvl="0" indent="457200" rtl="0">
              <a:lnSpc>
                <a:spcPct val="115000"/>
              </a:lnSpc>
              <a:buClr>
                <a:schemeClr val="dk1"/>
              </a:buClr>
              <a:buSzPct val="100000"/>
              <a:buFont typeface="Arial"/>
              <a:buNone/>
            </a:pPr>
            <a:r>
              <a:rPr lang="en">
                <a:solidFill>
                  <a:schemeClr val="dk1"/>
                </a:solidFill>
              </a:rPr>
              <a:t>The first step in this process is assigning the current name of the TeraScan image and its location to the variable $orgFile. Using the $lastID variable is used to assign the new title for the converted files in line 135 of Figure ?? to the variable $newFile. These variables are written to the screen for confirmation in line 138.</a:t>
            </a:r>
          </a:p>
          <a:p>
            <a:pPr lvl="0" indent="457200" rtl="0">
              <a:lnSpc>
                <a:spcPct val="115000"/>
              </a:lnSpc>
              <a:buClr>
                <a:schemeClr val="dk1"/>
              </a:buClr>
              <a:buSzPct val="100000"/>
              <a:buFont typeface="Arial"/>
              <a:buNone/>
            </a:pPr>
            <a:r>
              <a:rPr lang="en">
                <a:solidFill>
                  <a:schemeClr val="dk1"/>
                </a:solidFill>
              </a:rPr>
              <a:t>The first is to copy the TeraScan image from the “original” directory to the “actual” directory with its new title derived from the variable $lastID (lines 144-146). The parameters for each of these steps is placed into the variable $cnvrt and then used in the PHP function exec() which is used to execute command line instructions.</a:t>
            </a:r>
          </a:p>
          <a:p>
            <a:pPr lvl="0" indent="457200" rtl="0">
              <a:lnSpc>
                <a:spcPct val="115000"/>
              </a:lnSpc>
              <a:buClr>
                <a:schemeClr val="dk1"/>
              </a:buClr>
              <a:buSzPct val="100000"/>
              <a:buFont typeface="Arial"/>
              <a:buNone/>
            </a:pPr>
            <a:r>
              <a:rPr lang="en">
                <a:solidFill>
                  <a:srgbClr val="FF0000"/>
                </a:solidFill>
              </a:rPr>
              <a:t>ImageMagick is the basic of this code in figure ??; it starts the resizing/renaming/copying of the images. ImageMagick runs off the command line and PHP executes the command line. PhP is used to obtain the data and substring (substr()). ImageMagick convert images to a tiff to TIFF as shown in line 144 on figure ?? or the images will be converted to a TIFF to JPEG which that is also shown on figure??  lines 148-154. After these images are being converted the script decides what categories it is going to be in: actual, medium, low, thumbnail. The process will go on until the directory is empty; there is a while loop to perform the images to be removed from the original.</a:t>
            </a:r>
          </a:p>
          <a:p>
            <a:pPr lvl="0" indent="457200" rtl="0">
              <a:lnSpc>
                <a:spcPct val="115000"/>
              </a:lnSpc>
              <a:buClr>
                <a:schemeClr val="dk1"/>
              </a:buClr>
              <a:buSzPct val="100000"/>
              <a:buFont typeface="Arial"/>
              <a:buNone/>
            </a:pPr>
            <a:r>
              <a:rPr lang="en">
                <a:solidFill>
                  <a:srgbClr val="FF0000"/>
                </a:solidFill>
              </a:rPr>
              <a:t>ImageMagick was the first step with resizing/ renaming/ copying the image.  It is used because ImageMagick can run off command line and PHP executes command line.  ImageMagick converts images with extensions with TIFF to JPEG.  After the images are converted the script places and resizes the image into four categories actual, medium, low and thumbnail.  The script also renamed the images to add them into the directories of actual, medium, low and thumbnail.  This process continues until the directory of original is empty, a while loop was used to remove the images from original.  There was nothing needed to be done to the script for resizing, renaming and copying image.</a:t>
            </a:r>
          </a:p>
          <a:p>
            <a:endParaRPr lang="en">
              <a:solidFill>
                <a:srgbClr val="FF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00000"/>
              <a:buFont typeface="Arial"/>
              <a:buNone/>
            </a:pPr>
            <a:r>
              <a:rPr lang="en"/>
              <a:t>The next group of operations involves resizing, renaming, copying, and converting the TeraScan images from TIFF to JPEG formats.  PHP is used to execute command line instructions to the graphic program ImageMagick. This section of code was not modified during this project, but a brief overview of the operation follows.</a:t>
            </a:r>
          </a:p>
          <a:p>
            <a:pPr lvl="0" indent="457200" rtl="0">
              <a:lnSpc>
                <a:spcPct val="115000"/>
              </a:lnSpc>
              <a:buClr>
                <a:schemeClr val="dk1"/>
              </a:buClr>
              <a:buSzPct val="100000"/>
              <a:buFont typeface="Arial"/>
              <a:buNone/>
            </a:pPr>
            <a:r>
              <a:rPr lang="en"/>
              <a:t>Figure ?? shows the code that transfers the record id to the variable $lastID.  The function  “mysql_insert_id()” is the PHP code that retrieves the record id.  The $lastID will be the new name for the record.  When a record is inserted into the database the key id is automatically created.  There is no record that has the same key id.</a:t>
            </a:r>
          </a:p>
          <a:p>
            <a:pPr lvl="0" indent="457200" rtl="0">
              <a:lnSpc>
                <a:spcPct val="115000"/>
              </a:lnSpc>
              <a:buClr>
                <a:schemeClr val="dk1"/>
              </a:buClr>
              <a:buSzPct val="100000"/>
              <a:buFont typeface="Arial"/>
              <a:buNone/>
            </a:pPr>
            <a:r>
              <a:rPr lang="en">
                <a:solidFill>
                  <a:schemeClr val="dk1"/>
                </a:solidFill>
              </a:rPr>
              <a:t>Figure ?? is the section of code required to manipulate the various images produced by the TeraScan system. These processes use a command line execution of modules found in the open source  graphic program ImageMagick.  This program has many capabilities such as resizing, flipping, rotating, distorting, and transforming images.</a:t>
            </a:r>
          </a:p>
          <a:p>
            <a:pPr lvl="0" indent="457200" rtl="0">
              <a:lnSpc>
                <a:spcPct val="115000"/>
              </a:lnSpc>
              <a:buClr>
                <a:schemeClr val="dk1"/>
              </a:buClr>
              <a:buSzPct val="100000"/>
              <a:buFont typeface="Arial"/>
              <a:buNone/>
            </a:pPr>
            <a:r>
              <a:rPr lang="en">
                <a:solidFill>
                  <a:schemeClr val="dk1"/>
                </a:solidFill>
              </a:rPr>
              <a:t>The first step in this process is assigning the current name of the TeraScan image and its location to the variable $orgFile. Using the $lastID variable is used to assign the new title for the converted files in line 135 of Figure ?? to the variable $newFile. These variables are written to the screen for confirmation in line 138.</a:t>
            </a:r>
          </a:p>
          <a:p>
            <a:pPr lvl="0" indent="457200" rtl="0">
              <a:lnSpc>
                <a:spcPct val="115000"/>
              </a:lnSpc>
              <a:buClr>
                <a:schemeClr val="dk1"/>
              </a:buClr>
              <a:buSzPct val="100000"/>
              <a:buFont typeface="Arial"/>
              <a:buNone/>
            </a:pPr>
            <a:r>
              <a:rPr lang="en">
                <a:solidFill>
                  <a:schemeClr val="dk1"/>
                </a:solidFill>
              </a:rPr>
              <a:t>The first is to copy the TeraScan image from the “original” directory to the “actual” directory with its new title derived from the variable $lastID (lines 144-146). The parameters for each of these steps is placed into the variable $cnvrt and then used in the PHP function exec() which is used to execute command line instructions.</a:t>
            </a:r>
          </a:p>
          <a:p>
            <a:pPr lvl="0" indent="457200" rtl="0">
              <a:lnSpc>
                <a:spcPct val="115000"/>
              </a:lnSpc>
              <a:buClr>
                <a:schemeClr val="dk1"/>
              </a:buClr>
              <a:buSzPct val="100000"/>
              <a:buFont typeface="Arial"/>
              <a:buNone/>
            </a:pPr>
            <a:r>
              <a:rPr lang="en">
                <a:solidFill>
                  <a:srgbClr val="FF0000"/>
                </a:solidFill>
              </a:rPr>
              <a:t>ImageMagick is the basic of this code in figure ??; it starts the resizing/renaming/copying of the images. ImageMagick runs off the command line and PHP executes the command line. PhP is used to obtain the data and substring (substr()). ImageMagick convert images to a tiff to TIFF as shown in line 144 on figure ?? or the images will be converted to a TIFF to JPEG which that is also shown on figure??  lines 148-154. After these images are being converted the script decides what categories it is going to be in: actual, medium, low, thumbnail. The process will go on until the directory is empty; there is a while loop to perform the images to be removed from the original.</a:t>
            </a:r>
          </a:p>
          <a:p>
            <a:pPr lvl="0" indent="457200" rtl="0">
              <a:lnSpc>
                <a:spcPct val="115000"/>
              </a:lnSpc>
              <a:buClr>
                <a:schemeClr val="dk1"/>
              </a:buClr>
              <a:buSzPct val="100000"/>
              <a:buFont typeface="Arial"/>
              <a:buNone/>
            </a:pPr>
            <a:r>
              <a:rPr lang="en">
                <a:solidFill>
                  <a:srgbClr val="FF0000"/>
                </a:solidFill>
              </a:rPr>
              <a:t>ImageMagick was the first step with resizing/ renaming/ copying the image.  It is used because ImageMagick can run off command line and PHP executes command line.  ImageMagick converts images with extensions with TIFF to JPEG.  After the images are converted the script places and resizes the image into four categories actual, medium, low and thumbnail.  The script also renamed the images to add them into the directories of actual, medium, low and thumbnail.  This process continues until the directory of original is empty, a while loop was used to remove the images from original.  There was nothing needed to be done to the script for resizing, renaming and copying image.</a:t>
            </a:r>
          </a:p>
          <a:p>
            <a:endParaRPr lang="en">
              <a:solidFill>
                <a:srgbClr val="FF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10000"/>
              <a:buFont typeface="Arial"/>
              <a:buNone/>
            </a:pPr>
            <a:r>
              <a:rPr lang="en" sz="1000">
                <a:solidFill>
                  <a:schemeClr val="dk1"/>
                </a:solidFill>
              </a:rPr>
              <a:t>-TS</a:t>
            </a:r>
          </a:p>
          <a:p>
            <a:pPr lvl="0" indent="457200" rtl="0">
              <a:lnSpc>
                <a:spcPct val="115000"/>
              </a:lnSpc>
              <a:buClr>
                <a:schemeClr val="dk1"/>
              </a:buClr>
              <a:buSzPct val="100000"/>
              <a:buFont typeface="Arial"/>
              <a:buNone/>
            </a:pPr>
            <a:r>
              <a:rPr lang="en">
                <a:solidFill>
                  <a:schemeClr val="dk1"/>
                </a:solidFill>
                <a:latin typeface="Times New Roman"/>
                <a:ea typeface="Times New Roman"/>
                <a:cs typeface="Times New Roman"/>
                <a:sym typeface="Times New Roman"/>
              </a:rPr>
              <a:t>Images are able to be processed using both TeraVision and the UNIX script. In TeraVision, the user is able to let the images are able to have borders, layers, Grid Overlays, etc.  In the script, each time a pass comes in and is converted into data, the batch.ingest takes the pass and cleaves it to match the parameters of the picture in the gvar.local directory, which includes the cover_area, input files, the save directory, and etc.</a:t>
            </a:r>
          </a:p>
          <a:p>
            <a:endParaRPr lang="en">
              <a:solidFill>
                <a:schemeClr val="dk1"/>
              </a:solidFill>
              <a:latin typeface="Times New Roman"/>
              <a:ea typeface="Times New Roman"/>
              <a:cs typeface="Times New Roman"/>
              <a:sym typeface="Times New Roman"/>
            </a:endParaRPr>
          </a:p>
          <a:p>
            <a:pPr lvl="0" rtl="0">
              <a:lnSpc>
                <a:spcPct val="115000"/>
              </a:lnSpc>
              <a:buClr>
                <a:schemeClr val="dk1"/>
              </a:buClr>
              <a:buSzPct val="110000"/>
              <a:buFont typeface="Arial"/>
              <a:buNone/>
            </a:pPr>
            <a:r>
              <a:rPr lang="en" sz="1000">
                <a:solidFill>
                  <a:schemeClr val="dk1"/>
                </a:solidFill>
              </a:rPr>
              <a:t>- Server/ Script</a:t>
            </a:r>
          </a:p>
          <a:p>
            <a:pPr lvl="0" rtl="0">
              <a:lnSpc>
                <a:spcPct val="115000"/>
              </a:lnSpc>
              <a:buClr>
                <a:schemeClr val="dk1"/>
              </a:buClr>
              <a:buSzPct val="110000"/>
              <a:buFont typeface="Arial"/>
              <a:buNone/>
            </a:pPr>
            <a:r>
              <a:rPr lang="en" sz="1000">
                <a:solidFill>
                  <a:schemeClr val="dk1"/>
                </a:solidFill>
              </a:rPr>
              <a:t>After changing the permissions of the picture archives directories on the CERSER server in E.V. Wilkins Computing Center, the images can now be modify to be used in the database.  The images are now able to process and to be displayed on the database.  The information from parsing the title of the images are now being put into the database.  The code in the script for resizing/ renaming/ copying the image is still working and the images are able to be viewed closer when clicked on in the database. </a:t>
            </a:r>
          </a:p>
          <a:p>
            <a:endParaRPr lang="en" sz="100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10000"/>
              <a:buFont typeface="Arial"/>
              <a:buNone/>
            </a:pPr>
            <a:r>
              <a:rPr lang="en" sz="1000">
                <a:solidFill>
                  <a:schemeClr val="dk1"/>
                </a:solidFill>
              </a:rPr>
              <a:t>Images can be successfully processed however, there are other goals that were not met.  After changing the parameters in the script to modify the images to match the AOI, there needs to be a way to let the images be sent to the CERSER server in order so that CERSER can get the images automatically from the TeraScan server, instead of having to manually send the files from the TeraScan server to the CERSER server. There needs to be a daily automated process written the script to receive processed and finalized images from the TeraScan server to send to the CERSER server.  Also, there needs to be an increase of image size with the images being received and processed through the script in TeraScan.</a:t>
            </a:r>
          </a:p>
          <a:p>
            <a:pPr lvl="0" indent="457200" rtl="0">
              <a:lnSpc>
                <a:spcPct val="115000"/>
              </a:lnSpc>
              <a:buClr>
                <a:schemeClr val="dk1"/>
              </a:buClr>
              <a:buSzPct val="110000"/>
              <a:buFont typeface="Arial"/>
              <a:buNone/>
            </a:pPr>
            <a:r>
              <a:rPr lang="en" sz="1000">
                <a:solidFill>
                  <a:schemeClr val="dk1"/>
                </a:solidFill>
              </a:rPr>
              <a:t>Overall the database is a success and there have not been anymore problems with the images transition from the satellite to E.V. Wilkins Computing Center to the database.  All the problems have been fixed and the goals have been completed. The images are coming in and the information that was taken from the title are all correct. The next time working on this project; it would be nifty to use Java.</a:t>
            </a:r>
          </a:p>
          <a:p>
            <a:endParaRPr lang="en" sz="10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57200" rtl="0">
              <a:lnSpc>
                <a:spcPct val="115000"/>
              </a:lnSpc>
              <a:buClr>
                <a:schemeClr val="dk1"/>
              </a:buClr>
              <a:buSzPct val="110000"/>
              <a:buFont typeface="Arial"/>
              <a:buNone/>
            </a:pPr>
            <a:r>
              <a:rPr lang="en" sz="1000">
                <a:solidFill>
                  <a:schemeClr val="dk1"/>
                </a:solidFill>
              </a:rPr>
              <a:t>In the future, we hope to accomplish a daily automated process of images from the TeraScan server to the CERSER server.  Also, we hope to increase the image size of the pictures in the script and have a script that will connect from the TeraScan server to the CERSER server.  </a:t>
            </a:r>
          </a:p>
          <a:p>
            <a:pPr lvl="0" rtl="0">
              <a:lnSpc>
                <a:spcPct val="115000"/>
              </a:lnSpc>
              <a:buClr>
                <a:schemeClr val="dk1"/>
              </a:buClr>
              <a:buSzPct val="110000"/>
              <a:buFont typeface="Arial"/>
              <a:buNone/>
            </a:pPr>
            <a:r>
              <a:rPr lang="en" sz="1000">
                <a:solidFill>
                  <a:schemeClr val="dk1"/>
                </a:solidFill>
              </a:rPr>
              <a:t>- Rewriting Script to re add the NOAA satellite information.</a:t>
            </a:r>
          </a:p>
          <a:p>
            <a:endParaRPr lang="en" sz="1000">
              <a:solidFill>
                <a:schemeClr val="dk1"/>
              </a:solidFill>
            </a:endParaRPr>
          </a:p>
          <a:p>
            <a:pPr lvl="0" rtl="0">
              <a:lnSpc>
                <a:spcPct val="115000"/>
              </a:lnSpc>
              <a:buClr>
                <a:schemeClr val="dk1"/>
              </a:buClr>
              <a:buSzPct val="110000"/>
              <a:buFont typeface="Arial"/>
              <a:buNone/>
            </a:pPr>
            <a:r>
              <a:rPr lang="en" sz="1000">
                <a:solidFill>
                  <a:schemeClr val="dk1"/>
                </a:solidFill>
              </a:rPr>
              <a:t>- When other channels are added to the GOES.</a:t>
            </a:r>
          </a:p>
          <a:p>
            <a:endParaRPr lang="en" sz="10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600"/>
              </a:spcBef>
              <a:buClr>
                <a:schemeClr val="dk1"/>
              </a:buClr>
              <a:buSzPct val="100000"/>
              <a:buFont typeface="Arial"/>
              <a:buChar char="●"/>
            </a:pPr>
            <a:r>
              <a:rPr lang="en" sz="1000">
                <a:solidFill>
                  <a:schemeClr val="dk1"/>
                </a:solidFill>
              </a:rPr>
              <a:t>a combination of hardware and software designed for automated reception of data from meteorological/environmental satellites and for processing data into images and data overlays. </a:t>
            </a:r>
          </a:p>
          <a:p>
            <a:pPr marL="457200" lvl="0" indent="-292100" rtl="0">
              <a:spcBef>
                <a:spcPts val="600"/>
              </a:spcBef>
              <a:buClr>
                <a:schemeClr val="dk1"/>
              </a:buClr>
              <a:buSzPct val="100000"/>
              <a:buFont typeface="Arial"/>
              <a:buChar char="●"/>
            </a:pPr>
            <a:r>
              <a:rPr lang="en" sz="1000">
                <a:solidFill>
                  <a:schemeClr val="dk1"/>
                </a:solidFill>
              </a:rPr>
              <a:t>Images and Overlays have a special format called TeraScan Data Format (TDF) and can be displayed using a GUI called TeraVision</a:t>
            </a:r>
          </a:p>
          <a:p>
            <a:pPr marL="457200" lvl="0" indent="-292100" rtl="0">
              <a:spcBef>
                <a:spcPts val="600"/>
              </a:spcBef>
              <a:buClr>
                <a:schemeClr val="dk1"/>
              </a:buClr>
              <a:buSzPct val="100000"/>
              <a:buFont typeface="Arial"/>
              <a:buChar char="●"/>
            </a:pPr>
            <a:r>
              <a:rPr lang="en" sz="1000">
                <a:solidFill>
                  <a:schemeClr val="dk1"/>
                </a:solidFill>
              </a:rPr>
              <a:t>Satellite data can be received from both hardware (TAC-92 receiver) and software (server) that is installed on the computer </a:t>
            </a:r>
          </a:p>
          <a:p>
            <a:pPr marL="457200" lvl="0" indent="-292100" rtl="0">
              <a:spcBef>
                <a:spcPts val="600"/>
              </a:spcBef>
              <a:buClr>
                <a:schemeClr val="dk1"/>
              </a:buClr>
              <a:buSzPct val="100000"/>
              <a:buFont typeface="Arial"/>
              <a:buChar char="●"/>
            </a:pPr>
            <a:r>
              <a:rPr lang="en" sz="1000">
                <a:solidFill>
                  <a:schemeClr val="dk1"/>
                </a:solidFill>
              </a:rPr>
              <a:t>The satellite data type that is used for this research is L-Band Data from the Geostationary Operational Environmental Satellites or (GOES) imager. </a:t>
            </a:r>
          </a:p>
          <a:p>
            <a:pPr marL="457200" lvl="0" indent="-292100" rtl="0">
              <a:spcBef>
                <a:spcPts val="600"/>
              </a:spcBef>
              <a:buClr>
                <a:schemeClr val="dk1"/>
              </a:buClr>
              <a:buSzPct val="100000"/>
              <a:buFont typeface="Arial"/>
              <a:buChar char="●"/>
            </a:pPr>
            <a:r>
              <a:rPr lang="en" sz="1000">
                <a:solidFill>
                  <a:schemeClr val="dk1"/>
                </a:solidFill>
              </a:rPr>
              <a:t>{insert picture of server}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buSzPct val="100000"/>
              <a:buNone/>
            </a:pPr>
            <a:r>
              <a:rPr lang="en">
                <a:solidFill>
                  <a:schemeClr val="dk1"/>
                </a:solidFill>
                <a:latin typeface="Times New Roman"/>
                <a:ea typeface="Times New Roman"/>
                <a:cs typeface="Times New Roman"/>
                <a:sym typeface="Times New Roman"/>
              </a:rPr>
              <a:t>Channel 1 shows the “visible” spectrum which includes clouds and weather systems during the day by measuring reflected sunlight [5]. Channels 2 and 4 display the “infared” spectrum which shows the clouds and weather systems at night by measuring temperature [5]. Channel 3 displays the “water vapor” channel by measuring the moisture in the air [5]. In the past, the Center of Excellence in Remote Sensing Education and Research (CERSER) has focused on receiving data information from the POES rather than GOES. Recently, the hardware was installed to receive data information from both the GOES and POES. CERSER is able to receive the data information from GOES using the TeraScan TAC-92 receiver, which stores and processes incoming data to a Linux-based system. </a:t>
            </a:r>
          </a:p>
          <a:p>
            <a:endParaRPr lang="en">
              <a:solidFill>
                <a:schemeClr val="dk1"/>
              </a:solidFill>
              <a:latin typeface="Times New Roman"/>
              <a:ea typeface="Times New Roman"/>
              <a:cs typeface="Times New Roman"/>
              <a:sym typeface="Times New Roman"/>
            </a:endParaRPr>
          </a:p>
          <a:p>
            <a:pPr lvl="0" rtl="0">
              <a:spcBef>
                <a:spcPts val="600"/>
              </a:spcBef>
              <a:buNone/>
            </a:pPr>
            <a:r>
              <a:rPr lang="en">
                <a:solidFill>
                  <a:schemeClr val="dk1"/>
                </a:solidFill>
                <a:latin typeface="Times New Roman"/>
                <a:ea typeface="Times New Roman"/>
                <a:cs typeface="Times New Roman"/>
                <a:sym typeface="Times New Roman"/>
              </a:rPr>
              <a:t>SeaSpace supports TeraScan on two software platforms for its system: Sun Solaris and RedHat Linux.  These software platforms are based on the UNIX operating system and consist of more than 500 command-line functions, daemons, reference files, a set of graphical user interfaces (GUIs), and TDFs [1]. Two of the GUIs that were used were TeraVision and TeraMaster. TeraVision was used for displaying and editing TeraScan data images and overlays.  Some of the capabilities of TeraVision include the image enhancement via color palettes, convolution filters, histogram equalization, manipulation of the view area by panning and zooming, and the animation of a series of images (time/product looping) [3].  TeraMaster was used for viewing, creating, and modifying masters.  A </a:t>
            </a:r>
            <a:r>
              <a:rPr lang="en" b="1">
                <a:solidFill>
                  <a:schemeClr val="dk1"/>
                </a:solidFill>
                <a:latin typeface="Times New Roman"/>
                <a:ea typeface="Times New Roman"/>
                <a:cs typeface="Times New Roman"/>
                <a:sym typeface="Times New Roman"/>
              </a:rPr>
              <a:t>master</a:t>
            </a:r>
            <a:r>
              <a:rPr lang="en">
                <a:solidFill>
                  <a:schemeClr val="dk1"/>
                </a:solidFill>
                <a:latin typeface="Times New Roman"/>
                <a:ea typeface="Times New Roman"/>
                <a:cs typeface="Times New Roman"/>
                <a:sym typeface="Times New Roman"/>
              </a:rPr>
              <a:t>, also known as an area of interest (AOI), a TeraScan dataset that defines an area of the earth’s surface in terms of map projection (shape), extents, and pixel resolution. A master has three purposes in Terascan: 1. A criterion for the schedule of satellite passes, 2. Establishing a smaller set of data from a whole pass for processing, and 3. A base map view is changed to an earth-located view of the data which is known as registration </a:t>
            </a:r>
          </a:p>
          <a:p>
            <a:endParaRPr lang="en">
              <a:solidFill>
                <a:schemeClr val="dk1"/>
              </a:solidFill>
              <a:latin typeface="Times New Roman"/>
              <a:ea typeface="Times New Roman"/>
              <a:cs typeface="Times New Roman"/>
              <a:sym typeface="Times New Roman"/>
            </a:endParaRPr>
          </a:p>
          <a:p>
            <a:endParaRPr lang="en">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buSzPct val="100000"/>
              <a:buNone/>
            </a:pPr>
            <a:r>
              <a:rPr lang="en">
                <a:solidFill>
                  <a:schemeClr val="dk1"/>
                </a:solidFill>
                <a:latin typeface="Times New Roman"/>
                <a:ea typeface="Times New Roman"/>
                <a:cs typeface="Times New Roman"/>
                <a:sym typeface="Times New Roman"/>
              </a:rPr>
              <a:t>Channel 1 shows the “visible” spectrum which includes clouds and weather systems during the day by measuring reflected sunlight [5]. Channels 2 and 4 display the “infared” spectrum which shows the clouds and weather systems at night by measuring temperature [5]. Channel 3 displays the “water vapor” channel by measuring the moisture in the air [5]. In the past, the Center of Excellence in Remote Sensing Education and Research (CERSER) has focused on receiving data information from the POES rather than GOES. Recently, the hardware was installed to receive data information from both the GOES and POES. CERSER is able to receive the data information from GOES using the TeraScan TAC-92 receiver, which stores and processes incoming data to a Linux-based system. </a:t>
            </a:r>
          </a:p>
          <a:p>
            <a:endParaRPr lang="en">
              <a:solidFill>
                <a:schemeClr val="dk1"/>
              </a:solidFill>
              <a:latin typeface="Times New Roman"/>
              <a:ea typeface="Times New Roman"/>
              <a:cs typeface="Times New Roman"/>
              <a:sym typeface="Times New Roman"/>
            </a:endParaRPr>
          </a:p>
          <a:p>
            <a:pPr lvl="0" rtl="0">
              <a:spcBef>
                <a:spcPts val="600"/>
              </a:spcBef>
              <a:buNone/>
            </a:pPr>
            <a:r>
              <a:rPr lang="en">
                <a:solidFill>
                  <a:schemeClr val="dk1"/>
                </a:solidFill>
                <a:latin typeface="Times New Roman"/>
                <a:ea typeface="Times New Roman"/>
                <a:cs typeface="Times New Roman"/>
                <a:sym typeface="Times New Roman"/>
              </a:rPr>
              <a:t>SeaSpace supports TeraScan on two software platforms for its system: Sun Solaris and RedHat Linux.  These software platforms are based on the UNIX operating system and consist of more than 500 command-line functions, daemons, reference files, a set of graphical user interfaces (GUIs), and TDFs [1]. Two of the GUIs that were used were TeraVision and TeraMaster. TeraVision was used for displaying and editing TeraScan data images and overlays.  Some of the capabilities of TeraVision include the image enhancement via color palettes, convolution filters, histogram equalization, manipulation of the view area by panning and zooming, and the animation of a series of images (time/product looping) [3].  TeraMaster was used for viewing, creating, and modifying masters.  A </a:t>
            </a:r>
            <a:r>
              <a:rPr lang="en" b="1">
                <a:solidFill>
                  <a:schemeClr val="dk1"/>
                </a:solidFill>
                <a:latin typeface="Times New Roman"/>
                <a:ea typeface="Times New Roman"/>
                <a:cs typeface="Times New Roman"/>
                <a:sym typeface="Times New Roman"/>
              </a:rPr>
              <a:t>master</a:t>
            </a:r>
            <a:r>
              <a:rPr lang="en">
                <a:solidFill>
                  <a:schemeClr val="dk1"/>
                </a:solidFill>
                <a:latin typeface="Times New Roman"/>
                <a:ea typeface="Times New Roman"/>
                <a:cs typeface="Times New Roman"/>
                <a:sym typeface="Times New Roman"/>
              </a:rPr>
              <a:t>, also known as an area of interest (AOI), a TeraScan dataset that defines an area of the earth’s surface in terms of map projection (shape), extents, and pixel resolution. A master has three purposes in Terascan: 1. A criterion for the schedule of satellite passes, 2. Establishing a smaller set of data from a whole pass for processing, and 3. A base map view is changed to an earth-located view of the data which is known as registration </a:t>
            </a:r>
          </a:p>
          <a:p>
            <a:endParaRPr lang="en">
              <a:solidFill>
                <a:schemeClr val="dk1"/>
              </a:solidFill>
              <a:latin typeface="Times New Roman"/>
              <a:ea typeface="Times New Roman"/>
              <a:cs typeface="Times New Roman"/>
              <a:sym typeface="Times New Roman"/>
            </a:endParaRPr>
          </a:p>
          <a:p>
            <a:endParaRPr lang="en">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solidFill>
                  <a:schemeClr val="dk1"/>
                </a:solidFill>
                <a:latin typeface="Times New Roman"/>
                <a:ea typeface="Times New Roman"/>
                <a:cs typeface="Times New Roman"/>
                <a:sym typeface="Times New Roman"/>
              </a:rPr>
              <a:t>Batch.ingest files within the configproc directory specifies for ingest function(s) to be run by run_ingest, including gvarin, which makes whole pass gvar datasets. Gvar.local specifies remapping of the whole pass datasets to the Local Master [6].  Gvarin reads GOES VARiable Format (GVAR) data directly from application shared memory when reception is live [9]. GVAR is the data transmission format used with the new generation of GOES meteorological satellites [10].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solidFill>
                  <a:schemeClr val="dk1"/>
                </a:solidFill>
                <a:latin typeface="Times New Roman"/>
                <a:ea typeface="Times New Roman"/>
                <a:cs typeface="Times New Roman"/>
                <a:sym typeface="Times New Roman"/>
              </a:rPr>
              <a:t>Data processing is carried out according to configuration files located in $PASSDIR/configproc. The processes to be run are set as "active" in those files [6].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2" y="0"/>
            <a:ext cx="9139875" cy="6880225"/>
          </a:xfrm>
          <a:prstGeom prst="rect">
            <a:avLst/>
          </a:prstGeom>
          <a:solidFill>
            <a:srgbClr val="336699"/>
          </a:solidFill>
          <a:ln w="9525">
            <a:no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332A2899-5926-405A-ACD8-BE99D02FD017}" type="slidenum">
              <a:rPr lang="en-US"/>
              <a:pPr>
                <a:defRPr/>
              </a:pPr>
              <a:t>‹#›</a:t>
            </a:fld>
            <a:endParaRPr lang="en-US"/>
          </a:p>
        </p:txBody>
      </p:sp>
    </p:spTree>
    <p:extLst>
      <p:ext uri="{BB962C8B-B14F-4D97-AF65-F5344CB8AC3E}">
        <p14:creationId xmlns:p14="http://schemas.microsoft.com/office/powerpoint/2010/main" val="4448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05919-EBE1-45D8-9F6C-E3D894C4FEDF}" type="slidenum">
              <a:rPr lang="en-US"/>
              <a:pPr>
                <a:defRPr/>
              </a:pPr>
              <a:t>‹#›</a:t>
            </a:fld>
            <a:endParaRPr lang="en-US"/>
          </a:p>
        </p:txBody>
      </p:sp>
    </p:spTree>
    <p:extLst>
      <p:ext uri="{BB962C8B-B14F-4D97-AF65-F5344CB8AC3E}">
        <p14:creationId xmlns:p14="http://schemas.microsoft.com/office/powerpoint/2010/main" val="205518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9A3C69-325B-48AA-96E7-939E0E456BD4}" type="slidenum">
              <a:rPr lang="en-US"/>
              <a:pPr>
                <a:defRPr/>
              </a:pPr>
              <a:t>‹#›</a:t>
            </a:fld>
            <a:endParaRPr lang="en-US"/>
          </a:p>
        </p:txBody>
      </p:sp>
    </p:spTree>
    <p:extLst>
      <p:ext uri="{BB962C8B-B14F-4D97-AF65-F5344CB8AC3E}">
        <p14:creationId xmlns:p14="http://schemas.microsoft.com/office/powerpoint/2010/main" val="266952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2AAF9-5B04-48AF-8F49-5C12547846CA}" type="slidenum">
              <a:rPr lang="en-US"/>
              <a:pPr>
                <a:defRPr/>
              </a:pPr>
              <a:t>‹#›</a:t>
            </a:fld>
            <a:endParaRPr lang="en-US"/>
          </a:p>
        </p:txBody>
      </p:sp>
    </p:spTree>
    <p:extLst>
      <p:ext uri="{BB962C8B-B14F-4D97-AF65-F5344CB8AC3E}">
        <p14:creationId xmlns:p14="http://schemas.microsoft.com/office/powerpoint/2010/main" val="83865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F3B26-3C31-45EA-80A3-0F64C02A5060}" type="slidenum">
              <a:rPr lang="en-US"/>
              <a:pPr>
                <a:defRPr/>
              </a:pPr>
              <a:t>‹#›</a:t>
            </a:fld>
            <a:endParaRPr lang="en-US"/>
          </a:p>
        </p:txBody>
      </p:sp>
    </p:spTree>
    <p:extLst>
      <p:ext uri="{BB962C8B-B14F-4D97-AF65-F5344CB8AC3E}">
        <p14:creationId xmlns:p14="http://schemas.microsoft.com/office/powerpoint/2010/main" val="50758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5A15E2-BE1A-40E7-B213-665648682F41}" type="slidenum">
              <a:rPr lang="en-US"/>
              <a:pPr>
                <a:defRPr/>
              </a:pPr>
              <a:t>‹#›</a:t>
            </a:fld>
            <a:endParaRPr lang="en-US"/>
          </a:p>
        </p:txBody>
      </p:sp>
    </p:spTree>
    <p:extLst>
      <p:ext uri="{BB962C8B-B14F-4D97-AF65-F5344CB8AC3E}">
        <p14:creationId xmlns:p14="http://schemas.microsoft.com/office/powerpoint/2010/main" val="169923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1CAC8B-CFE8-4A39-83C8-AB80FEF7E2AB}" type="slidenum">
              <a:rPr lang="en-US"/>
              <a:pPr>
                <a:defRPr/>
              </a:pPr>
              <a:t>‹#›</a:t>
            </a:fld>
            <a:endParaRPr lang="en-US"/>
          </a:p>
        </p:txBody>
      </p:sp>
    </p:spTree>
    <p:extLst>
      <p:ext uri="{BB962C8B-B14F-4D97-AF65-F5344CB8AC3E}">
        <p14:creationId xmlns:p14="http://schemas.microsoft.com/office/powerpoint/2010/main" val="138612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4E9CD0-5E5A-430B-85B0-8E5B2D47D4A3}" type="slidenum">
              <a:rPr lang="en-US"/>
              <a:pPr>
                <a:defRPr/>
              </a:pPr>
              <a:t>‹#›</a:t>
            </a:fld>
            <a:endParaRPr lang="en-US"/>
          </a:p>
        </p:txBody>
      </p:sp>
    </p:spTree>
    <p:extLst>
      <p:ext uri="{BB962C8B-B14F-4D97-AF65-F5344CB8AC3E}">
        <p14:creationId xmlns:p14="http://schemas.microsoft.com/office/powerpoint/2010/main" val="185866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B202AF-AFFD-4BA6-92F3-018A873D385F}" type="slidenum">
              <a:rPr lang="en-US"/>
              <a:pPr>
                <a:defRPr/>
              </a:pPr>
              <a:t>‹#›</a:t>
            </a:fld>
            <a:endParaRPr lang="en-US"/>
          </a:p>
        </p:txBody>
      </p:sp>
    </p:spTree>
    <p:extLst>
      <p:ext uri="{BB962C8B-B14F-4D97-AF65-F5344CB8AC3E}">
        <p14:creationId xmlns:p14="http://schemas.microsoft.com/office/powerpoint/2010/main" val="330854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6048E4-42CC-4472-8417-8F0567EF05D8}" type="slidenum">
              <a:rPr lang="en-US"/>
              <a:pPr>
                <a:defRPr/>
              </a:pPr>
              <a:t>‹#›</a:t>
            </a:fld>
            <a:endParaRPr lang="en-US"/>
          </a:p>
        </p:txBody>
      </p:sp>
    </p:spTree>
    <p:extLst>
      <p:ext uri="{BB962C8B-B14F-4D97-AF65-F5344CB8AC3E}">
        <p14:creationId xmlns:p14="http://schemas.microsoft.com/office/powerpoint/2010/main" val="372768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288BED-BD6F-4A2F-80BE-D7384A059D58}" type="slidenum">
              <a:rPr lang="en-US"/>
              <a:pPr>
                <a:defRPr/>
              </a:pPr>
              <a:t>‹#›</a:t>
            </a:fld>
            <a:endParaRPr lang="en-US"/>
          </a:p>
        </p:txBody>
      </p:sp>
    </p:spTree>
    <p:extLst>
      <p:ext uri="{BB962C8B-B14F-4D97-AF65-F5344CB8AC3E}">
        <p14:creationId xmlns:p14="http://schemas.microsoft.com/office/powerpoint/2010/main" val="18833292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2062" y="0"/>
            <a:ext cx="9139875" cy="68802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1027"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FEE6A417-5A33-469A-981D-6AED35F6A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par>
    </p:tnLst>
  </p:timing>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cerser.ecsu.edu/"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prstGeom prst="rect">
            <a:avLst/>
          </a:prstGeom>
        </p:spPr>
        <p:txBody>
          <a:bodyPr lIns="91425" tIns="91425" rIns="91425" bIns="91425" anchor="b" anchorCtr="0">
            <a:noAutofit/>
          </a:bodyPr>
          <a:lstStyle/>
          <a:p>
            <a:pPr>
              <a:buNone/>
            </a:pPr>
            <a:r>
              <a:rPr lang="en" sz="2800">
                <a:latin typeface="Arial"/>
                <a:ea typeface="Arial"/>
                <a:cs typeface="Arial"/>
                <a:sym typeface="Arial"/>
              </a:rPr>
              <a:t>Update of the CERSER TeraScan Cataloguing System and the TeraScan Image Processing Scripts</a:t>
            </a:r>
            <a:r>
              <a:rPr lang="en" sz="1100" b="0">
                <a:solidFill>
                  <a:schemeClr val="dk1"/>
                </a:solidFill>
                <a:latin typeface="Arial"/>
                <a:ea typeface="Arial"/>
                <a:cs typeface="Arial"/>
                <a:sym typeface="Arial"/>
              </a:rPr>
              <a:t> </a:t>
            </a:r>
          </a:p>
        </p:txBody>
      </p:sp>
      <p:sp>
        <p:nvSpPr>
          <p:cNvPr id="24" name="Shape 24"/>
          <p:cNvSpPr txBox="1">
            <a:spLocks noGrp="1"/>
          </p:cNvSpPr>
          <p:nvPr>
            <p:ph type="subTitle" idx="1"/>
          </p:nvPr>
        </p:nvSpPr>
        <p:spPr>
          <a:prstGeom prst="rect">
            <a:avLst/>
          </a:prstGeom>
        </p:spPr>
        <p:txBody>
          <a:bodyPr lIns="91425" tIns="91425" rIns="91425" bIns="91425" anchor="t" anchorCtr="0">
            <a:noAutofit/>
          </a:bodyPr>
          <a:lstStyle/>
          <a:p>
            <a:pPr lvl="0" rtl="0">
              <a:buNone/>
            </a:pPr>
            <a:r>
              <a:rPr lang="en" sz="1800"/>
              <a:t>Jefferson Ridgeway, Derek Morris Jr., Tori Wilbon</a:t>
            </a:r>
          </a:p>
          <a:p>
            <a:pPr>
              <a:buNone/>
            </a:pPr>
            <a:r>
              <a:rPr lang="en" sz="1800"/>
              <a:t>2014 Multimedia Team</a:t>
            </a:r>
          </a:p>
        </p:txBody>
      </p:sp>
      <p:pic>
        <p:nvPicPr>
          <p:cNvPr id="4" name="Picture 3"/>
          <p:cNvPicPr>
            <a:picLocks/>
          </p:cNvPicPr>
          <p:nvPr/>
        </p:nvPicPr>
        <p:blipFill rotWithShape="1">
          <a:blip r:embed="rId3">
            <a:extLst>
              <a:ext uri="{28A0092B-C50C-407E-A947-70E740481C1C}">
                <a14:useLocalDpi xmlns:a14="http://schemas.microsoft.com/office/drawing/2010/main" val="0"/>
              </a:ext>
            </a:extLst>
          </a:blip>
          <a:srcRect l="17476" t="2292" r="18552" b="1843"/>
          <a:stretch/>
        </p:blipFill>
        <p:spPr>
          <a:xfrm>
            <a:off x="6144141" y="3868084"/>
            <a:ext cx="2771259" cy="267945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7781" r="17643"/>
          <a:stretch/>
        </p:blipFill>
        <p:spPr>
          <a:xfrm>
            <a:off x="3361858" y="3868084"/>
            <a:ext cx="2410341" cy="245420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17" y="3868084"/>
            <a:ext cx="2743200" cy="20855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108762"/>
            <a:ext cx="8229600" cy="1143000"/>
          </a:xfrm>
          <a:prstGeom prst="rect">
            <a:avLst/>
          </a:prstGeom>
        </p:spPr>
        <p:txBody>
          <a:bodyPr lIns="91425" tIns="91425" rIns="91425" bIns="91425" anchor="b" anchorCtr="0">
            <a:noAutofit/>
          </a:bodyPr>
          <a:lstStyle/>
          <a:p>
            <a:pPr>
              <a:buNone/>
            </a:pPr>
            <a:r>
              <a:rPr lang="en"/>
              <a:t>Area Of Interest</a:t>
            </a:r>
          </a:p>
        </p:txBody>
      </p:sp>
      <p:sp>
        <p:nvSpPr>
          <p:cNvPr id="80" name="Shape 80"/>
          <p:cNvSpPr txBox="1">
            <a:spLocks noGrp="1"/>
          </p:cNvSpPr>
          <p:nvPr>
            <p:ph type="body" idx="1"/>
          </p:nvPr>
        </p:nvSpPr>
        <p:spPr>
          <a:xfrm>
            <a:off x="457200" y="1144900"/>
            <a:ext cx="8564699" cy="5423100"/>
          </a:xfrm>
          <a:prstGeom prst="rect">
            <a:avLst/>
          </a:prstGeom>
        </p:spPr>
        <p:txBody>
          <a:bodyPr lIns="91425" tIns="91425" rIns="91425" bIns="91425" anchor="t" anchorCtr="0">
            <a:noAutofit/>
          </a:bodyPr>
          <a:lstStyle/>
          <a:p>
            <a:pPr marL="457200" lvl="0" indent="-368300" rtl="0">
              <a:buClr>
                <a:srgbClr val="FFFFFF"/>
              </a:buClr>
              <a:buSzPct val="100000"/>
              <a:buFont typeface="Arial"/>
              <a:buChar char="●"/>
            </a:pPr>
            <a:r>
              <a:rPr lang="en" sz="2200" dirty="0">
                <a:solidFill>
                  <a:schemeClr val="bg1">
                    <a:lumMod val="20000"/>
                    <a:lumOff val="80000"/>
                  </a:schemeClr>
                </a:solidFill>
              </a:rPr>
              <a:t>Terminal </a:t>
            </a:r>
          </a:p>
          <a:p>
            <a:pPr marL="914400" lvl="1" indent="-368300" rtl="0">
              <a:buClr>
                <a:srgbClr val="FFFFFF"/>
              </a:buClr>
              <a:buSzPct val="100000"/>
              <a:buFont typeface="Arial"/>
              <a:buChar char="○"/>
            </a:pPr>
            <a:r>
              <a:rPr lang="en" sz="2200" dirty="0">
                <a:solidFill>
                  <a:schemeClr val="bg1">
                    <a:lumMod val="20000"/>
                    <a:lumOff val="80000"/>
                  </a:schemeClr>
                </a:solidFill>
              </a:rPr>
              <a:t>login to TeraScan Server</a:t>
            </a:r>
          </a:p>
          <a:p>
            <a:pPr marL="914400" lvl="1" indent="-368300" rtl="0">
              <a:buClr>
                <a:srgbClr val="FFFFFF"/>
              </a:buClr>
              <a:buSzPct val="100000"/>
              <a:buFont typeface="Arial"/>
              <a:buChar char="○"/>
            </a:pPr>
            <a:r>
              <a:rPr lang="en" sz="2200" dirty="0">
                <a:solidFill>
                  <a:schemeClr val="bg1">
                    <a:lumMod val="20000"/>
                    <a:lumOff val="80000"/>
                  </a:schemeClr>
                </a:solidFill>
              </a:rPr>
              <a:t>launchpad</a:t>
            </a:r>
          </a:p>
          <a:p>
            <a:pPr marL="457200" lvl="0" indent="-368300" rtl="0">
              <a:buClr>
                <a:srgbClr val="FFFFFF"/>
              </a:buClr>
              <a:buSzPct val="100000"/>
              <a:buFont typeface="Arial"/>
              <a:buChar char="●"/>
            </a:pPr>
            <a:r>
              <a:rPr lang="en" sz="2200" dirty="0">
                <a:solidFill>
                  <a:schemeClr val="bg1">
                    <a:lumMod val="20000"/>
                    <a:lumOff val="80000"/>
                  </a:schemeClr>
                </a:solidFill>
              </a:rPr>
              <a:t>TeraMaster</a:t>
            </a:r>
          </a:p>
          <a:p>
            <a:pPr marL="914400" lvl="1" indent="-368300" rtl="0">
              <a:buClr>
                <a:srgbClr val="FFFFFF"/>
              </a:buClr>
              <a:buSzPct val="100000"/>
              <a:buFont typeface="Arial"/>
              <a:buChar char="○"/>
            </a:pPr>
            <a:r>
              <a:rPr lang="en" sz="2200" dirty="0">
                <a:solidFill>
                  <a:schemeClr val="bg1">
                    <a:lumMod val="20000"/>
                    <a:lumOff val="80000"/>
                  </a:schemeClr>
                </a:solidFill>
              </a:rPr>
              <a:t>create an area of interest </a:t>
            </a:r>
            <a:br>
              <a:rPr lang="en" sz="2200" dirty="0">
                <a:solidFill>
                  <a:schemeClr val="bg1">
                    <a:lumMod val="20000"/>
                    <a:lumOff val="80000"/>
                  </a:schemeClr>
                </a:solidFill>
              </a:rPr>
            </a:br>
            <a:r>
              <a:rPr lang="en" sz="2200" dirty="0">
                <a:solidFill>
                  <a:schemeClr val="bg1">
                    <a:lumMod val="20000"/>
                    <a:lumOff val="80000"/>
                  </a:schemeClr>
                </a:solidFill>
              </a:rPr>
              <a:t>(AOI) or Master</a:t>
            </a:r>
          </a:p>
          <a:p>
            <a:pPr marL="914400" lvl="1" indent="-368300" rtl="0">
              <a:buClr>
                <a:srgbClr val="FFFFFF"/>
              </a:buClr>
              <a:buSzPct val="100000"/>
              <a:buFont typeface="Arial"/>
              <a:buChar char="○"/>
            </a:pPr>
            <a:r>
              <a:rPr lang="en" sz="2200" dirty="0">
                <a:solidFill>
                  <a:schemeClr val="bg1">
                    <a:lumMod val="20000"/>
                    <a:lumOff val="80000"/>
                  </a:schemeClr>
                </a:solidFill>
              </a:rPr>
              <a:t>save AOI</a:t>
            </a:r>
          </a:p>
          <a:p>
            <a:pPr>
              <a:buClr>
                <a:srgbClr val="FFFFFF"/>
              </a:buClr>
            </a:pPr>
            <a:endParaRPr lang="en" sz="2200" dirty="0">
              <a:solidFill>
                <a:schemeClr val="bg1">
                  <a:lumMod val="20000"/>
                  <a:lumOff val="80000"/>
                </a:schemeClr>
              </a:solidFill>
            </a:endParaRPr>
          </a:p>
          <a:p>
            <a:endParaRPr lang="en" sz="2200" dirty="0"/>
          </a:p>
        </p:txBody>
      </p:sp>
      <p:pic>
        <p:nvPicPr>
          <p:cNvPr id="81" name="Shape 81"/>
          <p:cNvPicPr preferRelativeResize="0"/>
          <p:nvPr/>
        </p:nvPicPr>
        <p:blipFill>
          <a:blip r:embed="rId3"/>
          <a:stretch>
            <a:fillRect/>
          </a:stretch>
        </p:blipFill>
        <p:spPr>
          <a:xfrm>
            <a:off x="4884950" y="1251775"/>
            <a:ext cx="4014775" cy="5159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65600" y="167137"/>
            <a:ext cx="8229600" cy="1143000"/>
          </a:xfrm>
          <a:prstGeom prst="rect">
            <a:avLst/>
          </a:prstGeom>
        </p:spPr>
        <p:txBody>
          <a:bodyPr lIns="91425" tIns="91425" rIns="91425" bIns="91425" anchor="b" anchorCtr="0">
            <a:noAutofit/>
          </a:bodyPr>
          <a:lstStyle/>
          <a:p>
            <a:pPr>
              <a:buNone/>
            </a:pPr>
            <a:r>
              <a:rPr lang="en"/>
              <a:t>Modifying Configuration File</a:t>
            </a:r>
          </a:p>
        </p:txBody>
      </p:sp>
      <p:sp>
        <p:nvSpPr>
          <p:cNvPr id="87" name="Shape 87"/>
          <p:cNvSpPr txBox="1">
            <a:spLocks noGrp="1"/>
          </p:cNvSpPr>
          <p:nvPr>
            <p:ph type="body" idx="1"/>
          </p:nvPr>
        </p:nvSpPr>
        <p:spPr>
          <a:xfrm>
            <a:off x="457200" y="1172775"/>
            <a:ext cx="8229600" cy="4967700"/>
          </a:xfrm>
          <a:prstGeom prst="rect">
            <a:avLst/>
          </a:prstGeom>
        </p:spPr>
        <p:txBody>
          <a:bodyPr lIns="91425" tIns="91425" rIns="91425" bIns="91425" anchor="t" anchorCtr="0">
            <a:noAutofit/>
          </a:bodyPr>
          <a:lstStyle/>
          <a:p>
            <a:pPr marL="457200" lvl="0" indent="-368300" rtl="0">
              <a:buClr>
                <a:srgbClr val="FFFFFF"/>
              </a:buClr>
              <a:buSzPct val="100000"/>
              <a:buFont typeface="Arial"/>
              <a:buChar char="●"/>
            </a:pPr>
            <a:r>
              <a:rPr lang="en" sz="2200" dirty="0"/>
              <a:t>Script </a:t>
            </a:r>
          </a:p>
          <a:p>
            <a:pPr marL="914400" lvl="1" indent="-368300" rtl="0">
              <a:buClr>
                <a:srgbClr val="FFFFFF"/>
              </a:buClr>
              <a:buSzPct val="100000"/>
              <a:buFont typeface="Arial"/>
              <a:buChar char="○"/>
            </a:pPr>
            <a:r>
              <a:rPr lang="en" sz="2200" dirty="0"/>
              <a:t>configproc</a:t>
            </a:r>
          </a:p>
          <a:p>
            <a:pPr marL="914400" lvl="1" indent="-368300" rtl="0">
              <a:buClr>
                <a:srgbClr val="FFFFFF"/>
              </a:buClr>
              <a:buSzPct val="100000"/>
              <a:buFont typeface="Arial"/>
              <a:buChar char="○"/>
            </a:pPr>
            <a:r>
              <a:rPr lang="en" sz="2200" dirty="0"/>
              <a:t>function </a:t>
            </a:r>
          </a:p>
          <a:p>
            <a:pPr marL="914400" lvl="1" indent="-368300" rtl="0">
              <a:buClr>
                <a:srgbClr val="FFFFFF"/>
              </a:buClr>
              <a:buSzPct val="100000"/>
              <a:buFont typeface="Arial"/>
              <a:buChar char="○"/>
            </a:pPr>
            <a:r>
              <a:rPr lang="en" sz="2200" dirty="0"/>
              <a:t>parameters</a:t>
            </a:r>
          </a:p>
          <a:p>
            <a:pPr marL="457200" lvl="0" indent="-368300">
              <a:buClr>
                <a:srgbClr val="FFFFFF"/>
              </a:buClr>
              <a:buSzPct val="100000"/>
              <a:buFont typeface="Arial"/>
              <a:buChar char="●"/>
            </a:pPr>
            <a:r>
              <a:rPr lang="en" sz="2200" dirty="0"/>
              <a:t>TeraVision </a:t>
            </a:r>
          </a:p>
        </p:txBody>
      </p:sp>
      <p:pic>
        <p:nvPicPr>
          <p:cNvPr id="88" name="Shape 88"/>
          <p:cNvPicPr preferRelativeResize="0"/>
          <p:nvPr/>
        </p:nvPicPr>
        <p:blipFill>
          <a:blip r:embed="rId3"/>
          <a:stretch>
            <a:fillRect/>
          </a:stretch>
        </p:blipFill>
        <p:spPr>
          <a:xfrm>
            <a:off x="1219200" y="3320763"/>
            <a:ext cx="7089350" cy="31556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a:buNone/>
            </a:pPr>
            <a:r>
              <a:rPr lang="en"/>
              <a:t>TeraMaster Modifications</a:t>
            </a:r>
          </a:p>
        </p:txBody>
      </p:sp>
      <p:pic>
        <p:nvPicPr>
          <p:cNvPr id="94" name="Shape 94"/>
          <p:cNvPicPr preferRelativeResize="0"/>
          <p:nvPr/>
        </p:nvPicPr>
        <p:blipFill>
          <a:blip r:embed="rId3"/>
          <a:stretch>
            <a:fillRect/>
          </a:stretch>
        </p:blipFill>
        <p:spPr>
          <a:xfrm>
            <a:off x="320050" y="2164075"/>
            <a:ext cx="7711424" cy="33832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b" anchorCtr="0">
            <a:noAutofit/>
          </a:bodyPr>
          <a:lstStyle/>
          <a:p>
            <a:pPr>
              <a:buNone/>
            </a:pPr>
            <a:r>
              <a:rPr lang="en"/>
              <a:t>TeraVision Images</a:t>
            </a:r>
          </a:p>
        </p:txBody>
      </p:sp>
      <p:pic>
        <p:nvPicPr>
          <p:cNvPr id="100" name="Shape 100"/>
          <p:cNvPicPr preferRelativeResize="0"/>
          <p:nvPr/>
        </p:nvPicPr>
        <p:blipFill>
          <a:blip r:embed="rId3"/>
          <a:stretch>
            <a:fillRect/>
          </a:stretch>
        </p:blipFill>
        <p:spPr>
          <a:xfrm>
            <a:off x="457200" y="1675675"/>
            <a:ext cx="7344148" cy="4708175"/>
          </a:xfrm>
          <a:prstGeom prst="rect">
            <a:avLst/>
          </a:prstGeom>
          <a:ln>
            <a:noFill/>
          </a:ln>
          <a:effectLst>
            <a:outerShdw blurRad="292100" dist="139700" dir="2700000" algn="tl" rotWithShape="0">
              <a:srgbClr val="333333">
                <a:alpha val="65000"/>
              </a:srgbClr>
            </a:outerShdw>
          </a:effectLst>
        </p:spPr>
      </p:pic>
      <p:sp>
        <p:nvSpPr>
          <p:cNvPr id="101" name="Shape 101"/>
          <p:cNvSpPr txBox="1"/>
          <p:nvPr/>
        </p:nvSpPr>
        <p:spPr>
          <a:xfrm>
            <a:off x="2948000" y="6516650"/>
            <a:ext cx="5916600" cy="289500"/>
          </a:xfrm>
          <a:prstGeom prst="rect">
            <a:avLst/>
          </a:prstGeom>
        </p:spPr>
        <p:txBody>
          <a:bodyPr lIns="91425" tIns="91425" rIns="91425" bIns="91425" anchor="t" anchorCtr="0">
            <a:noAutofit/>
          </a:bodyPr>
          <a:lstStyle/>
          <a:p>
            <a:pPr>
              <a:buNone/>
            </a:pPr>
            <a:r>
              <a:rPr lang="en"/>
              <a:t>Naked Channel 1 April 13 2014 18:15:49</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lIns="91425" tIns="91425" rIns="91425" bIns="91425" anchor="b" anchorCtr="0">
            <a:noAutofit/>
          </a:bodyPr>
          <a:lstStyle/>
          <a:p>
            <a:pPr>
              <a:buNone/>
            </a:pPr>
            <a:r>
              <a:rPr lang="en"/>
              <a:t>TeraVision Images</a:t>
            </a:r>
          </a:p>
        </p:txBody>
      </p:sp>
      <p:pic>
        <p:nvPicPr>
          <p:cNvPr id="107" name="Shape 107"/>
          <p:cNvPicPr preferRelativeResize="0"/>
          <p:nvPr/>
        </p:nvPicPr>
        <p:blipFill>
          <a:blip r:embed="rId3"/>
          <a:stretch>
            <a:fillRect/>
          </a:stretch>
        </p:blipFill>
        <p:spPr>
          <a:xfrm>
            <a:off x="268950" y="1417650"/>
            <a:ext cx="7509650" cy="5017949"/>
          </a:xfrm>
          <a:prstGeom prst="rect">
            <a:avLst/>
          </a:prstGeom>
          <a:ln>
            <a:noFill/>
          </a:ln>
          <a:effectLst>
            <a:outerShdw blurRad="292100" dist="139700" dir="2700000" algn="tl" rotWithShape="0">
              <a:srgbClr val="333333">
                <a:alpha val="65000"/>
              </a:srgbClr>
            </a:outerShdw>
          </a:effectLst>
        </p:spPr>
      </p:pic>
      <p:sp>
        <p:nvSpPr>
          <p:cNvPr id="108" name="Shape 108"/>
          <p:cNvSpPr txBox="1"/>
          <p:nvPr/>
        </p:nvSpPr>
        <p:spPr>
          <a:xfrm>
            <a:off x="4044450" y="6537350"/>
            <a:ext cx="4520400" cy="248400"/>
          </a:xfrm>
          <a:prstGeom prst="rect">
            <a:avLst/>
          </a:prstGeom>
        </p:spPr>
        <p:txBody>
          <a:bodyPr lIns="91425" tIns="91425" rIns="91425" bIns="91425" anchor="t" anchorCtr="0">
            <a:noAutofit/>
          </a:bodyPr>
          <a:lstStyle/>
          <a:p>
            <a:pPr>
              <a:buNone/>
            </a:pPr>
            <a:r>
              <a:rPr lang="en"/>
              <a:t>Channel 1 April 14 2014 18:15:49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lIns="91425" tIns="91425" rIns="91425" bIns="91425" anchor="b" anchorCtr="0">
            <a:noAutofit/>
          </a:bodyPr>
          <a:lstStyle/>
          <a:p>
            <a:pPr>
              <a:buNone/>
            </a:pPr>
            <a:r>
              <a:rPr lang="en"/>
              <a:t>CERSER Server Script Failures</a:t>
            </a:r>
          </a:p>
        </p:txBody>
      </p:sp>
      <p:sp>
        <p:nvSpPr>
          <p:cNvPr id="113" name="Shape 113"/>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Update of the database </a:t>
            </a:r>
          </a:p>
          <a:p>
            <a:pPr marL="914400" lvl="1" indent="-368300" rtl="0">
              <a:buClr>
                <a:srgbClr val="FFFFFF"/>
              </a:buClr>
              <a:buSzPct val="100000"/>
              <a:buFont typeface="Courier New"/>
              <a:buChar char="o"/>
            </a:pPr>
            <a:r>
              <a:rPr lang="en" sz="2200" dirty="0"/>
              <a:t>GOES data</a:t>
            </a:r>
          </a:p>
          <a:p>
            <a:pPr marL="457200" lvl="0" indent="-381000" rtl="0">
              <a:buClr>
                <a:srgbClr val="FFFFFF"/>
              </a:buClr>
              <a:buSzPct val="166666"/>
              <a:buFont typeface="Arial"/>
              <a:buChar char="•"/>
            </a:pPr>
            <a:r>
              <a:rPr lang="en" sz="2400" dirty="0"/>
              <a:t>Directory Permissions</a:t>
            </a:r>
          </a:p>
          <a:p>
            <a:pPr marL="914400" lvl="1" indent="-368300">
              <a:buClr>
                <a:srgbClr val="FFFFFF"/>
              </a:buClr>
              <a:buSzPct val="100000"/>
              <a:buFont typeface="Courier New"/>
              <a:buChar char="o"/>
            </a:pPr>
            <a:r>
              <a:rPr lang="en" sz="2200" dirty="0"/>
              <a:t>Picture Archives Directory</a:t>
            </a:r>
          </a:p>
        </p:txBody>
      </p:sp>
      <p:pic>
        <p:nvPicPr>
          <p:cNvPr id="115" name="Shape 115"/>
          <p:cNvPicPr preferRelativeResize="0"/>
          <p:nvPr/>
        </p:nvPicPr>
        <p:blipFill>
          <a:blip r:embed="rId3"/>
          <a:stretch>
            <a:fillRect/>
          </a:stretch>
        </p:blipFill>
        <p:spPr>
          <a:xfrm>
            <a:off x="1468025" y="3367250"/>
            <a:ext cx="3100724" cy="3100724"/>
          </a:xfrm>
          <a:prstGeom prst="rect">
            <a:avLst/>
          </a:prstGeom>
          <a:ln>
            <a:noFill/>
          </a:ln>
          <a:effectLst>
            <a:outerShdw blurRad="292100" dist="139700" dir="2700000" algn="tl" rotWithShape="0">
              <a:srgbClr val="333333">
                <a:alpha val="65000"/>
              </a:srgbClr>
            </a:outerShdw>
          </a:effectLst>
        </p:spPr>
      </p:pic>
      <p:pic>
        <p:nvPicPr>
          <p:cNvPr id="116" name="Shape 116"/>
          <p:cNvPicPr preferRelativeResize="0"/>
          <p:nvPr/>
        </p:nvPicPr>
        <p:blipFill>
          <a:blip r:embed="rId4"/>
          <a:stretch>
            <a:fillRect/>
          </a:stretch>
        </p:blipFill>
        <p:spPr>
          <a:xfrm>
            <a:off x="4816950" y="2054170"/>
            <a:ext cx="4281574" cy="3018849"/>
          </a:xfrm>
          <a:prstGeom prst="rect">
            <a:avLst/>
          </a:prstGeom>
          <a:ln>
            <a:noFill/>
          </a:ln>
          <a:effectLst>
            <a:glow rad="101600">
              <a:srgbClr val="FFFFFF">
                <a:alpha val="60000"/>
              </a:srgbClr>
            </a:glow>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lIns="91425" tIns="91425" rIns="91425" bIns="91425" anchor="b" anchorCtr="0">
            <a:noAutofit/>
          </a:bodyPr>
          <a:lstStyle/>
          <a:p>
            <a:pPr>
              <a:buNone/>
            </a:pPr>
            <a:r>
              <a:rPr lang="en"/>
              <a:t>Server Side Script</a:t>
            </a:r>
          </a:p>
        </p:txBody>
      </p:sp>
      <p:sp>
        <p:nvSpPr>
          <p:cNvPr id="121" name="Shape 121"/>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Languages used:</a:t>
            </a:r>
          </a:p>
          <a:p>
            <a:pPr marL="914400" lvl="1" indent="-368300" rtl="0">
              <a:buClr>
                <a:srgbClr val="FFFFFF"/>
              </a:buClr>
              <a:buSzPct val="100000"/>
              <a:buFont typeface="Courier New"/>
              <a:buChar char="o"/>
            </a:pPr>
            <a:r>
              <a:rPr lang="en" sz="2200" dirty="0"/>
              <a:t>PHP</a:t>
            </a:r>
          </a:p>
          <a:p>
            <a:pPr marL="914400" lvl="1" indent="-368300" rtl="0">
              <a:buClr>
                <a:srgbClr val="FFFFFF"/>
              </a:buClr>
              <a:buSzPct val="100000"/>
              <a:buFont typeface="Courier New"/>
              <a:buChar char="o"/>
            </a:pPr>
            <a:r>
              <a:rPr lang="en" sz="2200" dirty="0"/>
              <a:t>MySQL</a:t>
            </a:r>
          </a:p>
          <a:p>
            <a:pPr marL="914400" lvl="1" indent="-368300" rtl="0">
              <a:buClr>
                <a:srgbClr val="FFFFFF"/>
              </a:buClr>
              <a:buSzPct val="100000"/>
              <a:buFont typeface="Courier New"/>
              <a:buChar char="o"/>
            </a:pPr>
            <a:r>
              <a:rPr lang="en" sz="2200" dirty="0"/>
              <a:t>HTML</a:t>
            </a:r>
          </a:p>
          <a:p>
            <a:pPr marL="457200" lvl="0" indent="-381000" rtl="0">
              <a:buClr>
                <a:srgbClr val="FFFFFF"/>
              </a:buClr>
              <a:buSzPct val="166666"/>
              <a:buFont typeface="Arial"/>
              <a:buChar char="•"/>
            </a:pPr>
            <a:r>
              <a:rPr lang="en" sz="2400" dirty="0"/>
              <a:t>First used Active Server Page (ASP)</a:t>
            </a:r>
          </a:p>
          <a:p>
            <a:pPr marL="914400" lvl="1" indent="-368300" rtl="0">
              <a:buClr>
                <a:srgbClr val="FFFFFF"/>
              </a:buClr>
              <a:buSzPct val="100000"/>
              <a:buFont typeface="Courier New"/>
              <a:buChar char="o"/>
            </a:pPr>
            <a:r>
              <a:rPr lang="en" sz="2200" dirty="0"/>
              <a:t>Was  rewritten when switched from Windows to Macintosh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b" anchorCtr="0">
            <a:noAutofit/>
          </a:bodyPr>
          <a:lstStyle/>
          <a:p>
            <a:pPr>
              <a:buNone/>
            </a:pPr>
            <a:r>
              <a:rPr lang="en"/>
              <a:t>PHP</a:t>
            </a:r>
          </a:p>
        </p:txBody>
      </p:sp>
      <p:sp>
        <p:nvSpPr>
          <p:cNvPr id="128" name="Shape 128"/>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dirty="0"/>
              <a:t>Introduction</a:t>
            </a:r>
          </a:p>
          <a:p>
            <a:pPr marL="457200" lvl="0" indent="-419100">
              <a:buClr>
                <a:srgbClr val="FFFFFF"/>
              </a:buClr>
              <a:buSzPct val="166666"/>
              <a:buFont typeface="Arial"/>
              <a:buChar char="•"/>
            </a:pPr>
            <a:r>
              <a:rPr lang="en" dirty="0"/>
              <a:t>Project Use</a:t>
            </a:r>
          </a:p>
        </p:txBody>
      </p:sp>
      <p:pic>
        <p:nvPicPr>
          <p:cNvPr id="129" name="Shape 129"/>
          <p:cNvPicPr preferRelativeResize="0"/>
          <p:nvPr/>
        </p:nvPicPr>
        <p:blipFill>
          <a:blip r:embed="rId3"/>
          <a:stretch>
            <a:fillRect/>
          </a:stretch>
        </p:blipFill>
        <p:spPr>
          <a:xfrm>
            <a:off x="5400550" y="4404637"/>
            <a:ext cx="3543300" cy="2105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prstGeom prst="rect">
            <a:avLst/>
          </a:prstGeom>
        </p:spPr>
        <p:txBody>
          <a:bodyPr lIns="91425" tIns="91425" rIns="91425" bIns="91425" anchor="b" anchorCtr="0">
            <a:noAutofit/>
          </a:bodyPr>
          <a:lstStyle/>
          <a:p>
            <a:pPr>
              <a:buNone/>
            </a:pPr>
            <a:r>
              <a:rPr lang="en"/>
              <a:t>MySQL</a:t>
            </a:r>
          </a:p>
        </p:txBody>
      </p:sp>
      <p:sp>
        <p:nvSpPr>
          <p:cNvPr id="135" name="Shape 135"/>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dirty="0"/>
              <a:t>Introduction</a:t>
            </a:r>
          </a:p>
          <a:p>
            <a:pPr marL="457200" lvl="0" indent="-419100">
              <a:buClr>
                <a:srgbClr val="FFFFFF"/>
              </a:buClr>
              <a:buSzPct val="166666"/>
              <a:buFont typeface="Arial"/>
              <a:buChar char="•"/>
            </a:pPr>
            <a:r>
              <a:rPr lang="en" dirty="0"/>
              <a:t>Project Use</a:t>
            </a:r>
          </a:p>
        </p:txBody>
      </p:sp>
      <p:pic>
        <p:nvPicPr>
          <p:cNvPr id="136" name="Shape 136"/>
          <p:cNvPicPr preferRelativeResize="0"/>
          <p:nvPr/>
        </p:nvPicPr>
        <p:blipFill>
          <a:blip r:embed="rId3"/>
          <a:stretch>
            <a:fillRect/>
          </a:stretch>
        </p:blipFill>
        <p:spPr>
          <a:xfrm>
            <a:off x="5149575" y="4253250"/>
            <a:ext cx="3486150" cy="18097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lIns="91425" tIns="91425" rIns="91425" bIns="91425" anchor="b" anchorCtr="0">
            <a:noAutofit/>
          </a:bodyPr>
          <a:lstStyle/>
          <a:p>
            <a:pPr>
              <a:buNone/>
            </a:pPr>
            <a:r>
              <a:rPr lang="en"/>
              <a:t>HTML</a:t>
            </a:r>
          </a:p>
        </p:txBody>
      </p:sp>
      <p:sp>
        <p:nvSpPr>
          <p:cNvPr id="142" name="Shape 142"/>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dirty="0"/>
              <a:t>Introduction</a:t>
            </a:r>
          </a:p>
          <a:p>
            <a:pPr marL="457200" lvl="0" indent="-419100">
              <a:buClr>
                <a:srgbClr val="FFFFFF"/>
              </a:buClr>
              <a:buSzPct val="166666"/>
              <a:buFont typeface="Arial"/>
              <a:buChar char="•"/>
            </a:pPr>
            <a:r>
              <a:rPr lang="en" dirty="0"/>
              <a:t>Project Use</a:t>
            </a:r>
          </a:p>
        </p:txBody>
      </p:sp>
      <p:pic>
        <p:nvPicPr>
          <p:cNvPr id="143" name="Shape 143"/>
          <p:cNvPicPr preferRelativeResize="0"/>
          <p:nvPr/>
        </p:nvPicPr>
        <p:blipFill>
          <a:blip r:embed="rId3"/>
          <a:stretch>
            <a:fillRect/>
          </a:stretch>
        </p:blipFill>
        <p:spPr>
          <a:xfrm>
            <a:off x="5533020" y="2626170"/>
            <a:ext cx="3126025" cy="3444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30" name="Shape 30"/>
          <p:cNvSpPr txBox="1">
            <a:spLocks noGrp="1"/>
          </p:cNvSpPr>
          <p:nvPr>
            <p:ph type="title"/>
          </p:nvPr>
        </p:nvSpPr>
        <p:spPr>
          <a:prstGeom prst="rect">
            <a:avLst/>
          </a:prstGeom>
        </p:spPr>
        <p:txBody>
          <a:bodyPr lIns="91425" tIns="91425" rIns="91425" bIns="91425" anchor="b" anchorCtr="0">
            <a:noAutofit/>
          </a:bodyPr>
          <a:lstStyle/>
          <a:p>
            <a:pPr>
              <a:buNone/>
            </a:pPr>
            <a:r>
              <a:rPr lang="en"/>
              <a:t>Abstract</a:t>
            </a:r>
          </a:p>
        </p:txBody>
      </p:sp>
      <p:sp>
        <p:nvSpPr>
          <p:cNvPr id="29" name="Shape 29"/>
          <p:cNvSpPr txBox="1">
            <a:spLocks noGrp="1"/>
          </p:cNvSpPr>
          <p:nvPr>
            <p:ph type="body" idx="1"/>
          </p:nvPr>
        </p:nvSpPr>
        <p:spPr>
          <a:xfrm>
            <a:off x="457200" y="1455466"/>
            <a:ext cx="8229600" cy="3520934"/>
          </a:xfrm>
          <a:prstGeom prst="rect">
            <a:avLst/>
          </a:prstGeom>
        </p:spPr>
        <p:txBody>
          <a:bodyPr lIns="91425" tIns="91425" rIns="91425" bIns="91425" anchor="t" anchorCtr="0">
            <a:spAutoFit/>
          </a:bodyPr>
          <a:lstStyle/>
          <a:p>
            <a:pPr marL="0" indent="228600">
              <a:spcAft>
                <a:spcPts val="1200"/>
              </a:spcAft>
              <a:buNone/>
            </a:pPr>
            <a:r>
              <a:rPr lang="en-US" sz="1200" b="1" dirty="0"/>
              <a:t>The Center of Excellence in Remote Sensing Education and Research (CERSER) on the campus of Elizabeth City State University is currently tasked with the responsibility of receiving remotely sensed data from orbiting National Oceanic and Atmospheric Administration (NOAA) Polar Operational Environmental Satellites (</a:t>
            </a:r>
            <a:r>
              <a:rPr lang="en-US" sz="1200" b="1" dirty="0" err="1"/>
              <a:t>POES</a:t>
            </a:r>
            <a:r>
              <a:rPr lang="en-US" sz="1200" b="1" dirty="0"/>
              <a:t>) and the Geostationary Operational Environmental Satellites (GOES). This data is collected by SeaSpace TeraScan systems installed in the CERSER labs in Dixon-Patterson Hall.</a:t>
            </a:r>
          </a:p>
          <a:p>
            <a:pPr marL="0" indent="228600">
              <a:spcAft>
                <a:spcPts val="1200"/>
              </a:spcAft>
              <a:buNone/>
            </a:pPr>
            <a:r>
              <a:rPr lang="en-US" sz="1200" b="1" dirty="0"/>
              <a:t>In 2005, the processing system underwent a major update due to a migration to a new operating system. A minor update was needed at this time to deal with a second operating system migration and display of the processed images on the CERSER web site. Since then, a second transfer to a new server was made in 2013. The cataloguing system went down at this time and was not repaired due to technical issues with the TeraScan system. The 2014 team corrected issues within the current server directory system and updated the data script to process images from the GOES-13 satellite received by the TeraScan system. Software and languages utilized for this task included ImageMagick, PHP, HTML, Dreamweaver, phpMyAdmin, and MySQL.</a:t>
            </a:r>
          </a:p>
          <a:p>
            <a:pPr marL="0" indent="228600">
              <a:spcAft>
                <a:spcPts val="1200"/>
              </a:spcAft>
              <a:buNone/>
            </a:pPr>
            <a:r>
              <a:rPr lang="en-US" sz="1200" dirty="0"/>
              <a:t>Along with this operating system update, a major script development was needed on the TeraScan processing equipment due to an upgrade in hardware. The ground station upgrades included a 3.7m X/L band, a 3.6m C band, and a 5.0m L band dishes, along with accompanying computing hardware. This new script processes both infrared and visible light images received from the GOES-13 satellite into the Tagged Image File (TIFF) Format.</a:t>
            </a:r>
            <a:endParaRPr lang="en" sz="1200" dirty="0">
              <a:solidFill>
                <a:schemeClr val="bg1">
                  <a:lumMod val="20000"/>
                  <a:lumOff val="80000"/>
                </a:schemeClr>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lIns="91425" tIns="91425" rIns="91425" bIns="91425" anchor="b" anchorCtr="0">
            <a:noAutofit/>
          </a:bodyPr>
          <a:lstStyle/>
          <a:p>
            <a:pPr>
              <a:buNone/>
            </a:pPr>
            <a:r>
              <a:rPr lang="en"/>
              <a:t>Dreamweaver</a:t>
            </a:r>
          </a:p>
        </p:txBody>
      </p:sp>
      <p:sp>
        <p:nvSpPr>
          <p:cNvPr id="149" name="Shape 149"/>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dirty="0"/>
              <a:t>Introduction</a:t>
            </a:r>
          </a:p>
          <a:p>
            <a:pPr marL="457200" lvl="0" indent="-419100">
              <a:buClr>
                <a:srgbClr val="FFFFFF"/>
              </a:buClr>
              <a:buSzPct val="166666"/>
              <a:buFont typeface="Arial"/>
              <a:buChar char="•"/>
            </a:pPr>
            <a:r>
              <a:rPr lang="en" dirty="0"/>
              <a:t>Project Use</a:t>
            </a:r>
          </a:p>
        </p:txBody>
      </p:sp>
      <p:pic>
        <p:nvPicPr>
          <p:cNvPr id="150" name="Shape 150"/>
          <p:cNvPicPr preferRelativeResize="0"/>
          <p:nvPr/>
        </p:nvPicPr>
        <p:blipFill>
          <a:blip r:embed="rId3"/>
          <a:stretch>
            <a:fillRect/>
          </a:stretch>
        </p:blipFill>
        <p:spPr>
          <a:xfrm>
            <a:off x="6177747" y="2149900"/>
            <a:ext cx="2609849" cy="2601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lIns="91425" tIns="91425" rIns="91425" bIns="91425" anchor="b" anchorCtr="0">
            <a:noAutofit/>
          </a:bodyPr>
          <a:lstStyle/>
          <a:p>
            <a:pPr>
              <a:buNone/>
            </a:pPr>
            <a:r>
              <a:rPr lang="en"/>
              <a:t>phpMyAdmin</a:t>
            </a:r>
          </a:p>
        </p:txBody>
      </p:sp>
      <p:sp>
        <p:nvSpPr>
          <p:cNvPr id="156" name="Shape 156"/>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dirty="0"/>
              <a:t>Introduction</a:t>
            </a:r>
          </a:p>
          <a:p>
            <a:pPr marL="457200" lvl="0" indent="-419100">
              <a:buClr>
                <a:srgbClr val="FFFFFF"/>
              </a:buClr>
              <a:buSzPct val="166666"/>
              <a:buFont typeface="Arial"/>
              <a:buChar char="•"/>
            </a:pPr>
            <a:r>
              <a:rPr lang="en" dirty="0"/>
              <a:t>Project Use</a:t>
            </a:r>
          </a:p>
        </p:txBody>
      </p:sp>
      <p:pic>
        <p:nvPicPr>
          <p:cNvPr id="157" name="Shape 157"/>
          <p:cNvPicPr preferRelativeResize="0"/>
          <p:nvPr/>
        </p:nvPicPr>
        <p:blipFill>
          <a:blip r:embed="rId3"/>
          <a:stretch>
            <a:fillRect/>
          </a:stretch>
        </p:blipFill>
        <p:spPr>
          <a:xfrm>
            <a:off x="4201905" y="2971800"/>
            <a:ext cx="4613420" cy="3522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prstGeom prst="rect">
            <a:avLst/>
          </a:prstGeom>
        </p:spPr>
        <p:txBody>
          <a:bodyPr lIns="91425" tIns="91425" rIns="91425" bIns="91425" anchor="b" anchorCtr="0">
            <a:noAutofit/>
          </a:bodyPr>
          <a:lstStyle/>
          <a:p>
            <a:pPr>
              <a:buNone/>
            </a:pPr>
            <a:r>
              <a:rPr lang="en"/>
              <a:t>ImageMagick</a:t>
            </a:r>
          </a:p>
        </p:txBody>
      </p:sp>
      <p:sp>
        <p:nvSpPr>
          <p:cNvPr id="163" name="Shape 163"/>
          <p:cNvSpPr txBox="1">
            <a:spLocks noGrp="1"/>
          </p:cNvSpPr>
          <p:nvPr>
            <p:ph type="body" idx="1"/>
          </p:nvPr>
        </p:nvSpPr>
        <p:spPr>
          <a:prstGeom prst="rect">
            <a:avLst/>
          </a:prstGeom>
        </p:spPr>
        <p:txBody>
          <a:bodyPr lIns="91425" tIns="91425" rIns="91425" bIns="91425" anchor="t" anchorCtr="0">
            <a:noAutofit/>
          </a:bodyPr>
          <a:lstStyle/>
          <a:p>
            <a:pPr marL="381000" lvl="0" indent="-342900" rtl="0">
              <a:buClr>
                <a:srgbClr val="FFFFFF"/>
              </a:buClr>
              <a:buSzPct val="166666"/>
              <a:buFont typeface="Arial" panose="020B0604020202020204" pitchFamily="34" charset="0"/>
              <a:buChar char="•"/>
            </a:pPr>
            <a:r>
              <a:rPr lang="en" dirty="0"/>
              <a:t>Introduction</a:t>
            </a:r>
          </a:p>
          <a:p>
            <a:pPr marL="381000" lvl="0" indent="-342900">
              <a:buClr>
                <a:srgbClr val="FFFFFF"/>
              </a:buClr>
              <a:buSzPct val="166666"/>
              <a:buFont typeface="Arial" panose="020B0604020202020204" pitchFamily="34" charset="0"/>
              <a:buChar char="•"/>
            </a:pPr>
            <a:r>
              <a:rPr lang="en" dirty="0"/>
              <a:t>Project Use</a:t>
            </a:r>
          </a:p>
        </p:txBody>
      </p:sp>
      <p:pic>
        <p:nvPicPr>
          <p:cNvPr id="164" name="Shape 164"/>
          <p:cNvPicPr preferRelativeResize="0"/>
          <p:nvPr/>
        </p:nvPicPr>
        <p:blipFill>
          <a:blip r:embed="rId3"/>
          <a:stretch>
            <a:fillRect/>
          </a:stretch>
        </p:blipFill>
        <p:spPr>
          <a:xfrm>
            <a:off x="4463036" y="2514600"/>
            <a:ext cx="4223767" cy="405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p:spPr>
        <p:txBody>
          <a:bodyPr lIns="91425" tIns="91425" rIns="91425" bIns="91425" anchor="b" anchorCtr="0">
            <a:noAutofit/>
          </a:bodyPr>
          <a:lstStyle/>
          <a:p>
            <a:pPr lvl="0" rtl="0">
              <a:buNone/>
            </a:pPr>
            <a:r>
              <a:rPr lang="en"/>
              <a:t>ICal</a:t>
            </a:r>
          </a:p>
        </p:txBody>
      </p:sp>
      <p:sp>
        <p:nvSpPr>
          <p:cNvPr id="170" name="Shape 170"/>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FFFFFF"/>
              </a:buClr>
              <a:buSzPct val="166666"/>
              <a:buFont typeface="Arial"/>
              <a:buChar char="•"/>
            </a:pPr>
            <a:r>
              <a:rPr lang="en" dirty="0"/>
              <a:t>Introduction</a:t>
            </a:r>
          </a:p>
          <a:p>
            <a:pPr marL="457200" lvl="0" indent="-419100" rtl="0">
              <a:buClr>
                <a:srgbClr val="FFFFFF"/>
              </a:buClr>
              <a:buSzPct val="166666"/>
              <a:buFont typeface="Arial"/>
              <a:buChar char="•"/>
            </a:pPr>
            <a:r>
              <a:rPr lang="en" dirty="0"/>
              <a:t>Project Use</a:t>
            </a:r>
          </a:p>
        </p:txBody>
      </p:sp>
      <p:pic>
        <p:nvPicPr>
          <p:cNvPr id="171" name="Shape 171"/>
          <p:cNvPicPr preferRelativeResize="0"/>
          <p:nvPr/>
        </p:nvPicPr>
        <p:blipFill>
          <a:blip r:embed="rId3"/>
          <a:stretch>
            <a:fillRect/>
          </a:stretch>
        </p:blipFill>
        <p:spPr>
          <a:xfrm>
            <a:off x="4962525" y="2622775"/>
            <a:ext cx="3724275" cy="37242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b" anchorCtr="0">
            <a:noAutofit/>
          </a:bodyPr>
          <a:lstStyle/>
          <a:p>
            <a:pPr>
              <a:buNone/>
            </a:pPr>
            <a:r>
              <a:rPr lang="en"/>
              <a:t>Parse Title to Database</a:t>
            </a:r>
          </a:p>
        </p:txBody>
      </p:sp>
      <p:sp>
        <p:nvSpPr>
          <p:cNvPr id="176" name="Shape 176"/>
          <p:cNvSpPr txBox="1">
            <a:spLocks noGrp="1"/>
          </p:cNvSpPr>
          <p:nvPr>
            <p:ph type="body" idx="1"/>
          </p:nvPr>
        </p:nvSpPr>
        <p:spPr>
          <a:xfrm>
            <a:off x="457200" y="1600200"/>
            <a:ext cx="7360500" cy="4967700"/>
          </a:xfrm>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Title being used for database</a:t>
            </a:r>
          </a:p>
          <a:p>
            <a:pPr marL="457200" lvl="0" indent="-381000" rtl="0">
              <a:buClr>
                <a:srgbClr val="FFFFFF"/>
              </a:buClr>
              <a:buSzPct val="166666"/>
              <a:buFont typeface="Arial"/>
              <a:buChar char="•"/>
            </a:pPr>
            <a:r>
              <a:rPr lang="en" sz="2400" dirty="0"/>
              <a:t>36 characters</a:t>
            </a:r>
            <a:br>
              <a:rPr lang="en" sz="2400" dirty="0"/>
            </a:br>
            <a:r>
              <a:rPr lang="en" sz="2400" dirty="0"/>
              <a:t>2014.0302.2001.goes-13.gvar_ch3.tiff</a:t>
            </a:r>
          </a:p>
          <a:p>
            <a:pPr marL="457200" lvl="0" indent="-381000" rtl="0">
              <a:buClr>
                <a:srgbClr val="FFFFFF"/>
              </a:buClr>
              <a:buSzPct val="166666"/>
              <a:buFont typeface="Arial"/>
              <a:buChar char="•"/>
            </a:pPr>
            <a:r>
              <a:rPr lang="en" sz="2400" dirty="0"/>
              <a:t>“substr” a PHP function</a:t>
            </a:r>
          </a:p>
        </p:txBody>
      </p:sp>
      <p:pic>
        <p:nvPicPr>
          <p:cNvPr id="178" name="Shape 178"/>
          <p:cNvPicPr preferRelativeResize="0"/>
          <p:nvPr/>
        </p:nvPicPr>
        <p:blipFill rotWithShape="1">
          <a:blip r:embed="rId3"/>
          <a:srcRect t="-3476" r="-735"/>
          <a:stretch/>
        </p:blipFill>
        <p:spPr>
          <a:xfrm>
            <a:off x="457200" y="3276600"/>
            <a:ext cx="8579951" cy="33846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lIns="91425" tIns="91425" rIns="91425" bIns="91425" anchor="b" anchorCtr="0">
            <a:noAutofit/>
          </a:bodyPr>
          <a:lstStyle/>
          <a:p>
            <a:pPr>
              <a:buNone/>
            </a:pPr>
            <a:r>
              <a:rPr lang="en"/>
              <a:t>Parse Title to Database</a:t>
            </a:r>
          </a:p>
        </p:txBody>
      </p:sp>
      <p:sp>
        <p:nvSpPr>
          <p:cNvPr id="184" name="Shape 184"/>
          <p:cNvSpPr txBox="1"/>
          <p:nvPr/>
        </p:nvSpPr>
        <p:spPr>
          <a:xfrm>
            <a:off x="457200" y="2081850"/>
            <a:ext cx="5405099" cy="1729199"/>
          </a:xfrm>
          <a:prstGeom prst="rect">
            <a:avLst/>
          </a:prstGeom>
        </p:spPr>
        <p:txBody>
          <a:bodyPr lIns="91425" tIns="91425" rIns="91425" bIns="91425" anchor="t" anchorCtr="0">
            <a:noAutofit/>
          </a:bodyPr>
          <a:lstStyle/>
          <a:p>
            <a:pPr marL="0" lvl="0" indent="0" rtl="0">
              <a:lnSpc>
                <a:spcPct val="115000"/>
              </a:lnSpc>
              <a:buClr>
                <a:schemeClr val="dk1"/>
              </a:buClr>
              <a:buSzPct val="61111"/>
              <a:buFont typeface="Arial"/>
              <a:buNone/>
            </a:pPr>
            <a:r>
              <a:rPr lang="en" sz="2400" dirty="0">
                <a:solidFill>
                  <a:schemeClr val="bg1">
                    <a:lumMod val="20000"/>
                    <a:lumOff val="80000"/>
                  </a:schemeClr>
                </a:solidFill>
              </a:rPr>
              <a:t>Characters 	Data</a:t>
            </a:r>
          </a:p>
          <a:p>
            <a:pPr lvl="0" indent="457200" rtl="0">
              <a:lnSpc>
                <a:spcPct val="115000"/>
              </a:lnSpc>
              <a:buClr>
                <a:schemeClr val="dk1"/>
              </a:buClr>
              <a:buSzPct val="61111"/>
              <a:buFont typeface="Arial"/>
              <a:buNone/>
            </a:pPr>
            <a:r>
              <a:rPr lang="en" sz="2400" dirty="0">
                <a:solidFill>
                  <a:schemeClr val="bg1">
                    <a:lumMod val="20000"/>
                    <a:lumOff val="80000"/>
                  </a:schemeClr>
                </a:solidFill>
              </a:rPr>
              <a:t>  1-4 	Year</a:t>
            </a:r>
          </a:p>
          <a:p>
            <a:pPr lvl="0" indent="457200" rtl="0">
              <a:lnSpc>
                <a:spcPct val="115000"/>
              </a:lnSpc>
              <a:buClr>
                <a:schemeClr val="dk1"/>
              </a:buClr>
              <a:buSzPct val="61111"/>
              <a:buFont typeface="Arial"/>
              <a:buNone/>
            </a:pPr>
            <a:r>
              <a:rPr lang="en" sz="2400" dirty="0">
                <a:solidFill>
                  <a:schemeClr val="bg1">
                    <a:lumMod val="20000"/>
                    <a:lumOff val="80000"/>
                  </a:schemeClr>
                </a:solidFill>
              </a:rPr>
              <a:t>  6-7	Month</a:t>
            </a:r>
          </a:p>
          <a:p>
            <a:pPr marL="457200" lvl="0" indent="0" rtl="0">
              <a:lnSpc>
                <a:spcPct val="115000"/>
              </a:lnSpc>
              <a:buClr>
                <a:schemeClr val="dk1"/>
              </a:buClr>
              <a:buSzPct val="61111"/>
              <a:buFont typeface="Arial"/>
              <a:buNone/>
            </a:pPr>
            <a:r>
              <a:rPr lang="en" sz="2400" dirty="0">
                <a:solidFill>
                  <a:schemeClr val="bg1">
                    <a:lumMod val="20000"/>
                    <a:lumOff val="80000"/>
                  </a:schemeClr>
                </a:solidFill>
              </a:rPr>
              <a:t>  8-9	Day</a:t>
            </a:r>
          </a:p>
          <a:p>
            <a:pPr lvl="0" indent="457200" rtl="0">
              <a:lnSpc>
                <a:spcPct val="115000"/>
              </a:lnSpc>
              <a:buClr>
                <a:schemeClr val="dk1"/>
              </a:buClr>
              <a:buSzPct val="61111"/>
              <a:buFont typeface="Arial"/>
              <a:buNone/>
            </a:pPr>
            <a:r>
              <a:rPr lang="en" sz="2400" dirty="0">
                <a:solidFill>
                  <a:schemeClr val="bg1">
                    <a:lumMod val="20000"/>
                    <a:lumOff val="80000"/>
                  </a:schemeClr>
                </a:solidFill>
              </a:rPr>
              <a:t>11-14	Time(Z)</a:t>
            </a:r>
          </a:p>
          <a:p>
            <a:pPr lvl="0" indent="457200" rtl="0">
              <a:lnSpc>
                <a:spcPct val="115000"/>
              </a:lnSpc>
              <a:buClr>
                <a:schemeClr val="dk1"/>
              </a:buClr>
              <a:buSzPct val="61111"/>
              <a:buFont typeface="Arial"/>
              <a:buNone/>
            </a:pPr>
            <a:r>
              <a:rPr lang="en" sz="2400" dirty="0">
                <a:solidFill>
                  <a:schemeClr val="bg1">
                    <a:lumMod val="20000"/>
                    <a:lumOff val="80000"/>
                  </a:schemeClr>
                </a:solidFill>
              </a:rPr>
              <a:t>16-22	Satellite Name</a:t>
            </a:r>
          </a:p>
          <a:p>
            <a:pPr lvl="0" indent="457200" rtl="0">
              <a:lnSpc>
                <a:spcPct val="115000"/>
              </a:lnSpc>
              <a:buClr>
                <a:schemeClr val="dk1"/>
              </a:buClr>
              <a:buSzPct val="61111"/>
              <a:buFont typeface="Arial"/>
              <a:buNone/>
            </a:pPr>
            <a:r>
              <a:rPr lang="en" sz="2400" dirty="0">
                <a:solidFill>
                  <a:schemeClr val="bg1">
                    <a:lumMod val="20000"/>
                    <a:lumOff val="80000"/>
                  </a:schemeClr>
                </a:solidFill>
              </a:rPr>
              <a:t>24-31	Product (band)</a:t>
            </a:r>
          </a:p>
          <a:p>
            <a:pPr lvl="0" indent="457200" rtl="0">
              <a:lnSpc>
                <a:spcPct val="115000"/>
              </a:lnSpc>
              <a:buClr>
                <a:schemeClr val="dk1"/>
              </a:buClr>
              <a:buSzPct val="61111"/>
              <a:buFont typeface="Arial"/>
              <a:buNone/>
            </a:pPr>
            <a:r>
              <a:rPr lang="en" sz="2400" dirty="0">
                <a:solidFill>
                  <a:schemeClr val="bg1">
                    <a:lumMod val="20000"/>
                    <a:lumOff val="80000"/>
                  </a:schemeClr>
                </a:solidFill>
              </a:rPr>
              <a:t>32-36	File Extension (.tiff)</a:t>
            </a:r>
          </a:p>
        </p:txBody>
      </p:sp>
      <p:sp>
        <p:nvSpPr>
          <p:cNvPr id="185" name="Shape 185"/>
          <p:cNvSpPr txBox="1"/>
          <p:nvPr/>
        </p:nvSpPr>
        <p:spPr>
          <a:xfrm>
            <a:off x="533400" y="1500757"/>
            <a:ext cx="7885200" cy="578099"/>
          </a:xfrm>
          <a:prstGeom prst="rect">
            <a:avLst/>
          </a:prstGeom>
        </p:spPr>
        <p:txBody>
          <a:bodyPr lIns="91425" tIns="91425" rIns="91425" bIns="91425" anchor="t" anchorCtr="0">
            <a:noAutofit/>
          </a:bodyPr>
          <a:lstStyle/>
          <a:p>
            <a:pPr>
              <a:buNone/>
            </a:pPr>
            <a:r>
              <a:rPr lang="en" sz="3200" dirty="0">
                <a:solidFill>
                  <a:schemeClr val="bg1">
                    <a:lumMod val="20000"/>
                    <a:lumOff val="80000"/>
                  </a:schemeClr>
                </a:solidFill>
              </a:rPr>
              <a:t>2014.0305.1531.goes-13.gvar_ch1.tiff</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title"/>
          </p:nvPr>
        </p:nvSpPr>
        <p:spPr>
          <a:prstGeom prst="rect">
            <a:avLst/>
          </a:prstGeom>
        </p:spPr>
        <p:txBody>
          <a:bodyPr lIns="91425" tIns="91425" rIns="91425" bIns="91425" anchor="b" anchorCtr="0">
            <a:noAutofit/>
          </a:bodyPr>
          <a:lstStyle/>
          <a:p>
            <a:pPr lvl="0" rtl="0">
              <a:buNone/>
            </a:pPr>
            <a:r>
              <a:rPr lang="en"/>
              <a:t>Checking for GOES Image</a:t>
            </a:r>
          </a:p>
        </p:txBody>
      </p:sp>
      <p:sp>
        <p:nvSpPr>
          <p:cNvPr id="190" name="Shape 190"/>
          <p:cNvSpPr txBox="1">
            <a:spLocks noGrp="1"/>
          </p:cNvSpPr>
          <p:nvPr>
            <p:ph type="body" idx="1"/>
          </p:nvPr>
        </p:nvSpPr>
        <p:spPr>
          <a:xfrm>
            <a:off x="457200" y="1600200"/>
            <a:ext cx="7696200" cy="4967700"/>
          </a:xfrm>
          <a:prstGeom prst="rect">
            <a:avLst/>
          </a:prstGeom>
        </p:spPr>
        <p:txBody>
          <a:bodyPr lIns="91425" tIns="91425" rIns="91425" bIns="91425" anchor="t" anchorCtr="0">
            <a:noAutofit/>
          </a:bodyPr>
          <a:lstStyle/>
          <a:p>
            <a:pPr marL="76200" lvl="0" indent="0" rtl="0">
              <a:buClr>
                <a:schemeClr val="dk1"/>
              </a:buClr>
              <a:buSzPct val="166666"/>
              <a:buNone/>
            </a:pPr>
            <a:r>
              <a:rPr lang="en" sz="2400" dirty="0"/>
              <a:t>”IF” statement looks for “goes” starting at position 15.</a:t>
            </a:r>
          </a:p>
        </p:txBody>
      </p:sp>
      <p:pic>
        <p:nvPicPr>
          <p:cNvPr id="192" name="Shape 192"/>
          <p:cNvPicPr preferRelativeResize="0"/>
          <p:nvPr/>
        </p:nvPicPr>
        <p:blipFill rotWithShape="1">
          <a:blip r:embed="rId3"/>
          <a:srcRect t="-3479" r="50416" b="87705"/>
          <a:stretch/>
        </p:blipFill>
        <p:spPr>
          <a:xfrm>
            <a:off x="304800" y="3299529"/>
            <a:ext cx="8229599" cy="1005505"/>
          </a:xfrm>
          <a:prstGeom prst="rect">
            <a:avLst/>
          </a:prstGeom>
          <a:ln>
            <a:noFill/>
          </a:ln>
          <a:effectLst>
            <a:outerShdw blurRad="292100" dist="139700" dir="2700000" algn="tl" rotWithShape="0">
              <a:srgbClr val="333333">
                <a:alpha val="65000"/>
              </a:srgbClr>
            </a:outerShdw>
          </a:effectLst>
        </p:spPr>
      </p:pic>
      <p:sp>
        <p:nvSpPr>
          <p:cNvPr id="5" name="Shape 185"/>
          <p:cNvSpPr txBox="1"/>
          <p:nvPr/>
        </p:nvSpPr>
        <p:spPr>
          <a:xfrm>
            <a:off x="570978" y="2286000"/>
            <a:ext cx="7885200" cy="578099"/>
          </a:xfrm>
          <a:prstGeom prst="rect">
            <a:avLst/>
          </a:prstGeom>
        </p:spPr>
        <p:txBody>
          <a:bodyPr lIns="91425" tIns="91425" rIns="91425" bIns="91425" anchor="t" anchorCtr="0">
            <a:noAutofit/>
          </a:bodyPr>
          <a:lstStyle/>
          <a:p>
            <a:pPr>
              <a:buNone/>
            </a:pPr>
            <a:r>
              <a:rPr lang="en" sz="3200" dirty="0">
                <a:solidFill>
                  <a:schemeClr val="bg1">
                    <a:lumMod val="20000"/>
                    <a:lumOff val="80000"/>
                  </a:schemeClr>
                </a:solidFill>
              </a:rPr>
              <a:t>2014.0305.1531.goes-13.gvar_ch1.tiff</a:t>
            </a:r>
          </a:p>
        </p:txBody>
      </p:sp>
      <p:cxnSp>
        <p:nvCxnSpPr>
          <p:cNvPr id="3" name="Straight Arrow Connector 2"/>
          <p:cNvCxnSpPr/>
          <p:nvPr/>
        </p:nvCxnSpPr>
        <p:spPr bwMode="auto">
          <a:xfrm flipV="1">
            <a:off x="3810000" y="2895600"/>
            <a:ext cx="0" cy="56490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Storing Satellite Name</a:t>
            </a:r>
            <a:endParaRPr lang="en" dirty="0"/>
          </a:p>
        </p:txBody>
      </p:sp>
      <p:sp>
        <p:nvSpPr>
          <p:cNvPr id="197" name="Shape 197"/>
          <p:cNvSpPr txBox="1">
            <a:spLocks noGrp="1"/>
          </p:cNvSpPr>
          <p:nvPr>
            <p:ph type="body" idx="1"/>
          </p:nvPr>
        </p:nvSpPr>
        <p:spPr>
          <a:xfrm>
            <a:off x="457200" y="1600200"/>
            <a:ext cx="7360500" cy="4967700"/>
          </a:xfrm>
          <a:prstGeom prst="rect">
            <a:avLst/>
          </a:prstGeom>
        </p:spPr>
        <p:txBody>
          <a:bodyPr lIns="91425" tIns="91425" rIns="91425" bIns="91425" anchor="t" anchorCtr="0">
            <a:noAutofit/>
          </a:bodyPr>
          <a:lstStyle/>
          <a:p>
            <a:pPr marL="76200" lvl="0" indent="0" rtl="0">
              <a:buClr>
                <a:schemeClr val="dk1"/>
              </a:buClr>
              <a:buSzPct val="166666"/>
              <a:buNone/>
            </a:pPr>
            <a:r>
              <a:rPr lang="en" sz="2400" dirty="0"/>
              <a:t>Parsing the satellite name</a:t>
            </a:r>
          </a:p>
        </p:txBody>
      </p:sp>
      <p:pic>
        <p:nvPicPr>
          <p:cNvPr id="199" name="Shape 199"/>
          <p:cNvPicPr preferRelativeResize="0"/>
          <p:nvPr/>
        </p:nvPicPr>
        <p:blipFill rotWithShape="1">
          <a:blip r:embed="rId3"/>
          <a:srcRect l="-1358" t="17644" r="51775" b="76952"/>
          <a:stretch/>
        </p:blipFill>
        <p:spPr>
          <a:xfrm>
            <a:off x="0" y="3962400"/>
            <a:ext cx="8229599" cy="344375"/>
          </a:xfrm>
          <a:prstGeom prst="rect">
            <a:avLst/>
          </a:prstGeom>
          <a:noFill/>
          <a:ln>
            <a:noFill/>
          </a:ln>
        </p:spPr>
      </p:pic>
      <p:sp>
        <p:nvSpPr>
          <p:cNvPr id="5" name="Shape 185"/>
          <p:cNvSpPr txBox="1"/>
          <p:nvPr/>
        </p:nvSpPr>
        <p:spPr>
          <a:xfrm>
            <a:off x="570978" y="2286000"/>
            <a:ext cx="7885200" cy="578099"/>
          </a:xfrm>
          <a:prstGeom prst="rect">
            <a:avLst/>
          </a:prstGeom>
        </p:spPr>
        <p:txBody>
          <a:bodyPr lIns="91425" tIns="91425" rIns="91425" bIns="91425" anchor="t" anchorCtr="0">
            <a:noAutofit/>
          </a:bodyPr>
          <a:lstStyle/>
          <a:p>
            <a:pPr>
              <a:buNone/>
            </a:pPr>
            <a:r>
              <a:rPr lang="en" sz="3200" dirty="0">
                <a:solidFill>
                  <a:schemeClr val="bg1">
                    <a:lumMod val="20000"/>
                    <a:lumOff val="80000"/>
                  </a:schemeClr>
                </a:solidFill>
              </a:rPr>
              <a:t>2014.0305.1531.goes-13.gvar_ch1.tiff</a:t>
            </a:r>
          </a:p>
        </p:txBody>
      </p:sp>
      <p:cxnSp>
        <p:nvCxnSpPr>
          <p:cNvPr id="6" name="Straight Arrow Connector 5"/>
          <p:cNvCxnSpPr/>
          <p:nvPr/>
        </p:nvCxnSpPr>
        <p:spPr bwMode="auto">
          <a:xfrm flipV="1">
            <a:off x="4419600" y="3178050"/>
            <a:ext cx="0" cy="56490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3" name="Straight Connector 2"/>
          <p:cNvCxnSpPr/>
          <p:nvPr/>
        </p:nvCxnSpPr>
        <p:spPr bwMode="auto">
          <a:xfrm>
            <a:off x="3733800" y="2895600"/>
            <a:ext cx="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5181600" y="2895600"/>
            <a:ext cx="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H="1">
            <a:off x="3801649" y="3147164"/>
            <a:ext cx="12954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Storing Reformatted Date</a:t>
            </a:r>
            <a:endParaRPr lang="en" dirty="0"/>
          </a:p>
        </p:txBody>
      </p:sp>
      <p:sp>
        <p:nvSpPr>
          <p:cNvPr id="207" name="Shape 207"/>
          <p:cNvSpPr txBox="1">
            <a:spLocks noGrp="1"/>
          </p:cNvSpPr>
          <p:nvPr>
            <p:ph type="body" idx="1"/>
          </p:nvPr>
        </p:nvSpPr>
        <p:spPr>
          <a:xfrm>
            <a:off x="457200" y="1585775"/>
            <a:ext cx="8153400" cy="4967700"/>
          </a:xfrm>
          <a:prstGeom prst="rect">
            <a:avLst/>
          </a:prstGeom>
        </p:spPr>
        <p:txBody>
          <a:bodyPr lIns="91425" tIns="91425" rIns="91425" bIns="91425" anchor="t" anchorCtr="0">
            <a:noAutofit/>
          </a:bodyPr>
          <a:lstStyle/>
          <a:p>
            <a:pPr marL="76200" marR="0" lvl="0" indent="0" algn="l" rtl="0">
              <a:lnSpc>
                <a:spcPct val="100000"/>
              </a:lnSpc>
              <a:spcBef>
                <a:spcPts val="600"/>
              </a:spcBef>
              <a:spcAft>
                <a:spcPts val="0"/>
              </a:spcAft>
              <a:buClr>
                <a:schemeClr val="dk1"/>
              </a:buClr>
              <a:buSzPct val="166666"/>
              <a:buNone/>
            </a:pPr>
            <a:r>
              <a:rPr lang="en" sz="2400" dirty="0"/>
              <a:t>Parse and reformat </a:t>
            </a:r>
            <a:r>
              <a:rPr lang="en" sz="2400" dirty="0" smtClean="0"/>
              <a:t>the </a:t>
            </a:r>
            <a:r>
              <a:rPr lang="en" sz="2400" dirty="0"/>
              <a:t>date into </a:t>
            </a:r>
            <a:r>
              <a:rPr lang="en" sz="2400" dirty="0" smtClean="0"/>
              <a:t>month/day/year </a:t>
            </a:r>
            <a:endParaRPr lang="en" sz="2400" dirty="0"/>
          </a:p>
        </p:txBody>
      </p:sp>
      <p:pic>
        <p:nvPicPr>
          <p:cNvPr id="205" name="Shape 205"/>
          <p:cNvPicPr preferRelativeResize="0"/>
          <p:nvPr/>
        </p:nvPicPr>
        <p:blipFill rotWithShape="1">
          <a:blip r:embed="rId3"/>
          <a:srcRect t="23655" r="51623" b="70241"/>
          <a:stretch/>
        </p:blipFill>
        <p:spPr>
          <a:xfrm>
            <a:off x="304800" y="3858371"/>
            <a:ext cx="8029325" cy="389000"/>
          </a:xfrm>
          <a:prstGeom prst="rect">
            <a:avLst/>
          </a:prstGeom>
          <a:noFill/>
          <a:ln>
            <a:noFill/>
          </a:ln>
        </p:spPr>
      </p:pic>
      <p:pic>
        <p:nvPicPr>
          <p:cNvPr id="206" name="Shape 206"/>
          <p:cNvPicPr preferRelativeResize="0"/>
          <p:nvPr/>
        </p:nvPicPr>
        <p:blipFill rotWithShape="1">
          <a:blip r:embed="rId3"/>
          <a:srcRect l="48533" t="23946" b="69950"/>
          <a:stretch/>
        </p:blipFill>
        <p:spPr>
          <a:xfrm>
            <a:off x="304800" y="4247371"/>
            <a:ext cx="8542099" cy="389000"/>
          </a:xfrm>
          <a:prstGeom prst="rect">
            <a:avLst/>
          </a:prstGeom>
          <a:noFill/>
          <a:ln>
            <a:noFill/>
          </a:ln>
        </p:spPr>
      </p:pic>
      <p:sp>
        <p:nvSpPr>
          <p:cNvPr id="6" name="Shape 185"/>
          <p:cNvSpPr txBox="1"/>
          <p:nvPr/>
        </p:nvSpPr>
        <p:spPr>
          <a:xfrm>
            <a:off x="570978" y="2286000"/>
            <a:ext cx="7885200" cy="578099"/>
          </a:xfrm>
          <a:prstGeom prst="rect">
            <a:avLst/>
          </a:prstGeom>
        </p:spPr>
        <p:txBody>
          <a:bodyPr lIns="91425" tIns="91425" rIns="91425" bIns="91425" anchor="t" anchorCtr="0">
            <a:noAutofit/>
          </a:bodyPr>
          <a:lstStyle/>
          <a:p>
            <a:pPr>
              <a:buNone/>
            </a:pPr>
            <a:r>
              <a:rPr lang="en" sz="3200" dirty="0">
                <a:solidFill>
                  <a:schemeClr val="bg1">
                    <a:lumMod val="20000"/>
                    <a:lumOff val="80000"/>
                  </a:schemeClr>
                </a:solidFill>
              </a:rPr>
              <a:t>2014.0305.1531.goes-13.gvar_ch1.tiff</a:t>
            </a:r>
          </a:p>
        </p:txBody>
      </p:sp>
      <p:cxnSp>
        <p:nvCxnSpPr>
          <p:cNvPr id="7" name="Straight Arrow Connector 6"/>
          <p:cNvCxnSpPr/>
          <p:nvPr/>
        </p:nvCxnSpPr>
        <p:spPr bwMode="auto">
          <a:xfrm flipV="1">
            <a:off x="1828800" y="3178050"/>
            <a:ext cx="0" cy="56490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8" name="Straight Connector 7"/>
          <p:cNvCxnSpPr/>
          <p:nvPr/>
        </p:nvCxnSpPr>
        <p:spPr bwMode="auto">
          <a:xfrm>
            <a:off x="685800" y="2895600"/>
            <a:ext cx="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2590800" y="2895600"/>
            <a:ext cx="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H="1">
            <a:off x="762000" y="3147164"/>
            <a:ext cx="1744249"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Storing Time</a:t>
            </a:r>
            <a:endParaRPr lang="en" dirty="0"/>
          </a:p>
        </p:txBody>
      </p:sp>
      <p:sp>
        <p:nvSpPr>
          <p:cNvPr id="212" name="Shape 212"/>
          <p:cNvSpPr txBox="1">
            <a:spLocks noGrp="1"/>
          </p:cNvSpPr>
          <p:nvPr>
            <p:ph type="body" idx="1"/>
          </p:nvPr>
        </p:nvSpPr>
        <p:spPr>
          <a:xfrm>
            <a:off x="457200" y="1600200"/>
            <a:ext cx="7360500" cy="4967700"/>
          </a:xfrm>
          <a:prstGeom prst="rect">
            <a:avLst/>
          </a:prstGeom>
        </p:spPr>
        <p:txBody>
          <a:bodyPr lIns="91425" tIns="91425" rIns="91425" bIns="91425" anchor="t" anchorCtr="0">
            <a:noAutofit/>
          </a:bodyPr>
          <a:lstStyle/>
          <a:p>
            <a:pPr marL="76200" lvl="0" indent="0" rtl="0">
              <a:buClr>
                <a:schemeClr val="dk1"/>
              </a:buClr>
              <a:buSzPct val="166666"/>
              <a:buNone/>
            </a:pPr>
            <a:r>
              <a:rPr lang="en" sz="2400" dirty="0"/>
              <a:t>Parsing the Greenwich Mean Time (GMT)</a:t>
            </a:r>
          </a:p>
        </p:txBody>
      </p:sp>
      <p:pic>
        <p:nvPicPr>
          <p:cNvPr id="214" name="Shape 214"/>
          <p:cNvPicPr preferRelativeResize="0"/>
          <p:nvPr/>
        </p:nvPicPr>
        <p:blipFill rotWithShape="1">
          <a:blip r:embed="rId3"/>
          <a:srcRect l="-1357" t="29010" r="50341" b="64422"/>
          <a:stretch/>
        </p:blipFill>
        <p:spPr>
          <a:xfrm>
            <a:off x="0" y="3886200"/>
            <a:ext cx="8467100" cy="418600"/>
          </a:xfrm>
          <a:prstGeom prst="rect">
            <a:avLst/>
          </a:prstGeom>
          <a:noFill/>
          <a:ln>
            <a:noFill/>
          </a:ln>
        </p:spPr>
      </p:pic>
      <p:sp>
        <p:nvSpPr>
          <p:cNvPr id="5" name="Shape 185"/>
          <p:cNvSpPr txBox="1"/>
          <p:nvPr/>
        </p:nvSpPr>
        <p:spPr>
          <a:xfrm>
            <a:off x="570978" y="2286000"/>
            <a:ext cx="7885200" cy="578099"/>
          </a:xfrm>
          <a:prstGeom prst="rect">
            <a:avLst/>
          </a:prstGeom>
        </p:spPr>
        <p:txBody>
          <a:bodyPr lIns="91425" tIns="91425" rIns="91425" bIns="91425" anchor="t" anchorCtr="0">
            <a:noAutofit/>
          </a:bodyPr>
          <a:lstStyle/>
          <a:p>
            <a:pPr>
              <a:buNone/>
            </a:pPr>
            <a:r>
              <a:rPr lang="en" sz="3200" dirty="0">
                <a:solidFill>
                  <a:schemeClr val="bg1">
                    <a:lumMod val="20000"/>
                    <a:lumOff val="80000"/>
                  </a:schemeClr>
                </a:solidFill>
              </a:rPr>
              <a:t>2014.0305.1531.goes-13.gvar_ch1.tiff</a:t>
            </a:r>
          </a:p>
        </p:txBody>
      </p:sp>
      <p:cxnSp>
        <p:nvCxnSpPr>
          <p:cNvPr id="6" name="Straight Arrow Connector 5"/>
          <p:cNvCxnSpPr/>
          <p:nvPr/>
        </p:nvCxnSpPr>
        <p:spPr bwMode="auto">
          <a:xfrm flipV="1">
            <a:off x="3124200" y="3178050"/>
            <a:ext cx="0" cy="56490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7" name="Straight Connector 6"/>
          <p:cNvCxnSpPr/>
          <p:nvPr/>
        </p:nvCxnSpPr>
        <p:spPr bwMode="auto">
          <a:xfrm>
            <a:off x="2743200" y="2895600"/>
            <a:ext cx="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3581400" y="2895600"/>
            <a:ext cx="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H="1">
            <a:off x="2819400" y="3147164"/>
            <a:ext cx="6858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prstGeom prst="rect">
            <a:avLst/>
          </a:prstGeom>
        </p:spPr>
        <p:txBody>
          <a:bodyPr lIns="91425" tIns="91425" rIns="91425" bIns="91425" anchor="b" anchorCtr="0">
            <a:noAutofit/>
          </a:bodyPr>
          <a:lstStyle/>
          <a:p>
            <a:pPr>
              <a:buNone/>
            </a:pPr>
            <a:r>
              <a:rPr lang="en"/>
              <a:t>Goals</a:t>
            </a:r>
          </a:p>
        </p:txBody>
      </p:sp>
      <p:sp>
        <p:nvSpPr>
          <p:cNvPr id="36" name="Shape 36"/>
          <p:cNvSpPr txBox="1">
            <a:spLocks noGrp="1"/>
          </p:cNvSpPr>
          <p:nvPr>
            <p:ph type="body" idx="1"/>
          </p:nvPr>
        </p:nvSpPr>
        <p:spPr>
          <a:prstGeom prst="rect">
            <a:avLst/>
          </a:prstGeom>
        </p:spPr>
        <p:txBody>
          <a:bodyPr lIns="91425" tIns="91425" rIns="91425" bIns="91425" anchor="t" anchorCtr="0">
            <a:noAutofit/>
          </a:bodyPr>
          <a:lstStyle/>
          <a:p>
            <a:pPr marL="457200" lvl="0" indent="-381000" rtl="0">
              <a:lnSpc>
                <a:spcPct val="100000"/>
              </a:lnSpc>
              <a:spcBef>
                <a:spcPts val="0"/>
              </a:spcBef>
              <a:buClr>
                <a:srgbClr val="FFFFFF"/>
              </a:buClr>
              <a:buSzPct val="166666"/>
              <a:buFont typeface="Arial"/>
              <a:buChar char="•"/>
            </a:pPr>
            <a:r>
              <a:rPr lang="en" sz="2400" dirty="0"/>
              <a:t>CERSER Script Failures</a:t>
            </a:r>
          </a:p>
          <a:p>
            <a:pPr marL="457200" lvl="0" indent="-381000" rtl="0">
              <a:lnSpc>
                <a:spcPct val="100000"/>
              </a:lnSpc>
              <a:spcBef>
                <a:spcPts val="0"/>
              </a:spcBef>
              <a:buClr>
                <a:srgbClr val="FFFFFF"/>
              </a:buClr>
              <a:buSzPct val="166666"/>
              <a:buFont typeface="Arial"/>
              <a:buChar char="•"/>
            </a:pPr>
            <a:r>
              <a:rPr lang="en" sz="2400" dirty="0"/>
              <a:t>Modify/Develop TeraScan Script</a:t>
            </a:r>
          </a:p>
          <a:p>
            <a:pPr marL="457200" lvl="0" indent="-381000" rtl="0">
              <a:lnSpc>
                <a:spcPct val="100000"/>
              </a:lnSpc>
              <a:spcBef>
                <a:spcPts val="0"/>
              </a:spcBef>
              <a:buClr>
                <a:srgbClr val="FFFFFF"/>
              </a:buClr>
              <a:buSzPct val="166666"/>
              <a:buFont typeface="Arial"/>
              <a:buChar char="•"/>
            </a:pPr>
            <a:r>
              <a:rPr lang="en" sz="2400" dirty="0"/>
              <a:t>Rewrite CERSER Processing Script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505200"/>
            <a:ext cx="4140133" cy="276758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971800"/>
            <a:ext cx="4140133" cy="27675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Shape 220"/>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Storing the Product</a:t>
            </a:r>
            <a:endParaRPr lang="en" dirty="0"/>
          </a:p>
        </p:txBody>
      </p:sp>
      <p:sp>
        <p:nvSpPr>
          <p:cNvPr id="219" name="Shape 219"/>
          <p:cNvSpPr txBox="1">
            <a:spLocks noGrp="1"/>
          </p:cNvSpPr>
          <p:nvPr>
            <p:ph type="body" idx="1"/>
          </p:nvPr>
        </p:nvSpPr>
        <p:spPr>
          <a:xfrm>
            <a:off x="457200" y="1600200"/>
            <a:ext cx="7360500" cy="4967700"/>
          </a:xfrm>
          <a:prstGeom prst="rect">
            <a:avLst/>
          </a:prstGeom>
        </p:spPr>
        <p:txBody>
          <a:bodyPr lIns="91425" tIns="91425" rIns="91425" bIns="91425" anchor="t" anchorCtr="0">
            <a:noAutofit/>
          </a:bodyPr>
          <a:lstStyle/>
          <a:p>
            <a:pPr marL="76200" lvl="0" indent="0" rtl="0">
              <a:buClr>
                <a:schemeClr val="dk1"/>
              </a:buClr>
              <a:buSzPct val="166666"/>
              <a:buNone/>
            </a:pPr>
            <a:r>
              <a:rPr lang="en" sz="2400" dirty="0"/>
              <a:t>Parsing the </a:t>
            </a:r>
            <a:r>
              <a:rPr lang="en" sz="2400" dirty="0" smtClean="0"/>
              <a:t>product from the image title</a:t>
            </a:r>
            <a:endParaRPr lang="en" sz="2400" dirty="0"/>
          </a:p>
        </p:txBody>
      </p:sp>
      <p:pic>
        <p:nvPicPr>
          <p:cNvPr id="221" name="Shape 221"/>
          <p:cNvPicPr preferRelativeResize="0"/>
          <p:nvPr/>
        </p:nvPicPr>
        <p:blipFill>
          <a:blip r:embed="rId3">
            <a:extLst>
              <a:ext uri="{28A0092B-C50C-407E-A947-70E740481C1C}">
                <a14:useLocalDpi xmlns:a14="http://schemas.microsoft.com/office/drawing/2010/main" val="0"/>
              </a:ext>
            </a:extLst>
          </a:blip>
          <a:stretch>
            <a:fillRect/>
          </a:stretch>
        </p:blipFill>
        <p:spPr>
          <a:xfrm>
            <a:off x="643305" y="2820500"/>
            <a:ext cx="7857388" cy="3414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lIns="91425" tIns="91425" rIns="91425" bIns="91425" anchor="b" anchorCtr="0">
            <a:noAutofit/>
          </a:bodyPr>
          <a:lstStyle/>
          <a:p>
            <a:pPr>
              <a:buNone/>
            </a:pPr>
            <a:r>
              <a:rPr lang="en" dirty="0"/>
              <a:t>Parse </a:t>
            </a:r>
            <a:r>
              <a:rPr lang="en" dirty="0" smtClean="0"/>
              <a:t>Product to </a:t>
            </a:r>
            <a:r>
              <a:rPr lang="en" dirty="0"/>
              <a:t>Database</a:t>
            </a:r>
          </a:p>
        </p:txBody>
      </p:sp>
      <p:sp>
        <p:nvSpPr>
          <p:cNvPr id="227" name="Shape 227"/>
          <p:cNvSpPr txBox="1"/>
          <p:nvPr/>
        </p:nvSpPr>
        <p:spPr>
          <a:xfrm>
            <a:off x="457200" y="1591975"/>
            <a:ext cx="7162800" cy="1729199"/>
          </a:xfrm>
          <a:prstGeom prst="rect">
            <a:avLst/>
          </a:prstGeom>
        </p:spPr>
        <p:txBody>
          <a:bodyPr lIns="91425" tIns="91425" rIns="91425" bIns="91425" anchor="t" anchorCtr="0">
            <a:noAutofit/>
          </a:bodyPr>
          <a:lstStyle/>
          <a:p>
            <a:pPr lvl="0" indent="457200" algn="ctr" rtl="0">
              <a:lnSpc>
                <a:spcPct val="115000"/>
              </a:lnSpc>
              <a:buClr>
                <a:schemeClr val="dk1"/>
              </a:buClr>
              <a:buSzPct val="61111"/>
              <a:buFont typeface="Arial"/>
              <a:buNone/>
            </a:pPr>
            <a:r>
              <a:rPr lang="en" sz="2400" dirty="0">
                <a:solidFill>
                  <a:schemeClr val="bg1">
                    <a:lumMod val="20000"/>
                    <a:lumOff val="80000"/>
                  </a:schemeClr>
                </a:solidFill>
              </a:rPr>
              <a:t>Products</a:t>
            </a:r>
          </a:p>
          <a:p>
            <a:pPr lvl="0" indent="457200" rtl="0">
              <a:lnSpc>
                <a:spcPct val="115000"/>
              </a:lnSpc>
              <a:buClr>
                <a:schemeClr val="dk1"/>
              </a:buClr>
              <a:buSzPct val="61111"/>
              <a:buFont typeface="Arial"/>
              <a:buNone/>
              <a:tabLst>
                <a:tab pos="1658938" algn="l"/>
              </a:tabLst>
            </a:pPr>
            <a:r>
              <a:rPr lang="en" sz="2400" dirty="0">
                <a:solidFill>
                  <a:schemeClr val="bg1">
                    <a:lumMod val="20000"/>
                    <a:lumOff val="80000"/>
                  </a:schemeClr>
                </a:solidFill>
              </a:rPr>
              <a:t>Option	Text String</a:t>
            </a:r>
          </a:p>
          <a:p>
            <a:pPr lvl="0" indent="457200" rtl="0">
              <a:lnSpc>
                <a:spcPct val="115000"/>
              </a:lnSpc>
              <a:buClr>
                <a:schemeClr val="dk1"/>
              </a:buClr>
              <a:buSzPct val="61111"/>
              <a:buFont typeface="Arial"/>
              <a:buNone/>
              <a:tabLst>
                <a:tab pos="1658938" algn="l"/>
              </a:tabLst>
            </a:pPr>
            <a:r>
              <a:rPr lang="en" sz="2400" dirty="0">
                <a:solidFill>
                  <a:schemeClr val="bg1">
                    <a:lumMod val="20000"/>
                    <a:lumOff val="80000"/>
                  </a:schemeClr>
                </a:solidFill>
              </a:rPr>
              <a:t>“1</a:t>
            </a:r>
            <a:r>
              <a:rPr lang="en" sz="2400" dirty="0" smtClean="0">
                <a:solidFill>
                  <a:schemeClr val="bg1">
                    <a:lumMod val="20000"/>
                    <a:lumOff val="80000"/>
                  </a:schemeClr>
                </a:solidFill>
              </a:rPr>
              <a:t>”	Channel </a:t>
            </a:r>
            <a:r>
              <a:rPr lang="en" sz="2400" dirty="0">
                <a:solidFill>
                  <a:schemeClr val="bg1">
                    <a:lumMod val="20000"/>
                    <a:lumOff val="80000"/>
                  </a:schemeClr>
                </a:solidFill>
              </a:rPr>
              <a:t>1 Visible 0.52-0.72 </a:t>
            </a:r>
            <a:r>
              <a:rPr lang="en" sz="2400" dirty="0" smtClean="0">
                <a:solidFill>
                  <a:schemeClr val="bg1">
                    <a:lumMod val="20000"/>
                    <a:lumOff val="80000"/>
                  </a:schemeClr>
                </a:solidFill>
                <a:sym typeface="Symbol"/>
              </a:rPr>
              <a:t></a:t>
            </a:r>
            <a:r>
              <a:rPr lang="en" sz="2400" dirty="0" smtClean="0">
                <a:solidFill>
                  <a:schemeClr val="bg1">
                    <a:lumMod val="20000"/>
                    <a:lumOff val="80000"/>
                  </a:schemeClr>
                </a:solidFill>
              </a:rPr>
              <a:t>m</a:t>
            </a:r>
            <a:endParaRPr lang="en" sz="2400" dirty="0">
              <a:solidFill>
                <a:schemeClr val="bg1">
                  <a:lumMod val="20000"/>
                  <a:lumOff val="80000"/>
                </a:schemeClr>
              </a:solidFill>
            </a:endParaRPr>
          </a:p>
          <a:p>
            <a:pPr lvl="0" indent="457200">
              <a:lnSpc>
                <a:spcPct val="115000"/>
              </a:lnSpc>
              <a:buClr>
                <a:schemeClr val="dk1"/>
              </a:buClr>
              <a:buSzPct val="61111"/>
              <a:tabLst>
                <a:tab pos="1658938" algn="l"/>
              </a:tabLst>
            </a:pPr>
            <a:r>
              <a:rPr lang="en" sz="2400" dirty="0">
                <a:solidFill>
                  <a:schemeClr val="bg1">
                    <a:lumMod val="20000"/>
                    <a:lumOff val="80000"/>
                  </a:schemeClr>
                </a:solidFill>
              </a:rPr>
              <a:t>“2”	Channel 2 Infrared 3.78-4.03 </a:t>
            </a:r>
            <a:r>
              <a:rPr lang="en" sz="2400" dirty="0">
                <a:solidFill>
                  <a:schemeClr val="bg1">
                    <a:lumMod val="20000"/>
                    <a:lumOff val="80000"/>
                  </a:schemeClr>
                </a:solidFill>
                <a:sym typeface="Symbol"/>
              </a:rPr>
              <a:t></a:t>
            </a:r>
            <a:r>
              <a:rPr lang="en" sz="2400" dirty="0" smtClean="0">
                <a:solidFill>
                  <a:schemeClr val="bg1">
                    <a:lumMod val="20000"/>
                    <a:lumOff val="80000"/>
                  </a:schemeClr>
                </a:solidFill>
              </a:rPr>
              <a:t>m</a:t>
            </a:r>
            <a:endParaRPr lang="en" sz="2400" dirty="0">
              <a:solidFill>
                <a:schemeClr val="bg1">
                  <a:lumMod val="20000"/>
                  <a:lumOff val="80000"/>
                </a:schemeClr>
              </a:solidFill>
            </a:endParaRPr>
          </a:p>
          <a:p>
            <a:pPr lvl="0" indent="457200">
              <a:lnSpc>
                <a:spcPct val="115000"/>
              </a:lnSpc>
              <a:buClr>
                <a:schemeClr val="dk1"/>
              </a:buClr>
              <a:buSzPct val="61111"/>
              <a:tabLst>
                <a:tab pos="1658938" algn="l"/>
              </a:tabLst>
            </a:pPr>
            <a:r>
              <a:rPr lang="en" sz="2400" dirty="0">
                <a:solidFill>
                  <a:schemeClr val="bg1">
                    <a:lumMod val="20000"/>
                    <a:lumOff val="80000"/>
                  </a:schemeClr>
                </a:solidFill>
              </a:rPr>
              <a:t>“3”	Channel 3 Vapor 6.47-7.02 </a:t>
            </a:r>
            <a:r>
              <a:rPr lang="en" sz="2400" dirty="0">
                <a:solidFill>
                  <a:schemeClr val="bg1">
                    <a:lumMod val="20000"/>
                    <a:lumOff val="80000"/>
                  </a:schemeClr>
                </a:solidFill>
                <a:sym typeface="Symbol"/>
              </a:rPr>
              <a:t></a:t>
            </a:r>
            <a:r>
              <a:rPr lang="en" sz="2400" dirty="0" smtClean="0">
                <a:solidFill>
                  <a:schemeClr val="bg1">
                    <a:lumMod val="20000"/>
                    <a:lumOff val="80000"/>
                  </a:schemeClr>
                </a:solidFill>
              </a:rPr>
              <a:t>m</a:t>
            </a:r>
            <a:endParaRPr lang="en" sz="2400" dirty="0">
              <a:solidFill>
                <a:schemeClr val="bg1">
                  <a:lumMod val="20000"/>
                  <a:lumOff val="80000"/>
                </a:schemeClr>
              </a:solidFill>
            </a:endParaRPr>
          </a:p>
          <a:p>
            <a:pPr lvl="0" indent="457200">
              <a:lnSpc>
                <a:spcPct val="115000"/>
              </a:lnSpc>
              <a:buClr>
                <a:schemeClr val="dk1"/>
              </a:buClr>
              <a:buSzPct val="61111"/>
              <a:tabLst>
                <a:tab pos="1658938" algn="l"/>
              </a:tabLst>
            </a:pPr>
            <a:r>
              <a:rPr lang="en" sz="2400" dirty="0">
                <a:solidFill>
                  <a:schemeClr val="bg1">
                    <a:lumMod val="20000"/>
                    <a:lumOff val="80000"/>
                  </a:schemeClr>
                </a:solidFill>
              </a:rPr>
              <a:t>“4”	Channel 4 Upper Vapor 10.2-11.2 </a:t>
            </a:r>
            <a:r>
              <a:rPr lang="en" sz="2400" dirty="0">
                <a:solidFill>
                  <a:schemeClr val="bg1">
                    <a:lumMod val="20000"/>
                    <a:lumOff val="80000"/>
                  </a:schemeClr>
                </a:solidFill>
                <a:sym typeface="Symbol"/>
              </a:rPr>
              <a:t></a:t>
            </a:r>
            <a:r>
              <a:rPr lang="en" sz="2400" dirty="0" smtClean="0">
                <a:solidFill>
                  <a:schemeClr val="bg1">
                    <a:lumMod val="20000"/>
                    <a:lumOff val="80000"/>
                  </a:schemeClr>
                </a:solidFill>
              </a:rPr>
              <a:t>m</a:t>
            </a:r>
            <a:endParaRPr lang="en" sz="2400" dirty="0">
              <a:solidFill>
                <a:schemeClr val="bg1">
                  <a:lumMod val="20000"/>
                  <a:lumOff val="80000"/>
                </a:schemeClr>
              </a:solidFill>
            </a:endParaRPr>
          </a:p>
          <a:p>
            <a:pPr lvl="0" indent="457200">
              <a:lnSpc>
                <a:spcPct val="115000"/>
              </a:lnSpc>
              <a:buClr>
                <a:schemeClr val="dk1"/>
              </a:buClr>
              <a:buSzPct val="61111"/>
              <a:tabLst>
                <a:tab pos="1658938" algn="l"/>
              </a:tabLst>
            </a:pPr>
            <a:r>
              <a:rPr lang="en" sz="2400" dirty="0">
                <a:solidFill>
                  <a:schemeClr val="bg1">
                    <a:lumMod val="20000"/>
                    <a:lumOff val="80000"/>
                  </a:schemeClr>
                </a:solidFill>
              </a:rPr>
              <a:t>“5”	Channel </a:t>
            </a:r>
            <a:r>
              <a:rPr lang="en" sz="2400" dirty="0" smtClean="0">
                <a:solidFill>
                  <a:schemeClr val="bg1">
                    <a:lumMod val="20000"/>
                    <a:lumOff val="80000"/>
                  </a:schemeClr>
                </a:solidFill>
              </a:rPr>
              <a:t>5 Thermal IR 11.5-12.5 </a:t>
            </a:r>
            <a:r>
              <a:rPr lang="en" sz="2400" dirty="0">
                <a:solidFill>
                  <a:schemeClr val="bg1">
                    <a:lumMod val="20000"/>
                    <a:lumOff val="80000"/>
                  </a:schemeClr>
                </a:solidFill>
                <a:sym typeface="Symbol"/>
              </a:rPr>
              <a:t></a:t>
            </a:r>
            <a:r>
              <a:rPr lang="en" sz="2400" dirty="0" smtClean="0">
                <a:solidFill>
                  <a:schemeClr val="bg1">
                    <a:lumMod val="20000"/>
                    <a:lumOff val="80000"/>
                  </a:schemeClr>
                </a:solidFill>
              </a:rPr>
              <a:t>m</a:t>
            </a:r>
            <a:endParaRPr lang="en" sz="2400" dirty="0">
              <a:solidFill>
                <a:schemeClr val="bg1">
                  <a:lumMod val="20000"/>
                  <a:lumOff val="80000"/>
                </a:schemeClr>
              </a:solidFill>
            </a:endParaRPr>
          </a:p>
          <a:p>
            <a:pPr lvl="0" indent="457200">
              <a:lnSpc>
                <a:spcPct val="115000"/>
              </a:lnSpc>
              <a:buClr>
                <a:schemeClr val="dk1"/>
              </a:buClr>
              <a:buSzPct val="61111"/>
              <a:tabLst>
                <a:tab pos="1658938" algn="l"/>
              </a:tabLst>
            </a:pPr>
            <a:r>
              <a:rPr lang="en" sz="2400" dirty="0">
                <a:solidFill>
                  <a:schemeClr val="bg1">
                    <a:lumMod val="20000"/>
                    <a:lumOff val="80000"/>
                  </a:schemeClr>
                </a:solidFill>
              </a:rPr>
              <a:t>“6”	Channel 6 Thermal IR </a:t>
            </a:r>
            <a:r>
              <a:rPr lang="en" sz="2400" dirty="0" smtClean="0">
                <a:solidFill>
                  <a:schemeClr val="bg1">
                    <a:lumMod val="20000"/>
                    <a:lumOff val="80000"/>
                  </a:schemeClr>
                </a:solidFill>
              </a:rPr>
              <a:t>12.9-13.7 </a:t>
            </a:r>
            <a:r>
              <a:rPr lang="en" sz="2400" dirty="0">
                <a:solidFill>
                  <a:schemeClr val="bg1">
                    <a:lumMod val="20000"/>
                    <a:lumOff val="80000"/>
                  </a:schemeClr>
                </a:solidFill>
                <a:sym typeface="Symbol"/>
              </a:rPr>
              <a:t></a:t>
            </a:r>
            <a:r>
              <a:rPr lang="en" sz="2400" dirty="0" smtClean="0">
                <a:solidFill>
                  <a:schemeClr val="bg1">
                    <a:lumMod val="20000"/>
                    <a:lumOff val="80000"/>
                  </a:schemeClr>
                </a:solidFill>
              </a:rPr>
              <a:t>m</a:t>
            </a:r>
            <a:endParaRPr lang="en" sz="2400" dirty="0">
              <a:solidFill>
                <a:schemeClr val="bg1">
                  <a:lumMod val="20000"/>
                  <a:lumOff val="80000"/>
                </a:schemeClr>
              </a:solidFill>
            </a:endParaRPr>
          </a:p>
          <a:p>
            <a:pPr lvl="0" indent="457200" rtl="0">
              <a:lnSpc>
                <a:spcPct val="115000"/>
              </a:lnSpc>
              <a:buClr>
                <a:schemeClr val="dk1"/>
              </a:buClr>
              <a:buSzPct val="61111"/>
              <a:buFont typeface="Arial"/>
              <a:buNone/>
              <a:tabLst>
                <a:tab pos="1658938" algn="l"/>
              </a:tabLst>
            </a:pPr>
            <a:r>
              <a:rPr lang="en" sz="2400" dirty="0">
                <a:solidFill>
                  <a:schemeClr val="bg1">
                    <a:lumMod val="20000"/>
                    <a:lumOff val="80000"/>
                  </a:schemeClr>
                </a:solidFill>
              </a:rPr>
              <a:t>“S”	Sea Surface Temperature</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Record into Database</a:t>
            </a:r>
            <a:endParaRPr lang="en-US" dirty="0"/>
          </a:p>
        </p:txBody>
      </p:sp>
      <p:sp>
        <p:nvSpPr>
          <p:cNvPr id="3" name="Text Placeholder 2"/>
          <p:cNvSpPr>
            <a:spLocks noGrp="1"/>
          </p:cNvSpPr>
          <p:nvPr>
            <p:ph type="body" idx="1"/>
          </p:nvPr>
        </p:nvSpPr>
        <p:spPr/>
        <p:txBody>
          <a:bodyPr/>
          <a:lstStyle/>
          <a:p>
            <a:r>
              <a:rPr lang="en-US" dirty="0"/>
              <a:t>M</a:t>
            </a:r>
            <a:r>
              <a:rPr lang="en-US" dirty="0" smtClean="0"/>
              <a:t>ySQL Query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912845"/>
            <a:ext cx="8610600" cy="1019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0396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lIns="91425" tIns="91425" rIns="91425" bIns="91425" anchor="b" anchorCtr="0">
            <a:noAutofit/>
          </a:bodyPr>
          <a:lstStyle/>
          <a:p>
            <a:pPr>
              <a:buNone/>
            </a:pPr>
            <a:r>
              <a:rPr lang="en"/>
              <a:t>Resize/Rename/Copy IMG</a:t>
            </a:r>
          </a:p>
        </p:txBody>
      </p:sp>
      <p:sp>
        <p:nvSpPr>
          <p:cNvPr id="232" name="Shape 232"/>
          <p:cNvSpPr txBox="1">
            <a:spLocks noGrp="1"/>
          </p:cNvSpPr>
          <p:nvPr>
            <p:ph type="body" idx="1"/>
          </p:nvPr>
        </p:nvSpPr>
        <p:spPr>
          <a:xfrm>
            <a:off x="457200" y="1600200"/>
            <a:ext cx="8049900" cy="4967700"/>
          </a:xfrm>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ImageMagick</a:t>
            </a:r>
          </a:p>
          <a:p>
            <a:pPr marL="914400" marR="0" lvl="1" indent="-381000" algn="l" rtl="0">
              <a:lnSpc>
                <a:spcPct val="100000"/>
              </a:lnSpc>
              <a:spcBef>
                <a:spcPts val="480"/>
              </a:spcBef>
              <a:spcAft>
                <a:spcPts val="0"/>
              </a:spcAft>
              <a:buClr>
                <a:srgbClr val="FFFFFF"/>
              </a:buClr>
              <a:buSzPct val="80000"/>
              <a:buFont typeface="Courier New"/>
              <a:buChar char="o"/>
            </a:pPr>
            <a:r>
              <a:rPr lang="en" dirty="0"/>
              <a:t>Converted TIFF files to JPEG format</a:t>
            </a:r>
          </a:p>
          <a:p>
            <a:pPr marL="914400" marR="0" lvl="1" indent="-381000" algn="l" rtl="0">
              <a:lnSpc>
                <a:spcPct val="100000"/>
              </a:lnSpc>
              <a:spcBef>
                <a:spcPts val="480"/>
              </a:spcBef>
              <a:spcAft>
                <a:spcPts val="0"/>
              </a:spcAft>
              <a:buClr>
                <a:srgbClr val="FFFFFF"/>
              </a:buClr>
              <a:buSzPct val="80000"/>
              <a:buFont typeface="Courier New"/>
              <a:buChar char="o"/>
            </a:pPr>
            <a:r>
              <a:rPr lang="en" dirty="0"/>
              <a:t>Resized images</a:t>
            </a:r>
          </a:p>
          <a:p>
            <a:pPr marL="914400" marR="0" lvl="1" indent="-381000" algn="l" rtl="0">
              <a:lnSpc>
                <a:spcPct val="100000"/>
              </a:lnSpc>
              <a:spcBef>
                <a:spcPts val="480"/>
              </a:spcBef>
              <a:spcAft>
                <a:spcPts val="0"/>
              </a:spcAft>
              <a:buClr>
                <a:srgbClr val="FFFFFF"/>
              </a:buClr>
              <a:buSzPct val="80000"/>
              <a:buFont typeface="Courier New"/>
              <a:buChar char="o"/>
            </a:pPr>
            <a:r>
              <a:rPr lang="en" dirty="0"/>
              <a:t>Copy images into four directories:</a:t>
            </a:r>
          </a:p>
          <a:p>
            <a:pPr marL="1371600" marR="0" lvl="2" indent="-368300" algn="l" rtl="0">
              <a:lnSpc>
                <a:spcPct val="100000"/>
              </a:lnSpc>
              <a:spcBef>
                <a:spcPts val="480"/>
              </a:spcBef>
              <a:spcAft>
                <a:spcPts val="0"/>
              </a:spcAft>
              <a:buClr>
                <a:srgbClr val="FFFFFF"/>
              </a:buClr>
              <a:buSzPct val="100000"/>
              <a:buFont typeface="Wingdings"/>
              <a:buChar char="§"/>
            </a:pPr>
            <a:r>
              <a:rPr lang="en" sz="2200" dirty="0"/>
              <a:t>Actual</a:t>
            </a:r>
          </a:p>
          <a:p>
            <a:pPr marL="1371600" marR="0" lvl="2" indent="-368300" algn="l" rtl="0">
              <a:lnSpc>
                <a:spcPct val="100000"/>
              </a:lnSpc>
              <a:spcBef>
                <a:spcPts val="480"/>
              </a:spcBef>
              <a:spcAft>
                <a:spcPts val="0"/>
              </a:spcAft>
              <a:buClr>
                <a:srgbClr val="FFFFFF"/>
              </a:buClr>
              <a:buSzPct val="100000"/>
              <a:buFont typeface="Wingdings"/>
              <a:buChar char="§"/>
            </a:pPr>
            <a:r>
              <a:rPr lang="en" sz="2200" dirty="0"/>
              <a:t>Medium</a:t>
            </a:r>
          </a:p>
          <a:p>
            <a:pPr marL="1371600" marR="0" lvl="2" indent="-368300" algn="l" rtl="0">
              <a:lnSpc>
                <a:spcPct val="100000"/>
              </a:lnSpc>
              <a:spcBef>
                <a:spcPts val="480"/>
              </a:spcBef>
              <a:spcAft>
                <a:spcPts val="0"/>
              </a:spcAft>
              <a:buClr>
                <a:srgbClr val="FFFFFF"/>
              </a:buClr>
              <a:buSzPct val="100000"/>
              <a:buFont typeface="Wingdings"/>
              <a:buChar char="§"/>
            </a:pPr>
            <a:r>
              <a:rPr lang="en" sz="2200" dirty="0"/>
              <a:t>Low</a:t>
            </a:r>
          </a:p>
          <a:p>
            <a:pPr marL="1371600" marR="0" lvl="2" indent="-368300" algn="l" rtl="0">
              <a:lnSpc>
                <a:spcPct val="100000"/>
              </a:lnSpc>
              <a:spcBef>
                <a:spcPts val="480"/>
              </a:spcBef>
              <a:spcAft>
                <a:spcPts val="0"/>
              </a:spcAft>
              <a:buClr>
                <a:srgbClr val="FFFFFF"/>
              </a:buClr>
              <a:buSzPct val="100000"/>
              <a:buFont typeface="Wingdings"/>
              <a:buChar char="§"/>
            </a:pPr>
            <a:r>
              <a:rPr lang="en" sz="2200" dirty="0"/>
              <a:t>Thumbnail</a:t>
            </a:r>
          </a:p>
          <a:p>
            <a:pPr>
              <a:buClr>
                <a:srgbClr val="FFFFFF"/>
              </a:buClr>
            </a:pPr>
            <a:endParaRPr lang="en" sz="2200"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a:spLocks noGrp="1"/>
          </p:cNvSpPr>
          <p:nvPr>
            <p:ph type="title"/>
          </p:nvPr>
        </p:nvSpPr>
        <p:spPr>
          <a:prstGeom prst="rect">
            <a:avLst/>
          </a:prstGeom>
        </p:spPr>
        <p:txBody>
          <a:bodyPr lIns="91425" tIns="91425" rIns="91425" bIns="91425" anchor="b" anchorCtr="0">
            <a:noAutofit/>
          </a:bodyPr>
          <a:lstStyle/>
          <a:p>
            <a:pPr lvl="0" rtl="0">
              <a:buNone/>
            </a:pPr>
            <a:r>
              <a:rPr lang="en"/>
              <a:t>Resize/Rename/Copy IMG</a:t>
            </a:r>
          </a:p>
        </p:txBody>
      </p:sp>
      <p:sp>
        <p:nvSpPr>
          <p:cNvPr id="238" name="Shape 238"/>
          <p:cNvSpPr txBox="1">
            <a:spLocks noGrp="1"/>
          </p:cNvSpPr>
          <p:nvPr>
            <p:ph type="body" idx="1"/>
          </p:nvPr>
        </p:nvSpPr>
        <p:spPr>
          <a:xfrm>
            <a:off x="457200" y="1600200"/>
            <a:ext cx="8049900" cy="4967700"/>
          </a:xfrm>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Renaming image:</a:t>
            </a:r>
          </a:p>
          <a:p>
            <a:pPr marL="914400" lvl="1" indent="-381000" rtl="0">
              <a:buClr>
                <a:srgbClr val="FFFFFF"/>
              </a:buClr>
              <a:buSzPct val="80000"/>
              <a:buFont typeface="Courier New"/>
              <a:buChar char="o"/>
            </a:pPr>
            <a:r>
              <a:rPr lang="en" dirty="0"/>
              <a:t>$lastID as variable</a:t>
            </a:r>
          </a:p>
          <a:p>
            <a:pPr marL="914400" lvl="1" indent="-381000" rtl="0">
              <a:buClr>
                <a:srgbClr val="FFFFFF"/>
              </a:buClr>
              <a:buSzPct val="80000"/>
              <a:buFont typeface="Courier New"/>
              <a:buChar char="o"/>
            </a:pPr>
            <a:r>
              <a:rPr lang="en" dirty="0"/>
              <a:t>“mysql_insert_id()” PHP function</a:t>
            </a:r>
          </a:p>
          <a:p>
            <a:pPr marL="457200" lvl="0" indent="-381000" rtl="0">
              <a:buClr>
                <a:srgbClr val="FFFFFF"/>
              </a:buClr>
              <a:buSzPct val="166666"/>
              <a:buFont typeface="Arial"/>
              <a:buChar char="•"/>
            </a:pPr>
            <a:r>
              <a:rPr lang="en" sz="2400" dirty="0"/>
              <a:t>Use $lastID to rename the new file</a:t>
            </a:r>
          </a:p>
        </p:txBody>
      </p:sp>
      <p:pic>
        <p:nvPicPr>
          <p:cNvPr id="240" name="Shape 240"/>
          <p:cNvPicPr preferRelativeResize="0"/>
          <p:nvPr/>
        </p:nvPicPr>
        <p:blipFill>
          <a:blip r:embed="rId3"/>
          <a:stretch>
            <a:fillRect/>
          </a:stretch>
        </p:blipFill>
        <p:spPr>
          <a:xfrm>
            <a:off x="457200" y="4173075"/>
            <a:ext cx="8229599" cy="7951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a:blip r:embed="rId3"/>
          <a:stretch>
            <a:fillRect/>
          </a:stretch>
        </p:blipFill>
        <p:spPr>
          <a:xfrm>
            <a:off x="95250" y="423862"/>
            <a:ext cx="8953500" cy="60102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Shape 251"/>
          <p:cNvSpPr txBox="1">
            <a:spLocks noGrp="1"/>
          </p:cNvSpPr>
          <p:nvPr>
            <p:ph type="title"/>
          </p:nvPr>
        </p:nvSpPr>
        <p:spPr>
          <a:prstGeom prst="rect">
            <a:avLst/>
          </a:prstGeom>
        </p:spPr>
        <p:txBody>
          <a:bodyPr lIns="91425" tIns="91425" rIns="91425" bIns="91425" anchor="b" anchorCtr="0">
            <a:noAutofit/>
          </a:bodyPr>
          <a:lstStyle/>
          <a:p>
            <a:pPr>
              <a:buNone/>
            </a:pPr>
            <a:r>
              <a:rPr lang="en"/>
              <a:t>Results</a:t>
            </a:r>
          </a:p>
        </p:txBody>
      </p:sp>
      <p:sp>
        <p:nvSpPr>
          <p:cNvPr id="250" name="Shape 250"/>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solidFill>
                  <a:schemeClr val="bg1">
                    <a:lumMod val="20000"/>
                    <a:lumOff val="80000"/>
                  </a:schemeClr>
                </a:solidFill>
              </a:rPr>
              <a:t>Images are able to process</a:t>
            </a:r>
          </a:p>
          <a:p>
            <a:pPr marL="457200" lvl="0" indent="-381000" rtl="0">
              <a:buClr>
                <a:srgbClr val="FFFFFF"/>
              </a:buClr>
              <a:buSzPct val="166666"/>
              <a:buFont typeface="Arial"/>
              <a:buChar char="•"/>
            </a:pPr>
            <a:r>
              <a:rPr lang="en" sz="2400" dirty="0">
                <a:solidFill>
                  <a:schemeClr val="bg1">
                    <a:lumMod val="20000"/>
                    <a:lumOff val="80000"/>
                  </a:schemeClr>
                </a:solidFill>
              </a:rPr>
              <a:t>Permissions were changed:</a:t>
            </a:r>
          </a:p>
          <a:p>
            <a:pPr marL="914400" lvl="1" indent="-381000" rtl="0">
              <a:buClr>
                <a:srgbClr val="FFFFFF"/>
              </a:buClr>
              <a:buSzPct val="80000"/>
              <a:buFont typeface="Courier New"/>
              <a:buChar char="o"/>
            </a:pPr>
            <a:r>
              <a:rPr lang="en" dirty="0">
                <a:solidFill>
                  <a:schemeClr val="bg1">
                    <a:lumMod val="20000"/>
                    <a:lumOff val="80000"/>
                  </a:schemeClr>
                </a:solidFill>
              </a:rPr>
              <a:t>Images can be modified for database</a:t>
            </a:r>
          </a:p>
          <a:p>
            <a:pPr marL="457200" lvl="0" indent="-381000" rtl="0">
              <a:buClr>
                <a:srgbClr val="FFFFFF"/>
              </a:buClr>
              <a:buSzPct val="166666"/>
              <a:buFont typeface="Arial"/>
              <a:buChar char="•"/>
            </a:pPr>
            <a:r>
              <a:rPr lang="en" sz="2400" dirty="0">
                <a:solidFill>
                  <a:schemeClr val="bg1">
                    <a:lumMod val="20000"/>
                    <a:lumOff val="80000"/>
                  </a:schemeClr>
                </a:solidFill>
              </a:rPr>
              <a:t>Parsing of title is successful</a:t>
            </a:r>
          </a:p>
          <a:p>
            <a:pPr marL="457200" lvl="0" indent="-381000">
              <a:buClr>
                <a:srgbClr val="FFFFFF"/>
              </a:buClr>
              <a:buSzPct val="166666"/>
              <a:buFont typeface="Arial"/>
              <a:buChar char="•"/>
            </a:pPr>
            <a:r>
              <a:rPr lang="en" sz="2400" dirty="0">
                <a:solidFill>
                  <a:schemeClr val="bg1">
                    <a:lumMod val="20000"/>
                    <a:lumOff val="80000"/>
                  </a:schemeClr>
                </a:solidFill>
              </a:rPr>
              <a:t>Resizing, Renaming, and Copying of images is still successful.</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Shape 257"/>
          <p:cNvSpPr txBox="1">
            <a:spLocks noGrp="1"/>
          </p:cNvSpPr>
          <p:nvPr>
            <p:ph type="title"/>
          </p:nvPr>
        </p:nvSpPr>
        <p:spPr>
          <a:prstGeom prst="rect">
            <a:avLst/>
          </a:prstGeom>
        </p:spPr>
        <p:txBody>
          <a:bodyPr lIns="91425" tIns="91425" rIns="91425" bIns="91425" anchor="b" anchorCtr="0">
            <a:noAutofit/>
          </a:bodyPr>
          <a:lstStyle/>
          <a:p>
            <a:pPr>
              <a:buNone/>
            </a:pPr>
            <a:r>
              <a:rPr lang="en"/>
              <a:t>Conclusion</a:t>
            </a:r>
          </a:p>
        </p:txBody>
      </p:sp>
      <p:sp>
        <p:nvSpPr>
          <p:cNvPr id="256" name="Shape 256"/>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Able to use GUI’s to modify/develop script in TeraScan </a:t>
            </a:r>
          </a:p>
          <a:p>
            <a:pPr marL="457200" lvl="0" indent="-381000" rtl="0">
              <a:buClr>
                <a:srgbClr val="FFFFFF"/>
              </a:buClr>
              <a:buSzPct val="166666"/>
              <a:buFont typeface="Arial"/>
              <a:buChar char="•"/>
            </a:pPr>
            <a:r>
              <a:rPr lang="en" sz="2400" dirty="0"/>
              <a:t>Production of images, even though they are low in resolution </a:t>
            </a:r>
          </a:p>
          <a:p>
            <a:pPr marL="457200" lvl="0" indent="-381000" rtl="0">
              <a:buClr>
                <a:srgbClr val="FFFFFF"/>
              </a:buClr>
              <a:buSzPct val="166666"/>
              <a:buFont typeface="Arial"/>
              <a:buChar char="•"/>
            </a:pPr>
            <a:r>
              <a:rPr lang="en" sz="2400" dirty="0"/>
              <a:t>Daily Automated Process was not completed</a:t>
            </a:r>
          </a:p>
          <a:p>
            <a:pPr marL="914400" lvl="1" indent="-381000" rtl="0">
              <a:buClr>
                <a:srgbClr val="FFFFFF"/>
              </a:buClr>
              <a:buSzPct val="80000"/>
              <a:buFont typeface="Courier New"/>
              <a:buChar char="o"/>
            </a:pPr>
            <a:r>
              <a:rPr lang="en" dirty="0"/>
              <a:t>To process and finalize images to send from TeraScan server to CERSER server</a:t>
            </a:r>
          </a:p>
          <a:p>
            <a:pPr marL="457200" lvl="0" indent="-381000" rtl="0">
              <a:buClr>
                <a:srgbClr val="FFFFFF"/>
              </a:buClr>
              <a:buSzPct val="166666"/>
              <a:buFont typeface="Arial"/>
              <a:buChar char="•"/>
            </a:pPr>
            <a:r>
              <a:rPr lang="en" sz="2400" dirty="0"/>
              <a:t>Images from TeraScan are reduced in </a:t>
            </a:r>
            <a:r>
              <a:rPr lang="en" sz="2400" dirty="0" smtClean="0"/>
              <a:t>size</a:t>
            </a:r>
          </a:p>
          <a:p>
            <a:pPr marL="457200" lvl="0" indent="-381000" rtl="0">
              <a:buClr>
                <a:srgbClr val="FFFFFF"/>
              </a:buClr>
              <a:buSzPct val="166666"/>
              <a:buFont typeface="Arial"/>
              <a:buChar char="•"/>
            </a:pPr>
            <a:r>
              <a:rPr lang="en" sz="2400" dirty="0" smtClean="0"/>
              <a:t>PHP is still a functioning language to process TeraScan produced images.</a:t>
            </a:r>
            <a:endParaRPr lang="en" sz="2400"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a:spLocks noGrp="1"/>
          </p:cNvSpPr>
          <p:nvPr>
            <p:ph type="title"/>
          </p:nvPr>
        </p:nvSpPr>
        <p:spPr>
          <a:prstGeom prst="rect">
            <a:avLst/>
          </a:prstGeom>
        </p:spPr>
        <p:txBody>
          <a:bodyPr lIns="91425" tIns="91425" rIns="91425" bIns="91425" anchor="b" anchorCtr="0">
            <a:noAutofit/>
          </a:bodyPr>
          <a:lstStyle/>
          <a:p>
            <a:pPr>
              <a:buNone/>
            </a:pPr>
            <a:r>
              <a:rPr lang="en"/>
              <a:t>Future Work</a:t>
            </a:r>
          </a:p>
        </p:txBody>
      </p:sp>
      <p:sp>
        <p:nvSpPr>
          <p:cNvPr id="262" name="Shape 262"/>
          <p:cNvSpPr txBox="1">
            <a:spLocks noGrp="1"/>
          </p:cNvSpPr>
          <p:nvPr>
            <p:ph type="body" idx="1"/>
          </p:nvPr>
        </p:nvSpPr>
        <p:spPr>
          <a:prstGeom prst="rect">
            <a:avLst/>
          </a:prstGeom>
        </p:spPr>
        <p:txBody>
          <a:bodyPr lIns="91425" tIns="91425" rIns="91425" bIns="91425" anchor="t" anchorCtr="0">
            <a:noAutofit/>
          </a:bodyPr>
          <a:lstStyle/>
          <a:p>
            <a:pPr marL="457200" lvl="0" indent="-381000" rtl="0">
              <a:lnSpc>
                <a:spcPct val="115000"/>
              </a:lnSpc>
              <a:spcBef>
                <a:spcPts val="0"/>
              </a:spcBef>
              <a:buClr>
                <a:srgbClr val="FFFFFF"/>
              </a:buClr>
              <a:buSzPct val="166666"/>
              <a:buFont typeface="Arial"/>
              <a:buChar char="•"/>
            </a:pPr>
            <a:r>
              <a:rPr lang="en" sz="2400" dirty="0"/>
              <a:t>To accomplish a daily automated process of images from the TeraScan server to the CERSER server  </a:t>
            </a:r>
          </a:p>
          <a:p>
            <a:pPr marL="457200" lvl="0" indent="-381000" rtl="0">
              <a:lnSpc>
                <a:spcPct val="115000"/>
              </a:lnSpc>
              <a:spcBef>
                <a:spcPts val="0"/>
              </a:spcBef>
              <a:buClr>
                <a:srgbClr val="FFFFFF"/>
              </a:buClr>
              <a:buSzPct val="166666"/>
              <a:buFont typeface="Arial"/>
              <a:buChar char="•"/>
            </a:pPr>
            <a:r>
              <a:rPr lang="en" sz="2400" dirty="0"/>
              <a:t>To increase the image size of the pictures in the script and have a script that will connect from the TeraScan server to the CERSER server. </a:t>
            </a:r>
          </a:p>
          <a:p>
            <a:pPr marL="457200" lvl="0" indent="-381000" rtl="0">
              <a:lnSpc>
                <a:spcPct val="115000"/>
              </a:lnSpc>
              <a:spcBef>
                <a:spcPts val="0"/>
              </a:spcBef>
              <a:buClr>
                <a:srgbClr val="FFFFFF"/>
              </a:buClr>
              <a:buSzPct val="166666"/>
              <a:buFont typeface="Arial"/>
              <a:buChar char="•"/>
            </a:pPr>
            <a:r>
              <a:rPr lang="en" sz="2400" dirty="0"/>
              <a:t>Add channels to TeraScan software  </a:t>
            </a:r>
          </a:p>
          <a:p>
            <a:pPr marL="457200" lvl="0" indent="-381000" rtl="0">
              <a:lnSpc>
                <a:spcPct val="115000"/>
              </a:lnSpc>
              <a:spcBef>
                <a:spcPts val="0"/>
              </a:spcBef>
              <a:buClr>
                <a:srgbClr val="FFFFFF"/>
              </a:buClr>
              <a:buSzPct val="166666"/>
              <a:buFont typeface="Arial"/>
              <a:buChar char="•"/>
            </a:pPr>
            <a:r>
              <a:rPr lang="en" sz="2400" dirty="0"/>
              <a:t>Rewrite script to add the NOAA satellite information.</a:t>
            </a:r>
          </a:p>
          <a:p>
            <a:pPr marL="457200" lvl="0" indent="-381000" rtl="0">
              <a:lnSpc>
                <a:spcPct val="115000"/>
              </a:lnSpc>
              <a:spcBef>
                <a:spcPts val="0"/>
              </a:spcBef>
              <a:buClr>
                <a:srgbClr val="FFFFFF"/>
              </a:buClr>
              <a:buSzPct val="166666"/>
              <a:buFont typeface="Arial"/>
              <a:buChar char="•"/>
            </a:pPr>
            <a:r>
              <a:rPr lang="en" sz="2400" dirty="0"/>
              <a:t>When other channels are added to the GOES.</a:t>
            </a:r>
          </a:p>
          <a:p>
            <a:pPr>
              <a:buClr>
                <a:srgbClr val="FFFFFF"/>
              </a:buClr>
            </a:pPr>
            <a:endParaRPr lang="en" sz="2400"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prstGeom prst="rect">
            <a:avLst/>
          </a:prstGeom>
        </p:spPr>
        <p:txBody>
          <a:bodyPr lIns="91425" tIns="91425" rIns="91425" bIns="91425" anchor="b" anchorCtr="0">
            <a:noAutofit/>
          </a:bodyPr>
          <a:lstStyle/>
          <a:p>
            <a:pPr>
              <a:buNone/>
            </a:pPr>
            <a:r>
              <a:rPr lang="en"/>
              <a:t>Acknowledgements</a:t>
            </a:r>
          </a:p>
        </p:txBody>
      </p:sp>
      <p:sp>
        <p:nvSpPr>
          <p:cNvPr id="269" name="Shape 269"/>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rgbClr val="FFFFFF"/>
              </a:buClr>
              <a:buSzPct val="166666"/>
              <a:buFont typeface="Arial"/>
              <a:buChar char="•"/>
            </a:pPr>
            <a:r>
              <a:rPr lang="en" sz="2400" dirty="0"/>
              <a:t>Dr. Linda Hayden</a:t>
            </a:r>
          </a:p>
          <a:p>
            <a:pPr marL="457200" lvl="0" indent="-381000" rtl="0">
              <a:buClr>
                <a:srgbClr val="FFFFFF"/>
              </a:buClr>
              <a:buSzPct val="166666"/>
              <a:buFont typeface="Arial"/>
              <a:buChar char="•"/>
            </a:pPr>
            <a:r>
              <a:rPr lang="en" sz="2400" dirty="0"/>
              <a:t>Andrew Brumfield</a:t>
            </a:r>
          </a:p>
          <a:p>
            <a:pPr marL="457200" lvl="0" indent="-381000">
              <a:buClr>
                <a:srgbClr val="FFFFFF"/>
              </a:buClr>
              <a:buSzPct val="166666"/>
              <a:buFont typeface="Arial"/>
              <a:buChar char="•"/>
            </a:pPr>
            <a:r>
              <a:rPr lang="en" sz="2400" dirty="0"/>
              <a:t>Seaspace</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prstGeom prst="rect">
            <a:avLst/>
          </a:prstGeom>
        </p:spPr>
        <p:txBody>
          <a:bodyPr lIns="91425" tIns="91425" rIns="91425" bIns="91425" anchor="b" anchorCtr="0">
            <a:noAutofit/>
          </a:bodyPr>
          <a:lstStyle/>
          <a:p>
            <a:pPr>
              <a:buNone/>
            </a:pPr>
            <a:r>
              <a:rPr lang="en"/>
              <a:t>What is TeraScan? </a:t>
            </a:r>
          </a:p>
        </p:txBody>
      </p:sp>
      <p:sp>
        <p:nvSpPr>
          <p:cNvPr id="42" name="Shape 42"/>
          <p:cNvSpPr txBox="1">
            <a:spLocks noGrp="1"/>
          </p:cNvSpPr>
          <p:nvPr>
            <p:ph type="body" idx="1"/>
          </p:nvPr>
        </p:nvSpPr>
        <p:spPr>
          <a:prstGeom prst="rect">
            <a:avLst/>
          </a:prstGeom>
        </p:spPr>
        <p:txBody>
          <a:bodyPr lIns="91425" tIns="91425" rIns="91425" bIns="91425" anchor="t" anchorCtr="0">
            <a:noAutofit/>
          </a:bodyPr>
          <a:lstStyle/>
          <a:p>
            <a:pPr marL="457200" lvl="0" indent="-368300" rtl="0">
              <a:buClr>
                <a:srgbClr val="FFFFFF"/>
              </a:buClr>
              <a:buSzPct val="100000"/>
              <a:buFont typeface="Arial"/>
              <a:buChar char="●"/>
            </a:pPr>
            <a:r>
              <a:rPr lang="en" sz="2200" dirty="0"/>
              <a:t>Purpose						</a:t>
            </a:r>
          </a:p>
          <a:p>
            <a:pPr lvl="0" rtl="0">
              <a:buClr>
                <a:srgbClr val="FFFFFF"/>
              </a:buClr>
              <a:buNone/>
            </a:pPr>
            <a:endParaRPr lang="en" sz="2200" dirty="0"/>
          </a:p>
          <a:p>
            <a:pPr marL="457200" lvl="0" indent="-368300" rtl="0">
              <a:buClr>
                <a:srgbClr val="FFFFFF"/>
              </a:buClr>
              <a:buSzPct val="100000"/>
              <a:buFont typeface="Arial"/>
              <a:buChar char="●"/>
            </a:pPr>
            <a:r>
              <a:rPr lang="en" sz="2200" dirty="0"/>
              <a:t>Satellite Data Reception</a:t>
            </a:r>
          </a:p>
          <a:p>
            <a:pPr>
              <a:buClr>
                <a:srgbClr val="FFFFFF"/>
              </a:buClr>
            </a:pPr>
            <a:endParaRPr lang="en" sz="2200" dirty="0"/>
          </a:p>
          <a:p>
            <a:pPr marL="457200" lvl="0" indent="-368300" rtl="0">
              <a:buClr>
                <a:srgbClr val="FFFFFF"/>
              </a:buClr>
              <a:buSzPct val="100000"/>
              <a:buFont typeface="Arial"/>
              <a:buChar char="●"/>
            </a:pPr>
            <a:r>
              <a:rPr lang="en" sz="2200" dirty="0"/>
              <a:t>Satellite Frequency  </a:t>
            </a:r>
          </a:p>
          <a:p>
            <a:pPr marL="914400" lvl="1" indent="-368300" rtl="0">
              <a:buClr>
                <a:srgbClr val="FFFFFF"/>
              </a:buClr>
              <a:buSzPct val="100000"/>
              <a:buFont typeface="Arial"/>
              <a:buChar char="○"/>
            </a:pPr>
            <a:r>
              <a:rPr lang="en" sz="2200" dirty="0"/>
              <a:t>L-Band </a:t>
            </a:r>
          </a:p>
          <a:p>
            <a:pPr marL="914400" lvl="1" indent="-368300" rtl="0">
              <a:buClr>
                <a:srgbClr val="FFFFFF"/>
              </a:buClr>
              <a:buSzPct val="100000"/>
              <a:buFont typeface="Arial"/>
              <a:buChar char="○"/>
            </a:pPr>
            <a:r>
              <a:rPr lang="en" sz="2200" dirty="0"/>
              <a:t>Wavelength Range (1 -2 GHz) </a:t>
            </a:r>
          </a:p>
        </p:txBody>
      </p:sp>
      <p:pic>
        <p:nvPicPr>
          <p:cNvPr id="43" name="Shape 43"/>
          <p:cNvPicPr preferRelativeResize="0"/>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5275676" y="404762"/>
            <a:ext cx="3411125" cy="604847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Text Placeholder 2"/>
          <p:cNvSpPr>
            <a:spLocks noGrp="1"/>
          </p:cNvSpPr>
          <p:nvPr>
            <p:ph type="body" idx="1"/>
          </p:nvPr>
        </p:nvSpPr>
        <p:spPr/>
        <p:txBody>
          <a:bodyPr/>
          <a:lstStyle/>
          <a:p>
            <a:r>
              <a:rPr lang="en-US" dirty="0">
                <a:hlinkClick r:id="rId2"/>
              </a:rPr>
              <a:t>http://cerser.ecsu.edu</a:t>
            </a:r>
            <a:r>
              <a:rPr lang="en-US" dirty="0" smtClean="0">
                <a:hlinkClick r:id="rId2"/>
              </a:rPr>
              <a:t>/</a:t>
            </a:r>
            <a:r>
              <a:rPr lang="en-US" dirty="0" smtClean="0"/>
              <a:t> </a:t>
            </a:r>
            <a:endParaRPr lang="en-US" dirty="0"/>
          </a:p>
        </p:txBody>
      </p:sp>
      <p:pic>
        <p:nvPicPr>
          <p:cNvPr id="4" name="Picture 3"/>
          <p:cNvPicPr>
            <a:picLocks noChangeAspect="1"/>
          </p:cNvPicPr>
          <p:nvPr/>
        </p:nvPicPr>
        <p:blipFill>
          <a:blip r:embed="rId3"/>
          <a:stretch>
            <a:fillRect/>
          </a:stretch>
        </p:blipFill>
        <p:spPr>
          <a:xfrm>
            <a:off x="3962400" y="3200400"/>
            <a:ext cx="3581400" cy="927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7956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prstGeom prst="rect">
            <a:avLst/>
          </a:prstGeom>
        </p:spPr>
        <p:txBody>
          <a:bodyPr lIns="91425" tIns="91425" rIns="91425" bIns="91425" anchor="b" anchorCtr="0">
            <a:noAutofit/>
          </a:bodyPr>
          <a:lstStyle/>
          <a:p>
            <a:pPr>
              <a:buNone/>
            </a:pPr>
            <a:r>
              <a:rPr lang="en"/>
              <a:t>Questions</a:t>
            </a:r>
          </a:p>
        </p:txBody>
      </p:sp>
      <p:sp>
        <p:nvSpPr>
          <p:cNvPr id="275" name="Shape 275"/>
          <p:cNvSpPr txBox="1">
            <a:spLocks noGrp="1"/>
          </p:cNvSpPr>
          <p:nvPr>
            <p:ph type="body" idx="1"/>
          </p:nvPr>
        </p:nvSpPr>
        <p:spPr>
          <a:prstGeom prst="rect">
            <a:avLst/>
          </a:prstGeom>
        </p:spPr>
        <p:txBody>
          <a:bodyPr lIns="91425" tIns="91425" rIns="91425" bIns="91425" anchor="t"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518275" y="76187"/>
            <a:ext cx="8229600" cy="1143000"/>
          </a:xfrm>
          <a:prstGeom prst="rect">
            <a:avLst/>
          </a:prstGeom>
        </p:spPr>
        <p:txBody>
          <a:bodyPr lIns="91425" tIns="91425" rIns="91425" bIns="91425" anchor="b" anchorCtr="0">
            <a:noAutofit/>
          </a:bodyPr>
          <a:lstStyle/>
          <a:p>
            <a:pPr>
              <a:buNone/>
            </a:pPr>
            <a:r>
              <a:rPr lang="en"/>
              <a:t>TeraScan</a:t>
            </a:r>
          </a:p>
        </p:txBody>
      </p:sp>
      <p:sp>
        <p:nvSpPr>
          <p:cNvPr id="49" name="Shape 49"/>
          <p:cNvSpPr txBox="1">
            <a:spLocks noGrp="1"/>
          </p:cNvSpPr>
          <p:nvPr>
            <p:ph type="body" idx="1"/>
          </p:nvPr>
        </p:nvSpPr>
        <p:spPr>
          <a:xfrm>
            <a:off x="457200" y="1219200"/>
            <a:ext cx="8229600" cy="4967700"/>
          </a:xfrm>
          <a:prstGeom prst="rect">
            <a:avLst/>
          </a:prstGeom>
        </p:spPr>
        <p:txBody>
          <a:bodyPr lIns="91425" tIns="91425" rIns="91425" bIns="91425" anchor="t" anchorCtr="0">
            <a:noAutofit/>
          </a:bodyPr>
          <a:lstStyle/>
          <a:p>
            <a:pPr marL="457200" lvl="0" indent="-368300" rtl="0">
              <a:buClr>
                <a:srgbClr val="FFFFFF"/>
              </a:buClr>
              <a:buSzPct val="100000"/>
              <a:buFont typeface="Arial"/>
              <a:buChar char="●"/>
            </a:pPr>
            <a:r>
              <a:rPr lang="en" sz="2200" dirty="0"/>
              <a:t>6 Different Channels/Bandwidths:</a:t>
            </a:r>
          </a:p>
          <a:p>
            <a:pPr marL="914400" lvl="1" indent="-368300" rtl="0">
              <a:buClr>
                <a:srgbClr val="FFFFFF"/>
              </a:buClr>
              <a:buSzPct val="100000"/>
              <a:buFont typeface="Arial"/>
              <a:buChar char="○"/>
            </a:pPr>
            <a:r>
              <a:rPr lang="en" sz="2200" dirty="0"/>
              <a:t>Channel 1 (visible) - Cloud cover and surface features during the day</a:t>
            </a:r>
          </a:p>
          <a:p>
            <a:pPr marL="914400" lvl="1" indent="-368300" rtl="0">
              <a:buClr>
                <a:srgbClr val="FFFFFF"/>
              </a:buClr>
              <a:buSzPct val="100000"/>
              <a:buFont typeface="Arial"/>
              <a:buChar char="○"/>
            </a:pPr>
            <a:r>
              <a:rPr lang="en" sz="2200" dirty="0"/>
              <a:t>Channel 2 (Infrared) - Low cloud/fog and fire detection</a:t>
            </a:r>
          </a:p>
          <a:p>
            <a:pPr marL="914400" lvl="1" indent="-368300" rtl="0">
              <a:buClr>
                <a:srgbClr val="FFFFFF"/>
              </a:buClr>
              <a:buSzPct val="100000"/>
              <a:buFont typeface="Arial"/>
              <a:buChar char="○"/>
            </a:pPr>
            <a:r>
              <a:rPr lang="en" sz="2200" dirty="0"/>
              <a:t>Channel 3 </a:t>
            </a:r>
            <a:r>
              <a:rPr lang="en" sz="2200" dirty="0" smtClean="0"/>
              <a:t>(Infrared) </a:t>
            </a:r>
            <a:r>
              <a:rPr lang="en" sz="2200" dirty="0"/>
              <a:t>- Upper-level water Vapor</a:t>
            </a:r>
          </a:p>
          <a:p>
            <a:pPr marL="914400" lvl="1" indent="-368300" rtl="0">
              <a:buClr>
                <a:srgbClr val="FFFFFF"/>
              </a:buClr>
              <a:buSzPct val="100000"/>
              <a:buFont typeface="Arial"/>
              <a:buChar char="○"/>
            </a:pPr>
            <a:r>
              <a:rPr lang="en" sz="2200" dirty="0"/>
              <a:t>Channel 4 (Thermal Infrared) - Surface or cloud top temperature</a:t>
            </a:r>
          </a:p>
          <a:p>
            <a:pPr marL="914400" lvl="1" indent="-368300" rtl="0">
              <a:buClr>
                <a:srgbClr val="FFFFFF"/>
              </a:buClr>
              <a:buSzPct val="100000"/>
              <a:buFont typeface="Arial"/>
              <a:buChar char="○"/>
            </a:pPr>
            <a:r>
              <a:rPr lang="en" sz="2200" dirty="0"/>
              <a:t>Channel 5 (Thermal Infrared) - Surface or cloud top temperature and low-level water vapor</a:t>
            </a:r>
          </a:p>
          <a:p>
            <a:pPr marL="914400" lvl="1" indent="-368300" rtl="0">
              <a:buClr>
                <a:srgbClr val="FFFFFF"/>
              </a:buClr>
              <a:buSzPct val="100000"/>
              <a:buFont typeface="Arial"/>
              <a:buChar char="○"/>
            </a:pPr>
            <a:r>
              <a:rPr lang="en" sz="2200" dirty="0"/>
              <a:t>Channel 6 (Thermal Infrared) - Carbon dioxide band: Cloud detection </a:t>
            </a:r>
          </a:p>
          <a:p>
            <a:pPr>
              <a:buClr>
                <a:srgbClr val="FFFFFF"/>
              </a:buClr>
            </a:pPr>
            <a:endParaRPr lang="en" sz="2200"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518275" y="76187"/>
            <a:ext cx="8229600" cy="1143000"/>
          </a:xfrm>
          <a:prstGeom prst="rect">
            <a:avLst/>
          </a:prstGeom>
        </p:spPr>
        <p:txBody>
          <a:bodyPr lIns="91425" tIns="91425" rIns="91425" bIns="91425" anchor="b" anchorCtr="0">
            <a:noAutofit/>
          </a:bodyPr>
          <a:lstStyle/>
          <a:p>
            <a:pPr lvl="0" rtl="0">
              <a:buNone/>
            </a:pPr>
            <a:r>
              <a:rPr lang="en"/>
              <a:t>TeraScan</a:t>
            </a:r>
          </a:p>
        </p:txBody>
      </p:sp>
      <p:sp>
        <p:nvSpPr>
          <p:cNvPr id="55" name="Shape 55"/>
          <p:cNvSpPr txBox="1">
            <a:spLocks noGrp="1"/>
          </p:cNvSpPr>
          <p:nvPr>
            <p:ph type="body" idx="1"/>
          </p:nvPr>
        </p:nvSpPr>
        <p:spPr>
          <a:xfrm>
            <a:off x="457200" y="1219200"/>
            <a:ext cx="8229600" cy="4967700"/>
          </a:xfrm>
          <a:prstGeom prst="rect">
            <a:avLst/>
          </a:prstGeom>
        </p:spPr>
        <p:txBody>
          <a:bodyPr lIns="91425" tIns="91425" rIns="91425" bIns="91425" anchor="t" anchorCtr="0">
            <a:noAutofit/>
          </a:bodyPr>
          <a:lstStyle/>
          <a:p>
            <a:pPr marL="457200" lvl="0" indent="-368300" rtl="0">
              <a:buClr>
                <a:srgbClr val="FFFFFF"/>
              </a:buClr>
              <a:buSzPct val="100000"/>
              <a:buFont typeface="Arial"/>
              <a:buChar char="●"/>
            </a:pPr>
            <a:r>
              <a:rPr lang="en" sz="2200" dirty="0"/>
              <a:t>Software platform on TeraScan: RedHat Linux</a:t>
            </a:r>
          </a:p>
          <a:p>
            <a:pPr marL="457200" lvl="0" indent="-368300" rtl="0">
              <a:buClr>
                <a:srgbClr val="FFFFFF"/>
              </a:buClr>
              <a:buSzPct val="100000"/>
              <a:buFont typeface="Arial"/>
              <a:buChar char="●"/>
            </a:pPr>
            <a:r>
              <a:rPr lang="en" sz="2200" dirty="0"/>
              <a:t>Graphical User Interface (GUI’s) </a:t>
            </a:r>
          </a:p>
          <a:p>
            <a:pPr marL="914400" lvl="1" indent="-368300" rtl="0">
              <a:buClr>
                <a:srgbClr val="FFFFFF"/>
              </a:buClr>
              <a:buSzPct val="100000"/>
              <a:buFont typeface="Arial"/>
              <a:buChar char="○"/>
            </a:pPr>
            <a:r>
              <a:rPr lang="en" sz="2200" dirty="0"/>
              <a:t>TeraVision</a:t>
            </a:r>
          </a:p>
          <a:p>
            <a:pPr marL="914400" lvl="1" indent="-368300" rtl="0">
              <a:buClr>
                <a:srgbClr val="FFFFFF"/>
              </a:buClr>
              <a:buSzPct val="100000"/>
              <a:buFont typeface="Arial"/>
              <a:buChar char="○"/>
            </a:pPr>
            <a:r>
              <a:rPr lang="en" sz="2200" dirty="0"/>
              <a:t>TeraMaster</a:t>
            </a:r>
          </a:p>
          <a:p>
            <a:endParaRPr lang="en" sz="2200" dirty="0"/>
          </a:p>
          <a:p>
            <a:endParaRPr lang="en" sz="2200" dirty="0"/>
          </a:p>
          <a:p>
            <a:endParaRPr lang="en" sz="2200" dirty="0"/>
          </a:p>
        </p:txBody>
      </p:sp>
      <p:pic>
        <p:nvPicPr>
          <p:cNvPr id="1026" name="Picture 2" descr="http://i220.photobucket.com/albums/dd197/Raikenshi_kyozaku/Redhat-wa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3352800" cy="2872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b" anchorCtr="0">
            <a:noAutofit/>
          </a:bodyPr>
          <a:lstStyle/>
          <a:p>
            <a:pPr>
              <a:buNone/>
            </a:pPr>
            <a:r>
              <a:rPr lang="en"/>
              <a:t>Data Processing in TeraScan </a:t>
            </a:r>
          </a:p>
        </p:txBody>
      </p:sp>
      <p:sp>
        <p:nvSpPr>
          <p:cNvPr id="61" name="Shape 61"/>
          <p:cNvSpPr txBox="1">
            <a:spLocks noGrp="1"/>
          </p:cNvSpPr>
          <p:nvPr>
            <p:ph type="body" idx="1"/>
          </p:nvPr>
        </p:nvSpPr>
        <p:spPr>
          <a:prstGeom prst="rect">
            <a:avLst/>
          </a:prstGeom>
        </p:spPr>
        <p:txBody>
          <a:bodyPr lIns="91425" tIns="91425" rIns="91425" bIns="91425" anchor="t" anchorCtr="0">
            <a:noAutofit/>
          </a:bodyPr>
          <a:lstStyle/>
          <a:p>
            <a:pPr marL="457200" lvl="0" indent="-368300" rtl="0">
              <a:buClr>
                <a:srgbClr val="FFFFFF"/>
              </a:buClr>
              <a:buSzPct val="100000"/>
              <a:buFont typeface="Arial"/>
              <a:buChar char="●"/>
            </a:pPr>
            <a:r>
              <a:rPr lang="en" sz="2200" dirty="0"/>
              <a:t>Configuration Directory</a:t>
            </a:r>
          </a:p>
          <a:p>
            <a:pPr marL="914400" lvl="1" indent="-368300" rtl="0">
              <a:buClr>
                <a:srgbClr val="FFFFFF"/>
              </a:buClr>
              <a:buSzPct val="100000"/>
              <a:buFont typeface="Arial"/>
              <a:buChar char="○"/>
            </a:pPr>
            <a:r>
              <a:rPr lang="en" sz="2200" dirty="0"/>
              <a:t>batch.ingest</a:t>
            </a:r>
          </a:p>
          <a:p>
            <a:pPr marL="914400" lvl="1" indent="-368300" rtl="0">
              <a:buClr>
                <a:srgbClr val="FFFFFF"/>
              </a:buClr>
              <a:buSzPct val="100000"/>
              <a:buFont typeface="Arial"/>
              <a:buChar char="○"/>
            </a:pPr>
            <a:r>
              <a:rPr lang="en" sz="2200" dirty="0"/>
              <a:t>gvarin </a:t>
            </a:r>
          </a:p>
          <a:p>
            <a:pPr marL="914400" lvl="1" indent="-368300" rtl="0">
              <a:buClr>
                <a:srgbClr val="FFFFFF"/>
              </a:buClr>
              <a:buSzPct val="100000"/>
              <a:buFont typeface="Arial"/>
              <a:buChar char="○"/>
            </a:pPr>
            <a:r>
              <a:rPr lang="en" sz="2200" dirty="0"/>
              <a:t>gvar.local</a:t>
            </a:r>
          </a:p>
          <a:p>
            <a:pPr marL="457200" lvl="0" indent="-368300" rtl="0">
              <a:buClr>
                <a:srgbClr val="FFFFFF"/>
              </a:buClr>
              <a:buSzPct val="100000"/>
              <a:buFont typeface="Arial"/>
              <a:buChar char="●"/>
            </a:pPr>
            <a:r>
              <a:rPr lang="en" sz="2200" dirty="0"/>
              <a:t>GOES VARiable Format</a:t>
            </a:r>
          </a:p>
          <a:p>
            <a:pPr lvl="0" rtl="0">
              <a:buClr>
                <a:srgbClr val="FFFFFF"/>
              </a:buClr>
              <a:buNone/>
            </a:pPr>
            <a:r>
              <a:rPr lang="en" sz="2200" dirty="0"/>
              <a:t>       (GVAR) data</a:t>
            </a:r>
          </a:p>
          <a:p>
            <a:pPr>
              <a:buClr>
                <a:srgbClr val="FFFFFF"/>
              </a:buClr>
            </a:pPr>
            <a:endParaRPr lang="en" sz="2200" dirty="0"/>
          </a:p>
        </p:txBody>
      </p:sp>
      <p:sp>
        <p:nvSpPr>
          <p:cNvPr id="62" name="Shape 62"/>
          <p:cNvSpPr txBox="1"/>
          <p:nvPr/>
        </p:nvSpPr>
        <p:spPr>
          <a:xfrm>
            <a:off x="4554025" y="1832400"/>
            <a:ext cx="3920700" cy="4540499"/>
          </a:xfrm>
          <a:prstGeom prst="rect">
            <a:avLst/>
          </a:prstGeom>
        </p:spPr>
        <p:txBody>
          <a:bodyPr lIns="91425" tIns="91425" rIns="91425" bIns="91425" anchor="t"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lIns="91425" tIns="91425" rIns="91425" bIns="91425" anchor="b" anchorCtr="0">
            <a:noAutofit/>
          </a:bodyPr>
          <a:lstStyle/>
          <a:p>
            <a:pPr>
              <a:buNone/>
            </a:pPr>
            <a:r>
              <a:rPr lang="en"/>
              <a:t>TeraScan Modification Script</a:t>
            </a:r>
          </a:p>
        </p:txBody>
      </p:sp>
      <p:pic>
        <p:nvPicPr>
          <p:cNvPr id="68" name="Shape 68"/>
          <p:cNvPicPr preferRelativeResize="0"/>
          <p:nvPr/>
        </p:nvPicPr>
        <p:blipFill>
          <a:blip r:embed="rId3"/>
          <a:stretch>
            <a:fillRect/>
          </a:stretch>
        </p:blipFill>
        <p:spPr>
          <a:xfrm>
            <a:off x="609600" y="1524000"/>
            <a:ext cx="7710561" cy="4819074"/>
          </a:xfrm>
          <a:prstGeom prst="rect">
            <a:avLst/>
          </a:prstGeom>
          <a:ln w="38100">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lIns="91425" tIns="91425" rIns="91425" bIns="91425" anchor="b" anchorCtr="0">
            <a:noAutofit/>
          </a:bodyPr>
          <a:lstStyle/>
          <a:p>
            <a:pPr>
              <a:buNone/>
            </a:pPr>
            <a:r>
              <a:rPr lang="en"/>
              <a:t>Data Processing in TeraScan </a:t>
            </a:r>
          </a:p>
        </p:txBody>
      </p:sp>
      <p:pic>
        <p:nvPicPr>
          <p:cNvPr id="74" name="Shape 74"/>
          <p:cNvPicPr preferRelativeResize="0"/>
          <p:nvPr/>
        </p:nvPicPr>
        <p:blipFill>
          <a:blip r:embed="rId3"/>
          <a:stretch>
            <a:fillRect/>
          </a:stretch>
        </p:blipFill>
        <p:spPr>
          <a:xfrm>
            <a:off x="914400" y="1371600"/>
            <a:ext cx="6131524" cy="501493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0286208">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10286208</Template>
  <TotalTime>285</TotalTime>
  <Words>5541</Words>
  <Application>Microsoft Office PowerPoint</Application>
  <PresentationFormat>On-screen Show (4:3)</PresentationFormat>
  <Paragraphs>313</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10286208</vt:lpstr>
      <vt:lpstr>Update of the CERSER TeraScan Cataloguing System and the TeraScan Image Processing Scripts </vt:lpstr>
      <vt:lpstr>Abstract</vt:lpstr>
      <vt:lpstr>Goals</vt:lpstr>
      <vt:lpstr>What is TeraScan? </vt:lpstr>
      <vt:lpstr>TeraScan</vt:lpstr>
      <vt:lpstr>TeraScan</vt:lpstr>
      <vt:lpstr>Data Processing in TeraScan </vt:lpstr>
      <vt:lpstr>TeraScan Modification Script</vt:lpstr>
      <vt:lpstr>Data Processing in TeraScan </vt:lpstr>
      <vt:lpstr>Area Of Interest</vt:lpstr>
      <vt:lpstr>Modifying Configuration File</vt:lpstr>
      <vt:lpstr>TeraMaster Modifications</vt:lpstr>
      <vt:lpstr>TeraVision Images</vt:lpstr>
      <vt:lpstr>TeraVision Images</vt:lpstr>
      <vt:lpstr>CERSER Server Script Failures</vt:lpstr>
      <vt:lpstr>Server Side Script</vt:lpstr>
      <vt:lpstr>PHP</vt:lpstr>
      <vt:lpstr>MySQL</vt:lpstr>
      <vt:lpstr>HTML</vt:lpstr>
      <vt:lpstr>Dreamweaver</vt:lpstr>
      <vt:lpstr>phpMyAdmin</vt:lpstr>
      <vt:lpstr>ImageMagick</vt:lpstr>
      <vt:lpstr>ICal</vt:lpstr>
      <vt:lpstr>Parse Title to Database</vt:lpstr>
      <vt:lpstr>Parse Title to Database</vt:lpstr>
      <vt:lpstr>Checking for GOES Image</vt:lpstr>
      <vt:lpstr>Storing Satellite Name</vt:lpstr>
      <vt:lpstr>Storing Reformatted Date</vt:lpstr>
      <vt:lpstr>Storing Time</vt:lpstr>
      <vt:lpstr>Storing the Product</vt:lpstr>
      <vt:lpstr>Parse Product to Database</vt:lpstr>
      <vt:lpstr>Inserting Record into Database</vt:lpstr>
      <vt:lpstr>Resize/Rename/Copy IMG</vt:lpstr>
      <vt:lpstr>Resize/Rename/Copy IMG</vt:lpstr>
      <vt:lpstr>PowerPoint Presentation</vt:lpstr>
      <vt:lpstr>Results</vt:lpstr>
      <vt:lpstr>Conclusion</vt:lpstr>
      <vt:lpstr>Future Work</vt:lpstr>
      <vt:lpstr>Acknowledgements</vt:lpstr>
      <vt:lpstr>Demonstration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of the CERSER TeraScan Cataloguing System and the TeraScan Image Processing Scripts</dc:title>
  <dc:creator>MMT</dc:creator>
  <cp:lastModifiedBy>MMT</cp:lastModifiedBy>
  <cp:revision>27</cp:revision>
  <cp:lastPrinted>2014-04-15T15:20:47Z</cp:lastPrinted>
  <dcterms:modified xsi:type="dcterms:W3CDTF">2014-04-16T19:00:13Z</dcterms:modified>
</cp:coreProperties>
</file>