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21485225" cy="43429238"/>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F17E-1BE9-4806-A9F4-431E92959022}">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90" autoAdjust="0"/>
  </p:normalViewPr>
  <p:slideViewPr>
    <p:cSldViewPr snapToGrid="0" snapToObjects="1">
      <p:cViewPr>
        <p:scale>
          <a:sx n="45" d="100"/>
          <a:sy n="45" d="100"/>
        </p:scale>
        <p:origin x="1296" y="-216"/>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413094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41548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878843"/>
            <a:ext cx="987552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878843"/>
            <a:ext cx="2889504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57278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223583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2"/>
            <a:ext cx="3730752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9301483"/>
            <a:ext cx="3730752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122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5120641"/>
            <a:ext cx="1938528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5120641"/>
            <a:ext cx="1938528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2399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4912362"/>
            <a:ext cx="19392903"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2194562" y="6959600"/>
            <a:ext cx="19392903"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4912362"/>
            <a:ext cx="1940052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22296123" y="6959600"/>
            <a:ext cx="1940052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389021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274697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157572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873760"/>
            <a:ext cx="14439903"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4592321"/>
            <a:ext cx="14439903"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27711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0"/>
            <a:ext cx="2633472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8602983" y="1960880"/>
            <a:ext cx="2633472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8602983" y="17175482"/>
            <a:ext cx="2633472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A2DF-BA5F-B243-B868-A63A80179265}" type="datetimeFigureOut">
              <a:rPr lang="en-US" smtClean="0"/>
              <a:t>4/16/2014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6B5B4-929D-1843-99F4-7C087945D335}" type="slidenum">
              <a:rPr lang="en-US" smtClean="0"/>
              <a:t>‹#›</a:t>
            </a:fld>
            <a:endParaRPr lang="en-US" dirty="0"/>
          </a:p>
        </p:txBody>
      </p:sp>
    </p:spTree>
    <p:extLst>
      <p:ext uri="{BB962C8B-B14F-4D97-AF65-F5344CB8AC3E}">
        <p14:creationId xmlns:p14="http://schemas.microsoft.com/office/powerpoint/2010/main" val="287173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B9ADA2DF-BA5F-B243-B868-A63A80179265}" type="datetimeFigureOut">
              <a:rPr lang="en-US" smtClean="0"/>
              <a:t>4/16/2014</a:t>
            </a:fld>
            <a:endParaRPr lang="en-US" dirty="0"/>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7686B5B4-929D-1843-99F4-7C087945D335}" type="slidenum">
              <a:rPr lang="en-US" smtClean="0"/>
              <a:t>‹#›</a:t>
            </a:fld>
            <a:endParaRPr lang="en-US" dirty="0"/>
          </a:p>
        </p:txBody>
      </p:sp>
    </p:spTree>
    <p:extLst>
      <p:ext uri="{BB962C8B-B14F-4D97-AF65-F5344CB8AC3E}">
        <p14:creationId xmlns:p14="http://schemas.microsoft.com/office/powerpoint/2010/main" val="388832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0" y="0"/>
            <a:ext cx="43891200" cy="1804738"/>
          </a:xfrm>
          <a:gradFill>
            <a:gsLst>
              <a:gs pos="0">
                <a:srgbClr val="000000"/>
              </a:gs>
              <a:gs pos="39999">
                <a:srgbClr val="0A128C"/>
              </a:gs>
              <a:gs pos="70000">
                <a:srgbClr val="181CC7"/>
              </a:gs>
            </a:gsLst>
            <a:lin ang="5400000" scaled="0"/>
          </a:gradFill>
        </p:spPr>
        <p:txBody>
          <a:bodyPr anchor="ctr">
            <a:noAutofit/>
          </a:bodyPr>
          <a:lstStyle/>
          <a:p>
            <a:r>
              <a:rPr lang="en-US" sz="8000" b="1" dirty="0" smtClean="0">
                <a:solidFill>
                  <a:schemeClr val="bg1"/>
                </a:solidFill>
              </a:rPr>
              <a:t>Update of the CERSER TeraScan Cataloguing System and the TeraScan Image Processing Scripts</a:t>
            </a:r>
            <a:endParaRPr lang="en-US" sz="8000" b="1" dirty="0">
              <a:solidFill>
                <a:schemeClr val="bg1"/>
              </a:solidFill>
            </a:endParaRPr>
          </a:p>
        </p:txBody>
      </p:sp>
      <p:sp>
        <p:nvSpPr>
          <p:cNvPr id="19" name="Subtitle 2"/>
          <p:cNvSpPr>
            <a:spLocks noGrp="1"/>
          </p:cNvSpPr>
          <p:nvPr>
            <p:ph type="subTitle" idx="1"/>
          </p:nvPr>
        </p:nvSpPr>
        <p:spPr>
          <a:xfrm>
            <a:off x="0" y="1804738"/>
            <a:ext cx="43891200" cy="648655"/>
          </a:xfrm>
          <a:solidFill>
            <a:schemeClr val="tx1"/>
          </a:solidFill>
        </p:spPr>
        <p:txBody>
          <a:bodyPr>
            <a:noAutofit/>
          </a:bodyPr>
          <a:lstStyle/>
          <a:p>
            <a:r>
              <a:rPr lang="en-US" sz="2400" dirty="0">
                <a:solidFill>
                  <a:schemeClr val="bg1"/>
                </a:solidFill>
                <a:latin typeface="Century Gothic" panose="020B0502020202020204" pitchFamily="34" charset="0"/>
              </a:rPr>
              <a:t>2013-2014 Multimedia </a:t>
            </a:r>
            <a:r>
              <a:rPr lang="en-US" sz="2400" dirty="0" smtClean="0">
                <a:solidFill>
                  <a:schemeClr val="bg1"/>
                </a:solidFill>
                <a:latin typeface="Century Gothic" panose="020B0502020202020204" pitchFamily="34" charset="0"/>
              </a:rPr>
              <a:t>Team  ::   Derek </a:t>
            </a:r>
            <a:r>
              <a:rPr lang="en-US" sz="2400" dirty="0">
                <a:solidFill>
                  <a:schemeClr val="bg1"/>
                </a:solidFill>
                <a:latin typeface="Century Gothic" panose="020B0502020202020204" pitchFamily="34" charset="0"/>
              </a:rPr>
              <a:t>Morris Jr., Jefferson Ridgeway, Tori </a:t>
            </a:r>
            <a:r>
              <a:rPr lang="en-US" sz="2400" dirty="0" smtClean="0">
                <a:solidFill>
                  <a:schemeClr val="bg1"/>
                </a:solidFill>
                <a:latin typeface="Century Gothic" panose="020B0502020202020204" pitchFamily="34" charset="0"/>
              </a:rPr>
              <a:t>Wilbon  ::  Center </a:t>
            </a:r>
            <a:r>
              <a:rPr lang="en-US" sz="2400" dirty="0">
                <a:solidFill>
                  <a:schemeClr val="bg1"/>
                </a:solidFill>
                <a:latin typeface="Century Gothic" panose="020B0502020202020204" pitchFamily="34" charset="0"/>
              </a:rPr>
              <a:t>of Excellence in Remote Sensing Education and </a:t>
            </a:r>
            <a:r>
              <a:rPr lang="en-US" sz="2400" dirty="0" smtClean="0">
                <a:solidFill>
                  <a:schemeClr val="bg1"/>
                </a:solidFill>
                <a:latin typeface="Century Gothic" panose="020B0502020202020204" pitchFamily="34" charset="0"/>
              </a:rPr>
              <a:t>Research  ::  Elizabeth </a:t>
            </a:r>
            <a:r>
              <a:rPr lang="en-US" sz="2400" dirty="0">
                <a:solidFill>
                  <a:schemeClr val="bg1"/>
                </a:solidFill>
                <a:latin typeface="Century Gothic" panose="020B0502020202020204" pitchFamily="34" charset="0"/>
              </a:rPr>
              <a:t>City State </a:t>
            </a:r>
            <a:r>
              <a:rPr lang="en-US" sz="2400" dirty="0" smtClean="0">
                <a:solidFill>
                  <a:schemeClr val="bg1"/>
                </a:solidFill>
                <a:latin typeface="Century Gothic" panose="020B0502020202020204" pitchFamily="34" charset="0"/>
              </a:rPr>
              <a:t>University  ::  Elizabeth </a:t>
            </a:r>
            <a:r>
              <a:rPr lang="en-US" sz="2400" dirty="0">
                <a:solidFill>
                  <a:schemeClr val="bg1"/>
                </a:solidFill>
                <a:latin typeface="Century Gothic" panose="020B0502020202020204" pitchFamily="34" charset="0"/>
              </a:rPr>
              <a:t>City, North Carolina, USA</a:t>
            </a:r>
          </a:p>
        </p:txBody>
      </p:sp>
      <p:sp>
        <p:nvSpPr>
          <p:cNvPr id="20" name="TextBox 19"/>
          <p:cNvSpPr txBox="1"/>
          <p:nvPr/>
        </p:nvSpPr>
        <p:spPr>
          <a:xfrm>
            <a:off x="0" y="2690817"/>
            <a:ext cx="8686800" cy="11480063"/>
          </a:xfrm>
          <a:prstGeom prst="rect">
            <a:avLst/>
          </a:prstGeom>
          <a:noFill/>
        </p:spPr>
        <p:txBody>
          <a:bodyPr wrap="square" rtlCol="0">
            <a:spAutoFit/>
          </a:bodyPr>
          <a:lstStyle/>
          <a:p>
            <a:pPr algn="ctr"/>
            <a:r>
              <a:rPr lang="en-US" sz="2800" b="1" dirty="0" smtClean="0"/>
              <a:t>Abstract</a:t>
            </a:r>
          </a:p>
          <a:p>
            <a:r>
              <a:rPr lang="en-US" sz="2400" dirty="0"/>
              <a:t>The Center of Excellence in Remote Sensing Education and Research (CERSER) on the campus of Elizabeth City State University is currently tasked with the responsibility of receiving remotely sensed data from National Oceanic and Atmospheric Administration (NOAA) Polar Operational Environmental Satellites (POES) and Geostationary Operational Environmental Satellites (GOES). This data is collected by </a:t>
            </a:r>
            <a:r>
              <a:rPr lang="en-US" sz="2400" dirty="0" err="1"/>
              <a:t>SeaSpace</a:t>
            </a:r>
            <a:r>
              <a:rPr lang="en-US" sz="2400" dirty="0"/>
              <a:t> </a:t>
            </a:r>
            <a:r>
              <a:rPr lang="en-US" sz="2400" dirty="0" err="1"/>
              <a:t>TeraScan</a:t>
            </a:r>
            <a:r>
              <a:rPr lang="en-US" sz="2400" dirty="0"/>
              <a:t> systems installed in the CERSER labs in Dixon-Patterson Hall.</a:t>
            </a:r>
          </a:p>
          <a:p>
            <a:r>
              <a:rPr lang="en-US" sz="2400" dirty="0"/>
              <a:t>In 2005, the processing system underwent a major update due to a migration to a new operating system. A minor update was needed at this time to deal with a second operating system migration and display of the processed images on the CERSER web site. Since then, a second transfer to a new server was made in 2013. The cataloguing system went down at this time and was not repaired due to technical issues with the </a:t>
            </a:r>
            <a:r>
              <a:rPr lang="en-US" sz="2400" dirty="0" err="1"/>
              <a:t>TeraScan</a:t>
            </a:r>
            <a:r>
              <a:rPr lang="en-US" sz="2400" dirty="0"/>
              <a:t> system. The 2014 team corrected issues within the current server directory system and updated the data script to process images from the GOES-13 satellite received by the </a:t>
            </a:r>
            <a:r>
              <a:rPr lang="en-US" sz="2400" dirty="0" err="1"/>
              <a:t>TeraScan</a:t>
            </a:r>
            <a:r>
              <a:rPr lang="en-US" sz="2400" dirty="0"/>
              <a:t> system. Software and languages utilized for this task included </a:t>
            </a:r>
            <a:r>
              <a:rPr lang="en-US" sz="2400" dirty="0" err="1"/>
              <a:t>ImageMagick</a:t>
            </a:r>
            <a:r>
              <a:rPr lang="en-US" sz="2400" dirty="0"/>
              <a:t>, PHP, HTML, Dreamweaver, </a:t>
            </a:r>
            <a:r>
              <a:rPr lang="en-US" sz="2400" dirty="0" err="1"/>
              <a:t>phpMyAdmin</a:t>
            </a:r>
            <a:r>
              <a:rPr lang="en-US" sz="2400" dirty="0"/>
              <a:t>, and MySQL.</a:t>
            </a:r>
          </a:p>
          <a:p>
            <a:r>
              <a:rPr lang="en-US" sz="2400" dirty="0"/>
              <a:t>Along with this operating system update, a major script development was needed on the </a:t>
            </a:r>
            <a:r>
              <a:rPr lang="en-US" sz="2400" dirty="0" err="1"/>
              <a:t>TeraScan</a:t>
            </a:r>
            <a:r>
              <a:rPr lang="en-US" sz="2400" dirty="0"/>
              <a:t> processing equipment due to an upgrade in hardware. The ground station upgrades included a 3.7m X/L band, a 3.6m C band, and a 5.0m L band dishes, along with accompanying computing hardware. </a:t>
            </a:r>
          </a:p>
          <a:p>
            <a:r>
              <a:rPr lang="en-US" sz="2400" dirty="0"/>
              <a:t>This project implemented new script on the </a:t>
            </a:r>
            <a:r>
              <a:rPr lang="en-US" sz="2400" dirty="0" err="1"/>
              <a:t>TeraScan</a:t>
            </a:r>
            <a:r>
              <a:rPr lang="en-US" sz="2400" dirty="0"/>
              <a:t> and CERSER servers.  This new script processes both infrared and visible light images received from the GOES-13 satellite into the Tagged Image File (TIFF) Format. </a:t>
            </a:r>
            <a:r>
              <a:rPr lang="en-US" sz="2400" b="1" dirty="0" smtClean="0"/>
              <a:t/>
            </a:r>
            <a:br>
              <a:rPr lang="en-US" sz="2400" b="1" dirty="0" smtClean="0"/>
            </a:br>
            <a:r>
              <a:rPr lang="en-US" sz="1600" b="1" dirty="0" smtClean="0"/>
              <a:t>Keywords- </a:t>
            </a:r>
            <a:r>
              <a:rPr lang="en-US" sz="1600" dirty="0" smtClean="0"/>
              <a:t>GOES, </a:t>
            </a:r>
            <a:r>
              <a:rPr lang="en-US" sz="1600" dirty="0" err="1" smtClean="0"/>
              <a:t>TeraScan</a:t>
            </a:r>
            <a:r>
              <a:rPr lang="en-US" sz="1600" dirty="0" smtClean="0"/>
              <a:t>, </a:t>
            </a:r>
            <a:r>
              <a:rPr lang="en-US" sz="1600" dirty="0" err="1" smtClean="0"/>
              <a:t>ImageMagick</a:t>
            </a:r>
            <a:r>
              <a:rPr lang="en-US" sz="1600" dirty="0" smtClean="0"/>
              <a:t>, Macintosh OSX, MySQL, PHP, Remote Sensing</a:t>
            </a:r>
            <a:endParaRPr lang="en-US" sz="6600" dirty="0"/>
          </a:p>
        </p:txBody>
      </p:sp>
      <p:sp>
        <p:nvSpPr>
          <p:cNvPr id="22" name="TextBox 21"/>
          <p:cNvSpPr txBox="1"/>
          <p:nvPr/>
        </p:nvSpPr>
        <p:spPr>
          <a:xfrm>
            <a:off x="9721565" y="2690817"/>
            <a:ext cx="8686800" cy="4739759"/>
          </a:xfrm>
          <a:prstGeom prst="rect">
            <a:avLst/>
          </a:prstGeom>
          <a:noFill/>
        </p:spPr>
        <p:txBody>
          <a:bodyPr wrap="square" rtlCol="0">
            <a:spAutoFit/>
          </a:bodyPr>
          <a:lstStyle/>
          <a:p>
            <a:pPr algn="ctr"/>
            <a:r>
              <a:rPr lang="en-US" sz="2800" b="1" dirty="0" smtClean="0"/>
              <a:t>Goals</a:t>
            </a:r>
          </a:p>
          <a:p>
            <a:r>
              <a:rPr lang="en-US" sz="2400" dirty="0"/>
              <a:t>This research project had three goals for this academic year tasking:</a:t>
            </a:r>
          </a:p>
          <a:p>
            <a:pPr marL="457200" indent="-457200">
              <a:spcAft>
                <a:spcPts val="600"/>
              </a:spcAft>
              <a:buFont typeface="+mj-lt"/>
              <a:buAutoNum type="arabicPeriod"/>
            </a:pPr>
            <a:r>
              <a:rPr lang="en-US" sz="2400" dirty="0" smtClean="0"/>
              <a:t>Determine </a:t>
            </a:r>
            <a:r>
              <a:rPr lang="en-US" sz="2400" dirty="0"/>
              <a:t>and repair the cause of the script failures on the CERSER server. </a:t>
            </a:r>
            <a:endParaRPr lang="en-US" sz="2400" dirty="0" smtClean="0"/>
          </a:p>
          <a:p>
            <a:pPr marL="457200" indent="-457200">
              <a:spcAft>
                <a:spcPts val="600"/>
              </a:spcAft>
              <a:buFont typeface="+mj-lt"/>
              <a:buAutoNum type="arabicPeriod"/>
            </a:pPr>
            <a:r>
              <a:rPr lang="en-US" sz="2400" dirty="0" smtClean="0"/>
              <a:t>Develop TeraScan script that will process the satellite data into an image, provide overlay information, and place the completed image onto the server.</a:t>
            </a:r>
          </a:p>
          <a:p>
            <a:pPr marL="457200" indent="-457200">
              <a:buFont typeface="+mj-lt"/>
              <a:buAutoNum type="arabicPeriod"/>
            </a:pPr>
            <a:r>
              <a:rPr lang="en-US" sz="2400" dirty="0" smtClean="0"/>
              <a:t>Rewrite the PHP processing script on the CERSER server to parse Geostationary Operational Environmental Satellite (GOES) information into a database and to execute commands to convert and resize the same image.</a:t>
            </a:r>
            <a:endParaRPr lang="en-US" sz="2400" b="1" dirty="0"/>
          </a:p>
        </p:txBody>
      </p:sp>
      <p:pic>
        <p:nvPicPr>
          <p:cNvPr id="26" name="Picture 25"/>
          <p:cNvPicPr>
            <a:picLocks/>
          </p:cNvPicPr>
          <p:nvPr/>
        </p:nvPicPr>
        <p:blipFill>
          <a:blip r:embed="rId2">
            <a:extLst>
              <a:ext uri="{28A0092B-C50C-407E-A947-70E740481C1C}">
                <a14:useLocalDpi xmlns:a14="http://schemas.microsoft.com/office/drawing/2010/main" val="0"/>
              </a:ext>
            </a:extLst>
          </a:blip>
          <a:stretch>
            <a:fillRect/>
          </a:stretch>
        </p:blipFill>
        <p:spPr>
          <a:xfrm>
            <a:off x="38464119" y="2913597"/>
            <a:ext cx="4827910" cy="3114977"/>
          </a:xfrm>
          <a:prstGeom prst="rect">
            <a:avLst/>
          </a:prstGeom>
        </p:spPr>
      </p:pic>
      <p:sp>
        <p:nvSpPr>
          <p:cNvPr id="2" name="TextBox 1"/>
          <p:cNvSpPr txBox="1"/>
          <p:nvPr/>
        </p:nvSpPr>
        <p:spPr>
          <a:xfrm>
            <a:off x="38464119" y="6029224"/>
            <a:ext cx="4827911" cy="400110"/>
          </a:xfrm>
          <a:prstGeom prst="rect">
            <a:avLst/>
          </a:prstGeom>
          <a:noFill/>
        </p:spPr>
        <p:txBody>
          <a:bodyPr wrap="square" rtlCol="0">
            <a:spAutoFit/>
          </a:bodyPr>
          <a:lstStyle/>
          <a:p>
            <a:r>
              <a:rPr lang="en-US" sz="2000" dirty="0" smtClean="0"/>
              <a:t>NOAA GOES Channel 3 Vapor, ECSU</a:t>
            </a:r>
            <a:endParaRPr lang="en-US" sz="2000" dirty="0"/>
          </a:p>
        </p:txBody>
      </p:sp>
      <p:pic>
        <p:nvPicPr>
          <p:cNvPr id="27" name="Picture 26"/>
          <p:cNvPicPr>
            <a:picLocks/>
          </p:cNvPicPr>
          <p:nvPr/>
        </p:nvPicPr>
        <p:blipFill>
          <a:blip r:embed="rId3">
            <a:extLst>
              <a:ext uri="{28A0092B-C50C-407E-A947-70E740481C1C}">
                <a14:useLocalDpi xmlns:a14="http://schemas.microsoft.com/office/drawing/2010/main" val="0"/>
              </a:ext>
            </a:extLst>
          </a:blip>
          <a:stretch>
            <a:fillRect/>
          </a:stretch>
        </p:blipFill>
        <p:spPr>
          <a:xfrm>
            <a:off x="38464119" y="6737937"/>
            <a:ext cx="4827910" cy="2584638"/>
          </a:xfrm>
          <a:prstGeom prst="rect">
            <a:avLst/>
          </a:prstGeom>
        </p:spPr>
      </p:pic>
      <p:sp>
        <p:nvSpPr>
          <p:cNvPr id="34" name="TextBox 33"/>
          <p:cNvSpPr txBox="1"/>
          <p:nvPr/>
        </p:nvSpPr>
        <p:spPr>
          <a:xfrm>
            <a:off x="38464120" y="9315302"/>
            <a:ext cx="4827910" cy="400110"/>
          </a:xfrm>
          <a:prstGeom prst="rect">
            <a:avLst/>
          </a:prstGeom>
          <a:noFill/>
        </p:spPr>
        <p:txBody>
          <a:bodyPr wrap="square" rtlCol="0">
            <a:spAutoFit/>
          </a:bodyPr>
          <a:lstStyle/>
          <a:p>
            <a:r>
              <a:rPr lang="en-US" sz="2000" dirty="0" smtClean="0"/>
              <a:t>NOAA GOES Channel 1 Visible, ECSU</a:t>
            </a:r>
            <a:endParaRPr lang="en-US" sz="2000" dirty="0"/>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4119" y="10056531"/>
            <a:ext cx="5109453" cy="3359556"/>
          </a:xfrm>
          <a:prstGeom prst="rect">
            <a:avLst/>
          </a:prstGeom>
        </p:spPr>
      </p:pic>
      <p:sp>
        <p:nvSpPr>
          <p:cNvPr id="35" name="TextBox 34"/>
          <p:cNvSpPr txBox="1"/>
          <p:nvPr/>
        </p:nvSpPr>
        <p:spPr>
          <a:xfrm>
            <a:off x="38464119" y="13416330"/>
            <a:ext cx="5109453" cy="400110"/>
          </a:xfrm>
          <a:prstGeom prst="rect">
            <a:avLst/>
          </a:prstGeom>
          <a:noFill/>
        </p:spPr>
        <p:txBody>
          <a:bodyPr wrap="square" rtlCol="0">
            <a:spAutoFit/>
          </a:bodyPr>
          <a:lstStyle/>
          <a:p>
            <a:r>
              <a:rPr lang="en-US" sz="2000" dirty="0" smtClean="0"/>
              <a:t>NOAA GOES Channel 4 Upper Vapor, ECSU</a:t>
            </a:r>
            <a:endParaRPr lang="en-US" sz="2000" dirty="0"/>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5536" y="14370145"/>
            <a:ext cx="4789643" cy="3641441"/>
          </a:xfrm>
          <a:prstGeom prst="rect">
            <a:avLst/>
          </a:prstGeom>
        </p:spPr>
      </p:pic>
      <p:sp>
        <p:nvSpPr>
          <p:cNvPr id="36" name="TextBox 35"/>
          <p:cNvSpPr txBox="1"/>
          <p:nvPr/>
        </p:nvSpPr>
        <p:spPr>
          <a:xfrm>
            <a:off x="38464119" y="18024354"/>
            <a:ext cx="4754880" cy="400110"/>
          </a:xfrm>
          <a:prstGeom prst="rect">
            <a:avLst/>
          </a:prstGeom>
          <a:noFill/>
        </p:spPr>
        <p:txBody>
          <a:bodyPr wrap="square" rtlCol="0">
            <a:spAutoFit/>
          </a:bodyPr>
          <a:lstStyle/>
          <a:p>
            <a:r>
              <a:rPr lang="en-US" sz="2000" dirty="0" smtClean="0"/>
              <a:t>NOAA GOES Channel 1 Vapor, ECSU</a:t>
            </a:r>
            <a:endParaRPr lang="en-US" sz="2000" dirty="0"/>
          </a:p>
        </p:txBody>
      </p:sp>
      <p:grpSp>
        <p:nvGrpSpPr>
          <p:cNvPr id="55" name="Group 54"/>
          <p:cNvGrpSpPr/>
          <p:nvPr/>
        </p:nvGrpSpPr>
        <p:grpSpPr>
          <a:xfrm>
            <a:off x="19443130" y="2690817"/>
            <a:ext cx="8686800" cy="19066699"/>
            <a:chOff x="19887630" y="2690817"/>
            <a:chExt cx="8686800" cy="19066699"/>
          </a:xfrm>
        </p:grpSpPr>
        <p:sp>
          <p:nvSpPr>
            <p:cNvPr id="23" name="TextBox 22"/>
            <p:cNvSpPr txBox="1"/>
            <p:nvPr/>
          </p:nvSpPr>
          <p:spPr>
            <a:xfrm>
              <a:off x="19887630" y="2690817"/>
              <a:ext cx="8686800" cy="9402574"/>
            </a:xfrm>
            <a:prstGeom prst="rect">
              <a:avLst/>
            </a:prstGeom>
            <a:noFill/>
          </p:spPr>
          <p:txBody>
            <a:bodyPr wrap="square" rtlCol="0">
              <a:spAutoFit/>
            </a:bodyPr>
            <a:lstStyle/>
            <a:p>
              <a:pPr indent="457200" algn="ctr"/>
              <a:r>
                <a:rPr lang="en-US" sz="2800" b="1" dirty="0" smtClean="0"/>
                <a:t>Methodology</a:t>
              </a:r>
              <a:endParaRPr lang="en-US" sz="2800" dirty="0" smtClean="0"/>
            </a:p>
            <a:p>
              <a:pPr marL="342900" indent="-342900">
                <a:buFont typeface="Arial" panose="020B0604020202020204" pitchFamily="34" charset="0"/>
                <a:buChar char="•"/>
              </a:pPr>
              <a:r>
                <a:rPr lang="en-US" sz="2400" dirty="0" smtClean="0"/>
                <a:t>TeraScan Modification Script</a:t>
              </a:r>
            </a:p>
            <a:p>
              <a:pPr marL="342900" indent="-342900">
                <a:spcBef>
                  <a:spcPts val="600"/>
                </a:spcBef>
                <a:buFont typeface="Arial" panose="020B0604020202020204" pitchFamily="34" charset="0"/>
                <a:buChar char="•"/>
              </a:pPr>
              <a:r>
                <a:rPr lang="en-US" sz="2400" dirty="0" smtClean="0"/>
                <a:t>Used GUI TeraMaster to make a master Area of Interest (</a:t>
              </a:r>
              <a:r>
                <a:rPr lang="en-US" sz="2400" dirty="0" err="1" smtClean="0"/>
                <a:t>AOI</a:t>
              </a:r>
              <a:r>
                <a:rPr lang="en-US" sz="2400" dirty="0" smtClean="0"/>
                <a:t>)</a:t>
              </a:r>
            </a:p>
            <a:p>
              <a:pPr marL="914400" lvl="1" indent="-342900">
                <a:buFont typeface="Wingdings" panose="05000000000000000000" pitchFamily="2" charset="2"/>
                <a:buChar char="Ø"/>
              </a:pPr>
              <a:r>
                <a:rPr lang="en-US" sz="2400" dirty="0" smtClean="0"/>
                <a:t>Modified the configproc file parameters</a:t>
              </a:r>
            </a:p>
            <a:p>
              <a:pPr marL="914400" lvl="1" indent="-342900">
                <a:buFont typeface="Wingdings" panose="05000000000000000000" pitchFamily="2" charset="2"/>
                <a:buChar char="Ø"/>
              </a:pPr>
              <a:r>
                <a:rPr lang="en-US" sz="2400" dirty="0" smtClean="0"/>
                <a:t>Binary is converted to the TeraScan Data Format(TDF)</a:t>
              </a:r>
            </a:p>
            <a:p>
              <a:pPr marL="914400" lvl="1" indent="-342900">
                <a:buFont typeface="Wingdings" panose="05000000000000000000" pitchFamily="2" charset="2"/>
                <a:buChar char="Ø"/>
              </a:pPr>
              <a:r>
                <a:rPr lang="en-US" sz="2400" dirty="0" smtClean="0"/>
                <a:t>Enter Configproc then go to gvar.local </a:t>
              </a:r>
            </a:p>
            <a:p>
              <a:pPr marL="342900" indent="-342900">
                <a:spcBef>
                  <a:spcPts val="600"/>
                </a:spcBef>
                <a:buFont typeface="Arial" panose="020B0604020202020204" pitchFamily="34" charset="0"/>
                <a:buChar char="•"/>
              </a:pPr>
              <a:r>
                <a:rPr lang="en-US" sz="2400" dirty="0" smtClean="0"/>
                <a:t>CERSER Server Script Failures</a:t>
              </a:r>
            </a:p>
            <a:p>
              <a:pPr marL="914400" lvl="1" indent="-342900">
                <a:buFont typeface="Wingdings" panose="05000000000000000000" pitchFamily="2" charset="2"/>
                <a:buChar char="Ø"/>
              </a:pPr>
              <a:r>
                <a:rPr lang="en-US" sz="2400" dirty="0" smtClean="0"/>
                <a:t>2011 script needed to be updated</a:t>
              </a:r>
            </a:p>
            <a:p>
              <a:pPr marL="914400" lvl="1" indent="-342900">
                <a:buFont typeface="Wingdings" panose="05000000000000000000" pitchFamily="2" charset="2"/>
                <a:buChar char="Ø"/>
              </a:pPr>
              <a:r>
                <a:rPr lang="en-US" sz="2400" dirty="0" smtClean="0"/>
                <a:t>Change directory permissions to READ &amp; WRITE</a:t>
              </a:r>
            </a:p>
            <a:p>
              <a:pPr marL="342900" indent="-342900">
                <a:spcBef>
                  <a:spcPts val="600"/>
                </a:spcBef>
                <a:buFont typeface="Arial" panose="020B0604020202020204" pitchFamily="34" charset="0"/>
                <a:buChar char="•"/>
              </a:pPr>
              <a:r>
                <a:rPr lang="en-US" sz="2400" b="1" dirty="0" smtClean="0"/>
                <a:t> </a:t>
              </a:r>
              <a:r>
                <a:rPr lang="en-US" sz="2400" dirty="0" smtClean="0"/>
                <a:t>Serverside Script</a:t>
              </a:r>
            </a:p>
            <a:p>
              <a:pPr marL="914400" indent="-342900">
                <a:buFont typeface="Wingdings" panose="05000000000000000000" pitchFamily="2" charset="2"/>
                <a:buChar char="Ø"/>
              </a:pPr>
              <a:r>
                <a:rPr lang="en-US" sz="2400" dirty="0" smtClean="0"/>
                <a:t>PHP, MySQL, HTML (1</a:t>
              </a:r>
              <a:r>
                <a:rPr lang="en-US" sz="2400" baseline="30000" dirty="0" smtClean="0"/>
                <a:t>st</a:t>
              </a:r>
              <a:r>
                <a:rPr lang="en-US" sz="2400" dirty="0" smtClean="0"/>
                <a:t> developed in 2006 as ASP</a:t>
              </a:r>
              <a:r>
                <a:rPr lang="en-US" sz="2400" dirty="0"/>
                <a:t> </a:t>
              </a:r>
              <a:r>
                <a:rPr lang="en-US" sz="2400" dirty="0" smtClean="0"/>
                <a:t>script)</a:t>
              </a:r>
            </a:p>
            <a:p>
              <a:pPr marL="914400" indent="-342900">
                <a:buFont typeface="Wingdings" panose="05000000000000000000" pitchFamily="2" charset="2"/>
                <a:buChar char="Ø"/>
              </a:pPr>
              <a:r>
                <a:rPr lang="en-US" sz="2400" dirty="0" smtClean="0"/>
                <a:t>Upgrade of TeraScan equipment 2013</a:t>
              </a:r>
            </a:p>
            <a:p>
              <a:pPr marL="914400" indent="-342900">
                <a:buFont typeface="Wingdings" panose="05000000000000000000" pitchFamily="2" charset="2"/>
                <a:buChar char="Ø"/>
              </a:pPr>
              <a:r>
                <a:rPr lang="en-US" sz="2400" dirty="0" smtClean="0"/>
                <a:t>Process images received from GOES imager by TeraScan</a:t>
              </a:r>
              <a:endParaRPr lang="en-US" sz="2400" dirty="0"/>
            </a:p>
            <a:p>
              <a:pPr marL="342900" indent="-342900">
                <a:spcBef>
                  <a:spcPts val="600"/>
                </a:spcBef>
                <a:buFont typeface="Arial" panose="020B0604020202020204" pitchFamily="34" charset="0"/>
                <a:buChar char="•"/>
              </a:pPr>
              <a:r>
                <a:rPr lang="en-US" sz="2400" dirty="0" smtClean="0"/>
                <a:t>Parse Title to Database</a:t>
              </a:r>
            </a:p>
            <a:p>
              <a:pPr marL="914400" lvl="1" indent="-342900">
                <a:buFont typeface="Wingdings" panose="05000000000000000000" pitchFamily="2" charset="2"/>
                <a:buChar char="Ø"/>
              </a:pPr>
              <a:r>
                <a:rPr lang="en-US" sz="2400" dirty="0" smtClean="0"/>
                <a:t>Title holds information need for database</a:t>
              </a:r>
            </a:p>
            <a:p>
              <a:pPr marL="914400" lvl="1" indent="-342900">
                <a:buFont typeface="Wingdings" panose="05000000000000000000" pitchFamily="2" charset="2"/>
                <a:buChar char="Ø"/>
              </a:pPr>
              <a:r>
                <a:rPr lang="en-US" sz="2400" dirty="0" smtClean="0"/>
                <a:t>Date, time, type of satellite, channel, extension</a:t>
              </a:r>
            </a:p>
            <a:p>
              <a:pPr marL="914400" lvl="1" indent="-342900">
                <a:buFont typeface="Wingdings" panose="05000000000000000000" pitchFamily="2" charset="2"/>
                <a:buChar char="Ø"/>
              </a:pPr>
              <a:r>
                <a:rPr lang="en-US" sz="2400" dirty="0" smtClean="0"/>
                <a:t>GOES file titles have 36 characters</a:t>
              </a:r>
            </a:p>
            <a:p>
              <a:pPr marL="914400" lvl="1" indent="-342900">
                <a:buFont typeface="Wingdings" panose="05000000000000000000" pitchFamily="2" charset="2"/>
                <a:buChar char="Ø"/>
              </a:pPr>
              <a:r>
                <a:rPr lang="en-US" sz="2400" dirty="0" smtClean="0"/>
                <a:t>Use variables use substr commands</a:t>
              </a:r>
            </a:p>
            <a:p>
              <a:pPr marL="914400" lvl="1" indent="-342900">
                <a:buFont typeface="Wingdings" panose="05000000000000000000" pitchFamily="2" charset="2"/>
                <a:buChar char="Ø"/>
              </a:pPr>
              <a:r>
                <a:rPr lang="en-US" sz="2400" dirty="0" smtClean="0"/>
                <a:t>Time is in Zulu</a:t>
              </a:r>
            </a:p>
            <a:p>
              <a:pPr marL="342900" indent="-342900">
                <a:spcBef>
                  <a:spcPts val="600"/>
                </a:spcBef>
                <a:buFont typeface="Arial" panose="020B0604020202020204" pitchFamily="34" charset="0"/>
                <a:buChar char="•"/>
              </a:pPr>
              <a:r>
                <a:rPr lang="en-US" sz="2400" dirty="0" smtClean="0"/>
                <a:t>Resize/Rename/Copy IMG</a:t>
              </a:r>
            </a:p>
            <a:p>
              <a:pPr marL="914400" lvl="1" indent="-342900">
                <a:buFont typeface="Wingdings" panose="05000000000000000000" pitchFamily="2" charset="2"/>
                <a:buChar char="Ø"/>
              </a:pPr>
              <a:r>
                <a:rPr lang="en-US" sz="2400" dirty="0" smtClean="0"/>
                <a:t>Change TIFF to JPEG formats</a:t>
              </a:r>
            </a:p>
            <a:p>
              <a:pPr marL="914400" lvl="1" indent="-342900">
                <a:buFont typeface="Wingdings" panose="05000000000000000000" pitchFamily="2" charset="2"/>
                <a:buChar char="Ø"/>
              </a:pPr>
              <a:r>
                <a:rPr lang="en-US" sz="2400" dirty="0" smtClean="0"/>
                <a:t>Uses graphic program ImageMagick</a:t>
              </a:r>
              <a:endParaRPr lang="en-US" sz="2400" dirty="0"/>
            </a:p>
            <a:p>
              <a:pPr marL="914400" lvl="1" indent="-342900">
                <a:buFont typeface="Wingdings" panose="05000000000000000000" pitchFamily="2" charset="2"/>
                <a:buChar char="Ø"/>
              </a:pPr>
              <a:r>
                <a:rPr lang="en-US" sz="2400" dirty="0" smtClean="0"/>
                <a:t>Mysql_insert_id() retrieves the record id</a:t>
              </a:r>
            </a:p>
            <a:p>
              <a:pPr marL="914400" lvl="1" indent="-342900">
                <a:buFont typeface="Wingdings" panose="05000000000000000000" pitchFamily="2" charset="2"/>
                <a:buChar char="Ø"/>
              </a:pPr>
              <a:r>
                <a:rPr lang="en-US" sz="2400" dirty="0" smtClean="0"/>
                <a:t>Used to rename the image by using only the keyid name</a:t>
              </a:r>
              <a:endParaRPr lang="en-US" sz="2000" dirty="0" smtClean="0"/>
            </a:p>
          </p:txBody>
        </p:sp>
        <p:grpSp>
          <p:nvGrpSpPr>
            <p:cNvPr id="14" name="Group 13"/>
            <p:cNvGrpSpPr/>
            <p:nvPr/>
          </p:nvGrpSpPr>
          <p:grpSpPr>
            <a:xfrm>
              <a:off x="20625269" y="16843237"/>
              <a:ext cx="4480560" cy="710860"/>
              <a:chOff x="19802688" y="19593933"/>
              <a:chExt cx="4480560" cy="710860"/>
            </a:xfrm>
          </p:grpSpPr>
          <p:pic>
            <p:nvPicPr>
              <p:cNvPr id="5" name="Picture 4" descr="mmt_LASTID_script.png"/>
              <p:cNvPicPr>
                <a:picLocks/>
              </p:cNvPicPr>
              <p:nvPr/>
            </p:nvPicPr>
            <p:blipFill>
              <a:blip r:embed="rId6">
                <a:extLst>
                  <a:ext uri="{28A0092B-C50C-407E-A947-70E740481C1C}">
                    <a14:useLocalDpi xmlns:a14="http://schemas.microsoft.com/office/drawing/2010/main" val="0"/>
                  </a:ext>
                </a:extLst>
              </a:blip>
              <a:stretch>
                <a:fillRect/>
              </a:stretch>
            </p:blipFill>
            <p:spPr>
              <a:xfrm>
                <a:off x="19802688" y="19593933"/>
                <a:ext cx="2799779" cy="270510"/>
              </a:xfrm>
              <a:prstGeom prst="rect">
                <a:avLst/>
              </a:prstGeom>
            </p:spPr>
          </p:pic>
          <p:sp>
            <p:nvSpPr>
              <p:cNvPr id="7" name="TextBox 6"/>
              <p:cNvSpPr txBox="1"/>
              <p:nvPr/>
            </p:nvSpPr>
            <p:spPr>
              <a:xfrm>
                <a:off x="19802688" y="19904683"/>
                <a:ext cx="4480560" cy="400110"/>
              </a:xfrm>
              <a:prstGeom prst="rect">
                <a:avLst/>
              </a:prstGeom>
              <a:noFill/>
            </p:spPr>
            <p:txBody>
              <a:bodyPr wrap="square" rtlCol="0">
                <a:spAutoFit/>
              </a:bodyPr>
              <a:lstStyle/>
              <a:p>
                <a:r>
                  <a:rPr lang="en-US" sz="2000" dirty="0" smtClean="0"/>
                  <a:t>Transfer record id to the variable $lastID</a:t>
                </a:r>
                <a:endParaRPr lang="en-US" sz="2000" dirty="0"/>
              </a:p>
            </p:txBody>
          </p:sp>
        </p:grpSp>
        <p:grpSp>
          <p:nvGrpSpPr>
            <p:cNvPr id="54" name="Group 53"/>
            <p:cNvGrpSpPr/>
            <p:nvPr/>
          </p:nvGrpSpPr>
          <p:grpSpPr>
            <a:xfrm>
              <a:off x="20625271" y="12200813"/>
              <a:ext cx="6735699" cy="2607120"/>
              <a:chOff x="20625271" y="13279510"/>
              <a:chExt cx="6735699" cy="2607120"/>
            </a:xfrm>
          </p:grpSpPr>
          <p:pic>
            <p:nvPicPr>
              <p:cNvPr id="3" name="Picture 2" descr="mmt_GOES_script.png"/>
              <p:cNvPicPr>
                <a:picLocks/>
              </p:cNvPicPr>
              <p:nvPr/>
            </p:nvPicPr>
            <p:blipFill>
              <a:blip r:embed="rId7">
                <a:extLst>
                  <a:ext uri="{28A0092B-C50C-407E-A947-70E740481C1C}">
                    <a14:useLocalDpi xmlns:a14="http://schemas.microsoft.com/office/drawing/2010/main" val="0"/>
                  </a:ext>
                </a:extLst>
              </a:blip>
              <a:stretch>
                <a:fillRect/>
              </a:stretch>
            </p:blipFill>
            <p:spPr>
              <a:xfrm>
                <a:off x="20625271" y="13279510"/>
                <a:ext cx="6735699" cy="2207010"/>
              </a:xfrm>
              <a:prstGeom prst="rect">
                <a:avLst/>
              </a:prstGeom>
            </p:spPr>
          </p:pic>
          <p:sp>
            <p:nvSpPr>
              <p:cNvPr id="37" name="TextBox 36"/>
              <p:cNvSpPr txBox="1"/>
              <p:nvPr/>
            </p:nvSpPr>
            <p:spPr>
              <a:xfrm>
                <a:off x="20629416" y="15486520"/>
                <a:ext cx="3897410" cy="400110"/>
              </a:xfrm>
              <a:prstGeom prst="rect">
                <a:avLst/>
              </a:prstGeom>
              <a:noFill/>
            </p:spPr>
            <p:txBody>
              <a:bodyPr wrap="square" rtlCol="0">
                <a:spAutoFit/>
              </a:bodyPr>
              <a:lstStyle/>
              <a:p>
                <a:r>
                  <a:rPr lang="en-US" sz="2000" dirty="0" smtClean="0"/>
                  <a:t>Process GOES Satellite Info</a:t>
                </a:r>
                <a:endParaRPr lang="en-US" sz="2000" dirty="0"/>
              </a:p>
            </p:txBody>
          </p:sp>
        </p:grpSp>
        <p:grpSp>
          <p:nvGrpSpPr>
            <p:cNvPr id="12" name="Group 11"/>
            <p:cNvGrpSpPr/>
            <p:nvPr/>
          </p:nvGrpSpPr>
          <p:grpSpPr>
            <a:xfrm>
              <a:off x="20625269" y="14880465"/>
              <a:ext cx="6735699" cy="1718790"/>
              <a:chOff x="14834102" y="19422482"/>
              <a:chExt cx="6735699" cy="1718790"/>
            </a:xfrm>
          </p:grpSpPr>
          <p:pic>
            <p:nvPicPr>
              <p:cNvPr id="4" name="Picture 3" descr="mmt_QUERY_script.png"/>
              <p:cNvPicPr>
                <a:picLocks/>
              </p:cNvPicPr>
              <p:nvPr/>
            </p:nvPicPr>
            <p:blipFill>
              <a:blip r:embed="rId8">
                <a:extLst>
                  <a:ext uri="{28A0092B-C50C-407E-A947-70E740481C1C}">
                    <a14:useLocalDpi xmlns:a14="http://schemas.microsoft.com/office/drawing/2010/main" val="0"/>
                  </a:ext>
                </a:extLst>
              </a:blip>
              <a:stretch>
                <a:fillRect/>
              </a:stretch>
            </p:blipFill>
            <p:spPr>
              <a:xfrm>
                <a:off x="14834102" y="19422482"/>
                <a:ext cx="6735699" cy="1298448"/>
              </a:xfrm>
              <a:prstGeom prst="rect">
                <a:avLst/>
              </a:prstGeom>
            </p:spPr>
          </p:pic>
          <p:sp>
            <p:nvSpPr>
              <p:cNvPr id="38" name="TextBox 37"/>
              <p:cNvSpPr txBox="1"/>
              <p:nvPr/>
            </p:nvSpPr>
            <p:spPr>
              <a:xfrm>
                <a:off x="14834102" y="20741162"/>
                <a:ext cx="4480560" cy="400110"/>
              </a:xfrm>
              <a:prstGeom prst="rect">
                <a:avLst/>
              </a:prstGeom>
              <a:noFill/>
            </p:spPr>
            <p:txBody>
              <a:bodyPr wrap="square" rtlCol="0">
                <a:spAutoFit/>
              </a:bodyPr>
              <a:lstStyle/>
              <a:p>
                <a:r>
                  <a:rPr lang="en-US" sz="2000" dirty="0" smtClean="0"/>
                  <a:t>Place SQL Query into the $query variable</a:t>
                </a:r>
                <a:endParaRPr lang="en-US" sz="2000" dirty="0"/>
              </a:p>
            </p:txBody>
          </p:sp>
        </p:grpSp>
        <p:grpSp>
          <p:nvGrpSpPr>
            <p:cNvPr id="15" name="Group 14"/>
            <p:cNvGrpSpPr/>
            <p:nvPr/>
          </p:nvGrpSpPr>
          <p:grpSpPr>
            <a:xfrm>
              <a:off x="20625269" y="17724533"/>
              <a:ext cx="6735699" cy="4032983"/>
              <a:chOff x="24887359" y="19593933"/>
              <a:chExt cx="6735699" cy="4032983"/>
            </a:xfrm>
          </p:grpSpPr>
          <p:pic>
            <p:nvPicPr>
              <p:cNvPr id="6" name="Picture 5" descr="mmt_CONVERT_scrip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87359" y="19593933"/>
                <a:ext cx="6735699" cy="3618071"/>
              </a:xfrm>
              <a:prstGeom prst="rect">
                <a:avLst/>
              </a:prstGeom>
            </p:spPr>
          </p:pic>
          <p:sp>
            <p:nvSpPr>
              <p:cNvPr id="39" name="TextBox 38"/>
              <p:cNvSpPr txBox="1"/>
              <p:nvPr/>
            </p:nvSpPr>
            <p:spPr>
              <a:xfrm>
                <a:off x="24891505" y="23226806"/>
                <a:ext cx="5029200" cy="400110"/>
              </a:xfrm>
              <a:prstGeom prst="rect">
                <a:avLst/>
              </a:prstGeom>
              <a:noFill/>
            </p:spPr>
            <p:txBody>
              <a:bodyPr wrap="square" rtlCol="0">
                <a:spAutoFit/>
              </a:bodyPr>
              <a:lstStyle/>
              <a:p>
                <a:r>
                  <a:rPr lang="en-US" sz="2000" dirty="0" smtClean="0"/>
                  <a:t>Copy original file, rename using lastID variable</a:t>
                </a:r>
                <a:endParaRPr lang="en-US" sz="2000" dirty="0"/>
              </a:p>
            </p:txBody>
          </p:sp>
        </p:grpSp>
      </p:grpSp>
      <p:sp>
        <p:nvSpPr>
          <p:cNvPr id="45" name="TextBox 44"/>
          <p:cNvSpPr txBox="1"/>
          <p:nvPr/>
        </p:nvSpPr>
        <p:spPr>
          <a:xfrm>
            <a:off x="2" y="15936505"/>
            <a:ext cx="7619998" cy="5170646"/>
          </a:xfrm>
          <a:prstGeom prst="rect">
            <a:avLst/>
          </a:prstGeom>
          <a:noFill/>
        </p:spPr>
        <p:txBody>
          <a:bodyPr wrap="square" rtlCol="0">
            <a:spAutoFit/>
          </a:bodyPr>
          <a:lstStyle/>
          <a:p>
            <a:r>
              <a:rPr lang="en-US" sz="2000" b="1" dirty="0" smtClean="0"/>
              <a:t>References</a:t>
            </a:r>
          </a:p>
          <a:p>
            <a:pPr marL="228600" indent="-228600">
              <a:buFont typeface="+mj-lt"/>
              <a:buAutoNum type="arabicPeriod"/>
            </a:pPr>
            <a:r>
              <a:rPr lang="en-US" sz="1000" dirty="0"/>
              <a:t>Luke, Autumn. Bly, Patrina. “Redesign of CERSER Cataloguing System for TeraScan Processed Images.” </a:t>
            </a:r>
            <a:r>
              <a:rPr lang="en-US" sz="1000" dirty="0" smtClean="0"/>
              <a:t>Internet: http://</a:t>
            </a:r>
            <a:r>
              <a:rPr lang="en-US" sz="1000" dirty="0"/>
              <a:t>nia.ecsu.edu/ur/1011/teams/mmt/mmt1011-paper.pdf , n.d. [Mar. 12, 2014].</a:t>
            </a:r>
          </a:p>
          <a:p>
            <a:pPr marL="228600" indent="-228600">
              <a:buFont typeface="+mj-lt"/>
              <a:buAutoNum type="arabicPeriod"/>
            </a:pPr>
            <a:r>
              <a:rPr lang="en-US" sz="1000" dirty="0"/>
              <a:t>Cristy. "ImageMagick </a:t>
            </a:r>
            <a:r>
              <a:rPr lang="en-US" sz="1000" dirty="0" smtClean="0"/>
              <a:t>History. "Internet: </a:t>
            </a:r>
            <a:r>
              <a:rPr lang="en-US" sz="1000" dirty="0"/>
              <a:t>http://www.imagemagick.org/www/history.html, n.d.[Feb.  11, 2014]</a:t>
            </a:r>
          </a:p>
          <a:p>
            <a:pPr marL="228600" indent="-228600">
              <a:buFont typeface="+mj-lt"/>
              <a:buAutoNum type="arabicPeriod"/>
            </a:pPr>
            <a:r>
              <a:rPr lang="en-US" sz="1000" dirty="0"/>
              <a:t>Tyssen, Anthony. "Examples of ImageMagick Usage(Version 6)." Internet: http://www.imagemagick.org/Usage/, Nov. 30, 2012 [Feb. 11, 2014]</a:t>
            </a:r>
          </a:p>
          <a:p>
            <a:pPr marL="228600" indent="-228600">
              <a:buFont typeface="+mj-lt"/>
              <a:buAutoNum type="arabicPeriod"/>
            </a:pPr>
            <a:r>
              <a:rPr lang="en-US" sz="1000" dirty="0"/>
              <a:t>"Convert, Edit, and Compose Images." Internet: http://www.imagemagick.org/, n.d. [Feb. 11,2014]</a:t>
            </a:r>
          </a:p>
          <a:p>
            <a:pPr marL="228600" indent="-228600">
              <a:buFont typeface="+mj-lt"/>
              <a:buAutoNum type="arabicPeriod"/>
            </a:pPr>
            <a:r>
              <a:rPr lang="en-US" sz="1000" dirty="0"/>
              <a:t>John, Michael S. "ImageMagick-some cool things you can do with it!" </a:t>
            </a:r>
            <a:r>
              <a:rPr lang="en-US" sz="1000" dirty="0" smtClean="0"/>
              <a:t>Internet: http://</a:t>
            </a:r>
            <a:r>
              <a:rPr lang="en-US" sz="1000" dirty="0"/>
              <a:t>ubuntuvideocast.com/2012/05/25/imagemagick-some-cool-things-you-can-do-with-it/,  May 25, 2012 [Feb. 11, 2014]</a:t>
            </a:r>
          </a:p>
          <a:p>
            <a:pPr marL="228600" indent="-228600">
              <a:buFont typeface="+mj-lt"/>
              <a:buAutoNum type="arabicPeriod"/>
            </a:pPr>
            <a:r>
              <a:rPr lang="en-US" sz="1000" dirty="0"/>
              <a:t>Chapman, Stephen. "What Is JavaScript?" Internet: http://javascript.about.com/od/reference/p/javascript.htm, n.d. [Feb. 13, 2014]</a:t>
            </a:r>
          </a:p>
          <a:p>
            <a:pPr marL="228600" indent="-228600">
              <a:buFont typeface="+mj-lt"/>
              <a:buAutoNum type="arabicPeriod"/>
            </a:pPr>
            <a:r>
              <a:rPr lang="en-US" sz="1000" dirty="0"/>
              <a:t>"JavaScript Introduction." Internet: http://www.w3schools.com/js/js_intro.asp, n.d. [Feb. 13, 2014] </a:t>
            </a:r>
          </a:p>
          <a:p>
            <a:pPr marL="228600" indent="-228600">
              <a:buFont typeface="+mj-lt"/>
              <a:buAutoNum type="arabicPeriod"/>
            </a:pPr>
            <a:r>
              <a:rPr lang="en-US" sz="1000" dirty="0"/>
              <a:t>Kindig, Alexis. "What Is JavaScript Used For? "Internet: http://www.ehow.com/facts_4882979_what-javascript-used.html, Apr. 2, 2009 [Feb. 13, 2014]</a:t>
            </a:r>
          </a:p>
          <a:p>
            <a:pPr marL="228600" indent="-228600">
              <a:buFont typeface="+mj-lt"/>
              <a:buAutoNum type="arabicPeriod"/>
            </a:pPr>
            <a:r>
              <a:rPr lang="en-US" sz="1000" dirty="0"/>
              <a:t>"Who Invented JavaScript." Internet: http://wanttoknowit.com/who-invented-javascript/, Aug. 8, 2012 [Feb. 13, 2014]    </a:t>
            </a:r>
          </a:p>
          <a:p>
            <a:pPr marL="228600" indent="-228600">
              <a:buFont typeface="+mj-lt"/>
              <a:buAutoNum type="arabicPeriod"/>
            </a:pPr>
            <a:r>
              <a:rPr lang="en-US" sz="1000" dirty="0"/>
              <a:t>“What is PHP?” Internet: http://php.net/manual/en/intro-whatis.php, n.d. [Feb. 14, 2014]</a:t>
            </a:r>
          </a:p>
          <a:p>
            <a:pPr marL="228600" indent="-228600">
              <a:buFont typeface="+mj-lt"/>
              <a:buAutoNum type="arabicPeriod"/>
            </a:pPr>
            <a:r>
              <a:rPr lang="en-US" sz="1000" dirty="0"/>
              <a:t>Grubb, Kristen. “What Does PHP Stand For?” Internet: http://www.brighthub.com/internet/web-development/articles/62713.aspx, Aug. 3, 2012 [Feb. 14, 2014]</a:t>
            </a:r>
          </a:p>
          <a:p>
            <a:pPr marL="228600" indent="-228600">
              <a:buFont typeface="+mj-lt"/>
              <a:buAutoNum type="arabicPeriod"/>
            </a:pPr>
            <a:r>
              <a:rPr lang="en-US" sz="1000" dirty="0"/>
              <a:t>“History of PHP” Internet: http://php.net/manual/en/history.php.php, n.d. [Feb. 14, 2014]</a:t>
            </a:r>
          </a:p>
          <a:p>
            <a:pPr marL="228600" indent="-228600">
              <a:buFont typeface="+mj-lt"/>
              <a:buAutoNum type="arabicPeriod"/>
            </a:pPr>
            <a:r>
              <a:rPr lang="en-US" sz="1000" dirty="0"/>
              <a:t>Bradley, Angela “What is PHP Used For?” Internet: http://php.about.com/od/phpbasics/qt/what_is_php_used_for.htm, n.d. [Feb. 14, 2014]</a:t>
            </a:r>
          </a:p>
          <a:p>
            <a:pPr marL="228600" indent="-228600">
              <a:buFont typeface="+mj-lt"/>
              <a:buAutoNum type="arabicPeriod"/>
            </a:pPr>
            <a:r>
              <a:rPr lang="en-US" sz="1000" dirty="0"/>
              <a:t>“Help saving MySQL” Internet: http://monty-says.blogspot.com/2009/12/help-saving-mysql.html, Dec. 12,2009 [Mar. 25, 2014]</a:t>
            </a:r>
          </a:p>
          <a:p>
            <a:pPr marL="228600" indent="-228600">
              <a:buFont typeface="+mj-lt"/>
              <a:buAutoNum type="arabicPeriod"/>
            </a:pPr>
            <a:r>
              <a:rPr lang="en-US" sz="1000" dirty="0"/>
              <a:t>“1.3.1. What is MySQL?” Internet: http://dev.mysql.com/doc/refman/4.1/en/what-is-mysql.html, n.d. [Mar. 25, 2014]</a:t>
            </a:r>
          </a:p>
          <a:p>
            <a:pPr marL="228600" indent="-228600">
              <a:buFont typeface="+mj-lt"/>
              <a:buAutoNum type="arabicPeriod"/>
            </a:pPr>
            <a:r>
              <a:rPr lang="en-US" sz="1000" dirty="0"/>
              <a:t>“Dreamweaver system requirements” Internet: http://web.archive.org/web/20090517002426/http:/kb2.adobe.com/cps/191/tn_19124.html, n.d. [Mar. 25, 2014]</a:t>
            </a:r>
          </a:p>
          <a:p>
            <a:pPr marL="228600" indent="-228600">
              <a:buFont typeface="+mj-lt"/>
              <a:buAutoNum type="arabicPeriod"/>
            </a:pPr>
            <a:r>
              <a:rPr lang="en-US" sz="1000" dirty="0"/>
              <a:t>“Adobe Completes Acquisition of Macromedia” Internet: www.adobe.com/aboutadobe/pressroom/pressreleases/pdfs/200512/120505AdobeAcquiresMacromedia.pdf, Dec. 5, 2005 [Mar. 25, 2014]</a:t>
            </a:r>
          </a:p>
          <a:p>
            <a:pPr marL="228600" indent="-228600">
              <a:buFont typeface="+mj-lt"/>
              <a:buAutoNum type="arabicPeriod"/>
            </a:pPr>
            <a:r>
              <a:rPr lang="en-US" sz="1000" dirty="0"/>
              <a:t>“Learn to build dynamic websites and web applications” Internet: www.adobe.com/devnet/dreamweaver/application_development.html, n.d. [Mar. 25, 2014]</a:t>
            </a:r>
          </a:p>
          <a:p>
            <a:pPr marL="228600" indent="-228600">
              <a:buFont typeface="+mj-lt"/>
              <a:buAutoNum type="arabicPeriod"/>
            </a:pPr>
            <a:r>
              <a:rPr lang="en-US" sz="1000" dirty="0"/>
              <a:t>“Dreamweaver/ About Dreamweaver sites” Internet:  </a:t>
            </a:r>
            <a:r>
              <a:rPr lang="en-US" sz="1000" dirty="0" smtClean="0"/>
              <a:t>help.adobe.com/en_US/Dreamweaver/cs/using/WS753df6af718a350a5601124413168b2b12f-8000.html</a:t>
            </a:r>
            <a:r>
              <a:rPr lang="en-US" sz="1000" dirty="0"/>
              <a:t>, n.d. [Mar. 25, 2014]</a:t>
            </a:r>
          </a:p>
          <a:p>
            <a:pPr marL="228600" indent="-228600">
              <a:buFont typeface="+mj-lt"/>
              <a:buAutoNum type="arabicPeriod"/>
            </a:pPr>
            <a:r>
              <a:rPr lang="en-US" sz="1000" dirty="0"/>
              <a:t>“phpMyAdmin-About” Internet: www.phpmyadmin.net/home_page/about.php, n.d. [Mar. 25, 2014]</a:t>
            </a:r>
          </a:p>
          <a:p>
            <a:pPr marL="228600" indent="-228600">
              <a:buFont typeface="+mj-lt"/>
              <a:buAutoNum type="arabicPeriod"/>
            </a:pPr>
            <a:r>
              <a:rPr lang="en-US" sz="1000" dirty="0"/>
              <a:t>“PhpMyAdmin Tutorial” Internet: www.siteground.com/tutorials/phpmyadmin/, n.d. [Mar. 25, 2013</a:t>
            </a:r>
            <a:r>
              <a:rPr lang="en-US" sz="1000" dirty="0" smtClean="0"/>
              <a:t>]</a:t>
            </a:r>
          </a:p>
        </p:txBody>
      </p:sp>
      <p:grpSp>
        <p:nvGrpSpPr>
          <p:cNvPr id="16" name="Group 15"/>
          <p:cNvGrpSpPr/>
          <p:nvPr/>
        </p:nvGrpSpPr>
        <p:grpSpPr>
          <a:xfrm>
            <a:off x="29164696" y="2690817"/>
            <a:ext cx="8686800" cy="19279655"/>
            <a:chOff x="26853785" y="2690817"/>
            <a:chExt cx="8686800" cy="19279655"/>
          </a:xfrm>
        </p:grpSpPr>
        <p:sp>
          <p:nvSpPr>
            <p:cNvPr id="21" name="TextBox 20"/>
            <p:cNvSpPr txBox="1"/>
            <p:nvPr/>
          </p:nvSpPr>
          <p:spPr>
            <a:xfrm>
              <a:off x="26853785" y="2690817"/>
              <a:ext cx="8686800" cy="7540526"/>
            </a:xfrm>
            <a:prstGeom prst="rect">
              <a:avLst/>
            </a:prstGeom>
            <a:noFill/>
          </p:spPr>
          <p:txBody>
            <a:bodyPr wrap="square" rtlCol="0">
              <a:spAutoFit/>
            </a:bodyPr>
            <a:lstStyle/>
            <a:p>
              <a:pPr algn="ctr"/>
              <a:r>
                <a:rPr lang="en-US" sz="2800" b="1" dirty="0" smtClean="0"/>
                <a:t>Results</a:t>
              </a:r>
            </a:p>
            <a:p>
              <a:r>
                <a:rPr lang="en-US" sz="2400" b="1" dirty="0"/>
                <a:t>-TS</a:t>
              </a:r>
            </a:p>
            <a:p>
              <a:pPr algn="just"/>
              <a:r>
                <a:rPr lang="en-US" sz="2400" dirty="0"/>
                <a:t>Images are able to be processed using both TeraVision and the UNIX script. In TeraVision, the user is able to let the images are able to have borders, layers, Grid Overlays, etc.  In the script, each time a pass comes in and is converted into data, the batch.ingest takes the pass and cleaves it to match the parameters of the picture in the gvar.local directory, which includes the cover_area, input files, the save directory, and etc. </a:t>
              </a:r>
            </a:p>
            <a:p>
              <a:r>
                <a:rPr lang="en-US" sz="2400" dirty="0"/>
                <a:t/>
              </a:r>
              <a:br>
                <a:rPr lang="en-US" sz="2400" dirty="0"/>
              </a:br>
              <a:r>
                <a:rPr lang="en-US" sz="2400" b="1" dirty="0"/>
                <a:t>- Server/ Script</a:t>
              </a:r>
            </a:p>
            <a:p>
              <a:pPr algn="just"/>
              <a:r>
                <a:rPr lang="en-US" sz="2400" dirty="0"/>
                <a:t>After changing the permissions of the picture archives directories on the CERSER server in E.V. Wilkins Computing Center, the images can now be modify to be used in the database.  The images are now able to process and to be displayed on the database.  The information from parsing the title of the images are now being put into the database.  The code in the script for resizing/ renaming/ copying the image is still working and the images are able to be viewed closer when clicked on in the database.  </a:t>
              </a:r>
              <a:endParaRPr lang="en-US" sz="2000" b="1" dirty="0"/>
            </a:p>
          </p:txBody>
        </p:sp>
        <p:sp>
          <p:nvSpPr>
            <p:cNvPr id="40" name="TextBox 39"/>
            <p:cNvSpPr txBox="1"/>
            <p:nvPr/>
          </p:nvSpPr>
          <p:spPr>
            <a:xfrm>
              <a:off x="26853785" y="10591707"/>
              <a:ext cx="8686800" cy="7540526"/>
            </a:xfrm>
            <a:prstGeom prst="rect">
              <a:avLst/>
            </a:prstGeom>
            <a:noFill/>
          </p:spPr>
          <p:txBody>
            <a:bodyPr wrap="square" rtlCol="0">
              <a:spAutoFit/>
            </a:bodyPr>
            <a:lstStyle/>
            <a:p>
              <a:pPr algn="ctr"/>
              <a:r>
                <a:rPr lang="en-US" sz="2800" b="1" dirty="0" smtClean="0"/>
                <a:t>Conclusion</a:t>
              </a:r>
            </a:p>
            <a:p>
              <a:pPr algn="just"/>
              <a:r>
                <a:rPr lang="en-US" sz="2400" dirty="0" smtClean="0"/>
                <a:t>Images </a:t>
              </a:r>
              <a:r>
                <a:rPr lang="en-US" sz="2400" dirty="0"/>
                <a:t>can be successfully processed however, there are other goals that were not met.  After changing the parameters in the script to modify the images to match the AOI, there needs to be a way to let the images be sent to the CERSER server in order so that CERSER can get the images automatically from the TeraScan server, instead of having to manually send the files from the TeraScan server to the CERSER server. There needs to be a daily automated process written the script to receive processed and finalized images from the TeraScan server to send to the CERSER server.  Also, there needs to be an increase of image size with the images being received and processed through the script in TeraScan.</a:t>
              </a:r>
            </a:p>
            <a:p>
              <a:pPr indent="234950" algn="just"/>
              <a:r>
                <a:rPr lang="en-US" sz="2400" dirty="0" smtClean="0"/>
                <a:t>Overall </a:t>
              </a:r>
              <a:r>
                <a:rPr lang="en-US" sz="2400" dirty="0"/>
                <a:t>the database is a success and there have not been anymore problems with the images transition from the satellite to E.V. Wilkins Computing Center to the database.  All the problems have been fixed and the goals have been completed. The images are coming in and the information that was taken from the title are all correct. The next time working on this project; it would be nifty to use Java. </a:t>
              </a:r>
              <a:endParaRPr lang="en-US" sz="3200" b="1" dirty="0" smtClean="0"/>
            </a:p>
          </p:txBody>
        </p:sp>
        <p:sp>
          <p:nvSpPr>
            <p:cNvPr id="46" name="TextBox 45"/>
            <p:cNvSpPr txBox="1"/>
            <p:nvPr/>
          </p:nvSpPr>
          <p:spPr>
            <a:xfrm>
              <a:off x="26853785" y="18492597"/>
              <a:ext cx="8686800" cy="3477875"/>
            </a:xfrm>
            <a:prstGeom prst="rect">
              <a:avLst/>
            </a:prstGeom>
            <a:noFill/>
          </p:spPr>
          <p:txBody>
            <a:bodyPr wrap="square" rtlCol="0">
              <a:spAutoFit/>
            </a:bodyPr>
            <a:lstStyle/>
            <a:p>
              <a:pPr algn="ctr"/>
              <a:r>
                <a:rPr lang="en-US" sz="2800" b="1" dirty="0" smtClean="0"/>
                <a:t>Future Work</a:t>
              </a:r>
            </a:p>
            <a:p>
              <a:pPr marL="342900" indent="-342900">
                <a:buFontTx/>
                <a:buChar char="-"/>
              </a:pPr>
              <a:r>
                <a:rPr lang="en-US" sz="2400" dirty="0"/>
                <a:t>To accomplish a daily automated process of images from the TeraScan server to the CERSER server  </a:t>
              </a:r>
            </a:p>
            <a:p>
              <a:pPr marL="342900" indent="-342900">
                <a:buFontTx/>
                <a:buChar char="-"/>
              </a:pPr>
              <a:r>
                <a:rPr lang="en-US" sz="2400" dirty="0"/>
                <a:t>To increase the image size of the pictures in the script and have a script that will connect from the TeraScan server to the CERSER server.  </a:t>
              </a:r>
            </a:p>
            <a:p>
              <a:pPr marL="342900" indent="-342900">
                <a:buFontTx/>
                <a:buChar char="-"/>
              </a:pPr>
              <a:r>
                <a:rPr lang="en-US" sz="2400" dirty="0" smtClean="0"/>
                <a:t>To rewriting </a:t>
              </a:r>
              <a:r>
                <a:rPr lang="en-US" sz="2400" dirty="0"/>
                <a:t>Script to re add the NOAA satellite information</a:t>
              </a:r>
              <a:r>
                <a:rPr lang="en-US" sz="2400" dirty="0" smtClean="0"/>
                <a:t>.</a:t>
              </a:r>
            </a:p>
            <a:p>
              <a:pPr marL="342900" indent="-342900">
                <a:buFontTx/>
                <a:buChar char="-"/>
              </a:pPr>
              <a:r>
                <a:rPr lang="en-US" sz="2400" dirty="0" smtClean="0"/>
                <a:t> </a:t>
              </a:r>
              <a:r>
                <a:rPr lang="en-US" sz="2400" dirty="0"/>
                <a:t>When other channels are added to the GOES</a:t>
              </a:r>
              <a:r>
                <a:rPr lang="en-US" sz="2400" dirty="0" smtClean="0"/>
                <a:t>.</a:t>
              </a:r>
            </a:p>
          </p:txBody>
        </p:sp>
      </p:grpSp>
      <p:sp>
        <p:nvSpPr>
          <p:cNvPr id="47" name="TextBox 46"/>
          <p:cNvSpPr txBox="1"/>
          <p:nvPr/>
        </p:nvSpPr>
        <p:spPr>
          <a:xfrm>
            <a:off x="38464119" y="19470348"/>
            <a:ext cx="4792478" cy="1938992"/>
          </a:xfrm>
          <a:prstGeom prst="rect">
            <a:avLst/>
          </a:prstGeom>
          <a:noFill/>
        </p:spPr>
        <p:txBody>
          <a:bodyPr wrap="square" rtlCol="0">
            <a:spAutoFit/>
          </a:bodyPr>
          <a:lstStyle/>
          <a:p>
            <a:pPr algn="ctr"/>
            <a:r>
              <a:rPr lang="en-US" sz="2800" b="1" dirty="0" smtClean="0"/>
              <a:t>Acknowledgement</a:t>
            </a:r>
          </a:p>
          <a:p>
            <a:r>
              <a:rPr lang="pl-PL" sz="2400" dirty="0"/>
              <a:t>- </a:t>
            </a:r>
            <a:r>
              <a:rPr lang="en-US" sz="2400" dirty="0" smtClean="0"/>
              <a:t>Dr. Linda Hayden</a:t>
            </a:r>
            <a:endParaRPr lang="pl-PL" sz="2400" dirty="0"/>
          </a:p>
          <a:p>
            <a:r>
              <a:rPr lang="pl-PL" sz="2400" dirty="0" smtClean="0"/>
              <a:t>- Andrew </a:t>
            </a:r>
            <a:r>
              <a:rPr lang="pl-PL" sz="2400" dirty="0"/>
              <a:t>Brumfield</a:t>
            </a:r>
          </a:p>
          <a:p>
            <a:r>
              <a:rPr lang="pl-PL" sz="2400" dirty="0" smtClean="0"/>
              <a:t>- Seaspace</a:t>
            </a:r>
            <a:endParaRPr lang="en-US" sz="2400" dirty="0" smtClean="0"/>
          </a:p>
          <a:p>
            <a:pPr algn="ctr"/>
            <a:endParaRPr lang="en-US" sz="2000" b="1" dirty="0"/>
          </a:p>
        </p:txBody>
      </p:sp>
      <p:grpSp>
        <p:nvGrpSpPr>
          <p:cNvPr id="56" name="Group 55"/>
          <p:cNvGrpSpPr/>
          <p:nvPr/>
        </p:nvGrpSpPr>
        <p:grpSpPr>
          <a:xfrm>
            <a:off x="9842860" y="7227635"/>
            <a:ext cx="8373871" cy="7370512"/>
            <a:chOff x="9194121" y="7816836"/>
            <a:chExt cx="8373871" cy="7370512"/>
          </a:xfrm>
        </p:grpSpPr>
        <p:pic>
          <p:nvPicPr>
            <p:cNvPr id="57" name="Picture 56" descr="Area of Interes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94122" y="7816836"/>
              <a:ext cx="3595005" cy="3591011"/>
            </a:xfrm>
            <a:prstGeom prst="rect">
              <a:avLst/>
            </a:prstGeom>
          </p:spPr>
        </p:pic>
        <p:sp>
          <p:nvSpPr>
            <p:cNvPr id="58" name="TextBox 57"/>
            <p:cNvSpPr txBox="1"/>
            <p:nvPr/>
          </p:nvSpPr>
          <p:spPr>
            <a:xfrm>
              <a:off x="9194122" y="11459868"/>
              <a:ext cx="3223308" cy="707886"/>
            </a:xfrm>
            <a:prstGeom prst="rect">
              <a:avLst/>
            </a:prstGeom>
            <a:noFill/>
          </p:spPr>
          <p:txBody>
            <a:bodyPr wrap="square" rtlCol="0">
              <a:spAutoFit/>
            </a:bodyPr>
            <a:lstStyle/>
            <a:p>
              <a:r>
                <a:rPr lang="en-US" sz="2000" dirty="0" smtClean="0"/>
                <a:t>An Area of Interest made using the GUI TeraMaster</a:t>
              </a:r>
              <a:endParaRPr lang="en-US" sz="2000" dirty="0"/>
            </a:p>
          </p:txBody>
        </p:sp>
        <p:pic>
          <p:nvPicPr>
            <p:cNvPr id="59" name="Picture 58" descr="Data Shelf.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78500" y="8321988"/>
              <a:ext cx="3989492" cy="2323502"/>
            </a:xfrm>
            <a:prstGeom prst="rect">
              <a:avLst/>
            </a:prstGeom>
          </p:spPr>
        </p:pic>
        <p:sp>
          <p:nvSpPr>
            <p:cNvPr id="60" name="TextBox 59"/>
            <p:cNvSpPr txBox="1"/>
            <p:nvPr/>
          </p:nvSpPr>
          <p:spPr>
            <a:xfrm>
              <a:off x="13578500" y="10659349"/>
              <a:ext cx="3989492" cy="707886"/>
            </a:xfrm>
            <a:prstGeom prst="rect">
              <a:avLst/>
            </a:prstGeom>
            <a:noFill/>
          </p:spPr>
          <p:txBody>
            <a:bodyPr wrap="square" rtlCol="0">
              <a:spAutoFit/>
            </a:bodyPr>
            <a:lstStyle/>
            <a:p>
              <a:r>
                <a:rPr lang="en-US" sz="2000" dirty="0" smtClean="0"/>
                <a:t>Creating a new Data Shelf in TeraVision</a:t>
              </a:r>
              <a:endParaRPr lang="en-US" sz="2000" dirty="0"/>
            </a:p>
          </p:txBody>
        </p:sp>
        <p:pic>
          <p:nvPicPr>
            <p:cNvPr id="61" name="Picture 60" descr="Launchpa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78500" y="11532155"/>
              <a:ext cx="3989492" cy="2451321"/>
            </a:xfrm>
            <a:prstGeom prst="rect">
              <a:avLst/>
            </a:prstGeom>
          </p:spPr>
        </p:pic>
        <p:sp>
          <p:nvSpPr>
            <p:cNvPr id="62" name="TextBox 61"/>
            <p:cNvSpPr txBox="1"/>
            <p:nvPr/>
          </p:nvSpPr>
          <p:spPr>
            <a:xfrm>
              <a:off x="13578500" y="13993958"/>
              <a:ext cx="3989492" cy="707886"/>
            </a:xfrm>
            <a:prstGeom prst="rect">
              <a:avLst/>
            </a:prstGeom>
            <a:noFill/>
          </p:spPr>
          <p:txBody>
            <a:bodyPr wrap="square" rtlCol="0">
              <a:spAutoFit/>
            </a:bodyPr>
            <a:lstStyle/>
            <a:p>
              <a:r>
                <a:rPr lang="en-US" sz="2000" dirty="0" smtClean="0"/>
                <a:t>TeraScan Launchpad Server which includes all of the TeraScan GUIs</a:t>
              </a:r>
              <a:endParaRPr lang="en-US" sz="2000" dirty="0"/>
            </a:p>
          </p:txBody>
        </p:sp>
        <p:pic>
          <p:nvPicPr>
            <p:cNvPr id="63" name="Picture 62" descr="Terminalwindow.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94122" y="12226955"/>
              <a:ext cx="3577163" cy="2237714"/>
            </a:xfrm>
            <a:prstGeom prst="rect">
              <a:avLst/>
            </a:prstGeom>
          </p:spPr>
        </p:pic>
        <p:sp>
          <p:nvSpPr>
            <p:cNvPr id="64" name="TextBox 63"/>
            <p:cNvSpPr txBox="1"/>
            <p:nvPr/>
          </p:nvSpPr>
          <p:spPr>
            <a:xfrm>
              <a:off x="9194121" y="14479462"/>
              <a:ext cx="3577163" cy="707886"/>
            </a:xfrm>
            <a:prstGeom prst="rect">
              <a:avLst/>
            </a:prstGeom>
            <a:noFill/>
          </p:spPr>
          <p:txBody>
            <a:bodyPr wrap="square" rtlCol="0">
              <a:spAutoFit/>
            </a:bodyPr>
            <a:lstStyle/>
            <a:p>
              <a:r>
                <a:rPr lang="en-US" sz="2000" dirty="0" smtClean="0"/>
                <a:t>In the terminal window, under the configproc directory</a:t>
              </a:r>
              <a:endParaRPr lang="en-US" sz="2000" dirty="0"/>
            </a:p>
          </p:txBody>
        </p:sp>
      </p:grpSp>
      <p:pic>
        <p:nvPicPr>
          <p:cNvPr id="65" name="Picture 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95622" y="14881494"/>
            <a:ext cx="5606498" cy="3747822"/>
          </a:xfrm>
          <a:prstGeom prst="rect">
            <a:avLst/>
          </a:prstGeom>
        </p:spPr>
      </p:pic>
      <p:pic>
        <p:nvPicPr>
          <p:cNvPr id="66" name="Picture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108985" y="17356686"/>
            <a:ext cx="5606497" cy="3747821"/>
          </a:xfrm>
          <a:prstGeom prst="rect">
            <a:avLst/>
          </a:prstGeom>
        </p:spPr>
      </p:pic>
      <p:sp>
        <p:nvSpPr>
          <p:cNvPr id="67" name="TextBox 66"/>
          <p:cNvSpPr txBox="1"/>
          <p:nvPr/>
        </p:nvSpPr>
        <p:spPr>
          <a:xfrm>
            <a:off x="8695622" y="18631960"/>
            <a:ext cx="5606498" cy="707886"/>
          </a:xfrm>
          <a:prstGeom prst="rect">
            <a:avLst/>
          </a:prstGeom>
          <a:noFill/>
        </p:spPr>
        <p:txBody>
          <a:bodyPr wrap="square" rtlCol="0">
            <a:spAutoFit/>
          </a:bodyPr>
          <a:lstStyle/>
          <a:p>
            <a:r>
              <a:rPr lang="en-US" sz="2000" dirty="0" smtClean="0"/>
              <a:t>NOAA POES Receiving antenna on top of Dixon-Patterson Hall, ECSU</a:t>
            </a:r>
            <a:endParaRPr lang="en-US" sz="2000" dirty="0"/>
          </a:p>
        </p:txBody>
      </p:sp>
      <p:sp>
        <p:nvSpPr>
          <p:cNvPr id="68" name="TextBox 67"/>
          <p:cNvSpPr txBox="1"/>
          <p:nvPr/>
        </p:nvSpPr>
        <p:spPr>
          <a:xfrm>
            <a:off x="14108985" y="21168706"/>
            <a:ext cx="5606497" cy="707886"/>
          </a:xfrm>
          <a:prstGeom prst="rect">
            <a:avLst/>
          </a:prstGeom>
          <a:noFill/>
        </p:spPr>
        <p:txBody>
          <a:bodyPr wrap="square" rtlCol="0">
            <a:spAutoFit/>
          </a:bodyPr>
          <a:lstStyle/>
          <a:p>
            <a:r>
              <a:rPr lang="en-US" sz="2000" dirty="0" smtClean="0"/>
              <a:t>NOAA </a:t>
            </a:r>
            <a:r>
              <a:rPr lang="en-US" sz="2000" dirty="0"/>
              <a:t>G</a:t>
            </a:r>
            <a:r>
              <a:rPr lang="en-US" sz="2000" dirty="0" smtClean="0"/>
              <a:t>OES Receiving antenna on top of Dixon-Patterson Hall, ECSU</a:t>
            </a:r>
            <a:endParaRPr lang="en-US" sz="2000" dirty="0"/>
          </a:p>
        </p:txBody>
      </p:sp>
      <p:sp>
        <p:nvSpPr>
          <p:cNvPr id="69" name="TextBox 68"/>
          <p:cNvSpPr txBox="1"/>
          <p:nvPr/>
        </p:nvSpPr>
        <p:spPr>
          <a:xfrm>
            <a:off x="8686033" y="19322047"/>
            <a:ext cx="4708160" cy="2554545"/>
          </a:xfrm>
          <a:prstGeom prst="rect">
            <a:avLst/>
          </a:prstGeom>
          <a:noFill/>
        </p:spPr>
        <p:txBody>
          <a:bodyPr wrap="square" rtlCol="0">
            <a:spAutoFit/>
          </a:bodyPr>
          <a:lstStyle/>
          <a:p>
            <a:r>
              <a:rPr lang="en-US" sz="2000" b="1" dirty="0" smtClean="0"/>
              <a:t>Characters	Data</a:t>
            </a:r>
            <a:endParaRPr lang="en-US" sz="2000" b="1" dirty="0"/>
          </a:p>
          <a:p>
            <a:r>
              <a:rPr lang="en-US" sz="2000" dirty="0" smtClean="0"/>
              <a:t>1-4	 Year</a:t>
            </a:r>
            <a:endParaRPr lang="en-US" sz="2000" dirty="0"/>
          </a:p>
          <a:p>
            <a:r>
              <a:rPr lang="en-US" sz="2000" dirty="0" smtClean="0"/>
              <a:t>6-7	Month</a:t>
            </a:r>
            <a:endParaRPr lang="en-US" sz="2000" dirty="0"/>
          </a:p>
          <a:p>
            <a:r>
              <a:rPr lang="en-US" sz="2000" dirty="0" smtClean="0"/>
              <a:t>8-9	Day</a:t>
            </a:r>
            <a:endParaRPr lang="en-US" sz="2000" dirty="0"/>
          </a:p>
          <a:p>
            <a:r>
              <a:rPr lang="en-US" sz="2000" dirty="0" smtClean="0"/>
              <a:t>11-14	Time </a:t>
            </a:r>
            <a:r>
              <a:rPr lang="en-US" sz="2000" dirty="0"/>
              <a:t>(Z</a:t>
            </a:r>
            <a:r>
              <a:rPr lang="en-US" sz="2000" dirty="0" smtClean="0"/>
              <a:t>)</a:t>
            </a:r>
            <a:endParaRPr lang="en-US" sz="2000" dirty="0"/>
          </a:p>
          <a:p>
            <a:r>
              <a:rPr lang="en-US" sz="2000" dirty="0" smtClean="0"/>
              <a:t>16-22	Satellite Name</a:t>
            </a:r>
            <a:endParaRPr lang="en-US" sz="2000" dirty="0"/>
          </a:p>
          <a:p>
            <a:r>
              <a:rPr lang="en-US" sz="2000" dirty="0" smtClean="0"/>
              <a:t>24-31	Product </a:t>
            </a:r>
            <a:r>
              <a:rPr lang="en-US" sz="2000" dirty="0"/>
              <a:t>(band)</a:t>
            </a:r>
          </a:p>
          <a:p>
            <a:r>
              <a:rPr lang="en-US" sz="2000" dirty="0" smtClean="0"/>
              <a:t>32-36	File </a:t>
            </a:r>
            <a:r>
              <a:rPr lang="en-US" sz="2000" dirty="0"/>
              <a:t>Extension (.tiff)</a:t>
            </a:r>
          </a:p>
        </p:txBody>
      </p:sp>
      <p:sp>
        <p:nvSpPr>
          <p:cNvPr id="70" name="TextBox 69"/>
          <p:cNvSpPr txBox="1"/>
          <p:nvPr/>
        </p:nvSpPr>
        <p:spPr>
          <a:xfrm>
            <a:off x="14618809" y="14986491"/>
            <a:ext cx="5053880" cy="1938992"/>
          </a:xfrm>
          <a:prstGeom prst="rect">
            <a:avLst/>
          </a:prstGeom>
          <a:noFill/>
        </p:spPr>
        <p:txBody>
          <a:bodyPr wrap="square" rtlCol="0">
            <a:spAutoFit/>
          </a:bodyPr>
          <a:lstStyle/>
          <a:p>
            <a:pPr>
              <a:tabLst>
                <a:tab pos="914400" algn="l"/>
              </a:tabLst>
            </a:pPr>
            <a:r>
              <a:rPr lang="it-IT" sz="2000" b="1" dirty="0" smtClean="0"/>
              <a:t>Option	Text </a:t>
            </a:r>
            <a:r>
              <a:rPr lang="it-IT" sz="2000" b="1" dirty="0"/>
              <a:t>String</a:t>
            </a:r>
          </a:p>
          <a:p>
            <a:pPr>
              <a:tabLst>
                <a:tab pos="914400" algn="l"/>
              </a:tabLst>
            </a:pPr>
            <a:r>
              <a:rPr lang="it-IT" sz="2000" dirty="0"/>
              <a:t>“1</a:t>
            </a:r>
            <a:r>
              <a:rPr lang="it-IT" sz="2000" dirty="0" smtClean="0"/>
              <a:t>”	 </a:t>
            </a:r>
            <a:r>
              <a:rPr lang="it-IT" sz="2000" dirty="0"/>
              <a:t>Channel 1 Visible 0.52-0.72 mm</a:t>
            </a:r>
          </a:p>
          <a:p>
            <a:pPr>
              <a:tabLst>
                <a:tab pos="914400" algn="l"/>
              </a:tabLst>
            </a:pPr>
            <a:r>
              <a:rPr lang="it-IT" sz="2000" dirty="0"/>
              <a:t>“2</a:t>
            </a:r>
            <a:r>
              <a:rPr lang="it-IT" sz="2000" dirty="0" smtClean="0"/>
              <a:t>”	Channel </a:t>
            </a:r>
            <a:r>
              <a:rPr lang="it-IT" sz="2000" dirty="0"/>
              <a:t>2 Infrared 3.78-4.03 mm</a:t>
            </a:r>
          </a:p>
          <a:p>
            <a:pPr>
              <a:tabLst>
                <a:tab pos="914400" algn="l"/>
              </a:tabLst>
            </a:pPr>
            <a:r>
              <a:rPr lang="it-IT" sz="2000" dirty="0"/>
              <a:t>“3</a:t>
            </a:r>
            <a:r>
              <a:rPr lang="it-IT" sz="2000" dirty="0" smtClean="0"/>
              <a:t>”	Channel </a:t>
            </a:r>
            <a:r>
              <a:rPr lang="it-IT" sz="2000" dirty="0"/>
              <a:t>3 Vapor 6.47-7.02 mm</a:t>
            </a:r>
          </a:p>
          <a:p>
            <a:pPr>
              <a:tabLst>
                <a:tab pos="914400" algn="l"/>
              </a:tabLst>
            </a:pPr>
            <a:r>
              <a:rPr lang="it-IT" sz="2000" dirty="0"/>
              <a:t>“4</a:t>
            </a:r>
            <a:r>
              <a:rPr lang="it-IT" sz="2000" dirty="0" smtClean="0"/>
              <a:t>”	Channel </a:t>
            </a:r>
            <a:r>
              <a:rPr lang="it-IT" sz="2000" dirty="0"/>
              <a:t>4 Upper Vapor 10.2-11.2 mm</a:t>
            </a:r>
          </a:p>
          <a:p>
            <a:pPr>
              <a:tabLst>
                <a:tab pos="914400" algn="l"/>
              </a:tabLst>
            </a:pPr>
            <a:r>
              <a:rPr lang="it-IT" sz="2000" dirty="0"/>
              <a:t>“S</a:t>
            </a:r>
            <a:r>
              <a:rPr lang="it-IT" sz="2000" dirty="0" smtClean="0"/>
              <a:t>”	 </a:t>
            </a:r>
            <a:r>
              <a:rPr lang="it-IT" sz="2000" dirty="0"/>
              <a:t>Sea Surface Temperature</a:t>
            </a:r>
            <a:endParaRPr lang="en-US" sz="2000" dirty="0"/>
          </a:p>
        </p:txBody>
      </p:sp>
    </p:spTree>
    <p:extLst>
      <p:ext uri="{BB962C8B-B14F-4D97-AF65-F5344CB8AC3E}">
        <p14:creationId xmlns:p14="http://schemas.microsoft.com/office/powerpoint/2010/main" val="3225437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TotalTime>
  <Words>837</Words>
  <Application>Microsoft Office PowerPoint</Application>
  <PresentationFormat>Custom</PresentationFormat>
  <Paragraphs>103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Update of the CERSER TeraScan Cataloguing System and the TeraScan Image Processing Scripts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of the CERSER TeraScan Cataloguing System and the TeraScan Image Processing Scripts</dc:title>
  <dc:creator>Tori</dc:creator>
  <cp:lastModifiedBy>MMT</cp:lastModifiedBy>
  <cp:revision>67</cp:revision>
  <cp:lastPrinted>2014-04-03T14:37:19Z</cp:lastPrinted>
  <dcterms:created xsi:type="dcterms:W3CDTF">2014-03-13T15:43:14Z</dcterms:created>
  <dcterms:modified xsi:type="dcterms:W3CDTF">2014-04-16T19:01:14Z</dcterms:modified>
</cp:coreProperties>
</file>