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6"/>
  </p:handoutMasterIdLst>
  <p:sldIdLst>
    <p:sldId id="256" r:id="rId2"/>
    <p:sldId id="257" r:id="rId3"/>
    <p:sldId id="258" r:id="rId4"/>
    <p:sldId id="260" r:id="rId5"/>
    <p:sldId id="261" r:id="rId6"/>
    <p:sldId id="264" r:id="rId7"/>
    <p:sldId id="265" r:id="rId8"/>
    <p:sldId id="266" r:id="rId9"/>
    <p:sldId id="267" r:id="rId10"/>
    <p:sldId id="268" r:id="rId11"/>
    <p:sldId id="269" r:id="rId12"/>
    <p:sldId id="270" r:id="rId13"/>
    <p:sldId id="271"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9" autoAdjust="0"/>
    <p:restoredTop sz="94660"/>
  </p:normalViewPr>
  <p:slideViewPr>
    <p:cSldViewPr snapToGrid="0" snapToObjects="1">
      <p:cViewPr>
        <p:scale>
          <a:sx n="123" d="100"/>
          <a:sy n="123" d="100"/>
        </p:scale>
        <p:origin x="-1272"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2C62C6-049E-A047-8523-0010124F6924}" type="datetimeFigureOut">
              <a:rPr lang="en-US" smtClean="0"/>
              <a:t>4/17/2014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E013B1-3F67-CA49-B4A2-5CEBEA493163}" type="slidenum">
              <a:rPr lang="en-US" smtClean="0"/>
              <a:t>‹#›</a:t>
            </a:fld>
            <a:endParaRPr lang="en-US"/>
          </a:p>
        </p:txBody>
      </p:sp>
    </p:spTree>
    <p:extLst>
      <p:ext uri="{BB962C8B-B14F-4D97-AF65-F5344CB8AC3E}">
        <p14:creationId xmlns:p14="http://schemas.microsoft.com/office/powerpoint/2010/main" val="33198277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4/17/2014</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4/17/2014</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4/17/2014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4/17/2014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4/17/2014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4/17/2014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4/17/2014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4/17/2014</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4/17/2014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4/17/2014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4/17/2014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4/17/2014</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749" y="88477"/>
            <a:ext cx="8741833" cy="2176356"/>
          </a:xfrm>
        </p:spPr>
        <p:txBody>
          <a:bodyPr/>
          <a:lstStyle/>
          <a:p>
            <a:pPr algn="ctr"/>
            <a:r>
              <a:rPr lang="en-US" dirty="0">
                <a:effectLst/>
              </a:rPr>
              <a:t>SeaSpace Terascan GOES Multispectral Animations </a:t>
            </a:r>
            <a:endParaRPr lang="en-US" dirty="0"/>
          </a:p>
        </p:txBody>
      </p:sp>
      <p:sp>
        <p:nvSpPr>
          <p:cNvPr id="3" name="Subtitle 2"/>
          <p:cNvSpPr>
            <a:spLocks noGrp="1"/>
          </p:cNvSpPr>
          <p:nvPr>
            <p:ph type="subTitle" idx="1"/>
          </p:nvPr>
        </p:nvSpPr>
        <p:spPr/>
        <p:txBody>
          <a:bodyPr/>
          <a:lstStyle/>
          <a:p>
            <a:endParaRPr lang="en-US" dirty="0" smtClean="0"/>
          </a:p>
          <a:p>
            <a:endParaRPr lang="en-US" dirty="0"/>
          </a:p>
        </p:txBody>
      </p:sp>
      <p:pic>
        <p:nvPicPr>
          <p:cNvPr id="4" name="Picture 3" descr="Fulldiskchnew.psd"/>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93497" y="1544812"/>
            <a:ext cx="6285613" cy="5228539"/>
          </a:xfrm>
          <a:prstGeom prst="rect">
            <a:avLst/>
          </a:prstGeom>
        </p:spPr>
      </p:pic>
    </p:spTree>
    <p:extLst>
      <p:ext uri="{BB962C8B-B14F-4D97-AF65-F5344CB8AC3E}">
        <p14:creationId xmlns:p14="http://schemas.microsoft.com/office/powerpoint/2010/main" val="3102697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Configproc</a:t>
            </a:r>
            <a:endParaRPr lang="en-US" dirty="0"/>
          </a:p>
        </p:txBody>
      </p:sp>
      <p:pic>
        <p:nvPicPr>
          <p:cNvPr id="4" name="Content Placeholder 3" descr="Screen Shot 2014-04-14 at 9.22.04 PM.png"/>
          <p:cNvPicPr>
            <a:picLocks noGrp="1" noChangeAspect="1"/>
          </p:cNvPicPr>
          <p:nvPr>
            <p:ph idx="1"/>
          </p:nvPr>
        </p:nvPicPr>
        <p:blipFill>
          <a:blip r:embed="rId2">
            <a:extLst>
              <a:ext uri="{28A0092B-C50C-407E-A947-70E740481C1C}">
                <a14:useLocalDpi xmlns:a14="http://schemas.microsoft.com/office/drawing/2010/main" val="0"/>
              </a:ext>
            </a:extLst>
          </a:blip>
          <a:srcRect t="-10939" b="-10939"/>
          <a:stretch>
            <a:fillRect/>
          </a:stretch>
        </p:blipFill>
        <p:spPr>
          <a:xfrm>
            <a:off x="1481666" y="1686191"/>
            <a:ext cx="5300133" cy="3212305"/>
          </a:xfrm>
        </p:spPr>
      </p:pic>
    </p:spTree>
    <p:extLst>
      <p:ext uri="{BB962C8B-B14F-4D97-AF65-F5344CB8AC3E}">
        <p14:creationId xmlns:p14="http://schemas.microsoft.com/office/powerpoint/2010/main" val="2932388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TeraVision</a:t>
            </a:r>
            <a:r>
              <a:rPr lang="en-US" dirty="0" smtClean="0"/>
              <a:t> Data Shelf</a:t>
            </a:r>
            <a:endParaRPr lang="en-US" dirty="0"/>
          </a:p>
        </p:txBody>
      </p:sp>
      <p:pic>
        <p:nvPicPr>
          <p:cNvPr id="4" name="Content Placeholder 3" descr="Screen Shot 2014-04-14 at 9.23.05 PM.png"/>
          <p:cNvPicPr>
            <a:picLocks noGrp="1" noChangeAspect="1"/>
          </p:cNvPicPr>
          <p:nvPr>
            <p:ph idx="1"/>
          </p:nvPr>
        </p:nvPicPr>
        <p:blipFill>
          <a:blip r:embed="rId2">
            <a:extLst>
              <a:ext uri="{28A0092B-C50C-407E-A947-70E740481C1C}">
                <a14:useLocalDpi xmlns:a14="http://schemas.microsoft.com/office/drawing/2010/main" val="0"/>
              </a:ext>
            </a:extLst>
          </a:blip>
          <a:srcRect t="10318" b="10318"/>
          <a:stretch>
            <a:fillRect/>
          </a:stretch>
        </p:blipFill>
        <p:spPr>
          <a:xfrm>
            <a:off x="933450" y="1417638"/>
            <a:ext cx="7467600" cy="4525963"/>
          </a:xfrm>
        </p:spPr>
      </p:pic>
    </p:spTree>
    <p:extLst>
      <p:ext uri="{BB962C8B-B14F-4D97-AF65-F5344CB8AC3E}">
        <p14:creationId xmlns:p14="http://schemas.microsoft.com/office/powerpoint/2010/main" val="972951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945"/>
            <a:ext cx="7467600" cy="1143000"/>
          </a:xfrm>
        </p:spPr>
        <p:txBody>
          <a:bodyPr/>
          <a:lstStyle/>
          <a:p>
            <a:pPr algn="ctr"/>
            <a:r>
              <a:rPr lang="en-US" dirty="0" smtClean="0"/>
              <a:t>Animation</a:t>
            </a:r>
            <a:endParaRPr lang="en-US" dirty="0"/>
          </a:p>
        </p:txBody>
      </p:sp>
      <p:pic>
        <p:nvPicPr>
          <p:cNvPr id="4" name="Content Placeholder 3" descr="Screen Shot 2014-04-14 at 9.23.29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5111" r="-5472"/>
          <a:stretch/>
        </p:blipFill>
        <p:spPr>
          <a:xfrm>
            <a:off x="2440826" y="817032"/>
            <a:ext cx="3549341" cy="5849348"/>
          </a:xfrm>
        </p:spPr>
      </p:pic>
    </p:spTree>
    <p:extLst>
      <p:ext uri="{BB962C8B-B14F-4D97-AF65-F5344CB8AC3E}">
        <p14:creationId xmlns:p14="http://schemas.microsoft.com/office/powerpoint/2010/main" val="3321536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12865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Future Work</a:t>
            </a:r>
            <a:endParaRPr lang="en-US" dirty="0"/>
          </a:p>
        </p:txBody>
      </p:sp>
      <p:sp>
        <p:nvSpPr>
          <p:cNvPr id="3" name="Content Placeholder 2"/>
          <p:cNvSpPr>
            <a:spLocks noGrp="1"/>
          </p:cNvSpPr>
          <p:nvPr>
            <p:ph idx="1"/>
          </p:nvPr>
        </p:nvSpPr>
        <p:spPr/>
        <p:txBody>
          <a:bodyPr/>
          <a:lstStyle/>
          <a:p>
            <a:pPr marL="36576" indent="0">
              <a:buNone/>
            </a:pPr>
            <a:r>
              <a:rPr lang="en-US" dirty="0" smtClean="0"/>
              <a:t>We will combine a GOES east and Goes West data to produce a composite image between the two. </a:t>
            </a:r>
            <a:endParaRPr lang="en-US" dirty="0"/>
          </a:p>
        </p:txBody>
      </p:sp>
    </p:spTree>
    <p:extLst>
      <p:ext uri="{BB962C8B-B14F-4D97-AF65-F5344CB8AC3E}">
        <p14:creationId xmlns:p14="http://schemas.microsoft.com/office/powerpoint/2010/main" val="242119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4" y="83609"/>
            <a:ext cx="7467600" cy="1143000"/>
          </a:xfrm>
        </p:spPr>
        <p:txBody>
          <a:bodyPr/>
          <a:lstStyle/>
          <a:p>
            <a:pPr algn="ctr"/>
            <a:r>
              <a:rPr lang="en-US" dirty="0" smtClean="0"/>
              <a:t>GOES System Talent Team</a:t>
            </a:r>
            <a:endParaRPr lang="en-US" dirty="0"/>
          </a:p>
        </p:txBody>
      </p:sp>
      <p:sp>
        <p:nvSpPr>
          <p:cNvPr id="6" name="TextBox 5"/>
          <p:cNvSpPr txBox="1"/>
          <p:nvPr/>
        </p:nvSpPr>
        <p:spPr>
          <a:xfrm>
            <a:off x="0" y="964999"/>
            <a:ext cx="2804583" cy="523220"/>
          </a:xfrm>
          <a:prstGeom prst="rect">
            <a:avLst/>
          </a:prstGeom>
          <a:noFill/>
        </p:spPr>
        <p:txBody>
          <a:bodyPr wrap="square" rtlCol="0">
            <a:spAutoFit/>
          </a:bodyPr>
          <a:lstStyle/>
          <a:p>
            <a:pPr algn="ctr"/>
            <a:r>
              <a:rPr lang="en-US" sz="1400" dirty="0" err="1" smtClean="0"/>
              <a:t>Kathryne</a:t>
            </a:r>
            <a:r>
              <a:rPr lang="en-US" sz="1400" dirty="0" smtClean="0"/>
              <a:t> Burton</a:t>
            </a:r>
          </a:p>
          <a:p>
            <a:pPr algn="ctr"/>
            <a:r>
              <a:rPr lang="en-US" sz="1400" dirty="0" smtClean="0"/>
              <a:t>Elizabeth City State University</a:t>
            </a:r>
            <a:endParaRPr lang="en-US" sz="1400" dirty="0"/>
          </a:p>
        </p:txBody>
      </p:sp>
      <p:sp>
        <p:nvSpPr>
          <p:cNvPr id="7" name="TextBox 6"/>
          <p:cNvSpPr txBox="1"/>
          <p:nvPr/>
        </p:nvSpPr>
        <p:spPr>
          <a:xfrm>
            <a:off x="5799806" y="876940"/>
            <a:ext cx="2804583" cy="523220"/>
          </a:xfrm>
          <a:prstGeom prst="rect">
            <a:avLst/>
          </a:prstGeom>
          <a:noFill/>
        </p:spPr>
        <p:txBody>
          <a:bodyPr wrap="square" rtlCol="0">
            <a:spAutoFit/>
          </a:bodyPr>
          <a:lstStyle/>
          <a:p>
            <a:pPr algn="ctr"/>
            <a:r>
              <a:rPr lang="en-US" sz="1400" dirty="0" err="1" smtClean="0"/>
              <a:t>Micheal</a:t>
            </a:r>
            <a:r>
              <a:rPr lang="en-US" sz="1400" dirty="0" smtClean="0"/>
              <a:t> Cobb</a:t>
            </a:r>
          </a:p>
          <a:p>
            <a:pPr algn="ctr"/>
            <a:r>
              <a:rPr lang="en-US" sz="1400" dirty="0" smtClean="0"/>
              <a:t>Elizabeth City State University</a:t>
            </a:r>
            <a:endParaRPr lang="en-US" sz="1400" dirty="0"/>
          </a:p>
        </p:txBody>
      </p:sp>
      <p:sp>
        <p:nvSpPr>
          <p:cNvPr id="8" name="TextBox 7"/>
          <p:cNvSpPr txBox="1"/>
          <p:nvPr/>
        </p:nvSpPr>
        <p:spPr>
          <a:xfrm>
            <a:off x="0" y="2941831"/>
            <a:ext cx="2804583" cy="523220"/>
          </a:xfrm>
          <a:prstGeom prst="rect">
            <a:avLst/>
          </a:prstGeom>
          <a:noFill/>
        </p:spPr>
        <p:txBody>
          <a:bodyPr wrap="square" rtlCol="0">
            <a:spAutoFit/>
          </a:bodyPr>
          <a:lstStyle/>
          <a:p>
            <a:pPr algn="ctr"/>
            <a:r>
              <a:rPr lang="en-US" sz="1400" dirty="0" smtClean="0"/>
              <a:t>James </a:t>
            </a:r>
            <a:r>
              <a:rPr lang="en-US" sz="1400" dirty="0" err="1" smtClean="0"/>
              <a:t>Headen</a:t>
            </a:r>
            <a:endParaRPr lang="en-US" sz="1400" dirty="0" smtClean="0"/>
          </a:p>
          <a:p>
            <a:pPr algn="ctr"/>
            <a:r>
              <a:rPr lang="en-US" sz="1400" dirty="0" smtClean="0"/>
              <a:t>Elizabeth City State University</a:t>
            </a:r>
            <a:endParaRPr lang="en-US" sz="1400" dirty="0"/>
          </a:p>
        </p:txBody>
      </p:sp>
      <p:sp>
        <p:nvSpPr>
          <p:cNvPr id="9" name="TextBox 8"/>
          <p:cNvSpPr txBox="1"/>
          <p:nvPr/>
        </p:nvSpPr>
        <p:spPr>
          <a:xfrm>
            <a:off x="5799806" y="2967137"/>
            <a:ext cx="2804583" cy="523220"/>
          </a:xfrm>
          <a:prstGeom prst="rect">
            <a:avLst/>
          </a:prstGeom>
          <a:noFill/>
        </p:spPr>
        <p:txBody>
          <a:bodyPr wrap="square" rtlCol="0">
            <a:spAutoFit/>
          </a:bodyPr>
          <a:lstStyle/>
          <a:p>
            <a:pPr algn="ctr"/>
            <a:r>
              <a:rPr lang="en-US" sz="1400" dirty="0" smtClean="0"/>
              <a:t>Khaliq </a:t>
            </a:r>
            <a:r>
              <a:rPr lang="en-US" sz="1400" dirty="0" smtClean="0"/>
              <a:t>Satchell</a:t>
            </a:r>
            <a:endParaRPr lang="en-US" sz="1400" dirty="0" smtClean="0"/>
          </a:p>
          <a:p>
            <a:pPr algn="ctr"/>
            <a:r>
              <a:rPr lang="en-US" sz="1400" dirty="0" smtClean="0"/>
              <a:t>Elizabeth City State University</a:t>
            </a:r>
            <a:endParaRPr lang="en-US" sz="1400" dirty="0"/>
          </a:p>
        </p:txBody>
      </p:sp>
      <p:sp>
        <p:nvSpPr>
          <p:cNvPr id="10" name="TextBox 9"/>
          <p:cNvSpPr txBox="1"/>
          <p:nvPr/>
        </p:nvSpPr>
        <p:spPr>
          <a:xfrm>
            <a:off x="2657782" y="5080322"/>
            <a:ext cx="2921000" cy="738664"/>
          </a:xfrm>
          <a:prstGeom prst="rect">
            <a:avLst/>
          </a:prstGeom>
          <a:noFill/>
        </p:spPr>
        <p:txBody>
          <a:bodyPr wrap="square" rtlCol="0">
            <a:spAutoFit/>
          </a:bodyPr>
          <a:lstStyle/>
          <a:p>
            <a:pPr algn="ctr"/>
            <a:r>
              <a:rPr lang="en-US" sz="1400" dirty="0" smtClean="0"/>
              <a:t>Dr. Malcolm </a:t>
            </a:r>
            <a:r>
              <a:rPr lang="en-US" sz="1400" dirty="0" err="1" smtClean="0"/>
              <a:t>LeCompte</a:t>
            </a:r>
            <a:endParaRPr lang="en-US" sz="1400" dirty="0" smtClean="0"/>
          </a:p>
          <a:p>
            <a:pPr algn="ctr"/>
            <a:r>
              <a:rPr lang="en-US" sz="1400" dirty="0" smtClean="0"/>
              <a:t>Team Mentor</a:t>
            </a:r>
          </a:p>
          <a:p>
            <a:pPr algn="ctr"/>
            <a:r>
              <a:rPr lang="en-US" sz="1400" dirty="0" smtClean="0"/>
              <a:t>Elizabeth City State University </a:t>
            </a:r>
            <a:endParaRPr lang="en-US" sz="1400" dirty="0"/>
          </a:p>
        </p:txBody>
      </p:sp>
      <p:sp>
        <p:nvSpPr>
          <p:cNvPr id="11" name="TextBox 10"/>
          <p:cNvSpPr txBox="1"/>
          <p:nvPr/>
        </p:nvSpPr>
        <p:spPr>
          <a:xfrm>
            <a:off x="2804583" y="2572499"/>
            <a:ext cx="2921000" cy="738664"/>
          </a:xfrm>
          <a:prstGeom prst="rect">
            <a:avLst/>
          </a:prstGeom>
          <a:noFill/>
        </p:spPr>
        <p:txBody>
          <a:bodyPr wrap="square" rtlCol="0">
            <a:spAutoFit/>
          </a:bodyPr>
          <a:lstStyle/>
          <a:p>
            <a:pPr algn="ctr"/>
            <a:r>
              <a:rPr lang="en-US" sz="1400" dirty="0" smtClean="0"/>
              <a:t>Andrew Brumfield</a:t>
            </a:r>
          </a:p>
          <a:p>
            <a:pPr algn="ctr"/>
            <a:r>
              <a:rPr lang="en-US" sz="1400" dirty="0" smtClean="0"/>
              <a:t>Technical Mentor</a:t>
            </a:r>
          </a:p>
          <a:p>
            <a:pPr algn="ctr"/>
            <a:r>
              <a:rPr lang="en-US" sz="1400" dirty="0" smtClean="0"/>
              <a:t>Elizabeth City State University </a:t>
            </a:r>
            <a:endParaRPr lang="en-US" sz="1400" dirty="0"/>
          </a:p>
        </p:txBody>
      </p:sp>
      <p:pic>
        <p:nvPicPr>
          <p:cNvPr id="12" name="Picture 11"/>
          <p:cNvPicPr>
            <a:picLocks noChangeAspect="1"/>
          </p:cNvPicPr>
          <p:nvPr/>
        </p:nvPicPr>
        <p:blipFill>
          <a:blip r:embed="rId2"/>
          <a:stretch>
            <a:fillRect/>
          </a:stretch>
        </p:blipFill>
        <p:spPr>
          <a:xfrm>
            <a:off x="497632" y="1542315"/>
            <a:ext cx="1299944" cy="1453612"/>
          </a:xfrm>
          <a:prstGeom prst="rect">
            <a:avLst/>
          </a:prstGeom>
        </p:spPr>
      </p:pic>
      <p:pic>
        <p:nvPicPr>
          <p:cNvPr id="13" name="Picture 12"/>
          <p:cNvPicPr>
            <a:picLocks noChangeAspect="1"/>
          </p:cNvPicPr>
          <p:nvPr/>
        </p:nvPicPr>
        <p:blipFill>
          <a:blip r:embed="rId3"/>
          <a:stretch>
            <a:fillRect/>
          </a:stretch>
        </p:blipFill>
        <p:spPr>
          <a:xfrm>
            <a:off x="6366718" y="3465051"/>
            <a:ext cx="1376919" cy="1595767"/>
          </a:xfrm>
          <a:prstGeom prst="rect">
            <a:avLst/>
          </a:prstGeom>
        </p:spPr>
      </p:pic>
      <p:pic>
        <p:nvPicPr>
          <p:cNvPr id="14" name="Picture 13"/>
          <p:cNvPicPr>
            <a:picLocks noChangeAspect="1"/>
          </p:cNvPicPr>
          <p:nvPr/>
        </p:nvPicPr>
        <p:blipFill>
          <a:blip r:embed="rId4"/>
          <a:stretch>
            <a:fillRect/>
          </a:stretch>
        </p:blipFill>
        <p:spPr>
          <a:xfrm>
            <a:off x="497632" y="3465051"/>
            <a:ext cx="1415733" cy="1415733"/>
          </a:xfrm>
          <a:prstGeom prst="rect">
            <a:avLst/>
          </a:prstGeom>
        </p:spPr>
      </p:pic>
      <p:pic>
        <p:nvPicPr>
          <p:cNvPr id="15" name="Picture 14"/>
          <p:cNvPicPr>
            <a:picLocks noChangeAspect="1"/>
          </p:cNvPicPr>
          <p:nvPr/>
        </p:nvPicPr>
        <p:blipFill>
          <a:blip r:embed="rId5"/>
          <a:stretch>
            <a:fillRect/>
          </a:stretch>
        </p:blipFill>
        <p:spPr>
          <a:xfrm>
            <a:off x="3494617" y="1128771"/>
            <a:ext cx="1502634" cy="1502634"/>
          </a:xfrm>
          <a:prstGeom prst="rect">
            <a:avLst/>
          </a:prstGeom>
        </p:spPr>
      </p:pic>
      <p:pic>
        <p:nvPicPr>
          <p:cNvPr id="16" name="Picture 15"/>
          <p:cNvPicPr>
            <a:picLocks noChangeAspect="1"/>
          </p:cNvPicPr>
          <p:nvPr/>
        </p:nvPicPr>
        <p:blipFill>
          <a:blip r:embed="rId6"/>
          <a:stretch>
            <a:fillRect/>
          </a:stretch>
        </p:blipFill>
        <p:spPr>
          <a:xfrm>
            <a:off x="6366718" y="1486156"/>
            <a:ext cx="1509771" cy="1509771"/>
          </a:xfrm>
          <a:prstGeom prst="rect">
            <a:avLst/>
          </a:prstGeom>
        </p:spPr>
      </p:pic>
      <p:pic>
        <p:nvPicPr>
          <p:cNvPr id="17" name="Picture 16"/>
          <p:cNvPicPr>
            <a:picLocks noChangeAspect="1"/>
          </p:cNvPicPr>
          <p:nvPr/>
        </p:nvPicPr>
        <p:blipFill>
          <a:blip r:embed="rId7"/>
          <a:stretch>
            <a:fillRect/>
          </a:stretch>
        </p:blipFill>
        <p:spPr>
          <a:xfrm>
            <a:off x="3297539" y="3465051"/>
            <a:ext cx="1841500" cy="1714500"/>
          </a:xfrm>
          <a:prstGeom prst="rect">
            <a:avLst/>
          </a:prstGeom>
        </p:spPr>
      </p:pic>
    </p:spTree>
    <p:extLst>
      <p:ext uri="{BB962C8B-B14F-4D97-AF65-F5344CB8AC3E}">
        <p14:creationId xmlns:p14="http://schemas.microsoft.com/office/powerpoint/2010/main" val="150967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400"/>
            <a:ext cx="7467600" cy="1143000"/>
          </a:xfrm>
        </p:spPr>
        <p:txBody>
          <a:bodyPr/>
          <a:lstStyle/>
          <a:p>
            <a:pPr algn="ctr"/>
            <a:r>
              <a:rPr lang="en-US" dirty="0" smtClean="0"/>
              <a:t>Abstract</a:t>
            </a:r>
            <a:endParaRPr lang="en-US" dirty="0"/>
          </a:p>
        </p:txBody>
      </p:sp>
      <p:sp>
        <p:nvSpPr>
          <p:cNvPr id="3" name="Content Placeholder 2"/>
          <p:cNvSpPr>
            <a:spLocks noGrp="1"/>
          </p:cNvSpPr>
          <p:nvPr>
            <p:ph idx="1"/>
          </p:nvPr>
        </p:nvSpPr>
        <p:spPr>
          <a:xfrm>
            <a:off x="103388" y="731389"/>
            <a:ext cx="8942917" cy="5712883"/>
          </a:xfrm>
        </p:spPr>
        <p:txBody>
          <a:bodyPr>
            <a:normAutofit fontScale="85000" lnSpcReduction="20000"/>
          </a:bodyPr>
          <a:lstStyle/>
          <a:p>
            <a:r>
              <a:rPr lang="en-US" dirty="0"/>
              <a:t>I</a:t>
            </a:r>
            <a:r>
              <a:rPr lang="en-US" dirty="0" smtClean="0"/>
              <a:t>nstallation </a:t>
            </a:r>
            <a:r>
              <a:rPr lang="en-US" dirty="0"/>
              <a:t>of the two </a:t>
            </a:r>
            <a:r>
              <a:rPr lang="en-US" dirty="0" err="1"/>
              <a:t>SeaSpace</a:t>
            </a:r>
            <a:r>
              <a:rPr lang="en-US" dirty="0"/>
              <a:t> </a:t>
            </a:r>
            <a:r>
              <a:rPr lang="en-US" dirty="0" err="1"/>
              <a:t>Terascan</a:t>
            </a:r>
            <a:r>
              <a:rPr lang="en-US" dirty="0"/>
              <a:t> Geostationary Operational Environmental Satellite (GOES) receivers in July, 2013 provides ECSU’s CERSER laboratory with a capability to capture and generate the most current image data available of the Earth’s Western Hemisphere environment.  The data is provided in an operational mode defined by the limitations of the GOES scanning imaging system.  The GOES system operations are scheduled by the National Oceanic and Atmospheric Administration (NOAA) to provide various obligated environmental products, primarily to support numerical meteorological prediction services to different regions of the Western </a:t>
            </a:r>
            <a:r>
              <a:rPr lang="en-US" dirty="0" smtClean="0"/>
              <a:t>Hemisphere. A </a:t>
            </a:r>
            <a:r>
              <a:rPr lang="en-US" dirty="0"/>
              <a:t>principal advantage of any remote sensing system located in Geostationary orbit lies in the ability to create ‘loops’ or animations that reveal changes that occur in the Earth’s environment.</a:t>
            </a:r>
          </a:p>
        </p:txBody>
      </p:sp>
    </p:spTree>
    <p:extLst>
      <p:ext uri="{BB962C8B-B14F-4D97-AF65-F5344CB8AC3E}">
        <p14:creationId xmlns:p14="http://schemas.microsoft.com/office/powerpoint/2010/main" val="770332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a:t>
            </a:r>
            <a:r>
              <a:rPr lang="en-US" dirty="0" err="1" smtClean="0"/>
              <a:t>TeraScan</a:t>
            </a:r>
            <a:r>
              <a:rPr lang="en-US" dirty="0" smtClean="0"/>
              <a:t>?</a:t>
            </a:r>
            <a:endParaRPr lang="en-US" dirty="0"/>
          </a:p>
        </p:txBody>
      </p:sp>
      <p:sp>
        <p:nvSpPr>
          <p:cNvPr id="4" name="Content Placeholder 3"/>
          <p:cNvSpPr>
            <a:spLocks noGrp="1"/>
          </p:cNvSpPr>
          <p:nvPr>
            <p:ph idx="1"/>
          </p:nvPr>
        </p:nvSpPr>
        <p:spPr/>
        <p:txBody>
          <a:bodyPr/>
          <a:lstStyle/>
          <a:p>
            <a:r>
              <a:rPr lang="en-US" dirty="0" err="1" smtClean="0"/>
              <a:t>TeraScan</a:t>
            </a:r>
            <a:r>
              <a:rPr lang="en-US" dirty="0" smtClean="0"/>
              <a:t> is a software designed to process data from satellites and turning it into images.</a:t>
            </a:r>
          </a:p>
          <a:p>
            <a:pPr lvl="1"/>
            <a:r>
              <a:rPr lang="en-US" dirty="0" smtClean="0"/>
              <a:t>Environmental satellites</a:t>
            </a:r>
          </a:p>
          <a:p>
            <a:pPr lvl="1"/>
            <a:r>
              <a:rPr lang="en-US" dirty="0" smtClean="0"/>
              <a:t>Meteorological satellites</a:t>
            </a:r>
            <a:endParaRPr lang="en-US" dirty="0"/>
          </a:p>
        </p:txBody>
      </p:sp>
    </p:spTree>
    <p:extLst>
      <p:ext uri="{BB962C8B-B14F-4D97-AF65-F5344CB8AC3E}">
        <p14:creationId xmlns:p14="http://schemas.microsoft.com/office/powerpoint/2010/main" val="1639530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err="1" smtClean="0"/>
              <a:t>TeraScan</a:t>
            </a:r>
            <a:r>
              <a:rPr lang="en-US" dirty="0" smtClean="0"/>
              <a:t> Data Format (TDF)</a:t>
            </a:r>
            <a:endParaRPr lang="en-US" dirty="0"/>
          </a:p>
        </p:txBody>
      </p:sp>
      <p:sp>
        <p:nvSpPr>
          <p:cNvPr id="5" name="Content Placeholder 2"/>
          <p:cNvSpPr>
            <a:spLocks noGrp="1"/>
          </p:cNvSpPr>
          <p:nvPr>
            <p:ph idx="1"/>
          </p:nvPr>
        </p:nvSpPr>
        <p:spPr/>
        <p:txBody>
          <a:bodyPr/>
          <a:lstStyle/>
          <a:p>
            <a:r>
              <a:rPr lang="en-US" dirty="0" smtClean="0"/>
              <a:t>Unique to </a:t>
            </a:r>
            <a:r>
              <a:rPr lang="en-US" dirty="0" err="1" smtClean="0"/>
              <a:t>TeraScan</a:t>
            </a:r>
            <a:endParaRPr lang="en-US" dirty="0" smtClean="0"/>
          </a:p>
          <a:p>
            <a:r>
              <a:rPr lang="en-US" dirty="0" smtClean="0"/>
              <a:t>Allows data to be viewed in </a:t>
            </a:r>
            <a:r>
              <a:rPr lang="en-US" dirty="0" err="1" smtClean="0"/>
              <a:t>TeraScan</a:t>
            </a:r>
            <a:endParaRPr lang="en-US" dirty="0" smtClean="0"/>
          </a:p>
          <a:p>
            <a:r>
              <a:rPr lang="en-US" dirty="0" smtClean="0"/>
              <a:t>Ability to convert into picture products of various styles</a:t>
            </a:r>
          </a:p>
          <a:p>
            <a:r>
              <a:rPr lang="en-US" dirty="0" smtClean="0"/>
              <a:t>Easy to share through network</a:t>
            </a:r>
            <a:endParaRPr lang="en-US" dirty="0"/>
          </a:p>
        </p:txBody>
      </p:sp>
    </p:spTree>
    <p:extLst>
      <p:ext uri="{BB962C8B-B14F-4D97-AF65-F5344CB8AC3E}">
        <p14:creationId xmlns:p14="http://schemas.microsoft.com/office/powerpoint/2010/main" val="2792424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lgn="ctr"/>
            <a:r>
              <a:rPr lang="en-US" dirty="0" err="1" smtClean="0"/>
              <a:t>TeraScan</a:t>
            </a:r>
            <a:r>
              <a:rPr lang="en-US" dirty="0" smtClean="0"/>
              <a:t> System Compatibility</a:t>
            </a:r>
            <a:endParaRPr lang="en-US" dirty="0"/>
          </a:p>
        </p:txBody>
      </p:sp>
      <p:sp>
        <p:nvSpPr>
          <p:cNvPr id="5" name="Content Placeholder 2"/>
          <p:cNvSpPr>
            <a:spLocks noGrp="1"/>
          </p:cNvSpPr>
          <p:nvPr>
            <p:ph idx="1"/>
          </p:nvPr>
        </p:nvSpPr>
        <p:spPr/>
        <p:txBody>
          <a:bodyPr/>
          <a:lstStyle/>
          <a:p>
            <a:pPr marL="0" indent="0">
              <a:buNone/>
            </a:pPr>
            <a:endParaRPr lang="en-US" dirty="0"/>
          </a:p>
          <a:p>
            <a:r>
              <a:rPr lang="en-US" dirty="0" smtClean="0"/>
              <a:t>Geostationary Satellites</a:t>
            </a:r>
          </a:p>
          <a:p>
            <a:pPr lvl="1"/>
            <a:r>
              <a:rPr lang="en-US" dirty="0" smtClean="0"/>
              <a:t>L-Band Transmittance</a:t>
            </a:r>
          </a:p>
          <a:p>
            <a:r>
              <a:rPr lang="en-US" dirty="0" smtClean="0"/>
              <a:t>Polar-Orbiting Satellites</a:t>
            </a:r>
          </a:p>
          <a:p>
            <a:pPr lvl="1"/>
            <a:r>
              <a:rPr lang="en-US" dirty="0" smtClean="0"/>
              <a:t>L/S Band Transmittance</a:t>
            </a:r>
          </a:p>
          <a:p>
            <a:pPr lvl="1"/>
            <a:r>
              <a:rPr lang="en-US" dirty="0" smtClean="0"/>
              <a:t>X-Band Transmittance</a:t>
            </a:r>
            <a:endParaRPr lang="en-US" dirty="0"/>
          </a:p>
          <a:p>
            <a:pPr marL="457200" lvl="1" indent="0">
              <a:buNone/>
            </a:pPr>
            <a:endParaRPr lang="en-US" dirty="0" smtClean="0"/>
          </a:p>
        </p:txBody>
      </p:sp>
    </p:spTree>
    <p:extLst>
      <p:ext uri="{BB962C8B-B14F-4D97-AF65-F5344CB8AC3E}">
        <p14:creationId xmlns:p14="http://schemas.microsoft.com/office/powerpoint/2010/main" val="401321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Creates Images</a:t>
            </a:r>
          </a:p>
          <a:p>
            <a:r>
              <a:rPr lang="en-US" dirty="0" smtClean="0"/>
              <a:t>Produces Data Products</a:t>
            </a:r>
            <a:endParaRPr lang="en-US" dirty="0"/>
          </a:p>
          <a:p>
            <a:r>
              <a:rPr lang="en-US" dirty="0" smtClean="0"/>
              <a:t>Mathematical Data Interpretations</a:t>
            </a:r>
          </a:p>
          <a:p>
            <a:r>
              <a:rPr lang="en-US" dirty="0" smtClean="0"/>
              <a:t>Survey Particular Areas</a:t>
            </a:r>
          </a:p>
        </p:txBody>
      </p:sp>
      <p:sp>
        <p:nvSpPr>
          <p:cNvPr id="4" name="Title 1"/>
          <p:cNvSpPr>
            <a:spLocks noGrp="1"/>
          </p:cNvSpPr>
          <p:nvPr>
            <p:ph type="title"/>
          </p:nvPr>
        </p:nvSpPr>
        <p:spPr/>
        <p:txBody>
          <a:bodyPr>
            <a:normAutofit fontScale="90000"/>
          </a:bodyPr>
          <a:lstStyle/>
          <a:p>
            <a:pPr algn="ctr"/>
            <a:r>
              <a:rPr lang="en-US" dirty="0" smtClean="0"/>
              <a:t>What can </a:t>
            </a:r>
            <a:r>
              <a:rPr lang="en-US" dirty="0" err="1" smtClean="0"/>
              <a:t>TeraScan</a:t>
            </a:r>
            <a:r>
              <a:rPr lang="en-US" dirty="0" smtClean="0"/>
              <a:t> do with received data?</a:t>
            </a:r>
            <a:endParaRPr lang="en-US" dirty="0"/>
          </a:p>
        </p:txBody>
      </p:sp>
    </p:spTree>
    <p:extLst>
      <p:ext uri="{BB962C8B-B14F-4D97-AF65-F5344CB8AC3E}">
        <p14:creationId xmlns:p14="http://schemas.microsoft.com/office/powerpoint/2010/main" val="2912375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367" y="-74612"/>
            <a:ext cx="7467600" cy="1143000"/>
          </a:xfrm>
        </p:spPr>
        <p:txBody>
          <a:bodyPr/>
          <a:lstStyle/>
          <a:p>
            <a:pPr algn="ctr"/>
            <a:r>
              <a:rPr lang="en-US" dirty="0" smtClean="0"/>
              <a:t>What is GOES?</a:t>
            </a:r>
            <a:endParaRPr lang="en-US" dirty="0"/>
          </a:p>
        </p:txBody>
      </p:sp>
      <p:sp>
        <p:nvSpPr>
          <p:cNvPr id="3" name="Content Placeholder 2"/>
          <p:cNvSpPr>
            <a:spLocks noGrp="1"/>
          </p:cNvSpPr>
          <p:nvPr>
            <p:ph idx="1"/>
          </p:nvPr>
        </p:nvSpPr>
        <p:spPr>
          <a:xfrm>
            <a:off x="1907117" y="4967815"/>
            <a:ext cx="7035799" cy="1604435"/>
          </a:xfrm>
        </p:spPr>
        <p:txBody>
          <a:bodyPr>
            <a:normAutofit fontScale="92500" lnSpcReduction="20000"/>
          </a:bodyPr>
          <a:lstStyle/>
          <a:p>
            <a:r>
              <a:rPr lang="en-US" dirty="0" smtClean="0"/>
              <a:t> </a:t>
            </a:r>
            <a:r>
              <a:rPr lang="en-US" dirty="0" smtClean="0">
                <a:latin typeface="Arial"/>
                <a:cs typeface="Arial"/>
              </a:rPr>
              <a:t>Ge</a:t>
            </a:r>
            <a:r>
              <a:rPr lang="en-US" b="1" dirty="0" smtClean="0">
                <a:latin typeface="Arial"/>
                <a:cs typeface="Arial"/>
              </a:rPr>
              <a:t>ostationary </a:t>
            </a:r>
            <a:r>
              <a:rPr lang="en-US" b="1" dirty="0">
                <a:latin typeface="Arial"/>
                <a:cs typeface="Arial"/>
              </a:rPr>
              <a:t>Satellite</a:t>
            </a:r>
            <a:r>
              <a:rPr lang="en-US" dirty="0">
                <a:latin typeface="Arial"/>
                <a:cs typeface="Arial"/>
              </a:rPr>
              <a:t> </a:t>
            </a:r>
            <a:r>
              <a:rPr lang="en-US" dirty="0" smtClean="0">
                <a:latin typeface="Arial"/>
                <a:cs typeface="Arial"/>
              </a:rPr>
              <a:t>System</a:t>
            </a:r>
          </a:p>
          <a:p>
            <a:r>
              <a:rPr lang="en-US" dirty="0" smtClean="0">
                <a:latin typeface="Arial"/>
                <a:cs typeface="Arial"/>
              </a:rPr>
              <a:t>Operated </a:t>
            </a:r>
            <a:r>
              <a:rPr lang="en-US" dirty="0">
                <a:latin typeface="Arial"/>
                <a:cs typeface="Arial"/>
              </a:rPr>
              <a:t>by the United </a:t>
            </a:r>
            <a:r>
              <a:rPr lang="en-US" dirty="0" smtClean="0">
                <a:latin typeface="Arial"/>
                <a:cs typeface="Arial"/>
              </a:rPr>
              <a:t>States National Environmental Satellite, Data and Information Service (NESDIS)</a:t>
            </a:r>
            <a:endParaRPr lang="en-US" dirty="0">
              <a:latin typeface="Arial"/>
              <a:cs typeface="Arial"/>
            </a:endParaRPr>
          </a:p>
        </p:txBody>
      </p:sp>
      <p:pic>
        <p:nvPicPr>
          <p:cNvPr id="5" name="Picture 4"/>
          <p:cNvPicPr>
            <a:picLocks noChangeAspect="1"/>
          </p:cNvPicPr>
          <p:nvPr/>
        </p:nvPicPr>
        <p:blipFill>
          <a:blip r:embed="rId2"/>
          <a:stretch>
            <a:fillRect/>
          </a:stretch>
        </p:blipFill>
        <p:spPr>
          <a:xfrm>
            <a:off x="478367" y="859366"/>
            <a:ext cx="7255626" cy="4108449"/>
          </a:xfrm>
          <a:prstGeom prst="rect">
            <a:avLst/>
          </a:prstGeom>
        </p:spPr>
      </p:pic>
    </p:spTree>
    <p:extLst>
      <p:ext uri="{BB962C8B-B14F-4D97-AF65-F5344CB8AC3E}">
        <p14:creationId xmlns:p14="http://schemas.microsoft.com/office/powerpoint/2010/main" val="4067789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TeraMaster</a:t>
            </a:r>
            <a:endParaRPr lang="en-US" dirty="0"/>
          </a:p>
        </p:txBody>
      </p:sp>
      <p:pic>
        <p:nvPicPr>
          <p:cNvPr id="8" name="Content Placeholder 7" descr="Screen Shot 2014-04-14 at 9.18.41 PM.png"/>
          <p:cNvPicPr>
            <a:picLocks noGrp="1" noChangeAspect="1"/>
          </p:cNvPicPr>
          <p:nvPr>
            <p:ph idx="1"/>
          </p:nvPr>
        </p:nvPicPr>
        <p:blipFill>
          <a:blip r:embed="rId2" cstate="email">
            <a:extLst>
              <a:ext uri="{28A0092B-C50C-407E-A947-70E740481C1C}">
                <a14:useLocalDpi xmlns:a14="http://schemas.microsoft.com/office/drawing/2010/main" val="0"/>
              </a:ext>
            </a:extLst>
          </a:blip>
          <a:srcRect t="17233" b="17233"/>
          <a:stretch>
            <a:fillRect/>
          </a:stretch>
        </p:blipFill>
        <p:spPr>
          <a:xfrm>
            <a:off x="1369646" y="2032000"/>
            <a:ext cx="5951904" cy="3607330"/>
          </a:xfrm>
        </p:spPr>
      </p:pic>
    </p:spTree>
    <p:extLst>
      <p:ext uri="{BB962C8B-B14F-4D97-AF65-F5344CB8AC3E}">
        <p14:creationId xmlns:p14="http://schemas.microsoft.com/office/powerpoint/2010/main" val="1776504520"/>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197</TotalTime>
  <Words>233</Words>
  <Application>Microsoft Office PowerPoint</Application>
  <PresentationFormat>On-screen Show (4:3)</PresentationFormat>
  <Paragraphs>49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Technic</vt:lpstr>
      <vt:lpstr>SeaSpace Terascan GOES Multispectral Animations </vt:lpstr>
      <vt:lpstr>GOES System Talent Team</vt:lpstr>
      <vt:lpstr>Abstract</vt:lpstr>
      <vt:lpstr>What is TeraScan?</vt:lpstr>
      <vt:lpstr>TeraScan Data Format (TDF)</vt:lpstr>
      <vt:lpstr>TeraScan System Compatibility</vt:lpstr>
      <vt:lpstr>What can TeraScan do with received data?</vt:lpstr>
      <vt:lpstr>What is GOES?</vt:lpstr>
      <vt:lpstr>TeraMaster</vt:lpstr>
      <vt:lpstr>Configproc</vt:lpstr>
      <vt:lpstr>TeraVision Data Shelf</vt:lpstr>
      <vt:lpstr>Animation</vt:lpstr>
      <vt:lpstr>Results</vt:lpstr>
      <vt:lpstr>Future 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Guest User</dc:creator>
  <cp:lastModifiedBy>Khaliq Satchell</cp:lastModifiedBy>
  <cp:revision>16</cp:revision>
  <cp:lastPrinted>2014-04-15T01:57:02Z</cp:lastPrinted>
  <dcterms:created xsi:type="dcterms:W3CDTF">2014-04-14T23:20:24Z</dcterms:created>
  <dcterms:modified xsi:type="dcterms:W3CDTF">2014-04-17T22:07:27Z</dcterms:modified>
</cp:coreProperties>
</file>