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21945600"/>
  <p:notesSz cx="21485225" cy="43430825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06" y="-162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Sheet1!$G$7:$G$8</c:f>
              <c:strCache>
                <c:ptCount val="2"/>
                <c:pt idx="0">
                  <c:v>male</c:v>
                </c:pt>
                <c:pt idx="1">
                  <c:v>women</c:v>
                </c:pt>
              </c:strCache>
            </c:strRef>
          </c:cat>
          <c:val>
            <c:numRef>
              <c:f>Sheet1!$H$7:$H$8</c:f>
              <c:numCache>
                <c:formatCode>0.00%</c:formatCode>
                <c:ptCount val="2"/>
                <c:pt idx="0">
                  <c:v>0.46788990825688098</c:v>
                </c:pt>
                <c:pt idx="1">
                  <c:v>0.53211009174311896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Sheet1!$G$9:$G$13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Nat. Am</c:v>
                </c:pt>
              </c:strCache>
            </c:strRef>
          </c:cat>
          <c:val>
            <c:numRef>
              <c:f>Sheet1!$H$9:$H$13</c:f>
              <c:numCache>
                <c:formatCode>0.00%</c:formatCode>
                <c:ptCount val="5"/>
                <c:pt idx="0">
                  <c:v>0.23853211009174299</c:v>
                </c:pt>
                <c:pt idx="1">
                  <c:v>0.66972477064220204</c:v>
                </c:pt>
                <c:pt idx="2">
                  <c:v>1.8348623853211E-2</c:v>
                </c:pt>
                <c:pt idx="3">
                  <c:v>1.8348623853211E-2</c:v>
                </c:pt>
                <c:pt idx="4">
                  <c:v>2.7522935779816501E-2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2814321"/>
            <a:ext cx="47404018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2814321"/>
            <a:ext cx="141480542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5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2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6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D397-7B69-42E7-A981-2945C9C4896B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6519-F748-497C-B01F-8137D4FC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chart" Target="../charts/chart1.xml"/><Relationship Id="rId16" Type="http://schemas.microsoft.com/office/2007/relationships/hdphoto" Target="../media/hdphoto1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5.jpeg"/><Relationship Id="rId4" Type="http://schemas.openxmlformats.org/officeDocument/2006/relationships/chart" Target="../charts/char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9050" y="20726400"/>
            <a:ext cx="43891200" cy="1290321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9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55599"/>
            <a:ext cx="43891200" cy="1701801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9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35300314"/>
              </p:ext>
            </p:extLst>
          </p:nvPr>
        </p:nvGraphicFramePr>
        <p:xfrm>
          <a:off x="19896320" y="94488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03600" y="3197964"/>
            <a:ext cx="14630400" cy="1020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Building involvement in polar activities by minority communities required actively reaching out to them, and ensuring that research and activities have relevance to their specific interests.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Existing community agencies and activities can be a vehicle for numerous and repeated exposures on their home ground. Locating these agencies and local needs will involve physically going to communities and exploring possibilities face-to-face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Identifying ways to encourage minorities in their involvement in polar science and emphasize its relevance to them and their communities, and to develop local connections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Connect through professional minority associations. 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Encouragement and recognition for involvement in science and research can have a major impact. 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It is important not to set the level so high at the beginning that people without a strong background are intimidated and therefore unwilling to participate. </a:t>
            </a:r>
          </a:p>
          <a:p>
            <a:r>
              <a:rPr lang="en-US" sz="1800" dirty="0" smtClean="0"/>
              <a:t>http://www.ldeo.columbia.edu/res/pi/polar_workshop/strategies/communities.html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916" y="13639800"/>
            <a:ext cx="10018944" cy="667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507200" y="8001000"/>
            <a:ext cx="7846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Arctic and Antarctic </a:t>
            </a:r>
          </a:p>
          <a:p>
            <a:pPr algn="ctr"/>
            <a:r>
              <a:rPr lang="en-US" sz="5400" b="1" dirty="0" smtClean="0"/>
              <a:t>REU Demographics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197964"/>
            <a:ext cx="14630400" cy="973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 smtClean="0"/>
              <a:t>Minority Professional Organizations (</a:t>
            </a:r>
            <a:r>
              <a:rPr lang="en-US" sz="3600" dirty="0" err="1" smtClean="0"/>
              <a:t>MPOs</a:t>
            </a:r>
            <a:r>
              <a:rPr lang="en-US" sz="3600" dirty="0" smtClean="0"/>
              <a:t>) have long been committed to mentoring and nurturing the professional development of underrepresented students. They provide a rich source of expertise and commitment.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 smtClean="0"/>
              <a:t>Consider Partnership with these Minority Professional Organizations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Association of Black Geologists and Geophysicists (</a:t>
            </a:r>
            <a:r>
              <a:rPr lang="en-US" sz="3600" dirty="0" err="1"/>
              <a:t>NABGG</a:t>
            </a:r>
            <a:r>
              <a:rPr lang="en-US" sz="3600" dirty="0"/>
              <a:t>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Advancing Hispanic/Chicano and Native Americans in Science (</a:t>
            </a:r>
            <a:r>
              <a:rPr lang="en-US" sz="3600" dirty="0"/>
              <a:t>SACNAS)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Association of Computer and Information Science/Engineering Departments at Minority Institutions (ADMI)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Society of  Black Physicists </a:t>
            </a:r>
            <a:r>
              <a:rPr lang="en-US" sz="3600" dirty="0" smtClean="0"/>
              <a:t>(</a:t>
            </a:r>
            <a:r>
              <a:rPr lang="en-US" sz="3600" dirty="0"/>
              <a:t>NSBP)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Association of Mathematicians (NAM)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Society of Black Engineers (</a:t>
            </a:r>
            <a:r>
              <a:rPr lang="en-US" sz="3600" dirty="0" err="1"/>
              <a:t>NSBE</a:t>
            </a:r>
            <a:r>
              <a:rPr lang="en-US" sz="3600" dirty="0"/>
              <a:t>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Organization for the Professional Advancement of Black Chemists and Chemical Engineers (</a:t>
            </a:r>
            <a:r>
              <a:rPr lang="en-US" sz="3600" dirty="0" err="1"/>
              <a:t>NOBCChE</a:t>
            </a:r>
            <a:r>
              <a:rPr lang="en-US" sz="3600" dirty="0"/>
              <a:t>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Alliance of Black School Educators (</a:t>
            </a:r>
            <a:r>
              <a:rPr lang="en-US" sz="3600" dirty="0" err="1"/>
              <a:t>NABSE</a:t>
            </a:r>
            <a:r>
              <a:rPr lang="en-US" sz="3600" dirty="0"/>
              <a:t>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Technical Association, Inc. (NTA)</a:t>
            </a:r>
          </a:p>
          <a:p>
            <a:pPr marL="1081088" lvl="1" indent="-5715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National Institute of Science (NIS)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03029287"/>
              </p:ext>
            </p:extLst>
          </p:nvPr>
        </p:nvGraphicFramePr>
        <p:xfrm>
          <a:off x="19896320" y="12618720"/>
          <a:ext cx="73152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438912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7400"/>
            <a:ext cx="43891200" cy="76199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9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33600"/>
            <a:ext cx="43891200" cy="609601"/>
          </a:xfrm>
          <a:prstGeom prst="rect">
            <a:avLst/>
          </a:prstGeom>
        </p:spPr>
        <p:txBody>
          <a:bodyPr vert="horz" lIns="376202" tIns="188101" rIns="376202" bIns="188101" rtlCol="0" anchor="ctr">
            <a:noAutofit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1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Linda Bailey Hayden: Elizabeth City State University          Darryl Monteau: University of Kansas          Peter Burkett: Pennsylvania State University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Darnell Johnson: Elizabeth City State University          Andrea Lawrence: Spelman College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44779"/>
            <a:ext cx="438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Challenges and Solutions of Running an REU: Increasing Diversity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905" y="3048000"/>
            <a:ext cx="2305050" cy="1133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545" y="4472502"/>
            <a:ext cx="1463040" cy="1509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89" y="6273014"/>
            <a:ext cx="1572222" cy="1463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875" y="8027081"/>
            <a:ext cx="1570421" cy="1463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758" y="9781148"/>
            <a:ext cx="13716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39" y="11443775"/>
            <a:ext cx="1306284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172" y="13106400"/>
            <a:ext cx="3005191" cy="822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876" y="8192363"/>
            <a:ext cx="219456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88" y="12500610"/>
            <a:ext cx="1523387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686" y="10930357"/>
            <a:ext cx="1371600" cy="14710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>
          <a:xfrm>
            <a:off x="9677400" y="14322686"/>
            <a:ext cx="9372600" cy="599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/>
          <a:stretch/>
        </p:blipFill>
        <p:spPr>
          <a:xfrm>
            <a:off x="19178603" y="3048000"/>
            <a:ext cx="8503920" cy="472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0" y="13639800"/>
            <a:ext cx="4468468" cy="667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5" y="16109732"/>
            <a:ext cx="5286817" cy="420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8" y="14322686"/>
            <a:ext cx="7558593" cy="599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-19050" y="20651450"/>
            <a:ext cx="4389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cap="small" dirty="0">
                <a:solidFill>
                  <a:schemeClr val="bg1"/>
                </a:solidFill>
              </a:rPr>
              <a:t>Seek MSI and </a:t>
            </a:r>
            <a:r>
              <a:rPr lang="en-US" sz="8800" cap="small" dirty="0" err="1">
                <a:solidFill>
                  <a:schemeClr val="bg1"/>
                </a:solidFill>
              </a:rPr>
              <a:t>MPO</a:t>
            </a:r>
            <a:r>
              <a:rPr lang="en-US" sz="8800" cap="small" dirty="0">
                <a:solidFill>
                  <a:schemeClr val="bg1"/>
                </a:solidFill>
              </a:rPr>
              <a:t> Partnership Opportunities... Not Just Recruitment </a:t>
            </a:r>
            <a:r>
              <a:rPr lang="en-US" sz="8800" cap="small" dirty="0" smtClean="0">
                <a:solidFill>
                  <a:schemeClr val="bg1"/>
                </a:solidFill>
              </a:rPr>
              <a:t>Opportunities!!</a:t>
            </a:r>
            <a:endParaRPr lang="en-US" sz="8000" cap="small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71250" y="159683"/>
            <a:ext cx="71628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aseline="30000">
                <a:solidFill>
                  <a:schemeClr val="bg1"/>
                </a:solidFill>
              </a:rPr>
              <a:t>DoD grant # 64708-EL-REP     NSF REU grant ANT-0944255     CReSIS - NSF FY 2005-108CM1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351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MMT</dc:creator>
  <cp:lastModifiedBy>MMT</cp:lastModifiedBy>
  <cp:revision>32</cp:revision>
  <cp:lastPrinted>2014-03-11T14:40:11Z</cp:lastPrinted>
  <dcterms:created xsi:type="dcterms:W3CDTF">2014-03-10T19:29:45Z</dcterms:created>
  <dcterms:modified xsi:type="dcterms:W3CDTF">2014-03-11T14:54:51Z</dcterms:modified>
</cp:coreProperties>
</file>