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7"/>
  </p:handoutMasterIdLst>
  <p:sldIdLst>
    <p:sldId id="256" r:id="rId2"/>
    <p:sldId id="257" r:id="rId3"/>
    <p:sldId id="258" r:id="rId4"/>
    <p:sldId id="259" r:id="rId5"/>
    <p:sldId id="260" r:id="rId6"/>
    <p:sldId id="261" r:id="rId7"/>
    <p:sldId id="265" r:id="rId8"/>
    <p:sldId id="270" r:id="rId9"/>
    <p:sldId id="271" r:id="rId10"/>
    <p:sldId id="262" r:id="rId11"/>
    <p:sldId id="279" r:id="rId12"/>
    <p:sldId id="266" r:id="rId13"/>
    <p:sldId id="280" r:id="rId14"/>
    <p:sldId id="263" r:id="rId15"/>
    <p:sldId id="272" r:id="rId16"/>
    <p:sldId id="273" r:id="rId17"/>
    <p:sldId id="274" r:id="rId18"/>
    <p:sldId id="275" r:id="rId19"/>
    <p:sldId id="276" r:id="rId20"/>
    <p:sldId id="277" r:id="rId21"/>
    <p:sldId id="264" r:id="rId22"/>
    <p:sldId id="267" r:id="rId23"/>
    <p:sldId id="268" r:id="rId24"/>
    <p:sldId id="269" r:id="rId25"/>
    <p:sldId id="281"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05" d="100"/>
          <a:sy n="105" d="100"/>
        </p:scale>
        <p:origin x="-78" y="-1104"/>
      </p:cViewPr>
      <p:guideLst>
        <p:guide orient="horz" pos="2177"/>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71A0B5-643B-CA4B-9410-4EFCB591BC7D}" type="datetimeFigureOut">
              <a:rPr lang="en-US" smtClean="0"/>
              <a:t>12/16/2013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284255-754C-2442-AF35-8413A5C49067}" type="slidenum">
              <a:rPr lang="en-US" smtClean="0"/>
              <a:t>‹#›</a:t>
            </a:fld>
            <a:endParaRPr lang="en-US" dirty="0"/>
          </a:p>
        </p:txBody>
      </p:sp>
    </p:spTree>
    <p:extLst>
      <p:ext uri="{BB962C8B-B14F-4D97-AF65-F5344CB8AC3E}">
        <p14:creationId xmlns:p14="http://schemas.microsoft.com/office/powerpoint/2010/main" val="187469097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48C07-DE5A-D740-B9A8-183C4001466A}" type="datetimeFigureOut">
              <a:rPr lang="en-US" smtClean="0"/>
              <a:pPr/>
              <a:t>12/16/2013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130BEA-A3D0-0D4C-953A-9C7CDB01707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691427"/>
            <a:ext cx="9144000" cy="166573"/>
          </a:xfrm>
          <a:prstGeom prst="rect">
            <a:avLst/>
          </a:prstGeom>
        </p:spPr>
      </p:pic>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08992"/>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48C07-DE5A-D740-B9A8-183C4001466A}" type="datetimeFigureOut">
              <a:rPr lang="en-US" smtClean="0"/>
              <a:pPr/>
              <a:t>12/16/2013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30BEA-A3D0-0D4C-953A-9C7CDB01707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904" y="1102289"/>
            <a:ext cx="4806862" cy="4893647"/>
          </a:xfrm>
        </p:spPr>
        <p:txBody>
          <a:bodyPr wrap="square">
            <a:spAutoFit/>
          </a:bodyPr>
          <a:lstStyle/>
          <a:p>
            <a:pPr algn="l"/>
            <a:r>
              <a:rPr lang="en-US" sz="2400" dirty="0" smtClean="0"/>
              <a:t>ED14B-03</a:t>
            </a:r>
            <a:br>
              <a:rPr lang="en-US" sz="2400" dirty="0" smtClean="0"/>
            </a:br>
            <a:r>
              <a:rPr lang="en-US" sz="2400" dirty="0" smtClean="0"/>
              <a:t>Engaging </a:t>
            </a:r>
            <a:r>
              <a:rPr lang="en-US" sz="2400" dirty="0"/>
              <a:t>Minority University STEM Education Professors in the </a:t>
            </a:r>
            <a:r>
              <a:rPr lang="en-US" sz="2400" dirty="0" smtClean="0"/>
              <a:t>Science </a:t>
            </a:r>
            <a:r>
              <a:rPr lang="en-US" sz="2400" dirty="0"/>
              <a:t>of Climate Change: Recruitment, </a:t>
            </a:r>
            <a:r>
              <a:rPr lang="en-US" sz="2400" dirty="0" smtClean="0"/>
              <a:t>Implementation, Evaluation, and Dissemination</a:t>
            </a:r>
            <a:br>
              <a:rPr lang="en-US" sz="2400" dirty="0" smtClean="0"/>
            </a:br>
            <a:r>
              <a:rPr lang="en-US" sz="2400" dirty="0"/>
              <a:t/>
            </a:r>
            <a:br>
              <a:rPr lang="en-US" sz="2400" dirty="0"/>
            </a:br>
            <a:r>
              <a:rPr lang="en-US" sz="2400" i="1" dirty="0"/>
              <a:t>LINDA B. HAYDEN; Stephen R. Hale; Darnell Johnson</a:t>
            </a:r>
            <a:r>
              <a:rPr lang="en-US" sz="2400" dirty="0" smtClean="0"/>
              <a:t> </a:t>
            </a:r>
            <a:br>
              <a:rPr lang="en-US" sz="2400" dirty="0" smtClean="0"/>
            </a:br>
            <a:r>
              <a:rPr lang="en-US" sz="2400" dirty="0"/>
              <a:t/>
            </a:r>
            <a:br>
              <a:rPr lang="en-US" sz="2400" dirty="0"/>
            </a:br>
            <a:r>
              <a:rPr lang="en-US" sz="2400" dirty="0"/>
              <a:t>4:30 PM - 4:45 PM</a:t>
            </a:r>
            <a:br>
              <a:rPr lang="en-US" sz="2400" dirty="0"/>
            </a:br>
            <a:r>
              <a:rPr lang="en-US" sz="2400" dirty="0"/>
              <a:t>Monday, December 09, 2013</a:t>
            </a:r>
            <a:br>
              <a:rPr lang="en-US" sz="2400" dirty="0"/>
            </a:br>
            <a:r>
              <a:rPr lang="en-US" sz="2400" dirty="0"/>
              <a:t>CONTROL ID: 1799263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91" y="1634650"/>
            <a:ext cx="3286125" cy="3108674"/>
          </a:xfrm>
          <a:prstGeom prst="rect">
            <a:avLst/>
          </a:prstGeom>
          <a:ln>
            <a:noFill/>
          </a:ln>
          <a:effectLst>
            <a:reflection blurRad="6350" stA="50000" endA="300" endPos="55500" dist="101600" dir="5400000" sy="-100000" algn="bl" rotWithShape="0"/>
          </a:effectLst>
          <a:scene3d>
            <a:camera prst="orthographicFront"/>
            <a:lightRig rig="threePt" dir="t">
              <a:rot lat="0" lon="0" rev="2700000"/>
            </a:lightRig>
          </a:scene3d>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000" dirty="0"/>
              <a:t>The primary implementation mechanism was a one-week summer workshop conducted each year. ECSU hosted the first summer workshop and UNH hosted the second workshop. During each workshop, faculty had an opportunity to engage in activities using NASA Earth </a:t>
            </a:r>
            <a:r>
              <a:rPr lang="en-US" sz="2000" dirty="0" smtClean="0"/>
              <a:t>Observation data sets. Faculty </a:t>
            </a:r>
            <a:r>
              <a:rPr lang="en-US" sz="2000" dirty="0"/>
              <a:t>benefited from engaged instruction and interaction with scientists who routinely use these </a:t>
            </a:r>
            <a:r>
              <a:rPr lang="en-US" sz="2000" dirty="0" smtClean="0"/>
              <a:t>data sets </a:t>
            </a:r>
            <a:r>
              <a:rPr lang="en-US" sz="2000" dirty="0"/>
              <a:t>in their professional practice. This provided a comprehensive learning environment ensuring the transfer of </a:t>
            </a:r>
            <a:r>
              <a:rPr lang="en-US" sz="2000" dirty="0" smtClean="0"/>
              <a:t>skills in </a:t>
            </a:r>
            <a:r>
              <a:rPr lang="en-US" sz="2000" dirty="0"/>
              <a:t>utilizing NASA </a:t>
            </a:r>
            <a:r>
              <a:rPr lang="en-US" sz="2000" dirty="0" smtClean="0"/>
              <a:t>data sets </a:t>
            </a:r>
            <a:r>
              <a:rPr lang="en-US" sz="2000" dirty="0"/>
              <a:t>and tools in climate change education from researcher to science educator to pre-service STEM teacher</a:t>
            </a:r>
            <a:r>
              <a:rPr lang="en-US" sz="2000" dirty="0" smtClean="0"/>
              <a:t>.</a:t>
            </a:r>
            <a:endParaRPr lang="en-US" sz="2000"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7240" y="4694265"/>
            <a:ext cx="7589520" cy="15273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The </a:t>
            </a:r>
            <a:r>
              <a:rPr lang="en-US" sz="2400" dirty="0"/>
              <a:t>faculty conducted field work that </a:t>
            </a:r>
            <a:r>
              <a:rPr lang="en-US" sz="2400" dirty="0" smtClean="0"/>
              <a:t>emphasized </a:t>
            </a:r>
            <a:r>
              <a:rPr lang="en-US" sz="2400" dirty="0"/>
              <a:t>place-based pedagogy. They worked with NASA satellite </a:t>
            </a:r>
            <a:r>
              <a:rPr lang="en-US" sz="2400" dirty="0" smtClean="0"/>
              <a:t>imagery </a:t>
            </a:r>
            <a:r>
              <a:rPr lang="en-US" sz="2400" dirty="0"/>
              <a:t>from the MODIS and SeaWiFS sensors, and discussed the challenges and approaches to integrating all or some of the lessons into their courses</a:t>
            </a:r>
            <a:r>
              <a:rPr lang="en-US" sz="2400" dirty="0" smtClean="0"/>
              <a: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 y="4149859"/>
            <a:ext cx="7589520" cy="15263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04007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Workshop @ ECSU</a:t>
            </a:r>
            <a:endParaRPr lang="en-US" dirty="0"/>
          </a:p>
        </p:txBody>
      </p:sp>
      <p:sp>
        <p:nvSpPr>
          <p:cNvPr id="5" name="TextBox 4"/>
          <p:cNvSpPr txBox="1"/>
          <p:nvPr/>
        </p:nvSpPr>
        <p:spPr>
          <a:xfrm>
            <a:off x="457200" y="1417638"/>
            <a:ext cx="8514527" cy="923330"/>
          </a:xfrm>
          <a:prstGeom prst="rect">
            <a:avLst/>
          </a:prstGeom>
          <a:noFill/>
        </p:spPr>
        <p:txBody>
          <a:bodyPr wrap="square" rtlCol="0">
            <a:spAutoFit/>
          </a:bodyPr>
          <a:lstStyle/>
          <a:p>
            <a:r>
              <a:rPr lang="en-US" dirty="0" smtClean="0"/>
              <a:t>A one-week workshop for Minority </a:t>
            </a:r>
            <a:r>
              <a:rPr lang="en-US" dirty="0"/>
              <a:t>Serving Institution Instructors (MSII) </a:t>
            </a:r>
            <a:r>
              <a:rPr lang="en-US" dirty="0" smtClean="0"/>
              <a:t>was held August 6-10, 2012, on the campus of ECSU.  Sixteen participants were identified to participate in the summer of 2012.  These faculty represented 11 universities:</a:t>
            </a:r>
          </a:p>
        </p:txBody>
      </p:sp>
      <p:graphicFrame>
        <p:nvGraphicFramePr>
          <p:cNvPr id="3" name="Table 2"/>
          <p:cNvGraphicFramePr>
            <a:graphicFrameLocks noGrp="1"/>
          </p:cNvGraphicFramePr>
          <p:nvPr>
            <p:extLst>
              <p:ext uri="{D42A27DB-BD31-4B8C-83A1-F6EECF244321}">
                <p14:modId xmlns:p14="http://schemas.microsoft.com/office/powerpoint/2010/main" val="1542735166"/>
              </p:ext>
            </p:extLst>
          </p:nvPr>
        </p:nvGraphicFramePr>
        <p:xfrm>
          <a:off x="553981" y="2403601"/>
          <a:ext cx="8417746" cy="1920240"/>
        </p:xfrm>
        <a:graphic>
          <a:graphicData uri="http://schemas.openxmlformats.org/drawingml/2006/table">
            <a:tbl>
              <a:tblPr>
                <a:tableStyleId>{2D5ABB26-0587-4C30-8999-92F81FD0307C}</a:tableStyleId>
              </a:tblPr>
              <a:tblGrid>
                <a:gridCol w="2789032"/>
                <a:gridCol w="2336946"/>
                <a:gridCol w="3291768"/>
              </a:tblGrid>
              <a:tr h="19202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Morgan State University</a:t>
                      </a:r>
                      <a:endParaRPr lang="en-US" sz="18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Delaware State University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Grambling State University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Johnson C. Smith University</a:t>
                      </a:r>
                    </a:p>
                    <a:p>
                      <a:r>
                        <a:rPr lang="en-US" sz="1800" kern="1200" dirty="0" smtClean="0">
                          <a:solidFill>
                            <a:schemeClr val="tx1"/>
                          </a:solidFill>
                          <a:latin typeface="+mn-lt"/>
                          <a:ea typeface="+mn-ea"/>
                          <a:cs typeface="+mn-cs"/>
                        </a:rPr>
                        <a:t>Norfolk State University</a:t>
                      </a:r>
                      <a:endParaRPr lang="en-US" sz="1800" kern="1200" dirty="0">
                        <a:solidFill>
                          <a:schemeClr val="tx1"/>
                        </a:solidFill>
                        <a:latin typeface="+mn-lt"/>
                        <a:ea typeface="+mn-ea"/>
                        <a:cs typeface="+mn-cs"/>
                      </a:endParaRPr>
                    </a:p>
                    <a:p>
                      <a:r>
                        <a:rPr lang="en-US" sz="1800" kern="1200" dirty="0" smtClean="0">
                          <a:solidFill>
                            <a:schemeClr val="tx1"/>
                          </a:solidFill>
                          <a:latin typeface="+mn-lt"/>
                          <a:ea typeface="+mn-ea"/>
                          <a:cs typeface="+mn-cs"/>
                        </a:rPr>
                        <a:t>Jackson State University</a:t>
                      </a:r>
                      <a:endParaRPr lang="en-US" sz="1800" kern="1200" dirty="0">
                        <a:solidFill>
                          <a:schemeClr val="tx1"/>
                        </a:solidFill>
                        <a:latin typeface="+mn-lt"/>
                        <a:ea typeface="+mn-ea"/>
                        <a:cs typeface="+mn-cs"/>
                      </a:endParaRPr>
                    </a:p>
                  </a:txBody>
                  <a:tcPr marL="45720" marR="4572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Hampton University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St. Augustine's College</a:t>
                      </a:r>
                    </a:p>
                    <a:p>
                      <a:r>
                        <a:rPr lang="en-US" sz="1800" kern="1200" dirty="0" smtClean="0">
                          <a:solidFill>
                            <a:schemeClr val="tx1"/>
                          </a:solidFill>
                          <a:latin typeface="+mn-lt"/>
                          <a:ea typeface="+mn-ea"/>
                          <a:cs typeface="+mn-cs"/>
                        </a:rPr>
                        <a:t>Virginia State University</a:t>
                      </a:r>
                      <a:endParaRPr lang="en-US" sz="1800" kern="1200" dirty="0">
                        <a:solidFill>
                          <a:schemeClr val="tx1"/>
                        </a:solidFill>
                        <a:latin typeface="+mn-lt"/>
                        <a:ea typeface="+mn-ea"/>
                        <a:cs typeface="+mn-cs"/>
                      </a:endParaRPr>
                    </a:p>
                  </a:txBody>
                  <a:tcPr marL="45720" marR="45720" marT="0" marB="0"/>
                </a:tc>
                <a:tc>
                  <a:txBody>
                    <a:bodyPr/>
                    <a:lstStyle/>
                    <a:p>
                      <a:r>
                        <a:rPr lang="en-US" sz="1800" kern="1200" dirty="0" smtClean="0">
                          <a:solidFill>
                            <a:schemeClr val="tx1"/>
                          </a:solidFill>
                          <a:latin typeface="+mn-lt"/>
                          <a:ea typeface="+mn-ea"/>
                          <a:cs typeface="+mn-cs"/>
                        </a:rPr>
                        <a:t>Elizabeth City State University</a:t>
                      </a:r>
                      <a:endParaRPr lang="en-US" sz="18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Mississippi Valley State University</a:t>
                      </a:r>
                    </a:p>
                  </a:txBody>
                  <a:tcPr marL="45720" marR="45720" marT="0" marB="0"/>
                </a:tc>
              </a:tr>
            </a:tbl>
          </a:graphicData>
        </a:graphic>
      </p:graphicFrame>
      <p:pic>
        <p:nvPicPr>
          <p:cNvPr id="38914" name="Picture 2" descr="U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693" y="3692571"/>
            <a:ext cx="4735525" cy="2827179"/>
          </a:xfrm>
          <a:prstGeom prst="rect">
            <a:avLst/>
          </a:prstGeom>
          <a:ln>
            <a:solidFill>
              <a:schemeClr val="tx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Workshop @ UNH</a:t>
            </a:r>
            <a:endParaRPr lang="en-US" dirty="0"/>
          </a:p>
        </p:txBody>
      </p:sp>
      <p:sp>
        <p:nvSpPr>
          <p:cNvPr id="5" name="TextBox 4"/>
          <p:cNvSpPr txBox="1"/>
          <p:nvPr/>
        </p:nvSpPr>
        <p:spPr>
          <a:xfrm>
            <a:off x="457200" y="1417638"/>
            <a:ext cx="8514527" cy="5155257"/>
          </a:xfrm>
          <a:prstGeom prst="rect">
            <a:avLst/>
          </a:prstGeom>
          <a:noFill/>
        </p:spPr>
        <p:txBody>
          <a:bodyPr wrap="square" rtlCol="0">
            <a:spAutoFit/>
          </a:bodyPr>
          <a:lstStyle/>
          <a:p>
            <a:r>
              <a:rPr lang="en-US" dirty="0"/>
              <a:t>A workshop for MSII was held July 29 - August 2, </a:t>
            </a:r>
            <a:r>
              <a:rPr lang="en-US" dirty="0" smtClean="0"/>
              <a:t>2013, </a:t>
            </a:r>
            <a:r>
              <a:rPr lang="en-US" dirty="0"/>
              <a:t>on the campus of UNH.  Seventeen MSI STEM Education faculty were involved in the one-week workshop.  Faculty conducted fieldwork that emphasized place-based pedagogy.  They worked with an ecological model in STELLA that utilizes authentic inputs from historical and future climate scenario parameters, with NASA satellite </a:t>
            </a:r>
            <a:r>
              <a:rPr lang="en-US" dirty="0" smtClean="0"/>
              <a:t>imagery </a:t>
            </a:r>
            <a:r>
              <a:rPr lang="en-US" dirty="0"/>
              <a:t>from the MODIS and SeaWIFS sensors, and discussed challenges and approaches to integrating all or some of the lessons into their courses. </a:t>
            </a:r>
            <a:r>
              <a:rPr lang="en-US" dirty="0" smtClean="0"/>
              <a:t>These faculty represented 10 universities:</a:t>
            </a:r>
          </a:p>
          <a:p>
            <a:pPr marL="227013">
              <a:spcBef>
                <a:spcPts val="600"/>
              </a:spcBef>
              <a:defRPr/>
            </a:pPr>
            <a:r>
              <a:rPr lang="en-US" dirty="0"/>
              <a:t>Talladega College</a:t>
            </a:r>
          </a:p>
          <a:p>
            <a:pPr marL="227013">
              <a:defRPr/>
            </a:pPr>
            <a:r>
              <a:rPr lang="en-US" dirty="0"/>
              <a:t>Delaware State University</a:t>
            </a:r>
          </a:p>
          <a:p>
            <a:pPr marL="227013">
              <a:defRPr/>
            </a:pPr>
            <a:r>
              <a:rPr lang="en-US" dirty="0"/>
              <a:t>Grambling State University</a:t>
            </a:r>
          </a:p>
          <a:p>
            <a:pPr marL="227013">
              <a:defRPr/>
            </a:pPr>
            <a:r>
              <a:rPr lang="en-US" dirty="0"/>
              <a:t>Fort Valley State University</a:t>
            </a:r>
          </a:p>
          <a:p>
            <a:pPr marL="227013"/>
            <a:r>
              <a:rPr lang="en-US" dirty="0"/>
              <a:t>Alcorn University</a:t>
            </a:r>
          </a:p>
          <a:p>
            <a:pPr marL="227013"/>
            <a:r>
              <a:rPr lang="en-US" dirty="0"/>
              <a:t>Tuskegee University</a:t>
            </a:r>
          </a:p>
          <a:p>
            <a:pPr marL="227013">
              <a:defRPr/>
            </a:pPr>
            <a:r>
              <a:rPr lang="en-US" dirty="0"/>
              <a:t>Tougaloo College</a:t>
            </a:r>
          </a:p>
          <a:p>
            <a:pPr marL="227013">
              <a:defRPr/>
            </a:pPr>
            <a:r>
              <a:rPr lang="en-US" dirty="0"/>
              <a:t>Alabama A&amp;M University</a:t>
            </a:r>
          </a:p>
          <a:p>
            <a:pPr marL="227013"/>
            <a:r>
              <a:rPr lang="en-US" dirty="0"/>
              <a:t>Virginia Union University</a:t>
            </a:r>
          </a:p>
          <a:p>
            <a:pPr marL="227013"/>
            <a:r>
              <a:rPr lang="en-US" dirty="0"/>
              <a:t>Elizabeth City State University</a:t>
            </a:r>
          </a:p>
          <a:p>
            <a:pPr marL="227013">
              <a:defRPr/>
            </a:pPr>
            <a:r>
              <a:rPr lang="en-US" dirty="0"/>
              <a:t>Texas Southern </a:t>
            </a:r>
            <a:r>
              <a:rPr lang="en-US" dirty="0" smtClean="0"/>
              <a:t>University</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735" y="3455988"/>
            <a:ext cx="4888091" cy="2175871"/>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891" y="5679089"/>
            <a:ext cx="4892040" cy="9845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44884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Evaluation</a:t>
            </a:r>
          </a:p>
        </p:txBody>
      </p:sp>
      <p:sp>
        <p:nvSpPr>
          <p:cNvPr id="3" name="Content Placeholder 2"/>
          <p:cNvSpPr>
            <a:spLocks noGrp="1"/>
          </p:cNvSpPr>
          <p:nvPr>
            <p:ph idx="1"/>
          </p:nvPr>
        </p:nvSpPr>
        <p:spPr/>
        <p:txBody>
          <a:bodyPr>
            <a:normAutofit/>
          </a:bodyPr>
          <a:lstStyle/>
          <a:p>
            <a:pPr marL="0" indent="0">
              <a:spcBef>
                <a:spcPts val="0"/>
              </a:spcBef>
              <a:buNone/>
            </a:pPr>
            <a:r>
              <a:rPr lang="en-US" sz="1800" dirty="0"/>
              <a:t>Program Evaluation efforts, led by Learning Innovations at WestEd, </a:t>
            </a:r>
            <a:r>
              <a:rPr lang="en-US" sz="1800" dirty="0" smtClean="0"/>
              <a:t>included formative </a:t>
            </a:r>
            <a:r>
              <a:rPr lang="en-US" sz="1800" dirty="0"/>
              <a:t>and summative </a:t>
            </a:r>
            <a:r>
              <a:rPr lang="en-US" sz="1800" dirty="0" smtClean="0"/>
              <a:t>evaluations </a:t>
            </a:r>
            <a:r>
              <a:rPr lang="en-US" sz="1800" dirty="0"/>
              <a:t>related to the outcomes of the project. </a:t>
            </a:r>
            <a:r>
              <a:rPr lang="en-US" sz="1800" dirty="0" smtClean="0"/>
              <a:t> Evaluators </a:t>
            </a:r>
            <a:r>
              <a:rPr lang="en-US" sz="1800" dirty="0"/>
              <a:t>worked with project staff to create a logic model that </a:t>
            </a:r>
            <a:r>
              <a:rPr lang="en-US" sz="1800" dirty="0" smtClean="0"/>
              <a:t>clearly articulated </a:t>
            </a:r>
            <a:r>
              <a:rPr lang="en-US" sz="1800" dirty="0"/>
              <a:t>a theory of action for the project. Included in the evaluation model were online questionnaires and focus group protocols. There </a:t>
            </a:r>
            <a:r>
              <a:rPr lang="en-US" sz="1800" dirty="0" smtClean="0"/>
              <a:t>exists </a:t>
            </a:r>
            <a:r>
              <a:rPr lang="en-US" sz="1800" dirty="0"/>
              <a:t>evidence to show that the MSI faculty who participate in the workshop are using the information learned to engage their pre-service teachers in teaching and learning about global climate change through the use of NASA Earth </a:t>
            </a:r>
            <a:r>
              <a:rPr lang="en-US" sz="1800" dirty="0" smtClean="0"/>
              <a:t>Observation data sets.</a:t>
            </a:r>
            <a:endParaRPr lang="en-US" sz="1800" dirty="0"/>
          </a:p>
        </p:txBody>
      </p:sp>
      <p:graphicFrame>
        <p:nvGraphicFramePr>
          <p:cNvPr id="6" name="Content Placeholder 3"/>
          <p:cNvGraphicFramePr>
            <a:graphicFrameLocks/>
          </p:cNvGraphicFramePr>
          <p:nvPr>
            <p:extLst>
              <p:ext uri="{D42A27DB-BD31-4B8C-83A1-F6EECF244321}">
                <p14:modId xmlns:p14="http://schemas.microsoft.com/office/powerpoint/2010/main" val="2299326443"/>
              </p:ext>
            </p:extLst>
          </p:nvPr>
        </p:nvGraphicFramePr>
        <p:xfrm>
          <a:off x="868681" y="4133925"/>
          <a:ext cx="7406639" cy="2154698"/>
        </p:xfrm>
        <a:graphic>
          <a:graphicData uri="http://schemas.openxmlformats.org/drawingml/2006/table">
            <a:tbl>
              <a:tblPr firstRow="1" firstCol="1" bandRow="1">
                <a:tableStyleId>{5C22544A-7EE6-4342-B048-85BDC9FD1C3A}</a:tableStyleId>
              </a:tblPr>
              <a:tblGrid>
                <a:gridCol w="3621900"/>
                <a:gridCol w="847144"/>
                <a:gridCol w="835335"/>
                <a:gridCol w="1113780"/>
                <a:gridCol w="988480"/>
              </a:tblGrid>
              <a:tr h="239742">
                <a:tc gridSpan="5">
                  <a:txBody>
                    <a:bodyPr/>
                    <a:lstStyle/>
                    <a:p>
                      <a:pPr marL="0" marR="0" algn="ctr">
                        <a:lnSpc>
                          <a:spcPct val="115000"/>
                        </a:lnSpc>
                        <a:spcBef>
                          <a:spcPts val="0"/>
                        </a:spcBef>
                        <a:spcAft>
                          <a:spcPts val="0"/>
                        </a:spcAft>
                      </a:pPr>
                      <a:r>
                        <a:rPr lang="en-US" sz="1200" dirty="0">
                          <a:effectLst/>
                        </a:rPr>
                        <a:t>Interest in Climate-Related Topics</a:t>
                      </a:r>
                      <a:endParaRPr lang="en-US" sz="1100" dirty="0">
                        <a:effectLst/>
                        <a:latin typeface="Calibri"/>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9785">
                <a:tc gridSpan="5">
                  <a:txBody>
                    <a:bodyPr/>
                    <a:lstStyle/>
                    <a:p>
                      <a:pPr marL="0" marR="0">
                        <a:lnSpc>
                          <a:spcPct val="115000"/>
                        </a:lnSpc>
                        <a:spcBef>
                          <a:spcPts val="0"/>
                        </a:spcBef>
                        <a:spcAft>
                          <a:spcPts val="0"/>
                        </a:spcAft>
                      </a:pPr>
                      <a:r>
                        <a:rPr lang="en-US" sz="1000" dirty="0">
                          <a:effectLst/>
                        </a:rPr>
                        <a:t>Please indicate your current INTEREST in each Climate related topic</a:t>
                      </a:r>
                      <a:endParaRPr lang="en-US" sz="1100" dirty="0">
                        <a:effectLst/>
                        <a:latin typeface="Calibri"/>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9806">
                <a:tc>
                  <a:txBody>
                    <a:bodyPr/>
                    <a:lstStyle/>
                    <a:p>
                      <a:pPr marL="0" marR="0">
                        <a:lnSpc>
                          <a:spcPct val="115000"/>
                        </a:lnSpc>
                        <a:spcBef>
                          <a:spcPts val="0"/>
                        </a:spcBef>
                        <a:spcAft>
                          <a:spcPts val="0"/>
                        </a:spcAft>
                      </a:pPr>
                      <a:r>
                        <a:rPr lang="en-US" sz="900" b="0" kern="1200" dirty="0">
                          <a:solidFill>
                            <a:schemeClr val="dk1"/>
                          </a:solidFill>
                          <a:effectLst/>
                          <a:latin typeface="+mn-lt"/>
                          <a:ea typeface="+mn-ea"/>
                          <a:cs typeface="+mn-cs"/>
                        </a:rPr>
                        <a:t>5 pt scale:  5=very interested; 1= not at all interested</a:t>
                      </a:r>
                    </a:p>
                  </a:txBody>
                  <a:tcPr marL="68580" marR="68580"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900" dirty="0">
                          <a:effectLst/>
                        </a:rPr>
                        <a:t>PRE - # of resp</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900" dirty="0">
                          <a:effectLst/>
                        </a:rPr>
                        <a:t>PRE MEAN</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900" dirty="0">
                          <a:effectLst/>
                        </a:rPr>
                        <a:t>POST - # of resp</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900" dirty="0">
                          <a:effectLst/>
                        </a:rPr>
                        <a:t>POST MEAN</a:t>
                      </a:r>
                      <a:endParaRPr lang="en-US" sz="1100" dirty="0">
                        <a:effectLst/>
                        <a:latin typeface="Calibri"/>
                        <a:ea typeface="Times New Roman"/>
                        <a:cs typeface="Times New Roman"/>
                      </a:endParaRPr>
                    </a:p>
                  </a:txBody>
                  <a:tcPr marL="68580" marR="68580" marT="0" marB="0" anchor="b"/>
                </a:tc>
              </a:tr>
              <a:tr h="219763">
                <a:tc>
                  <a:txBody>
                    <a:bodyPr/>
                    <a:lstStyle/>
                    <a:p>
                      <a:pPr marL="0" marR="0">
                        <a:lnSpc>
                          <a:spcPct val="115000"/>
                        </a:lnSpc>
                        <a:spcBef>
                          <a:spcPts val="0"/>
                        </a:spcBef>
                        <a:spcAft>
                          <a:spcPts val="0"/>
                        </a:spcAft>
                      </a:pPr>
                      <a:r>
                        <a:rPr lang="en-US" sz="1100" dirty="0">
                          <a:effectLst/>
                        </a:rPr>
                        <a:t>Components of climate</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15</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4.8</a:t>
                      </a:r>
                      <a:endParaRPr lang="en-US" sz="1100" dirty="0">
                        <a:effectLst/>
                        <a:latin typeface="Calibri"/>
                        <a:ea typeface="Times New Roman"/>
                        <a:cs typeface="Times New Roman"/>
                      </a:endParaRPr>
                    </a:p>
                  </a:txBody>
                  <a:tcPr marL="68580" marR="68580" marT="0" marB="0"/>
                </a:tc>
              </a:tr>
              <a:tr h="219763">
                <a:tc>
                  <a:txBody>
                    <a:bodyPr/>
                    <a:lstStyle/>
                    <a:p>
                      <a:pPr marL="0" marR="0">
                        <a:lnSpc>
                          <a:spcPct val="115000"/>
                        </a:lnSpc>
                        <a:spcBef>
                          <a:spcPts val="0"/>
                        </a:spcBef>
                        <a:spcAft>
                          <a:spcPts val="0"/>
                        </a:spcAft>
                      </a:pPr>
                      <a:r>
                        <a:rPr lang="en-US" sz="1100" dirty="0">
                          <a:effectLst/>
                        </a:rPr>
                        <a:t>Connection between climate and weather</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4.6</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4.7</a:t>
                      </a:r>
                      <a:endParaRPr lang="en-US" sz="1100" dirty="0">
                        <a:effectLst/>
                        <a:latin typeface="Calibri"/>
                        <a:ea typeface="Times New Roman"/>
                        <a:cs typeface="Times New Roman"/>
                      </a:endParaRPr>
                    </a:p>
                  </a:txBody>
                  <a:tcPr marL="68580" marR="68580" marT="0" marB="0"/>
                </a:tc>
              </a:tr>
              <a:tr h="219763">
                <a:tc>
                  <a:txBody>
                    <a:bodyPr/>
                    <a:lstStyle/>
                    <a:p>
                      <a:pPr marL="0" marR="0">
                        <a:lnSpc>
                          <a:spcPct val="115000"/>
                        </a:lnSpc>
                        <a:spcBef>
                          <a:spcPts val="0"/>
                        </a:spcBef>
                        <a:spcAft>
                          <a:spcPts val="0"/>
                        </a:spcAft>
                      </a:pPr>
                      <a:r>
                        <a:rPr lang="en-US" sz="1100" dirty="0">
                          <a:effectLst/>
                        </a:rPr>
                        <a:t>Representing and interpreting climate data</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4.8</a:t>
                      </a:r>
                      <a:endParaRPr lang="en-US" sz="1100" dirty="0">
                        <a:effectLst/>
                        <a:latin typeface="Calibri"/>
                        <a:ea typeface="Times New Roman"/>
                        <a:cs typeface="Times New Roman"/>
                      </a:endParaRPr>
                    </a:p>
                  </a:txBody>
                  <a:tcPr marL="68580" marR="68580" marT="0" marB="0"/>
                </a:tc>
              </a:tr>
              <a:tr h="219763">
                <a:tc>
                  <a:txBody>
                    <a:bodyPr/>
                    <a:lstStyle/>
                    <a:p>
                      <a:pPr marL="0" marR="0">
                        <a:lnSpc>
                          <a:spcPct val="115000"/>
                        </a:lnSpc>
                        <a:spcBef>
                          <a:spcPts val="0"/>
                        </a:spcBef>
                        <a:spcAft>
                          <a:spcPts val="0"/>
                        </a:spcAft>
                      </a:pPr>
                      <a:r>
                        <a:rPr lang="en-US" sz="1100" dirty="0">
                          <a:effectLst/>
                        </a:rPr>
                        <a:t>Climate change</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4.6</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4.7</a:t>
                      </a:r>
                      <a:endParaRPr lang="en-US" sz="1100" dirty="0">
                        <a:effectLst/>
                        <a:latin typeface="Calibri"/>
                        <a:ea typeface="Times New Roman"/>
                        <a:cs typeface="Times New Roman"/>
                      </a:endParaRPr>
                    </a:p>
                  </a:txBody>
                  <a:tcPr marL="68580" marR="68580" marT="0" marB="0"/>
                </a:tc>
              </a:tr>
              <a:tr h="219763">
                <a:tc>
                  <a:txBody>
                    <a:bodyPr/>
                    <a:lstStyle/>
                    <a:p>
                      <a:pPr marL="0" marR="0">
                        <a:lnSpc>
                          <a:spcPct val="115000"/>
                        </a:lnSpc>
                        <a:spcBef>
                          <a:spcPts val="0"/>
                        </a:spcBef>
                        <a:spcAft>
                          <a:spcPts val="0"/>
                        </a:spcAft>
                      </a:pPr>
                      <a:r>
                        <a:rPr lang="en-US" sz="1100" dirty="0">
                          <a:effectLst/>
                        </a:rPr>
                        <a:t>Earth’s energy balance</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13</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11</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4.5</a:t>
                      </a:r>
                      <a:endParaRPr lang="en-US" sz="1100" dirty="0">
                        <a:effectLst/>
                        <a:latin typeface="Calibri"/>
                        <a:ea typeface="Times New Roman"/>
                        <a:cs typeface="Times New Roman"/>
                      </a:endParaRPr>
                    </a:p>
                  </a:txBody>
                  <a:tcPr marL="68580" marR="68580" marT="0" marB="0"/>
                </a:tc>
              </a:tr>
              <a:tr h="216787">
                <a:tc>
                  <a:txBody>
                    <a:bodyPr/>
                    <a:lstStyle/>
                    <a:p>
                      <a:pPr marL="0" marR="0">
                        <a:lnSpc>
                          <a:spcPct val="115000"/>
                        </a:lnSpc>
                        <a:spcBef>
                          <a:spcPts val="0"/>
                        </a:spcBef>
                        <a:spcAft>
                          <a:spcPts val="0"/>
                        </a:spcAft>
                      </a:pPr>
                      <a:r>
                        <a:rPr lang="en-US" sz="1100" dirty="0">
                          <a:effectLst/>
                        </a:rPr>
                        <a:t>Relationship of continental masses and oceans with climate </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4.0</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4.3</a:t>
                      </a:r>
                      <a:endParaRPr lang="en-US" sz="1100" dirty="0">
                        <a:effectLst/>
                        <a:latin typeface="Calibri"/>
                        <a:ea typeface="Times New Roman"/>
                        <a:cs typeface="Times New Roman"/>
                      </a:endParaRPr>
                    </a:p>
                  </a:txBody>
                  <a:tcPr marL="68580" marR="68580" marT="0" marB="0"/>
                </a:tc>
              </a:tr>
              <a:tr h="219763">
                <a:tc>
                  <a:txBody>
                    <a:bodyPr/>
                    <a:lstStyle/>
                    <a:p>
                      <a:pPr marL="0" marR="0">
                        <a:lnSpc>
                          <a:spcPct val="115000"/>
                        </a:lnSpc>
                        <a:spcBef>
                          <a:spcPts val="0"/>
                        </a:spcBef>
                        <a:spcAft>
                          <a:spcPts val="0"/>
                        </a:spcAft>
                      </a:pPr>
                      <a:r>
                        <a:rPr lang="en-US" sz="1100" dirty="0">
                          <a:effectLst/>
                        </a:rPr>
                        <a:t>Feedback loops</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10</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3.8</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11</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4.1</a:t>
                      </a:r>
                      <a:endParaRPr lang="en-US" sz="1100" dirty="0">
                        <a:effectLst/>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by WestEd</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One hundred percent of respondents indicated they would recommend attendance at a future Engaging Minority Faculty in the Science of Climate Change workshop, for example:</a:t>
            </a:r>
          </a:p>
          <a:p>
            <a:pPr marL="569913" indent="0">
              <a:buNone/>
            </a:pPr>
            <a:r>
              <a:rPr lang="en-US" sz="2000" i="1" dirty="0" smtClean="0"/>
              <a:t>“The presenters were very knowledgeable and provided excellent resources and materials. They also provided opportunities for involvement and interaction. I thoroughly enjoyed the field experiences on the boat and in the forest.”</a:t>
            </a:r>
            <a:endParaRPr lang="en-US" sz="20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5" y="4513105"/>
            <a:ext cx="8783531" cy="154670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Evaluation by WestEd</a:t>
            </a:r>
          </a:p>
        </p:txBody>
      </p:sp>
      <p:sp>
        <p:nvSpPr>
          <p:cNvPr id="7" name="Content Placeholder 6"/>
          <p:cNvSpPr>
            <a:spLocks noGrp="1"/>
          </p:cNvSpPr>
          <p:nvPr>
            <p:ph idx="1"/>
          </p:nvPr>
        </p:nvSpPr>
        <p:spPr/>
        <p:txBody>
          <a:bodyPr>
            <a:normAutofit/>
          </a:bodyPr>
          <a:lstStyle/>
          <a:p>
            <a:pPr marL="744538" indent="0">
              <a:buNone/>
            </a:pPr>
            <a:r>
              <a:rPr lang="en-US" sz="2000" i="1" dirty="0"/>
              <a:t>“My expectations were met. I was unaware of some of the concepts taught, but I enjoyed learning</a:t>
            </a:r>
            <a:r>
              <a:rPr lang="en-US" sz="2000" i="1" dirty="0" smtClean="0"/>
              <a:t>.”</a:t>
            </a:r>
          </a:p>
          <a:p>
            <a:pPr marL="744538" indent="0">
              <a:buNone/>
            </a:pPr>
            <a:endParaRPr lang="en-US" sz="2000" dirty="0"/>
          </a:p>
          <a:p>
            <a:pPr marL="744538" indent="0">
              <a:buNone/>
            </a:pPr>
            <a:r>
              <a:rPr lang="en-US" sz="2000" i="1" dirty="0"/>
              <a:t>“Most importantly, workshop participants had opportunities to observe changes in the "woods," take and examine samples from depths of the Atlantic Ocean, and - equally important - the faculty presenters are extremely knowledgeable of global changes and they presented </a:t>
            </a:r>
            <a:r>
              <a:rPr lang="en-US" sz="2000" i="1" dirty="0" smtClean="0"/>
              <a:t>materials [</a:t>
            </a:r>
            <a:r>
              <a:rPr lang="en-US" sz="2000" i="1" dirty="0"/>
              <a:t>to use] in the classroom</a:t>
            </a:r>
            <a:r>
              <a:rPr lang="en-US" sz="2000" i="1" dirty="0" smtClean="0"/>
              <a:t>.”</a:t>
            </a:r>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2934567531"/>
              </p:ext>
            </p:extLst>
          </p:nvPr>
        </p:nvGraphicFramePr>
        <p:xfrm>
          <a:off x="868680" y="4360451"/>
          <a:ext cx="7406640" cy="2146668"/>
        </p:xfrm>
        <a:graphic>
          <a:graphicData uri="http://schemas.openxmlformats.org/drawingml/2006/table">
            <a:tbl>
              <a:tblPr firstRow="1" firstCol="1" bandRow="1">
                <a:tableStyleId>{5C22544A-7EE6-4342-B048-85BDC9FD1C3A}</a:tableStyleId>
              </a:tblPr>
              <a:tblGrid>
                <a:gridCol w="3603112"/>
                <a:gridCol w="865941"/>
                <a:gridCol w="835338"/>
                <a:gridCol w="1113775"/>
                <a:gridCol w="988474"/>
              </a:tblGrid>
              <a:tr h="238969">
                <a:tc gridSpan="5">
                  <a:txBody>
                    <a:bodyPr/>
                    <a:lstStyle/>
                    <a:p>
                      <a:pPr marL="0" marR="0" algn="ctr">
                        <a:lnSpc>
                          <a:spcPct val="115000"/>
                        </a:lnSpc>
                        <a:spcBef>
                          <a:spcPts val="0"/>
                        </a:spcBef>
                        <a:spcAft>
                          <a:spcPts val="0"/>
                        </a:spcAft>
                      </a:pPr>
                      <a:r>
                        <a:rPr lang="en-US" sz="1200" dirty="0">
                          <a:effectLst/>
                        </a:rPr>
                        <a:t>Comfort Level Teaching Climate Related Topics</a:t>
                      </a:r>
                      <a:endParaRPr lang="en-US" sz="1100" dirty="0">
                        <a:effectLst/>
                        <a:latin typeface="Calibri"/>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6808">
                <a:tc gridSpan="5">
                  <a:txBody>
                    <a:bodyPr/>
                    <a:lstStyle/>
                    <a:p>
                      <a:pPr marL="0" marR="0">
                        <a:lnSpc>
                          <a:spcPct val="115000"/>
                        </a:lnSpc>
                        <a:spcBef>
                          <a:spcPts val="0"/>
                        </a:spcBef>
                        <a:spcAft>
                          <a:spcPts val="0"/>
                        </a:spcAft>
                      </a:pPr>
                      <a:r>
                        <a:rPr lang="en-US" sz="1000" dirty="0">
                          <a:effectLst/>
                        </a:rPr>
                        <a:t>How would you rate your comfort level to teach each Climate related topic if you were asked to in the coming academic year 2013-2014</a:t>
                      </a:r>
                      <a:endParaRPr lang="en-US" sz="1100" dirty="0">
                        <a:effectLst/>
                        <a:latin typeface="Calibri"/>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9227">
                <a:tc>
                  <a:txBody>
                    <a:bodyPr/>
                    <a:lstStyle/>
                    <a:p>
                      <a:pPr marL="0" marR="0">
                        <a:lnSpc>
                          <a:spcPct val="115000"/>
                        </a:lnSpc>
                        <a:spcBef>
                          <a:spcPts val="0"/>
                        </a:spcBef>
                        <a:spcAft>
                          <a:spcPts val="0"/>
                        </a:spcAft>
                      </a:pPr>
                      <a:r>
                        <a:rPr lang="en-US" sz="900" b="0" kern="1200" dirty="0">
                          <a:solidFill>
                            <a:schemeClr val="dk1"/>
                          </a:solidFill>
                          <a:effectLst/>
                          <a:latin typeface="+mn-lt"/>
                          <a:ea typeface="+mn-ea"/>
                          <a:cs typeface="+mn-cs"/>
                        </a:rPr>
                        <a:t>5 pt scale:  5=very interested; 1= not at all interested</a:t>
                      </a:r>
                    </a:p>
                  </a:txBody>
                  <a:tcPr marL="68580" marR="68580"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900" dirty="0">
                          <a:effectLst/>
                        </a:rPr>
                        <a:t>PRE - # of resp</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900" dirty="0">
                          <a:effectLst/>
                        </a:rPr>
                        <a:t>PRE MEAN</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900" dirty="0">
                          <a:effectLst/>
                        </a:rPr>
                        <a:t>POST - # of resp</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900" dirty="0">
                          <a:effectLst/>
                        </a:rPr>
                        <a:t>POST MEAN</a:t>
                      </a:r>
                      <a:endParaRPr lang="en-US" sz="1100" dirty="0">
                        <a:effectLst/>
                        <a:latin typeface="Calibri"/>
                        <a:ea typeface="Times New Roman"/>
                        <a:cs typeface="Times New Roman"/>
                      </a:endParaRPr>
                    </a:p>
                  </a:txBody>
                  <a:tcPr marL="68580" marR="68580" marT="0" marB="0" anchor="b"/>
                </a:tc>
              </a:tr>
              <a:tr h="219054">
                <a:tc>
                  <a:txBody>
                    <a:bodyPr/>
                    <a:lstStyle/>
                    <a:p>
                      <a:pPr marL="0" marR="0">
                        <a:lnSpc>
                          <a:spcPct val="115000"/>
                        </a:lnSpc>
                        <a:spcBef>
                          <a:spcPts val="0"/>
                        </a:spcBef>
                        <a:spcAft>
                          <a:spcPts val="0"/>
                        </a:spcAft>
                      </a:pPr>
                      <a:r>
                        <a:rPr lang="en-US" sz="1100" dirty="0">
                          <a:effectLst/>
                        </a:rPr>
                        <a:t>Components of climate</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2.7</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4.1</a:t>
                      </a:r>
                      <a:endParaRPr lang="en-US" sz="1100" dirty="0">
                        <a:effectLst/>
                        <a:latin typeface="Calibri"/>
                        <a:ea typeface="Times New Roman"/>
                        <a:cs typeface="Times New Roman"/>
                      </a:endParaRPr>
                    </a:p>
                  </a:txBody>
                  <a:tcPr marL="68580" marR="68580" marT="0" marB="0"/>
                </a:tc>
              </a:tr>
              <a:tr h="219054">
                <a:tc>
                  <a:txBody>
                    <a:bodyPr/>
                    <a:lstStyle/>
                    <a:p>
                      <a:pPr marL="0" marR="0">
                        <a:lnSpc>
                          <a:spcPct val="115000"/>
                        </a:lnSpc>
                        <a:spcBef>
                          <a:spcPts val="0"/>
                        </a:spcBef>
                        <a:spcAft>
                          <a:spcPts val="0"/>
                        </a:spcAft>
                      </a:pPr>
                      <a:r>
                        <a:rPr lang="en-US" sz="1100" dirty="0">
                          <a:effectLst/>
                        </a:rPr>
                        <a:t>Connection between climate and weather</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2.7</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4.3</a:t>
                      </a:r>
                      <a:endParaRPr lang="en-US" sz="1100" dirty="0">
                        <a:effectLst/>
                        <a:latin typeface="Calibri"/>
                        <a:ea typeface="Times New Roman"/>
                        <a:cs typeface="Times New Roman"/>
                      </a:endParaRPr>
                    </a:p>
                  </a:txBody>
                  <a:tcPr marL="68580" marR="68580" marT="0" marB="0"/>
                </a:tc>
              </a:tr>
              <a:tr h="219054">
                <a:tc>
                  <a:txBody>
                    <a:bodyPr/>
                    <a:lstStyle/>
                    <a:p>
                      <a:pPr marL="0" marR="0">
                        <a:lnSpc>
                          <a:spcPct val="115000"/>
                        </a:lnSpc>
                        <a:spcBef>
                          <a:spcPts val="0"/>
                        </a:spcBef>
                        <a:spcAft>
                          <a:spcPts val="0"/>
                        </a:spcAft>
                      </a:pPr>
                      <a:r>
                        <a:rPr lang="en-US" sz="1100" dirty="0">
                          <a:effectLst/>
                        </a:rPr>
                        <a:t>Representing and interpreting climate data</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2.6</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4.1</a:t>
                      </a:r>
                      <a:endParaRPr lang="en-US" sz="1100" dirty="0">
                        <a:effectLst/>
                        <a:latin typeface="Calibri"/>
                        <a:ea typeface="Times New Roman"/>
                        <a:cs typeface="Times New Roman"/>
                      </a:endParaRPr>
                    </a:p>
                  </a:txBody>
                  <a:tcPr marL="68580" marR="68580" marT="0" marB="0"/>
                </a:tc>
              </a:tr>
              <a:tr h="219054">
                <a:tc>
                  <a:txBody>
                    <a:bodyPr/>
                    <a:lstStyle/>
                    <a:p>
                      <a:pPr marL="0" marR="0">
                        <a:lnSpc>
                          <a:spcPct val="115000"/>
                        </a:lnSpc>
                        <a:spcBef>
                          <a:spcPts val="0"/>
                        </a:spcBef>
                        <a:spcAft>
                          <a:spcPts val="0"/>
                        </a:spcAft>
                      </a:pPr>
                      <a:r>
                        <a:rPr lang="en-US" sz="1100" dirty="0">
                          <a:effectLst/>
                        </a:rPr>
                        <a:t>Climate change</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2.8</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4.1</a:t>
                      </a:r>
                      <a:endParaRPr lang="en-US" sz="1100" dirty="0">
                        <a:effectLst/>
                        <a:latin typeface="Calibri"/>
                        <a:ea typeface="Times New Roman"/>
                        <a:cs typeface="Times New Roman"/>
                      </a:endParaRPr>
                    </a:p>
                  </a:txBody>
                  <a:tcPr marL="68580" marR="68580" marT="0" marB="0"/>
                </a:tc>
              </a:tr>
              <a:tr h="219054">
                <a:tc>
                  <a:txBody>
                    <a:bodyPr/>
                    <a:lstStyle/>
                    <a:p>
                      <a:pPr marL="0" marR="0">
                        <a:lnSpc>
                          <a:spcPct val="115000"/>
                        </a:lnSpc>
                        <a:spcBef>
                          <a:spcPts val="0"/>
                        </a:spcBef>
                        <a:spcAft>
                          <a:spcPts val="0"/>
                        </a:spcAft>
                      </a:pPr>
                      <a:r>
                        <a:rPr lang="en-US" sz="1100" dirty="0">
                          <a:effectLst/>
                        </a:rPr>
                        <a:t>Earth’s energy balance</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2.5</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3.7</a:t>
                      </a:r>
                      <a:endParaRPr lang="en-US" sz="1100" dirty="0">
                        <a:effectLst/>
                        <a:latin typeface="Calibri"/>
                        <a:ea typeface="Times New Roman"/>
                        <a:cs typeface="Times New Roman"/>
                      </a:endParaRPr>
                    </a:p>
                  </a:txBody>
                  <a:tcPr marL="68580" marR="68580" marT="0" marB="0"/>
                </a:tc>
              </a:tr>
              <a:tr h="207340">
                <a:tc>
                  <a:txBody>
                    <a:bodyPr/>
                    <a:lstStyle/>
                    <a:p>
                      <a:pPr marL="0" marR="0">
                        <a:lnSpc>
                          <a:spcPct val="115000"/>
                        </a:lnSpc>
                        <a:spcBef>
                          <a:spcPts val="0"/>
                        </a:spcBef>
                        <a:spcAft>
                          <a:spcPts val="0"/>
                        </a:spcAft>
                      </a:pPr>
                      <a:r>
                        <a:rPr lang="en-US" sz="1100" dirty="0">
                          <a:effectLst/>
                        </a:rPr>
                        <a:t>Relationship of continental masses and oceans with climate</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2.4</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3.8</a:t>
                      </a:r>
                      <a:endParaRPr lang="en-US" sz="1100" dirty="0">
                        <a:effectLst/>
                        <a:latin typeface="Calibri"/>
                        <a:ea typeface="Times New Roman"/>
                        <a:cs typeface="Times New Roman"/>
                      </a:endParaRPr>
                    </a:p>
                  </a:txBody>
                  <a:tcPr marL="68580" marR="68580" marT="0" marB="0"/>
                </a:tc>
              </a:tr>
              <a:tr h="219054">
                <a:tc>
                  <a:txBody>
                    <a:bodyPr/>
                    <a:lstStyle/>
                    <a:p>
                      <a:pPr marL="0" marR="0">
                        <a:lnSpc>
                          <a:spcPct val="115000"/>
                        </a:lnSpc>
                        <a:spcBef>
                          <a:spcPts val="0"/>
                        </a:spcBef>
                        <a:spcAft>
                          <a:spcPts val="0"/>
                        </a:spcAft>
                      </a:pPr>
                      <a:r>
                        <a:rPr lang="en-US" sz="1100" dirty="0">
                          <a:effectLst/>
                        </a:rPr>
                        <a:t>Feedback loops</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2.3</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3.4</a:t>
                      </a:r>
                      <a:endParaRPr lang="en-US" sz="1100" dirty="0">
                        <a:effectLst/>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Challenging </a:t>
            </a:r>
            <a:r>
              <a:rPr lang="en-US" dirty="0"/>
              <a:t>Aspects of the </a:t>
            </a:r>
            <a:r>
              <a:rPr lang="en-US" dirty="0" smtClean="0"/>
              <a:t>Workshop</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The most challenging aspects noted by focus group participants relating to the workshop included the pace and level of participation, the relevance of the content, and variations in the presentation styles of facilitators. </a:t>
            </a:r>
          </a:p>
          <a:p>
            <a:pPr marL="0" indent="0">
              <a:buNone/>
            </a:pPr>
            <a:endParaRPr lang="en-US" dirty="0" smtClean="0"/>
          </a:p>
          <a:p>
            <a:pPr marL="2630488" indent="0">
              <a:buNone/>
            </a:pPr>
            <a:r>
              <a:rPr lang="en-US" dirty="0" smtClean="0"/>
              <a:t>When one participant claimed he wouldn’t be able to use much of what was covered, especially Giovanni, another stated: </a:t>
            </a:r>
            <a:r>
              <a:rPr lang="en-US" i="1" dirty="0" smtClean="0"/>
              <a:t>“I can use all the material in some way; I have to go back in and see what is most meaningful and how it fits.” </a:t>
            </a:r>
            <a:r>
              <a:rPr lang="en-US" dirty="0" smtClean="0"/>
              <a:t>And from another: </a:t>
            </a:r>
            <a:r>
              <a:rPr lang="en-US" i="1" dirty="0" smtClean="0"/>
              <a:t>“The terrestrial stuff … circumference, rates … I can pull that and align it to the standards.”</a:t>
            </a: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98" y="2958033"/>
            <a:ext cx="2400300" cy="360997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Styles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Focus group participants discussed what they saw as differences in presentation styles of educators and scientists.  They indicated this was a common but unfavorable occurrence because, as one stated: </a:t>
            </a:r>
            <a:r>
              <a:rPr lang="en-US" sz="2400" i="1" dirty="0" smtClean="0"/>
              <a:t>“Scientists don’t typically have training to instruct and thus do not always have the expertise to get a lesson across”. </a:t>
            </a:r>
            <a:r>
              <a:rPr lang="en-US" sz="2400" dirty="0" smtClean="0"/>
              <a:t>Participants suggested that including teaching faculty from the UNH campus would have engaged them with the educator’s perspective.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04" y="4688772"/>
            <a:ext cx="7705593" cy="189750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Reflections/Recommendations</a:t>
            </a:r>
            <a:endParaRPr lang="en-US" dirty="0"/>
          </a:p>
        </p:txBody>
      </p:sp>
      <p:sp>
        <p:nvSpPr>
          <p:cNvPr id="3" name="Content Placeholder 2"/>
          <p:cNvSpPr>
            <a:spLocks noGrp="1"/>
          </p:cNvSpPr>
          <p:nvPr>
            <p:ph idx="1"/>
          </p:nvPr>
        </p:nvSpPr>
        <p:spPr>
          <a:xfrm>
            <a:off x="2292261" y="1600200"/>
            <a:ext cx="6400800" cy="4525963"/>
          </a:xfrm>
        </p:spPr>
        <p:txBody>
          <a:bodyPr>
            <a:noAutofit/>
          </a:bodyPr>
          <a:lstStyle/>
          <a:p>
            <a:pPr marL="0" indent="0">
              <a:buNone/>
            </a:pPr>
            <a:r>
              <a:rPr lang="en-US" sz="2000" dirty="0" smtClean="0"/>
              <a:t>The observation conducted during the 2013 workshop revealed a group of engaged participants who appreciated the opportunities to delve into the various content areas, conduct field experiments, and observe pedagogical strategies modeled by project staff and facilitators.  The 16 participants clearly expressed during focus groups their understanding of the project and its goals and objectives.  They seemed to especially value the connections they made with peers from other university settings, scientists and project staff at UNH, as well as the stimulating discussions that arose concerning the challenges of bringing back the content to pre-service teachers.  Another advantage for the participants was the presentations made by colleagues with strategies they could take home and use in their classrooms.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25" y="1716066"/>
            <a:ext cx="1933575" cy="4114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ECSU/UNH/NASA NICE</a:t>
            </a:r>
            <a:endParaRPr lang="en-US" dirty="0"/>
          </a:p>
        </p:txBody>
      </p:sp>
      <p:sp>
        <p:nvSpPr>
          <p:cNvPr id="5" name="Content Placeholder 4"/>
          <p:cNvSpPr>
            <a:spLocks noGrp="1"/>
          </p:cNvSpPr>
          <p:nvPr>
            <p:ph idx="1"/>
          </p:nvPr>
        </p:nvSpPr>
        <p:spPr>
          <a:xfrm>
            <a:off x="457199" y="1600200"/>
            <a:ext cx="8336071" cy="4525963"/>
          </a:xfrm>
        </p:spPr>
        <p:txBody>
          <a:bodyPr>
            <a:normAutofit/>
          </a:bodyPr>
          <a:lstStyle/>
          <a:p>
            <a:pPr marL="0" indent="0">
              <a:spcBef>
                <a:spcPts val="0"/>
              </a:spcBef>
              <a:buNone/>
            </a:pPr>
            <a:r>
              <a:rPr lang="en-US" sz="2000" dirty="0"/>
              <a:t>Elizabeth City State </a:t>
            </a:r>
            <a:r>
              <a:rPr lang="en-US" sz="2000" dirty="0" smtClean="0"/>
              <a:t>University (ECSU) </a:t>
            </a:r>
            <a:r>
              <a:rPr lang="en-US" sz="2000" dirty="0"/>
              <a:t>has joined with the University of New </a:t>
            </a:r>
            <a:r>
              <a:rPr lang="en-US" sz="2000" dirty="0" smtClean="0"/>
              <a:t>Hampshire (UNH) </a:t>
            </a:r>
            <a:r>
              <a:rPr lang="en-US" sz="2000" dirty="0"/>
              <a:t>under the NASA Innovations in Climate Education (NICE) </a:t>
            </a:r>
            <a:r>
              <a:rPr lang="en-US" sz="2000" dirty="0" smtClean="0"/>
              <a:t>program to </a:t>
            </a:r>
            <a:r>
              <a:rPr lang="en-US" sz="2000" dirty="0"/>
              <a:t>empower faculty of education programs at Minority Serving Institutions (MSIs) to better engage their pre-service teachers in teaching and learning about global climate change through the use of NASA Earth </a:t>
            </a:r>
            <a:r>
              <a:rPr lang="en-US" sz="2000" dirty="0" smtClean="0"/>
              <a:t>Observation data </a:t>
            </a:r>
            <a:r>
              <a:rPr lang="en-US" sz="2000" dirty="0"/>
              <a:t>sets. </a:t>
            </a:r>
          </a:p>
        </p:txBody>
      </p:sp>
      <p:pic>
        <p:nvPicPr>
          <p:cNvPr id="3" name="Picture 2"/>
          <p:cNvPicPr>
            <a:picLocks noChangeAspect="1"/>
          </p:cNvPicPr>
          <p:nvPr/>
        </p:nvPicPr>
        <p:blipFill>
          <a:blip r:embed="rId2"/>
          <a:stretch>
            <a:fillRect/>
          </a:stretch>
        </p:blipFill>
        <p:spPr>
          <a:xfrm>
            <a:off x="4329057" y="4065553"/>
            <a:ext cx="3416577" cy="2286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22" y="4065553"/>
            <a:ext cx="2190750" cy="2286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dirty="0" smtClean="0"/>
              <a:t>Reflections/Recommendations</a:t>
            </a:r>
            <a:endParaRPr lang="en-US" dirty="0"/>
          </a:p>
        </p:txBody>
      </p:sp>
      <p:sp>
        <p:nvSpPr>
          <p:cNvPr id="3" name="Content Placeholder 2"/>
          <p:cNvSpPr>
            <a:spLocks noGrp="1"/>
          </p:cNvSpPr>
          <p:nvPr>
            <p:ph idx="1"/>
          </p:nvPr>
        </p:nvSpPr>
        <p:spPr>
          <a:xfrm>
            <a:off x="2292263" y="1600200"/>
            <a:ext cx="6400800" cy="4525963"/>
          </a:xfrm>
        </p:spPr>
        <p:txBody>
          <a:bodyPr>
            <a:noAutofit/>
          </a:bodyPr>
          <a:lstStyle/>
          <a:p>
            <a:pPr marL="0" indent="0">
              <a:buNone/>
            </a:pPr>
            <a:r>
              <a:rPr lang="en-US" sz="2000" dirty="0" smtClean="0"/>
              <a:t>The group apparently consisted of mostly the right people as one participant at the end of a focus group stated (and others agreed): </a:t>
            </a:r>
            <a:r>
              <a:rPr lang="en-US" sz="2000" i="1" dirty="0" smtClean="0"/>
              <a:t>“I’d like to personally thank [staff] for putting together such an outstanding group. I’ve made some friends and colleagues … and [scientists] … who I hope will last the rest of my life.”</a:t>
            </a:r>
            <a:r>
              <a:rPr lang="en-US" sz="2000" dirty="0" smtClean="0"/>
              <a:t>  Interestingly, staff also mentioned the well-balanced group and the higher level conversations that occurred in comparison to last year.  They wondered if something different had been done in the recruitment process.  One stated: </a:t>
            </a:r>
            <a:r>
              <a:rPr lang="en-US" sz="2000" i="1" dirty="0" smtClean="0"/>
              <a:t>“You can tell by the language they’re using … they’re in tune with the cutting edge research in their field.  Last year [we] didn’t get that sense … [they] never had a conversation like the one [today] … last year there were more skeptics who went off on tangents.”</a:t>
            </a:r>
            <a:endParaRPr lang="en-US" sz="2000"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25" y="1716066"/>
            <a:ext cx="1933575" cy="4114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Dissemination</a:t>
            </a:r>
            <a:endParaRPr lang="en-US" dirty="0"/>
          </a:p>
        </p:txBody>
      </p:sp>
      <p:pic>
        <p:nvPicPr>
          <p:cNvPr id="4" name="Picture 3" descr="121203_agu_005.JPG"/>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70232" y="2329932"/>
            <a:ext cx="4050113" cy="3037585"/>
          </a:xfrm>
          <a:prstGeom prst="rect">
            <a:avLst/>
          </a:prstGeom>
          <a:ln>
            <a:noFill/>
          </a:ln>
          <a:effectLst>
            <a:outerShdw blurRad="190500" algn="tl" rotWithShape="0">
              <a:srgbClr val="000000">
                <a:alpha val="70000"/>
              </a:srgbClr>
            </a:outerShdw>
          </a:effectLst>
        </p:spPr>
      </p:pic>
      <p:pic>
        <p:nvPicPr>
          <p:cNvPr id="5" name="Picture 4" descr="10082013_nice_34.JP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910202" y="3494760"/>
            <a:ext cx="3933172" cy="2949879"/>
          </a:xfrm>
          <a:prstGeom prst="rect">
            <a:avLst/>
          </a:prstGeom>
          <a:ln>
            <a:noFill/>
          </a:ln>
          <a:effectLst>
            <a:outerShdw blurRad="190500" algn="tl" rotWithShape="0">
              <a:srgbClr val="000000">
                <a:alpha val="70000"/>
              </a:srgbClr>
            </a:outerShdw>
          </a:effectLst>
        </p:spPr>
      </p:pic>
      <p:sp>
        <p:nvSpPr>
          <p:cNvPr id="6" name="TextBox 5"/>
          <p:cNvSpPr txBox="1"/>
          <p:nvPr/>
        </p:nvSpPr>
        <p:spPr>
          <a:xfrm>
            <a:off x="4427952" y="1591268"/>
            <a:ext cx="4716048"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AGU 2012 POSTER</a:t>
            </a:r>
          </a:p>
          <a:p>
            <a:pPr marL="285750" indent="-285750">
              <a:buFont typeface="Arial" panose="020B0604020202020204" pitchFamily="34" charset="0"/>
              <a:buChar char="•"/>
            </a:pPr>
            <a:r>
              <a:rPr lang="en-US" dirty="0" smtClean="0"/>
              <a:t>AGU 2013 ORAL and 2 POSTERS</a:t>
            </a:r>
          </a:p>
          <a:p>
            <a:pPr marL="285750" indent="-285750">
              <a:buFont typeface="Arial" panose="020B0604020202020204" pitchFamily="34" charset="0"/>
              <a:buChar char="•"/>
            </a:pPr>
            <a:r>
              <a:rPr lang="en-US" dirty="0" smtClean="0"/>
              <a:t>Climate Change Education PI Meeting Posters</a:t>
            </a:r>
          </a:p>
          <a:p>
            <a:pPr marL="285750" indent="-285750">
              <a:buFont typeface="Arial" panose="020B0604020202020204" pitchFamily="34" charset="0"/>
              <a:buChar char="•"/>
            </a:pPr>
            <a:r>
              <a:rPr lang="en-US" dirty="0" smtClean="0"/>
              <a:t>Project Website    http://nia.ecsu.edu/nice/</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Dissemination @ AGU 2013</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dirty="0" smtClean="0"/>
              <a:t>1:40 PM</a:t>
            </a:r>
          </a:p>
          <a:p>
            <a:pPr marL="0" indent="0">
              <a:spcBef>
                <a:spcPts val="0"/>
              </a:spcBef>
              <a:buNone/>
            </a:pPr>
            <a:r>
              <a:rPr lang="en-US" sz="2400" b="1" dirty="0" smtClean="0"/>
              <a:t>Friday, December 13, 2013   </a:t>
            </a:r>
            <a:endParaRPr lang="en-US" sz="2400" dirty="0" smtClean="0"/>
          </a:p>
          <a:p>
            <a:pPr marL="0" indent="0">
              <a:spcBef>
                <a:spcPts val="0"/>
              </a:spcBef>
              <a:buNone/>
            </a:pPr>
            <a:endParaRPr lang="en-US" sz="2400" dirty="0" smtClean="0"/>
          </a:p>
          <a:p>
            <a:pPr marL="0" indent="0">
              <a:spcBef>
                <a:spcPts val="0"/>
              </a:spcBef>
              <a:buNone/>
            </a:pPr>
            <a:r>
              <a:rPr lang="en-US" sz="2400" dirty="0" smtClean="0"/>
              <a:t>“</a:t>
            </a:r>
            <a:r>
              <a:rPr lang="en-US" sz="2400" dirty="0"/>
              <a:t>The </a:t>
            </a:r>
            <a:r>
              <a:rPr lang="en-US" sz="2400" dirty="0" smtClean="0"/>
              <a:t>NASA Innovations in Climate Education Project: </a:t>
            </a:r>
          </a:p>
          <a:p>
            <a:pPr marL="0" indent="0">
              <a:spcBef>
                <a:spcPts val="0"/>
              </a:spcBef>
              <a:buNone/>
            </a:pPr>
            <a:r>
              <a:rPr lang="en-US" sz="2400" dirty="0" smtClean="0"/>
              <a:t>Instructional Strategies for Expanding Climate Change Concepts </a:t>
            </a:r>
          </a:p>
          <a:p>
            <a:pPr marL="0" indent="0">
              <a:spcBef>
                <a:spcPts val="0"/>
              </a:spcBef>
              <a:buNone/>
            </a:pPr>
            <a:r>
              <a:rPr lang="en-US" sz="2400" dirty="0" smtClean="0"/>
              <a:t>within Reading/Literacy Skills”</a:t>
            </a:r>
          </a:p>
          <a:p>
            <a:pPr marL="0" indent="0">
              <a:spcBef>
                <a:spcPts val="0"/>
              </a:spcBef>
              <a:buNone/>
            </a:pPr>
            <a:endParaRPr lang="en-US" sz="1800" b="1" i="1" dirty="0" smtClean="0"/>
          </a:p>
          <a:p>
            <a:pPr marL="0" indent="0">
              <a:spcBef>
                <a:spcPts val="0"/>
              </a:spcBef>
              <a:buNone/>
            </a:pPr>
            <a:r>
              <a:rPr lang="en-US" sz="1800" b="1" i="1" dirty="0" smtClean="0"/>
              <a:t>Loretta J. Walton-Jaggers</a:t>
            </a:r>
            <a:r>
              <a:rPr lang="en-US" sz="1800" i="1" dirty="0" smtClean="0"/>
              <a:t>; Darnell Johnson; Linda B. Hayden; Stephen R. Hale</a:t>
            </a:r>
            <a:endParaRPr lang="en-US" sz="1800" dirty="0" smtClean="0"/>
          </a:p>
          <a:p>
            <a:pPr marL="0" indent="0">
              <a:spcBef>
                <a:spcPts val="0"/>
              </a:spcBef>
              <a:buNone/>
            </a:pPr>
            <a:r>
              <a:rPr lang="en-US" sz="1800" b="1" dirty="0" smtClean="0"/>
              <a:t>CONTROL ID: </a:t>
            </a:r>
            <a:r>
              <a:rPr lang="en-US" sz="1800" dirty="0" smtClean="0"/>
              <a:t>1798359   </a:t>
            </a:r>
            <a:r>
              <a:rPr lang="en-US" sz="1800" b="1" dirty="0" smtClean="0"/>
              <a:t>ED53A-0625</a:t>
            </a:r>
            <a:endParaRPr lang="en-US" sz="2400" dirty="0" smtClean="0"/>
          </a:p>
        </p:txBody>
      </p:sp>
      <p:pic>
        <p:nvPicPr>
          <p:cNvPr id="43010" name="Picture 2" descr="2013 AGU Fall Mee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164" y="5401327"/>
            <a:ext cx="4600575" cy="561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Dissemination @ AGU 2013</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dirty="0" smtClean="0"/>
              <a:t>1:40 PM</a:t>
            </a:r>
          </a:p>
          <a:p>
            <a:pPr marL="0" indent="0">
              <a:spcBef>
                <a:spcPts val="0"/>
              </a:spcBef>
              <a:buNone/>
            </a:pPr>
            <a:r>
              <a:rPr lang="en-US" sz="2400" b="1" dirty="0" smtClean="0"/>
              <a:t>Wednesday, December 11, 2013</a:t>
            </a:r>
            <a:endParaRPr lang="en-US" sz="2400" dirty="0" smtClean="0"/>
          </a:p>
          <a:p>
            <a:pPr marL="0" indent="0">
              <a:spcBef>
                <a:spcPts val="0"/>
              </a:spcBef>
              <a:buNone/>
            </a:pPr>
            <a:endParaRPr lang="en-US" sz="2400" dirty="0" smtClean="0"/>
          </a:p>
          <a:p>
            <a:pPr marL="0" indent="0">
              <a:spcBef>
                <a:spcPts val="0"/>
              </a:spcBef>
              <a:buNone/>
            </a:pPr>
            <a:r>
              <a:rPr lang="en-US" sz="2400" dirty="0" smtClean="0"/>
              <a:t>“NASA NICE Climate Change Education” </a:t>
            </a:r>
          </a:p>
          <a:p>
            <a:pPr marL="0" indent="0">
              <a:spcBef>
                <a:spcPts val="0"/>
              </a:spcBef>
              <a:buNone/>
            </a:pPr>
            <a:endParaRPr lang="en-US" sz="2400" dirty="0" smtClean="0"/>
          </a:p>
          <a:p>
            <a:pPr marL="0" indent="0">
              <a:spcBef>
                <a:spcPts val="0"/>
              </a:spcBef>
              <a:buNone/>
            </a:pPr>
            <a:r>
              <a:rPr lang="en-US" sz="1800" b="1" i="1" dirty="0" smtClean="0"/>
              <a:t>Kaiem Frink</a:t>
            </a:r>
            <a:r>
              <a:rPr lang="en-US" sz="1800" i="1" dirty="0" smtClean="0"/>
              <a:t>; Sherry Crocker; Willie Jones, III; Sophia S. Marshall; Dujari Anuradha; Kalota Stewart-Gurley; Ervin M. Howard; Edward Hill; Edwinta Merriweather</a:t>
            </a:r>
            <a:endParaRPr lang="en-US" sz="1800" dirty="0" smtClean="0"/>
          </a:p>
          <a:p>
            <a:pPr marL="0" indent="0">
              <a:spcBef>
                <a:spcPts val="0"/>
              </a:spcBef>
              <a:buNone/>
            </a:pPr>
            <a:r>
              <a:rPr lang="en-US" sz="1800" b="1" dirty="0" smtClean="0"/>
              <a:t>CONTROL ID: </a:t>
            </a:r>
            <a:r>
              <a:rPr lang="en-US" sz="1800" dirty="0"/>
              <a:t>1796056 </a:t>
            </a:r>
            <a:r>
              <a:rPr lang="en-US" sz="1800" dirty="0" smtClean="0"/>
              <a:t>   </a:t>
            </a:r>
            <a:r>
              <a:rPr lang="en-US" sz="1800" b="1" dirty="0" smtClean="0"/>
              <a:t>ED33C-0780</a:t>
            </a:r>
            <a:endParaRPr lang="en-US" dirty="0" smtClean="0"/>
          </a:p>
        </p:txBody>
      </p:sp>
      <p:pic>
        <p:nvPicPr>
          <p:cNvPr id="4" name="Picture 2" descr="2013 AGU Fall Mee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164" y="5401327"/>
            <a:ext cx="4600575" cy="561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Dissemination @ AGU 2013</a:t>
            </a:r>
            <a:endParaRPr lang="en-US" dirty="0"/>
          </a:p>
        </p:txBody>
      </p:sp>
      <p:sp>
        <p:nvSpPr>
          <p:cNvPr id="3" name="Content Placeholder 2"/>
          <p:cNvSpPr>
            <a:spLocks noGrp="1"/>
          </p:cNvSpPr>
          <p:nvPr>
            <p:ph idx="1"/>
          </p:nvPr>
        </p:nvSpPr>
        <p:spPr/>
        <p:txBody>
          <a:bodyPr>
            <a:noAutofit/>
          </a:bodyPr>
          <a:lstStyle/>
          <a:p>
            <a:pPr marL="0" indent="0">
              <a:spcBef>
                <a:spcPts val="0"/>
              </a:spcBef>
              <a:buNone/>
            </a:pPr>
            <a:r>
              <a:rPr lang="en-US" sz="2400" dirty="0" smtClean="0"/>
              <a:t>4:30 PM - 4:45 PM</a:t>
            </a:r>
          </a:p>
          <a:p>
            <a:pPr marL="0" indent="0">
              <a:spcBef>
                <a:spcPts val="0"/>
              </a:spcBef>
              <a:buNone/>
            </a:pPr>
            <a:r>
              <a:rPr lang="en-US" sz="2400" b="1" dirty="0" smtClean="0"/>
              <a:t>Monday, December 09, 2013</a:t>
            </a:r>
          </a:p>
          <a:p>
            <a:pPr marL="0" indent="0">
              <a:spcBef>
                <a:spcPts val="0"/>
              </a:spcBef>
              <a:buNone/>
            </a:pPr>
            <a:endParaRPr lang="en-US" sz="2400" dirty="0" smtClean="0"/>
          </a:p>
          <a:p>
            <a:pPr marL="0" indent="0">
              <a:spcBef>
                <a:spcPts val="0"/>
              </a:spcBef>
              <a:buNone/>
            </a:pPr>
            <a:r>
              <a:rPr lang="en-US" sz="2400" dirty="0" smtClean="0"/>
              <a:t>“Engaging Minority University STEM Education Professors in the </a:t>
            </a:r>
          </a:p>
          <a:p>
            <a:pPr marL="0" indent="0">
              <a:spcBef>
                <a:spcPts val="0"/>
              </a:spcBef>
              <a:buNone/>
            </a:pPr>
            <a:r>
              <a:rPr lang="en-US" sz="2400" dirty="0" smtClean="0"/>
              <a:t>Science of Climate Change: Recruitment, Implementation and Evaluation”</a:t>
            </a:r>
          </a:p>
          <a:p>
            <a:pPr marL="0" indent="0">
              <a:spcBef>
                <a:spcPts val="0"/>
              </a:spcBef>
              <a:buNone/>
            </a:pPr>
            <a:endParaRPr lang="en-US" sz="2400" dirty="0" smtClean="0"/>
          </a:p>
          <a:p>
            <a:pPr marL="0" indent="0">
              <a:spcBef>
                <a:spcPts val="0"/>
              </a:spcBef>
              <a:buNone/>
            </a:pPr>
            <a:r>
              <a:rPr lang="en-US" sz="1800" b="1" i="1" dirty="0" smtClean="0"/>
              <a:t>Linda B. Hayden</a:t>
            </a:r>
            <a:r>
              <a:rPr lang="en-US" sz="1800" i="1" dirty="0" smtClean="0"/>
              <a:t>; Stephen R. Hale; Darnell Johnson</a:t>
            </a:r>
            <a:endParaRPr lang="en-US" sz="1800" dirty="0" smtClean="0"/>
          </a:p>
          <a:p>
            <a:pPr marL="0" indent="0">
              <a:spcBef>
                <a:spcPts val="0"/>
              </a:spcBef>
              <a:buNone/>
            </a:pPr>
            <a:r>
              <a:rPr lang="en-US" sz="1800" b="1" dirty="0" smtClean="0"/>
              <a:t>CONTROL ID: </a:t>
            </a:r>
            <a:r>
              <a:rPr lang="en-US" sz="1800" dirty="0"/>
              <a:t>1799263 </a:t>
            </a:r>
            <a:r>
              <a:rPr lang="en-US" sz="1800" dirty="0" smtClean="0"/>
              <a:t>   </a:t>
            </a:r>
            <a:r>
              <a:rPr lang="en-US" sz="1800" b="1" dirty="0" smtClean="0"/>
              <a:t>ED14B-03</a:t>
            </a:r>
          </a:p>
        </p:txBody>
      </p:sp>
      <p:pic>
        <p:nvPicPr>
          <p:cNvPr id="5" name="Picture 2" descr="2013 AGU Fall Mee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164" y="5401327"/>
            <a:ext cx="4600575" cy="561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938" y="1223310"/>
            <a:ext cx="3286125" cy="3108674"/>
          </a:xfrm>
          <a:prstGeom prst="rect">
            <a:avLst/>
          </a:prstGeom>
          <a:ln>
            <a:noFill/>
          </a:ln>
          <a:effectLst>
            <a:reflection blurRad="6350" stA="50000" endA="300" endPos="55500" dist="101600" dir="5400000" sy="-100000" algn="bl" rotWithShape="0"/>
          </a:effectLst>
          <a:scene3d>
            <a:camera prst="orthographicFront"/>
            <a:lightRig rig="threePt" dir="t">
              <a:rot lat="0" lon="0" rev="2700000"/>
            </a:lightRig>
          </a:scene3d>
          <a:sp3d/>
        </p:spPr>
      </p:pic>
    </p:spTree>
    <p:extLst>
      <p:ext uri="{BB962C8B-B14F-4D97-AF65-F5344CB8AC3E}">
        <p14:creationId xmlns:p14="http://schemas.microsoft.com/office/powerpoint/2010/main" val="2837628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marL="0" indent="0">
              <a:buNone/>
            </a:pPr>
            <a:r>
              <a:rPr lang="en-US" sz="2000" dirty="0" smtClean="0"/>
              <a:t>To </a:t>
            </a:r>
            <a:r>
              <a:rPr lang="en-US" sz="2000" dirty="0"/>
              <a:t>address the interdisciplinary nature of global climate change education, our team includes experts in STEM education, STEM content, and NASA Earth science research</a:t>
            </a:r>
            <a:r>
              <a:rPr lang="en-US" sz="2000" dirty="0" smtClean="0"/>
              <a:t>.</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11" y="3029799"/>
            <a:ext cx="5533578" cy="3271728"/>
          </a:xfrm>
          <a:prstGeom prst="rect">
            <a:avLst/>
          </a:prstGeom>
          <a:ln>
            <a:noFill/>
          </a:ln>
          <a:effectLst>
            <a:outerShdw blurRad="190500" algn="tl" rotWithShape="0">
              <a:srgbClr val="000000">
                <a:alpha val="70000"/>
              </a:srgbClr>
            </a:outerShdw>
          </a:effectLst>
        </p:spPr>
      </p:pic>
      <p:sp>
        <p:nvSpPr>
          <p:cNvPr id="6" name="Title 5"/>
          <p:cNvSpPr>
            <a:spLocks noGrp="1"/>
          </p:cNvSpPr>
          <p:nvPr>
            <p:ph type="title"/>
          </p:nvPr>
        </p:nvSpPr>
        <p:spPr/>
        <p:txBody>
          <a:bodyPr/>
          <a:lstStyle/>
          <a:p>
            <a:r>
              <a:rPr lang="en-US" dirty="0"/>
              <a:t>Management Structure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Goals</a:t>
            </a:r>
            <a:endParaRPr lang="en-US" dirty="0"/>
          </a:p>
        </p:txBody>
      </p:sp>
      <p:sp>
        <p:nvSpPr>
          <p:cNvPr id="3" name="Content Placeholder 2"/>
          <p:cNvSpPr>
            <a:spLocks noGrp="1"/>
          </p:cNvSpPr>
          <p:nvPr>
            <p:ph idx="1"/>
          </p:nvPr>
        </p:nvSpPr>
        <p:spPr>
          <a:xfrm>
            <a:off x="457200" y="1600200"/>
            <a:ext cx="8229600" cy="1443625"/>
          </a:xfrm>
        </p:spPr>
        <p:txBody>
          <a:bodyPr>
            <a:normAutofit/>
          </a:bodyPr>
          <a:lstStyle/>
          <a:p>
            <a:pPr marL="0" indent="0">
              <a:buNone/>
            </a:pPr>
            <a:r>
              <a:rPr lang="en-US" baseline="-3000" dirty="0"/>
              <a:t>This project is designed to impact teaching </a:t>
            </a:r>
            <a:r>
              <a:rPr lang="en-US" baseline="-3000" dirty="0" smtClean="0"/>
              <a:t>first, </a:t>
            </a:r>
            <a:r>
              <a:rPr lang="en-US" baseline="-3000" dirty="0"/>
              <a:t>on college campuses within science education classes. Second, as pre-service teachers transition into in-service </a:t>
            </a:r>
            <a:r>
              <a:rPr lang="en-US" baseline="-3000" dirty="0" smtClean="0"/>
              <a:t>teachers </a:t>
            </a:r>
            <a:r>
              <a:rPr lang="en-US" baseline="-3000" dirty="0"/>
              <a:t>the impact will extend to elementary and secondary classrooms</a:t>
            </a:r>
            <a:r>
              <a:rPr lang="en-US" baseline="-3000" dirty="0" smtClean="0"/>
              <a:t>.</a:t>
            </a:r>
            <a:endParaRPr lang="en-US" baseline="-3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628" y="2987458"/>
            <a:ext cx="4393352" cy="3598740"/>
          </a:xfrm>
          <a:prstGeom prst="rect">
            <a:avLst/>
          </a:prstGeom>
          <a:ln>
            <a:noFill/>
          </a:ln>
          <a:effectLst>
            <a:outerShdw blurRad="190500" algn="tl" rotWithShape="0">
              <a:srgbClr val="000000">
                <a:alpha val="70000"/>
              </a:srgbClr>
            </a:outerShdw>
          </a:effectLst>
        </p:spPr>
      </p:pic>
      <p:sp>
        <p:nvSpPr>
          <p:cNvPr id="10" name="Content Placeholder 2"/>
          <p:cNvSpPr txBox="1">
            <a:spLocks/>
          </p:cNvSpPr>
          <p:nvPr/>
        </p:nvSpPr>
        <p:spPr>
          <a:xfrm>
            <a:off x="457200" y="3191006"/>
            <a:ext cx="3939436" cy="31105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aseline="-3000" dirty="0" smtClean="0"/>
              <a:t>Our goal is to empower faculty of education programs at Minority Serving Institutions to better engage their pre-service teachers in teaching and learning about global climate change through the use of NASA Earth Observation data sets.</a:t>
            </a:r>
            <a:endParaRPr lang="en-US" baseline="-3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32" y="562633"/>
            <a:ext cx="8025537" cy="799931"/>
          </a:xfrm>
          <a:prstGeom prst="rect">
            <a:avLst/>
          </a:prstGeom>
        </p:spPr>
      </p:pic>
      <p:sp>
        <p:nvSpPr>
          <p:cNvPr id="3" name="Content Placeholder 2"/>
          <p:cNvSpPr>
            <a:spLocks noGrp="1"/>
          </p:cNvSpPr>
          <p:nvPr>
            <p:ph idx="1"/>
          </p:nvPr>
        </p:nvSpPr>
        <p:spPr/>
        <p:txBody>
          <a:bodyPr>
            <a:normAutofit/>
          </a:bodyPr>
          <a:lstStyle/>
          <a:p>
            <a:pPr marL="0" indent="0">
              <a:buNone/>
            </a:pPr>
            <a:r>
              <a:rPr lang="en-US" sz="2400" dirty="0"/>
              <a:t>This presentation documents the efforts to:</a:t>
            </a:r>
          </a:p>
          <a:p>
            <a:r>
              <a:rPr lang="en-US" sz="2400" dirty="0"/>
              <a:t>Recruit two cohorts of STEM education faculty from MSIs </a:t>
            </a:r>
          </a:p>
          <a:p>
            <a:r>
              <a:rPr lang="en-US" sz="2400" dirty="0" smtClean="0"/>
              <a:t>Implement the program</a:t>
            </a:r>
            <a:endParaRPr lang="en-US" sz="2400" dirty="0"/>
          </a:p>
          <a:p>
            <a:r>
              <a:rPr lang="en-US" sz="2400" dirty="0" smtClean="0"/>
              <a:t>Evaluate the </a:t>
            </a:r>
            <a:r>
              <a:rPr lang="en-US" sz="2400" dirty="0"/>
              <a:t>program</a:t>
            </a:r>
          </a:p>
          <a:p>
            <a:r>
              <a:rPr lang="en-US" sz="2400" dirty="0" smtClean="0"/>
              <a:t>Disseminate</a:t>
            </a:r>
            <a:r>
              <a:rPr lang="en-US" sz="2400" dirty="0"/>
              <a:t> the program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528" y="2705620"/>
            <a:ext cx="3722013" cy="3883301"/>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11" y="3889332"/>
            <a:ext cx="3702647" cy="2699589"/>
          </a:xfrm>
          <a:prstGeom prst="rect">
            <a:avLst/>
          </a:prstGeom>
          <a:ln>
            <a:noFill/>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83" y="3556196"/>
            <a:ext cx="5387340" cy="1066800"/>
          </a:xfrm>
          <a:prstGeom prst="rect">
            <a:avLst/>
          </a:prstGeom>
          <a:ln>
            <a:noFill/>
          </a:ln>
          <a:effectLst>
            <a:outerShdw blurRad="190500" algn="tl" rotWithShape="0">
              <a:srgbClr val="000000">
                <a:alpha val="70000"/>
              </a:srgbClr>
            </a:outerShdw>
          </a:effectLst>
        </p:spPr>
      </p:pic>
      <p:sp>
        <p:nvSpPr>
          <p:cNvPr id="9" name="Content Placeholder 8"/>
          <p:cNvSpPr>
            <a:spLocks noGrp="1"/>
          </p:cNvSpPr>
          <p:nvPr>
            <p:ph idx="1"/>
          </p:nvPr>
        </p:nvSpPr>
        <p:spPr/>
        <p:txBody>
          <a:bodyPr>
            <a:normAutofit/>
          </a:bodyPr>
          <a:lstStyle/>
          <a:p>
            <a:pPr marL="0" indent="0">
              <a:buNone/>
            </a:pPr>
            <a:r>
              <a:rPr lang="en-US" sz="2000" dirty="0" smtClean="0"/>
              <a:t>To </a:t>
            </a:r>
            <a:r>
              <a:rPr lang="en-US" sz="2000" dirty="0"/>
              <a:t>date, </a:t>
            </a:r>
            <a:r>
              <a:rPr lang="en-US" sz="2000" dirty="0" smtClean="0"/>
              <a:t>34 </a:t>
            </a:r>
            <a:r>
              <a:rPr lang="en-US" sz="2000" dirty="0"/>
              <a:t>faculty from over a dozen MSIs have participated in the summer workshops. Recruitment efforts have focused on interactions with faculty in campus and conference settings. This has included the Johnson C. Smith University </a:t>
            </a:r>
            <a:r>
              <a:rPr lang="en-US" sz="2000" dirty="0" smtClean="0"/>
              <a:t>STEM Conference </a:t>
            </a:r>
            <a:r>
              <a:rPr lang="en-US" sz="2000" dirty="0"/>
              <a:t>and the Annual Minority Serving Institutions Technical Assistance and Capacity Conference. </a:t>
            </a:r>
          </a:p>
        </p:txBody>
      </p:sp>
      <p:pic>
        <p:nvPicPr>
          <p:cNvPr id="6" name="Picture 5"/>
          <p:cNvPicPr>
            <a:picLocks noChangeAspect="1"/>
          </p:cNvPicPr>
          <p:nvPr/>
        </p:nvPicPr>
        <p:blipFill>
          <a:blip r:embed="rId3"/>
          <a:stretch>
            <a:fillRect/>
          </a:stretch>
        </p:blipFill>
        <p:spPr>
          <a:xfrm>
            <a:off x="243209" y="4926745"/>
            <a:ext cx="3989355" cy="1077721"/>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980" t="17190" b="17533"/>
          <a:stretch/>
        </p:blipFill>
        <p:spPr>
          <a:xfrm>
            <a:off x="5807033" y="3556197"/>
            <a:ext cx="2109416" cy="1066800"/>
          </a:xfrm>
          <a:prstGeom prst="rect">
            <a:avLst/>
          </a:prstGeom>
          <a:ln w="3175">
            <a:solidFill>
              <a:schemeClr val="tx1"/>
            </a:solid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r>
              <a:rPr lang="en-US" dirty="0" smtClean="0"/>
              <a:t>Recruitment</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450" y="4718182"/>
            <a:ext cx="4039829" cy="202594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Recruitment</a:t>
            </a:r>
            <a:endParaRPr lang="en-US" dirty="0"/>
          </a:p>
        </p:txBody>
      </p:sp>
      <p:sp>
        <p:nvSpPr>
          <p:cNvPr id="3" name="Content Placeholder 2"/>
          <p:cNvSpPr>
            <a:spLocks noGrp="1"/>
          </p:cNvSpPr>
          <p:nvPr>
            <p:ph idx="1"/>
          </p:nvPr>
        </p:nvSpPr>
        <p:spPr>
          <a:xfrm>
            <a:off x="457199" y="1600200"/>
            <a:ext cx="8398701" cy="4525963"/>
          </a:xfrm>
        </p:spPr>
        <p:txBody>
          <a:bodyPr>
            <a:normAutofit/>
          </a:bodyPr>
          <a:lstStyle/>
          <a:p>
            <a:pPr marL="0" indent="0">
              <a:spcBef>
                <a:spcPts val="0"/>
              </a:spcBef>
              <a:buNone/>
            </a:pPr>
            <a:r>
              <a:rPr lang="en-US" sz="2000" dirty="0" smtClean="0"/>
              <a:t>A recruitment trip for cohort 2 was also made to the Quality </a:t>
            </a:r>
            <a:r>
              <a:rPr lang="en-US" sz="2000" dirty="0"/>
              <a:t>Education for Minorities (QEM) Network Workshop on Evidence-Based STEM Instructional </a:t>
            </a:r>
            <a:r>
              <a:rPr lang="en-US" sz="2000" dirty="0" smtClean="0"/>
              <a:t>Strategies in Baltimore, MD.</a:t>
            </a:r>
          </a:p>
          <a:p>
            <a:pPr marL="0" indent="0">
              <a:spcBef>
                <a:spcPts val="0"/>
              </a:spcBef>
              <a:buNone/>
            </a:pPr>
            <a:endParaRPr lang="en-US" sz="2000" dirty="0" smtClean="0"/>
          </a:p>
          <a:p>
            <a:pPr marL="857250" indent="0">
              <a:spcBef>
                <a:spcPts val="0"/>
              </a:spcBef>
              <a:buNone/>
            </a:pPr>
            <a:r>
              <a:rPr lang="en-US" sz="2000" dirty="0" smtClean="0"/>
              <a:t>Dr</a:t>
            </a:r>
            <a:r>
              <a:rPr lang="en-US" sz="2000" dirty="0"/>
              <a:t>. Darnell Johnson is pictured on the right with QEM Network President Dr. Shirley </a:t>
            </a:r>
            <a:r>
              <a:rPr lang="en-US" sz="2000" dirty="0" smtClean="0"/>
              <a:t>McBay.</a:t>
            </a:r>
            <a:endParaRPr lang="en-US" sz="2000" dirty="0"/>
          </a:p>
        </p:txBody>
      </p:sp>
      <p:pic>
        <p:nvPicPr>
          <p:cNvPr id="5" name="Picture 4"/>
          <p:cNvPicPr>
            <a:picLocks noChangeAspect="1"/>
          </p:cNvPicPr>
          <p:nvPr/>
        </p:nvPicPr>
        <p:blipFill>
          <a:blip r:embed="rId2"/>
          <a:stretch>
            <a:fillRect/>
          </a:stretch>
        </p:blipFill>
        <p:spPr>
          <a:xfrm>
            <a:off x="2060988" y="3768669"/>
            <a:ext cx="5022024" cy="278085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1040" cy="1143000"/>
          </a:xfrm>
        </p:spPr>
        <p:txBody>
          <a:bodyPr>
            <a:normAutofit fontScale="90000"/>
          </a:bodyPr>
          <a:lstStyle/>
          <a:p>
            <a:r>
              <a:rPr lang="en-US" dirty="0" smtClean="0"/>
              <a:t>Orientation: Climate </a:t>
            </a:r>
            <a:r>
              <a:rPr lang="en-US" dirty="0"/>
              <a:t>Change </a:t>
            </a:r>
            <a:r>
              <a:rPr lang="en-US" dirty="0" smtClean="0"/>
              <a:t>Workshop</a:t>
            </a:r>
            <a:endParaRPr lang="en-US" dirty="0"/>
          </a:p>
        </p:txBody>
      </p:sp>
      <p:sp>
        <p:nvSpPr>
          <p:cNvPr id="3" name="Content Placeholder 2"/>
          <p:cNvSpPr>
            <a:spLocks noGrp="1"/>
          </p:cNvSpPr>
          <p:nvPr>
            <p:ph idx="1"/>
          </p:nvPr>
        </p:nvSpPr>
        <p:spPr>
          <a:xfrm>
            <a:off x="457200" y="1600201"/>
            <a:ext cx="8229600" cy="1828800"/>
          </a:xfrm>
        </p:spPr>
        <p:txBody>
          <a:bodyPr>
            <a:noAutofit/>
          </a:bodyPr>
          <a:lstStyle/>
          <a:p>
            <a:pPr marL="0" indent="0">
              <a:spcBef>
                <a:spcPts val="0"/>
              </a:spcBef>
              <a:buNone/>
            </a:pPr>
            <a:r>
              <a:rPr lang="en-US" sz="1800" dirty="0" smtClean="0"/>
              <a:t>November 9-10, 2011, representatives from MSI</a:t>
            </a:r>
            <a:r>
              <a:rPr lang="en-US" sz="1800" dirty="0"/>
              <a:t>s</a:t>
            </a:r>
            <a:r>
              <a:rPr lang="en-US" sz="1800" dirty="0" smtClean="0"/>
              <a:t> and area schools attended a Climate Change Workshop at the Center of Remote Sensing Education and Research (CERSER) at ECSU. One section of the workshop involved a presentation by Gloria Brown-Simmons who trains teachers for participation in the Global Learning and Observations to Benefit the Environment (GLOBE) Program. Participants were also taken on a tour of NASA Langley's Research Center.</a:t>
            </a:r>
            <a:endParaRPr lang="en-US" sz="1800" dirty="0"/>
          </a:p>
        </p:txBody>
      </p:sp>
      <p:grpSp>
        <p:nvGrpSpPr>
          <p:cNvPr id="7" name="Group 6"/>
          <p:cNvGrpSpPr/>
          <p:nvPr/>
        </p:nvGrpSpPr>
        <p:grpSpPr>
          <a:xfrm>
            <a:off x="863601" y="3684679"/>
            <a:ext cx="7416799" cy="2926080"/>
            <a:chOff x="843261" y="3684679"/>
            <a:chExt cx="7416799" cy="2926080"/>
          </a:xfrm>
        </p:grpSpPr>
        <p:pic>
          <p:nvPicPr>
            <p:cNvPr id="4" name="Picture 3"/>
            <p:cNvPicPr>
              <a:picLocks noChangeAspect="1"/>
            </p:cNvPicPr>
            <p:nvPr/>
          </p:nvPicPr>
          <p:blipFill>
            <a:blip r:embed="rId2"/>
            <a:stretch>
              <a:fillRect/>
            </a:stretch>
          </p:blipFill>
          <p:spPr>
            <a:xfrm>
              <a:off x="5148197" y="3684679"/>
              <a:ext cx="3111863" cy="292608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61" y="3684679"/>
              <a:ext cx="3672795" cy="2926080"/>
            </a:xfrm>
            <a:prstGeom prst="rect">
              <a:avLst/>
            </a:prstGeom>
            <a:ln>
              <a:noFill/>
            </a:ln>
            <a:effectLst>
              <a:outerShdw blurRad="190500" algn="tl" rotWithShape="0">
                <a:srgbClr val="000000">
                  <a:alpha val="70000"/>
                </a:srgbClr>
              </a:outerShdw>
            </a:effectLst>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1110_nasa_36.JPG"/>
          <p:cNvPicPr>
            <a:picLocks noChangeAspect="1"/>
          </p:cNvPicPr>
          <p:nvPr/>
        </p:nvPicPr>
        <p:blipFill rotWithShape="1">
          <a:blip r:embed="rId2"/>
          <a:srcRect l="19642" r="1567"/>
          <a:stretch/>
        </p:blipFill>
        <p:spPr>
          <a:xfrm>
            <a:off x="3324857" y="4461151"/>
            <a:ext cx="2549641" cy="1820214"/>
          </a:xfrm>
          <a:prstGeom prst="rect">
            <a:avLst/>
          </a:prstGeom>
          <a:ln w="3175">
            <a:solidFill>
              <a:schemeClr val="tx1"/>
            </a:solidFill>
          </a:ln>
          <a:effectLst>
            <a:outerShdw blurRad="190500" algn="tl" rotWithShape="0">
              <a:srgbClr val="000000">
                <a:alpha val="70000"/>
              </a:srgbClr>
            </a:outerShdw>
          </a:effectLst>
        </p:spPr>
      </p:pic>
      <p:sp>
        <p:nvSpPr>
          <p:cNvPr id="11" name="Title 10"/>
          <p:cNvSpPr>
            <a:spLocks noGrp="1"/>
          </p:cNvSpPr>
          <p:nvPr>
            <p:ph type="title"/>
          </p:nvPr>
        </p:nvSpPr>
        <p:spPr/>
        <p:txBody>
          <a:bodyPr>
            <a:normAutofit/>
          </a:bodyPr>
          <a:lstStyle/>
          <a:p>
            <a:r>
              <a:rPr lang="en-US" dirty="0" smtClean="0"/>
              <a:t>Orientation: NASA Langley</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957957404"/>
              </p:ext>
            </p:extLst>
          </p:nvPr>
        </p:nvGraphicFramePr>
        <p:xfrm>
          <a:off x="457200" y="2421697"/>
          <a:ext cx="8286334" cy="1242060"/>
        </p:xfrm>
        <a:graphic>
          <a:graphicData uri="http://schemas.openxmlformats.org/drawingml/2006/table">
            <a:tbl>
              <a:tblPr firstCol="1" bandRow="1">
                <a:tableStyleId>{3B4B98B0-60AC-42C2-AFA5-B58CD77FA1E5}</a:tableStyleId>
              </a:tblPr>
              <a:tblGrid>
                <a:gridCol w="8286334"/>
              </a:tblGrid>
              <a:tr h="0">
                <a:tc>
                  <a:txBody>
                    <a:bodyPr/>
                    <a:lstStyle/>
                    <a:p>
                      <a:pPr marL="0" marR="0" indent="0">
                        <a:lnSpc>
                          <a:spcPct val="115000"/>
                        </a:lnSpc>
                        <a:spcBef>
                          <a:spcPts val="0"/>
                        </a:spcBef>
                        <a:spcAft>
                          <a:spcPts val="0"/>
                        </a:spcAft>
                      </a:pPr>
                      <a:r>
                        <a:rPr lang="en-US" sz="1200" dirty="0" smtClean="0">
                          <a:effectLst/>
                        </a:rPr>
                        <a:t>Welcome: Robert </a:t>
                      </a:r>
                      <a:r>
                        <a:rPr lang="en-US" sz="1200" dirty="0">
                          <a:effectLst/>
                        </a:rPr>
                        <a:t>Star - LE&amp;RN Program Manager</a:t>
                      </a:r>
                      <a:endParaRPr lang="en-US" sz="1050" dirty="0">
                        <a:effectLst/>
                        <a:latin typeface="Times New Roman"/>
                        <a:ea typeface="Calibri"/>
                      </a:endParaRPr>
                    </a:p>
                  </a:txBody>
                  <a:tcPr marL="19050" marR="19050" marT="19050" marB="19050"/>
                </a:tc>
              </a:tr>
              <a:tr h="0">
                <a:tc>
                  <a:txBody>
                    <a:bodyPr/>
                    <a:lstStyle/>
                    <a:p>
                      <a:pPr marL="0" marR="0" indent="0">
                        <a:lnSpc>
                          <a:spcPct val="115000"/>
                        </a:lnSpc>
                        <a:spcBef>
                          <a:spcPts val="0"/>
                        </a:spcBef>
                        <a:spcAft>
                          <a:spcPts val="0"/>
                        </a:spcAft>
                      </a:pPr>
                      <a:r>
                        <a:rPr lang="en-US" sz="1200" dirty="0">
                          <a:effectLst/>
                        </a:rPr>
                        <a:t>Overview of NASA AEROspace Education Services Project (AESP) via Skype </a:t>
                      </a:r>
                      <a:r>
                        <a:rPr lang="en-US" sz="1200" dirty="0" smtClean="0">
                          <a:effectLst/>
                        </a:rPr>
                        <a:t>- Brandon </a:t>
                      </a:r>
                      <a:r>
                        <a:rPr lang="en-US" sz="1200" dirty="0">
                          <a:effectLst/>
                        </a:rPr>
                        <a:t>Hargis - </a:t>
                      </a:r>
                      <a:r>
                        <a:rPr lang="en-US" sz="1200" dirty="0" smtClean="0">
                          <a:effectLst/>
                        </a:rPr>
                        <a:t>AESP</a:t>
                      </a:r>
                      <a:endParaRPr lang="en-US" sz="1050" dirty="0">
                        <a:effectLst/>
                        <a:latin typeface="Times New Roman"/>
                        <a:ea typeface="Calibri"/>
                      </a:endParaRPr>
                    </a:p>
                  </a:txBody>
                  <a:tcPr marL="19050" marR="19050" marT="19050" marB="19050"/>
                </a:tc>
              </a:tr>
              <a:tr h="0">
                <a:tc>
                  <a:txBody>
                    <a:bodyPr/>
                    <a:lstStyle/>
                    <a:p>
                      <a:pPr marL="0" marR="0" indent="0">
                        <a:lnSpc>
                          <a:spcPct val="115000"/>
                        </a:lnSpc>
                        <a:spcBef>
                          <a:spcPts val="0"/>
                        </a:spcBef>
                        <a:spcAft>
                          <a:spcPts val="0"/>
                        </a:spcAft>
                      </a:pPr>
                      <a:r>
                        <a:rPr lang="en-US" sz="1200" dirty="0">
                          <a:effectLst/>
                        </a:rPr>
                        <a:t>Overview of NASA Learning Education Research Network (LE&amp;RN) </a:t>
                      </a:r>
                      <a:r>
                        <a:rPr lang="en-US" sz="1200" dirty="0" smtClean="0">
                          <a:effectLst/>
                        </a:rPr>
                        <a:t>- Dr</a:t>
                      </a:r>
                      <a:r>
                        <a:rPr lang="en-US" sz="1200" dirty="0">
                          <a:effectLst/>
                        </a:rPr>
                        <a:t>. Robert Start - LE&amp;RN Program Manager</a:t>
                      </a:r>
                      <a:endParaRPr lang="en-US" sz="1050" dirty="0">
                        <a:effectLst/>
                        <a:latin typeface="Times New Roman"/>
                        <a:ea typeface="Calibri"/>
                      </a:endParaRPr>
                    </a:p>
                  </a:txBody>
                  <a:tcPr marL="19050" marR="19050" marT="19050" marB="19050"/>
                </a:tc>
              </a:tr>
              <a:tr h="0">
                <a:tc>
                  <a:txBody>
                    <a:bodyPr/>
                    <a:lstStyle/>
                    <a:p>
                      <a:pPr marL="0" marR="0" indent="0">
                        <a:lnSpc>
                          <a:spcPct val="115000"/>
                        </a:lnSpc>
                        <a:spcBef>
                          <a:spcPts val="0"/>
                        </a:spcBef>
                        <a:spcAft>
                          <a:spcPts val="0"/>
                        </a:spcAft>
                      </a:pPr>
                      <a:r>
                        <a:rPr lang="en-US" sz="1200" dirty="0">
                          <a:effectLst/>
                        </a:rPr>
                        <a:t>Overview of NASA Digital Learning Network (DLN) </a:t>
                      </a:r>
                      <a:r>
                        <a:rPr lang="en-US" sz="1200" dirty="0" smtClean="0">
                          <a:effectLst/>
                        </a:rPr>
                        <a:t>- Karen </a:t>
                      </a:r>
                      <a:r>
                        <a:rPr lang="en-US" sz="1200" dirty="0">
                          <a:effectLst/>
                        </a:rPr>
                        <a:t>Long </a:t>
                      </a:r>
                      <a:r>
                        <a:rPr lang="en-US" sz="1200" dirty="0" smtClean="0">
                          <a:effectLst/>
                        </a:rPr>
                        <a:t>– DLN Program Manager</a:t>
                      </a:r>
                      <a:endParaRPr lang="en-US" sz="1050" dirty="0">
                        <a:effectLst/>
                        <a:latin typeface="Times New Roman"/>
                        <a:ea typeface="Calibri"/>
                      </a:endParaRPr>
                    </a:p>
                  </a:txBody>
                  <a:tcPr marL="19050" marR="19050" marT="19050" marB="19050"/>
                </a:tc>
              </a:tr>
              <a:tr h="0">
                <a:tc>
                  <a:txBody>
                    <a:bodyPr/>
                    <a:lstStyle/>
                    <a:p>
                      <a:pPr marL="0" marR="0" indent="0">
                        <a:lnSpc>
                          <a:spcPct val="115000"/>
                        </a:lnSpc>
                        <a:spcBef>
                          <a:spcPts val="0"/>
                        </a:spcBef>
                        <a:spcAft>
                          <a:spcPts val="0"/>
                        </a:spcAft>
                      </a:pPr>
                      <a:r>
                        <a:rPr lang="en-US" sz="1200" dirty="0">
                          <a:effectLst/>
                        </a:rPr>
                        <a:t>NASA NICE </a:t>
                      </a:r>
                      <a:r>
                        <a:rPr lang="en-US" sz="1200" dirty="0" smtClean="0">
                          <a:effectLst/>
                        </a:rPr>
                        <a:t>Program - Andrea </a:t>
                      </a:r>
                      <a:r>
                        <a:rPr lang="en-US" sz="1200" dirty="0">
                          <a:effectLst/>
                        </a:rPr>
                        <a:t>Gyer  - NASA NICE Education Program Manager</a:t>
                      </a:r>
                      <a:endParaRPr lang="en-US" sz="1050" dirty="0">
                        <a:effectLst/>
                        <a:latin typeface="Times New Roman"/>
                        <a:ea typeface="Calibri"/>
                      </a:endParaRPr>
                    </a:p>
                  </a:txBody>
                  <a:tcPr marL="19050" marR="19050" marT="19050" marB="19050"/>
                </a:tc>
              </a:tr>
            </a:tbl>
          </a:graphicData>
        </a:graphic>
      </p:graphicFrame>
      <p:sp>
        <p:nvSpPr>
          <p:cNvPr id="13" name="Rectangle 2"/>
          <p:cNvSpPr>
            <a:spLocks noChangeArrowheads="1"/>
          </p:cNvSpPr>
          <p:nvPr/>
        </p:nvSpPr>
        <p:spPr bwMode="auto">
          <a:xfrm>
            <a:off x="457200" y="1461710"/>
            <a:ext cx="8229600" cy="76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no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NASA Innovation in Climate Education (NICE)</a:t>
            </a:r>
            <a:r>
              <a:rPr kumimoji="0" lang="en-US" alt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en-US" alt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en-US" alt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Introduction and Overview of NASA Education Resources </a:t>
            </a:r>
            <a:br>
              <a:rPr kumimoji="0" lang="en-US" alt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en-US" altLang="en-US"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Roger Hathaway - LARC Education Director</a:t>
            </a:r>
            <a:r>
              <a:rPr kumimoji="0" lang="en-US" alt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br>
              <a:rPr kumimoji="0" lang="en-US" alt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en-US" alt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NASA Langley Research Center Strategic Relationships Office of Education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606" y="3764391"/>
            <a:ext cx="2805928" cy="2926080"/>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3764390"/>
            <a:ext cx="2804550" cy="292608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2944</TotalTime>
  <Words>1871</Words>
  <Application>Microsoft Office PowerPoint</Application>
  <PresentationFormat>On-screen Show (4:3)</PresentationFormat>
  <Paragraphs>193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ED14B-03 Engaging Minority University STEM Education Professors in the Science of Climate Change: Recruitment, Implementation, Evaluation, and Dissemination  LINDA B. HAYDEN; Stephen R. Hale; Darnell Johnson   4:30 PM - 4:45 PM Monday, December 09, 2013 CONTROL ID: 1799263 </vt:lpstr>
      <vt:lpstr>ECSU/UNH/NASA NICE</vt:lpstr>
      <vt:lpstr>Management Structure</vt:lpstr>
      <vt:lpstr>Project Goals</vt:lpstr>
      <vt:lpstr>PowerPoint Presentation</vt:lpstr>
      <vt:lpstr>Recruitment</vt:lpstr>
      <vt:lpstr>Recruitment</vt:lpstr>
      <vt:lpstr>Orientation: Climate Change Workshop</vt:lpstr>
      <vt:lpstr>Orientation: NASA Langley</vt:lpstr>
      <vt:lpstr>Implementation</vt:lpstr>
      <vt:lpstr>Implementation</vt:lpstr>
      <vt:lpstr>2012 Workshop @ ECSU</vt:lpstr>
      <vt:lpstr>2013 Workshop @ UNH</vt:lpstr>
      <vt:lpstr>Program Evaluation</vt:lpstr>
      <vt:lpstr>Evaluation by WestEd</vt:lpstr>
      <vt:lpstr>Evaluation by WestEd</vt:lpstr>
      <vt:lpstr>Challenging Aspects of the Workshop</vt:lpstr>
      <vt:lpstr>Presentation Styles</vt:lpstr>
      <vt:lpstr>Reflections/Recommendations</vt:lpstr>
      <vt:lpstr>Reflections/Recommendations</vt:lpstr>
      <vt:lpstr>Dissemination</vt:lpstr>
      <vt:lpstr>Dissemination @ AGU 2013</vt:lpstr>
      <vt:lpstr>Dissemination @ AGU 2013</vt:lpstr>
      <vt:lpstr>Dissemination @ AGU 2013</vt:lpstr>
      <vt:lpstr>PowerPoint Presentation</vt:lpstr>
    </vt:vector>
  </TitlesOfParts>
  <Company>Elizabeth City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ED14B-03. Engaging Minority University STEM Education Professors in the  Science of Climate Change: Recruitment, Implementation and Evaluation  LINDA B. HAYDEN; Stephen R. Hale; Darnell Johnson</dc:title>
  <dc:creator>Dr. Linda Hayden</dc:creator>
  <cp:lastModifiedBy>MMT</cp:lastModifiedBy>
  <cp:revision>73</cp:revision>
  <cp:lastPrinted>2013-12-03T21:05:25Z</cp:lastPrinted>
  <dcterms:created xsi:type="dcterms:W3CDTF">2013-12-02T19:16:29Z</dcterms:created>
  <dcterms:modified xsi:type="dcterms:W3CDTF">2013-12-16T18:36:31Z</dcterms:modified>
</cp:coreProperties>
</file>