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Lst>
  <p:sldIdLst>
    <p:sldId id="256" r:id="rId2"/>
  </p:sldIdLst>
  <p:sldSz cx="43891200" cy="21945600"/>
  <p:notesSz cx="21275675" cy="43221275"/>
  <p:defaultTextStyle>
    <a:defPPr>
      <a:defRPr lang="en-US"/>
    </a:defPPr>
    <a:lvl1pPr marL="0" algn="l" defTabSz="3762024" rtl="0" eaLnBrk="1" latinLnBrk="0" hangingPunct="1">
      <a:defRPr sz="7400" kern="1200">
        <a:solidFill>
          <a:schemeClr val="tx1"/>
        </a:solidFill>
        <a:latin typeface="+mn-lt"/>
        <a:ea typeface="+mn-ea"/>
        <a:cs typeface="+mn-cs"/>
      </a:defRPr>
    </a:lvl1pPr>
    <a:lvl2pPr marL="1881012" algn="l" defTabSz="3762024" rtl="0" eaLnBrk="1" latinLnBrk="0" hangingPunct="1">
      <a:defRPr sz="7400" kern="1200">
        <a:solidFill>
          <a:schemeClr val="tx1"/>
        </a:solidFill>
        <a:latin typeface="+mn-lt"/>
        <a:ea typeface="+mn-ea"/>
        <a:cs typeface="+mn-cs"/>
      </a:defRPr>
    </a:lvl2pPr>
    <a:lvl3pPr marL="3762024" algn="l" defTabSz="3762024" rtl="0" eaLnBrk="1" latinLnBrk="0" hangingPunct="1">
      <a:defRPr sz="7400" kern="1200">
        <a:solidFill>
          <a:schemeClr val="tx1"/>
        </a:solidFill>
        <a:latin typeface="+mn-lt"/>
        <a:ea typeface="+mn-ea"/>
        <a:cs typeface="+mn-cs"/>
      </a:defRPr>
    </a:lvl3pPr>
    <a:lvl4pPr marL="5643037" algn="l" defTabSz="3762024" rtl="0" eaLnBrk="1" latinLnBrk="0" hangingPunct="1">
      <a:defRPr sz="7400" kern="1200">
        <a:solidFill>
          <a:schemeClr val="tx1"/>
        </a:solidFill>
        <a:latin typeface="+mn-lt"/>
        <a:ea typeface="+mn-ea"/>
        <a:cs typeface="+mn-cs"/>
      </a:defRPr>
    </a:lvl4pPr>
    <a:lvl5pPr marL="7524049" algn="l" defTabSz="3762024" rtl="0" eaLnBrk="1" latinLnBrk="0" hangingPunct="1">
      <a:defRPr sz="7400" kern="1200">
        <a:solidFill>
          <a:schemeClr val="tx1"/>
        </a:solidFill>
        <a:latin typeface="+mn-lt"/>
        <a:ea typeface="+mn-ea"/>
        <a:cs typeface="+mn-cs"/>
      </a:defRPr>
    </a:lvl5pPr>
    <a:lvl6pPr marL="9405061" algn="l" defTabSz="3762024" rtl="0" eaLnBrk="1" latinLnBrk="0" hangingPunct="1">
      <a:defRPr sz="7400" kern="1200">
        <a:solidFill>
          <a:schemeClr val="tx1"/>
        </a:solidFill>
        <a:latin typeface="+mn-lt"/>
        <a:ea typeface="+mn-ea"/>
        <a:cs typeface="+mn-cs"/>
      </a:defRPr>
    </a:lvl6pPr>
    <a:lvl7pPr marL="11286073" algn="l" defTabSz="3762024" rtl="0" eaLnBrk="1" latinLnBrk="0" hangingPunct="1">
      <a:defRPr sz="7400" kern="1200">
        <a:solidFill>
          <a:schemeClr val="tx1"/>
        </a:solidFill>
        <a:latin typeface="+mn-lt"/>
        <a:ea typeface="+mn-ea"/>
        <a:cs typeface="+mn-cs"/>
      </a:defRPr>
    </a:lvl7pPr>
    <a:lvl8pPr marL="13167086" algn="l" defTabSz="3762024" rtl="0" eaLnBrk="1" latinLnBrk="0" hangingPunct="1">
      <a:defRPr sz="7400" kern="1200">
        <a:solidFill>
          <a:schemeClr val="tx1"/>
        </a:solidFill>
        <a:latin typeface="+mn-lt"/>
        <a:ea typeface="+mn-ea"/>
        <a:cs typeface="+mn-cs"/>
      </a:defRPr>
    </a:lvl8pPr>
    <a:lvl9pPr marL="15048098" algn="l" defTabSz="3762024" rtl="0" eaLnBrk="1" latinLnBrk="0" hangingPunct="1">
      <a:defRPr sz="7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2825"/>
    <a:srgbClr val="FFF4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47" autoAdjust="0"/>
    <p:restoredTop sz="94681" autoAdjust="0"/>
  </p:normalViewPr>
  <p:slideViewPr>
    <p:cSldViewPr>
      <p:cViewPr varScale="1">
        <p:scale>
          <a:sx n="34" d="100"/>
          <a:sy n="34" d="100"/>
        </p:scale>
        <p:origin x="-120" y="-160"/>
      </p:cViewPr>
      <p:guideLst>
        <p:guide orient="horz" pos="6912"/>
        <p:guide pos="1382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12374144"/>
            <a:ext cx="43891200" cy="9571456"/>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376202" tIns="188101" rIns="376202" bIns="188101" rtlCol="0" anchor="ctr"/>
          <a:lstStyle/>
          <a:p>
            <a:pPr algn="ctr"/>
            <a:endParaRPr lang="en-US"/>
          </a:p>
        </p:txBody>
      </p:sp>
      <p:sp>
        <p:nvSpPr>
          <p:cNvPr id="12" name="Rectangle 11"/>
          <p:cNvSpPr/>
          <p:nvPr/>
        </p:nvSpPr>
        <p:spPr>
          <a:xfrm>
            <a:off x="0" y="0"/>
            <a:ext cx="43891200" cy="12374144"/>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76202" tIns="188101" rIns="376202" bIns="188101" rtlCol="0" anchor="ctr"/>
          <a:lstStyle/>
          <a:p>
            <a:pPr algn="ctr"/>
            <a:endParaRPr lang="en-US" dirty="0"/>
          </a:p>
        </p:txBody>
      </p:sp>
      <p:sp>
        <p:nvSpPr>
          <p:cNvPr id="13" name="Rectangle 12"/>
          <p:cNvSpPr/>
          <p:nvPr/>
        </p:nvSpPr>
        <p:spPr>
          <a:xfrm>
            <a:off x="0" y="8487395"/>
            <a:ext cx="43891200" cy="73152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76202" tIns="188101" rIns="376202" bIns="188101" rtlCol="0" anchor="ctr"/>
          <a:lstStyle/>
          <a:p>
            <a:pPr algn="ctr"/>
            <a:endParaRPr lang="en-US"/>
          </a:p>
        </p:txBody>
      </p:sp>
      <p:sp>
        <p:nvSpPr>
          <p:cNvPr id="14" name="Oval 13"/>
          <p:cNvSpPr/>
          <p:nvPr/>
        </p:nvSpPr>
        <p:spPr>
          <a:xfrm>
            <a:off x="0" y="5120640"/>
            <a:ext cx="43891200" cy="1633728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76202" tIns="188101" rIns="376202" bIns="188101" rtlCol="0" anchor="ctr"/>
          <a:lstStyle/>
          <a:p>
            <a:pPr algn="ctr"/>
            <a:endParaRPr lang="en-US"/>
          </a:p>
        </p:txBody>
      </p:sp>
      <p:sp>
        <p:nvSpPr>
          <p:cNvPr id="3" name="Subtitle 2"/>
          <p:cNvSpPr>
            <a:spLocks noGrp="1"/>
          </p:cNvSpPr>
          <p:nvPr>
            <p:ph type="subTitle" idx="1"/>
          </p:nvPr>
        </p:nvSpPr>
        <p:spPr>
          <a:xfrm>
            <a:off x="7074216" y="16168146"/>
            <a:ext cx="27057648" cy="2822781"/>
          </a:xfrm>
        </p:spPr>
        <p:txBody>
          <a:bodyPr>
            <a:normAutofit/>
          </a:bodyPr>
          <a:lstStyle>
            <a:lvl1pPr marL="0" indent="0" algn="l">
              <a:buNone/>
              <a:defRPr sz="9100">
                <a:solidFill>
                  <a:schemeClr val="tx2"/>
                </a:solidFill>
              </a:defRPr>
            </a:lvl1pPr>
            <a:lvl2pPr marL="1881012" indent="0" algn="ctr">
              <a:buNone/>
              <a:defRPr>
                <a:solidFill>
                  <a:schemeClr val="tx1">
                    <a:tint val="75000"/>
                  </a:schemeClr>
                </a:solidFill>
              </a:defRPr>
            </a:lvl2pPr>
            <a:lvl3pPr marL="3762024" indent="0" algn="ctr">
              <a:buNone/>
              <a:defRPr>
                <a:solidFill>
                  <a:schemeClr val="tx1">
                    <a:tint val="75000"/>
                  </a:schemeClr>
                </a:solidFill>
              </a:defRPr>
            </a:lvl3pPr>
            <a:lvl4pPr marL="5643037" indent="0" algn="ctr">
              <a:buNone/>
              <a:defRPr>
                <a:solidFill>
                  <a:schemeClr val="tx1">
                    <a:tint val="75000"/>
                  </a:schemeClr>
                </a:solidFill>
              </a:defRPr>
            </a:lvl4pPr>
            <a:lvl5pPr marL="7524049" indent="0" algn="ctr">
              <a:buNone/>
              <a:defRPr>
                <a:solidFill>
                  <a:schemeClr val="tx1">
                    <a:tint val="75000"/>
                  </a:schemeClr>
                </a:solidFill>
              </a:defRPr>
            </a:lvl5pPr>
            <a:lvl6pPr marL="9405061" indent="0" algn="ctr">
              <a:buNone/>
              <a:defRPr>
                <a:solidFill>
                  <a:schemeClr val="tx1">
                    <a:tint val="75000"/>
                  </a:schemeClr>
                </a:solidFill>
              </a:defRPr>
            </a:lvl6pPr>
            <a:lvl7pPr marL="11286073" indent="0" algn="ctr">
              <a:buNone/>
              <a:defRPr>
                <a:solidFill>
                  <a:schemeClr val="tx1">
                    <a:tint val="75000"/>
                  </a:schemeClr>
                </a:solidFill>
              </a:defRPr>
            </a:lvl7pPr>
            <a:lvl8pPr marL="13167086" indent="0" algn="ctr">
              <a:buNone/>
              <a:defRPr>
                <a:solidFill>
                  <a:schemeClr val="tx1">
                    <a:tint val="75000"/>
                  </a:schemeClr>
                </a:solidFill>
              </a:defRPr>
            </a:lvl8pPr>
            <a:lvl9pPr marL="1504809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5F42D8F-9744-48DB-AD36-48F0380401B8}" type="datetimeFigureOut">
              <a:rPr lang="en-US" smtClean="0"/>
              <a:t>4/16/13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
        <p:nvSpPr>
          <p:cNvPr id="2" name="Title 1"/>
          <p:cNvSpPr>
            <a:spLocks noGrp="1"/>
          </p:cNvSpPr>
          <p:nvPr>
            <p:ph type="ctrTitle"/>
          </p:nvPr>
        </p:nvSpPr>
        <p:spPr>
          <a:xfrm>
            <a:off x="3924391" y="10023330"/>
            <a:ext cx="34441685" cy="5738134"/>
          </a:xfrm>
          <a:effectLst/>
        </p:spPr>
        <p:txBody>
          <a:bodyPr>
            <a:noAutofit/>
          </a:bodyPr>
          <a:lstStyle>
            <a:lvl1pPr marL="2633417" indent="-1881012" algn="l">
              <a:defRPr sz="22200"/>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9144000" y="2340861"/>
            <a:ext cx="30723840" cy="111191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42D8F-9744-48DB-AD36-48F0380401B8}" type="datetimeFigureOut">
              <a:rPr lang="en-US" smtClean="0"/>
              <a:t>4/16/13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BEE73-96EC-4170-8183-E27D649616F9}"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38038" y="1204856"/>
            <a:ext cx="9875520" cy="16762685"/>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15955745" y="2340862"/>
            <a:ext cx="23180578" cy="1566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F42D8F-9744-48DB-AD36-48F0380401B8}" type="datetimeFigureOut">
              <a:rPr lang="en-US" smtClean="0"/>
              <a:t>4/16/13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BEE73-96EC-4170-8183-E27D649616F9}"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5F42D8F-9744-48DB-AD36-48F0380401B8}" type="datetimeFigureOut">
              <a:rPr lang="en-US" smtClean="0"/>
              <a:t>4/16/13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BEE73-96EC-4170-8183-E27D649616F9}"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5486400" y="2340864"/>
            <a:ext cx="30723840" cy="111191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12374144"/>
            <a:ext cx="43891200" cy="9571456"/>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376202" tIns="188101" rIns="376202" bIns="188101" rtlCol="0" anchor="ctr"/>
          <a:lstStyle/>
          <a:p>
            <a:pPr algn="ctr"/>
            <a:endParaRPr lang="en-US"/>
          </a:p>
        </p:txBody>
      </p:sp>
      <p:sp>
        <p:nvSpPr>
          <p:cNvPr id="8" name="Rectangle 7"/>
          <p:cNvSpPr/>
          <p:nvPr/>
        </p:nvSpPr>
        <p:spPr>
          <a:xfrm>
            <a:off x="0" y="0"/>
            <a:ext cx="43891200" cy="12374144"/>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76202" tIns="188101" rIns="376202" bIns="188101" rtlCol="0" anchor="ctr"/>
          <a:lstStyle/>
          <a:p>
            <a:pPr algn="ctr"/>
            <a:endParaRPr lang="en-US" dirty="0"/>
          </a:p>
        </p:txBody>
      </p:sp>
      <p:sp>
        <p:nvSpPr>
          <p:cNvPr id="9" name="Rectangle 8"/>
          <p:cNvSpPr/>
          <p:nvPr/>
        </p:nvSpPr>
        <p:spPr>
          <a:xfrm>
            <a:off x="0" y="8487395"/>
            <a:ext cx="43891200" cy="73152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76202" tIns="188101" rIns="376202" bIns="188101" rtlCol="0" anchor="ctr"/>
          <a:lstStyle/>
          <a:p>
            <a:pPr algn="ctr"/>
            <a:endParaRPr lang="en-US"/>
          </a:p>
        </p:txBody>
      </p:sp>
      <p:sp>
        <p:nvSpPr>
          <p:cNvPr id="10" name="Oval 9"/>
          <p:cNvSpPr/>
          <p:nvPr/>
        </p:nvSpPr>
        <p:spPr>
          <a:xfrm>
            <a:off x="0" y="5120640"/>
            <a:ext cx="43891200" cy="1633728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76202" tIns="188101" rIns="376202" bIns="188101" rtlCol="0" anchor="ctr"/>
          <a:lstStyle/>
          <a:p>
            <a:pPr algn="ctr"/>
            <a:endParaRPr lang="en-US"/>
          </a:p>
        </p:txBody>
      </p:sp>
      <p:sp>
        <p:nvSpPr>
          <p:cNvPr id="2" name="Title 1"/>
          <p:cNvSpPr>
            <a:spLocks noGrp="1"/>
          </p:cNvSpPr>
          <p:nvPr>
            <p:ph type="title"/>
          </p:nvPr>
        </p:nvSpPr>
        <p:spPr>
          <a:xfrm>
            <a:off x="9759336" y="6952474"/>
            <a:ext cx="28639997" cy="7754707"/>
          </a:xfrm>
          <a:effectLst/>
        </p:spPr>
        <p:txBody>
          <a:bodyPr anchor="b"/>
          <a:lstStyle>
            <a:lvl1pPr algn="r">
              <a:defRPr sz="189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9707703" y="14744035"/>
            <a:ext cx="28658371" cy="2673472"/>
          </a:xfrm>
        </p:spPr>
        <p:txBody>
          <a:bodyPr anchor="t"/>
          <a:lstStyle>
            <a:lvl1pPr marL="0" indent="0" algn="r">
              <a:buNone/>
              <a:defRPr sz="8200">
                <a:solidFill>
                  <a:schemeClr val="tx2"/>
                </a:solidFill>
              </a:defRPr>
            </a:lvl1pPr>
            <a:lvl2pPr marL="1881012" indent="0">
              <a:buNone/>
              <a:defRPr sz="7400">
                <a:solidFill>
                  <a:schemeClr val="tx1">
                    <a:tint val="75000"/>
                  </a:schemeClr>
                </a:solidFill>
              </a:defRPr>
            </a:lvl2pPr>
            <a:lvl3pPr marL="3762024" indent="0">
              <a:buNone/>
              <a:defRPr sz="6600">
                <a:solidFill>
                  <a:schemeClr val="tx1">
                    <a:tint val="75000"/>
                  </a:schemeClr>
                </a:solidFill>
              </a:defRPr>
            </a:lvl3pPr>
            <a:lvl4pPr marL="5643037" indent="0">
              <a:buNone/>
              <a:defRPr sz="5800">
                <a:solidFill>
                  <a:schemeClr val="tx1">
                    <a:tint val="75000"/>
                  </a:schemeClr>
                </a:solidFill>
              </a:defRPr>
            </a:lvl4pPr>
            <a:lvl5pPr marL="7524049" indent="0">
              <a:buNone/>
              <a:defRPr sz="5800">
                <a:solidFill>
                  <a:schemeClr val="tx1">
                    <a:tint val="75000"/>
                  </a:schemeClr>
                </a:solidFill>
              </a:defRPr>
            </a:lvl5pPr>
            <a:lvl6pPr marL="9405061" indent="0">
              <a:buNone/>
              <a:defRPr sz="5800">
                <a:solidFill>
                  <a:schemeClr val="tx1">
                    <a:tint val="75000"/>
                  </a:schemeClr>
                </a:solidFill>
              </a:defRPr>
            </a:lvl6pPr>
            <a:lvl7pPr marL="11286073" indent="0">
              <a:buNone/>
              <a:defRPr sz="5800">
                <a:solidFill>
                  <a:schemeClr val="tx1">
                    <a:tint val="75000"/>
                  </a:schemeClr>
                </a:solidFill>
              </a:defRPr>
            </a:lvl7pPr>
            <a:lvl8pPr marL="13167086" indent="0">
              <a:buNone/>
              <a:defRPr sz="5800">
                <a:solidFill>
                  <a:schemeClr val="tx1">
                    <a:tint val="75000"/>
                  </a:schemeClr>
                </a:solidFill>
              </a:defRPr>
            </a:lvl8pPr>
            <a:lvl9pPr marL="15048098"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F42D8F-9744-48DB-AD36-48F0380401B8}" type="datetimeFigureOut">
              <a:rPr lang="en-US" smtClean="0"/>
              <a:t>4/16/13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BEE73-96EC-4170-8183-E27D649616F9}"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5F42D8F-9744-48DB-AD36-48F0380401B8}" type="datetimeFigureOut">
              <a:rPr lang="en-US" smtClean="0"/>
              <a:t>4/16/13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BEE73-96EC-4170-8183-E27D649616F9}"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5486395" y="2340861"/>
            <a:ext cx="16064179" cy="111191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22296730" y="2340864"/>
            <a:ext cx="16064179" cy="111191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86400" y="2340864"/>
            <a:ext cx="16064179" cy="2047238"/>
          </a:xfrm>
        </p:spPr>
        <p:txBody>
          <a:bodyPr anchor="b">
            <a:noAutofit/>
          </a:bodyPr>
          <a:lstStyle>
            <a:lvl1pPr marL="0" indent="0" algn="ctr">
              <a:buNone/>
              <a:defRPr lang="en-US" sz="99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5550946" y="4481046"/>
            <a:ext cx="16064179" cy="8778240"/>
          </a:xfrm>
        </p:spPr>
        <p:txBody>
          <a:bodyPr>
            <a:normAutofit/>
          </a:bodyPr>
          <a:lstStyle>
            <a:lvl1pPr>
              <a:defRPr sz="7400"/>
            </a:lvl1pPr>
            <a:lvl2pPr>
              <a:defRPr sz="7400"/>
            </a:lvl2pPr>
            <a:lvl3pPr>
              <a:defRPr sz="66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2307050" y="2340864"/>
            <a:ext cx="16064179" cy="2047238"/>
          </a:xfrm>
        </p:spPr>
        <p:txBody>
          <a:bodyPr anchor="b">
            <a:noAutofit/>
          </a:bodyPr>
          <a:lstStyle>
            <a:lvl1pPr marL="0" indent="0" algn="ctr">
              <a:buNone/>
              <a:defRPr lang="en-US" sz="99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marL="0" lvl="0" indent="0" algn="ctr" defTabSz="3762024" rtl="0" eaLnBrk="1" latinLnBrk="0" hangingPunct="1">
              <a:spcBef>
                <a:spcPct val="20000"/>
              </a:spcBef>
              <a:spcAft>
                <a:spcPts val="1234"/>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22296120" y="4476902"/>
            <a:ext cx="16064179" cy="8778240"/>
          </a:xfrm>
        </p:spPr>
        <p:txBody>
          <a:bodyPr>
            <a:normAutofit/>
          </a:bodyPr>
          <a:lstStyle>
            <a:lvl1pPr>
              <a:defRPr sz="7400"/>
            </a:lvl1pPr>
            <a:lvl2pPr>
              <a:defRPr sz="7400"/>
            </a:lvl2pPr>
            <a:lvl3pPr>
              <a:defRPr sz="66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F42D8F-9744-48DB-AD36-48F0380401B8}" type="datetimeFigureOut">
              <a:rPr lang="en-US" smtClean="0"/>
              <a:t>4/16/13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4BEE73-96EC-4170-8183-E27D649616F9}"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F42D8F-9744-48DB-AD36-48F0380401B8}" type="datetimeFigureOut">
              <a:rPr lang="en-US" smtClean="0"/>
              <a:t>4/16/13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4BEE73-96EC-4170-8183-E27D649616F9}"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F42D8F-9744-48DB-AD36-48F0380401B8}" type="datetimeFigureOut">
              <a:rPr lang="en-US" smtClean="0"/>
              <a:t>4/16/13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4BEE73-96EC-4170-8183-E27D649616F9}"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7658" y="7071361"/>
            <a:ext cx="17453208" cy="4027178"/>
          </a:xfrm>
          <a:effectLst/>
        </p:spPr>
        <p:txBody>
          <a:bodyPr anchor="b">
            <a:noAutofit/>
          </a:bodyPr>
          <a:lstStyle>
            <a:lvl1pPr marL="940506" indent="-940506" algn="l">
              <a:defRPr sz="115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22048874" y="2340864"/>
            <a:ext cx="19282008" cy="15663136"/>
          </a:xfrm>
        </p:spPr>
        <p:txBody>
          <a:bodyPr anchor="ctr"/>
          <a:lstStyle>
            <a:lvl1pPr>
              <a:defRPr sz="9100"/>
            </a:lvl1pPr>
            <a:lvl2pPr>
              <a:defRPr sz="8200"/>
            </a:lvl2pPr>
            <a:lvl3pPr>
              <a:defRPr sz="7400"/>
            </a:lvl3pPr>
            <a:lvl4pPr>
              <a:defRPr sz="6600"/>
            </a:lvl4pPr>
            <a:lvl5pPr>
              <a:defRPr sz="58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63672" y="11192966"/>
            <a:ext cx="16265568" cy="6846458"/>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F42D8F-9744-48DB-AD36-48F0380401B8}" type="datetimeFigureOut">
              <a:rPr lang="en-US" smtClean="0"/>
              <a:t>4/16/13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12374144"/>
            <a:ext cx="43891200" cy="9571456"/>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376202" tIns="188101" rIns="376202" bIns="188101" rtlCol="0" anchor="ctr"/>
          <a:lstStyle/>
          <a:p>
            <a:pPr algn="ctr"/>
            <a:endParaRPr lang="en-US"/>
          </a:p>
        </p:txBody>
      </p:sp>
      <p:sp>
        <p:nvSpPr>
          <p:cNvPr id="9" name="Rectangle 8"/>
          <p:cNvSpPr/>
          <p:nvPr/>
        </p:nvSpPr>
        <p:spPr>
          <a:xfrm>
            <a:off x="0" y="0"/>
            <a:ext cx="43891200" cy="12374144"/>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76202" tIns="188101" rIns="376202" bIns="188101" rtlCol="0" anchor="ctr"/>
          <a:lstStyle/>
          <a:p>
            <a:pPr algn="ctr"/>
            <a:endParaRPr lang="en-US" dirty="0"/>
          </a:p>
        </p:txBody>
      </p:sp>
      <p:sp>
        <p:nvSpPr>
          <p:cNvPr id="10" name="Rectangle 9"/>
          <p:cNvSpPr/>
          <p:nvPr/>
        </p:nvSpPr>
        <p:spPr>
          <a:xfrm>
            <a:off x="0" y="8487395"/>
            <a:ext cx="43891200" cy="73152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76202" tIns="188101" rIns="376202" bIns="188101" rtlCol="0" anchor="ctr"/>
          <a:lstStyle/>
          <a:p>
            <a:pPr algn="ctr"/>
            <a:endParaRPr lang="en-US"/>
          </a:p>
        </p:txBody>
      </p:sp>
      <p:sp>
        <p:nvSpPr>
          <p:cNvPr id="11" name="Oval 10"/>
          <p:cNvSpPr/>
          <p:nvPr/>
        </p:nvSpPr>
        <p:spPr>
          <a:xfrm>
            <a:off x="0" y="5120640"/>
            <a:ext cx="43891200" cy="1633728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76202" tIns="188101" rIns="376202" bIns="188101" rtlCol="0" anchor="ctr"/>
          <a:lstStyle/>
          <a:p>
            <a:pPr algn="ctr"/>
            <a:endParaRPr lang="en-US"/>
          </a:p>
        </p:txBody>
      </p:sp>
      <p:sp>
        <p:nvSpPr>
          <p:cNvPr id="3" name="Picture Placeholder 2"/>
          <p:cNvSpPr>
            <a:spLocks noGrp="1"/>
          </p:cNvSpPr>
          <p:nvPr>
            <p:ph type="pic" idx="1"/>
          </p:nvPr>
        </p:nvSpPr>
        <p:spPr>
          <a:xfrm>
            <a:off x="21480840" y="3657600"/>
            <a:ext cx="19751040" cy="10008979"/>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8200"/>
            </a:lvl1pPr>
            <a:lvl2pPr marL="1881012" indent="0">
              <a:buNone/>
              <a:defRPr sz="11500"/>
            </a:lvl2pPr>
            <a:lvl3pPr marL="3762024" indent="0">
              <a:buNone/>
              <a:defRPr sz="9900"/>
            </a:lvl3pPr>
            <a:lvl4pPr marL="5643037" indent="0">
              <a:buNone/>
              <a:defRPr sz="8200"/>
            </a:lvl4pPr>
            <a:lvl5pPr marL="7524049" indent="0">
              <a:buNone/>
              <a:defRPr sz="8200"/>
            </a:lvl5pPr>
            <a:lvl6pPr marL="9405061" indent="0">
              <a:buNone/>
              <a:defRPr sz="8200"/>
            </a:lvl6pPr>
            <a:lvl7pPr marL="11286073" indent="0">
              <a:buNone/>
              <a:defRPr sz="8200"/>
            </a:lvl7pPr>
            <a:lvl8pPr marL="13167086" indent="0">
              <a:buNone/>
              <a:defRPr sz="8200"/>
            </a:lvl8pPr>
            <a:lvl9pPr marL="15048098" indent="0">
              <a:buNone/>
              <a:defRPr sz="82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213858" y="3233555"/>
            <a:ext cx="17731747" cy="6921664"/>
          </a:xfrm>
        </p:spPr>
        <p:txBody>
          <a:bodyPr anchor="b"/>
          <a:lstStyle>
            <a:lvl1pPr marL="752405" indent="-752405">
              <a:buFont typeface="Georgia" pitchFamily="18" charset="0"/>
              <a:buChar char="*"/>
              <a:defRPr sz="66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F42D8F-9744-48DB-AD36-48F0380401B8}" type="datetimeFigureOut">
              <a:rPr lang="en-US" smtClean="0"/>
              <a:t>4/16/13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BEE73-96EC-4170-8183-E27D649616F9}" type="slidenum">
              <a:rPr lang="en-US" smtClean="0"/>
              <a:t>‹#›</a:t>
            </a:fld>
            <a:endParaRPr lang="en-US"/>
          </a:p>
        </p:txBody>
      </p:sp>
      <p:sp>
        <p:nvSpPr>
          <p:cNvPr id="2" name="Title 1"/>
          <p:cNvSpPr>
            <a:spLocks noGrp="1"/>
          </p:cNvSpPr>
          <p:nvPr>
            <p:ph type="title"/>
          </p:nvPr>
        </p:nvSpPr>
        <p:spPr>
          <a:xfrm>
            <a:off x="3490887" y="14286147"/>
            <a:ext cx="30640982" cy="3657600"/>
          </a:xfrm>
        </p:spPr>
        <p:txBody>
          <a:bodyPr anchor="b">
            <a:noAutofit/>
          </a:bodyPr>
          <a:lstStyle>
            <a:lvl1pPr algn="l">
              <a:defRPr sz="18900" b="1"/>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6337280"/>
            <a:ext cx="43891200" cy="560832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376202" tIns="188101" rIns="376202" bIns="188101" rtlCol="0" anchor="ctr"/>
          <a:lstStyle/>
          <a:p>
            <a:pPr algn="ctr"/>
            <a:endParaRPr lang="en-US"/>
          </a:p>
        </p:txBody>
      </p:sp>
      <p:sp>
        <p:nvSpPr>
          <p:cNvPr id="8" name="Rectangle 7"/>
          <p:cNvSpPr/>
          <p:nvPr/>
        </p:nvSpPr>
        <p:spPr>
          <a:xfrm>
            <a:off x="0" y="0"/>
            <a:ext cx="43891200" cy="1633728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76202" tIns="188101" rIns="376202" bIns="188101" rtlCol="0" anchor="ctr"/>
          <a:lstStyle/>
          <a:p>
            <a:pPr algn="ctr"/>
            <a:endParaRPr lang="en-US" dirty="0"/>
          </a:p>
        </p:txBody>
      </p:sp>
      <p:sp>
        <p:nvSpPr>
          <p:cNvPr id="9" name="Rectangle 8"/>
          <p:cNvSpPr/>
          <p:nvPr/>
        </p:nvSpPr>
        <p:spPr>
          <a:xfrm>
            <a:off x="0" y="12058573"/>
            <a:ext cx="43891200" cy="73152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76202" tIns="188101" rIns="376202" bIns="188101" rtlCol="0" anchor="ctr"/>
          <a:lstStyle/>
          <a:p>
            <a:pPr algn="ctr"/>
            <a:endParaRPr lang="en-US"/>
          </a:p>
        </p:txBody>
      </p:sp>
      <p:sp>
        <p:nvSpPr>
          <p:cNvPr id="10" name="Oval 9"/>
          <p:cNvSpPr/>
          <p:nvPr/>
        </p:nvSpPr>
        <p:spPr>
          <a:xfrm>
            <a:off x="0" y="5120640"/>
            <a:ext cx="43891200" cy="1633728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76202" tIns="188101" rIns="376202" bIns="188101" rtlCol="0" anchor="ctr"/>
          <a:lstStyle/>
          <a:p>
            <a:pPr algn="ctr"/>
            <a:endParaRPr lang="en-US"/>
          </a:p>
        </p:txBody>
      </p:sp>
      <p:sp>
        <p:nvSpPr>
          <p:cNvPr id="2" name="Title Placeholder 1"/>
          <p:cNvSpPr>
            <a:spLocks noGrp="1"/>
          </p:cNvSpPr>
          <p:nvPr>
            <p:ph type="title"/>
          </p:nvPr>
        </p:nvSpPr>
        <p:spPr>
          <a:xfrm>
            <a:off x="8607790" y="13990938"/>
            <a:ext cx="31260053" cy="3657600"/>
          </a:xfrm>
          <a:prstGeom prst="rect">
            <a:avLst/>
          </a:prstGeom>
          <a:effectLst/>
        </p:spPr>
        <p:txBody>
          <a:bodyPr vert="horz" lIns="376202" tIns="188101" rIns="376202" bIns="188101"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486400" y="2343232"/>
            <a:ext cx="30723840" cy="11119104"/>
          </a:xfrm>
          <a:prstGeom prst="rect">
            <a:avLst/>
          </a:prstGeom>
        </p:spPr>
        <p:txBody>
          <a:bodyPr vert="horz" lIns="376202" tIns="188101" rIns="376202" bIns="1881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626560" y="19751042"/>
            <a:ext cx="12070080" cy="1168400"/>
          </a:xfrm>
          <a:prstGeom prst="rect">
            <a:avLst/>
          </a:prstGeom>
        </p:spPr>
        <p:txBody>
          <a:bodyPr vert="horz" lIns="376202" tIns="188101" rIns="376202" bIns="188101" rtlCol="0" anchor="ctr"/>
          <a:lstStyle>
            <a:lvl1pPr algn="r">
              <a:defRPr sz="4500" b="1">
                <a:solidFill>
                  <a:schemeClr val="tx1">
                    <a:lumMod val="50000"/>
                    <a:lumOff val="50000"/>
                  </a:schemeClr>
                </a:solidFill>
              </a:defRPr>
            </a:lvl1pPr>
          </a:lstStyle>
          <a:p>
            <a:fld id="{C5F42D8F-9744-48DB-AD36-48F0380401B8}" type="datetimeFigureOut">
              <a:rPr lang="en-US" smtClean="0"/>
              <a:t>4/16/13</a:t>
            </a:fld>
            <a:endParaRPr lang="en-US"/>
          </a:p>
        </p:txBody>
      </p:sp>
      <p:sp>
        <p:nvSpPr>
          <p:cNvPr id="5" name="Footer Placeholder 4"/>
          <p:cNvSpPr>
            <a:spLocks noGrp="1"/>
          </p:cNvSpPr>
          <p:nvPr>
            <p:ph type="ftr" sz="quarter" idx="3"/>
          </p:nvPr>
        </p:nvSpPr>
        <p:spPr>
          <a:xfrm>
            <a:off x="2194558" y="19751042"/>
            <a:ext cx="16093445" cy="1168400"/>
          </a:xfrm>
          <a:prstGeom prst="rect">
            <a:avLst/>
          </a:prstGeom>
        </p:spPr>
        <p:txBody>
          <a:bodyPr vert="horz" lIns="376202" tIns="188101" rIns="376202" bIns="188101" rtlCol="0" anchor="ctr"/>
          <a:lstStyle>
            <a:lvl1pPr algn="l">
              <a:defRPr sz="45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8288000" y="19751042"/>
            <a:ext cx="8778240" cy="1168400"/>
          </a:xfrm>
          <a:prstGeom prst="rect">
            <a:avLst/>
          </a:prstGeom>
        </p:spPr>
        <p:txBody>
          <a:bodyPr vert="horz" lIns="376202" tIns="188101" rIns="376202" bIns="188101" rtlCol="0" anchor="ctr"/>
          <a:lstStyle>
            <a:lvl1pPr algn="ctr">
              <a:defRPr sz="4900" b="1">
                <a:solidFill>
                  <a:schemeClr val="tx1">
                    <a:lumMod val="50000"/>
                    <a:lumOff val="50000"/>
                  </a:schemeClr>
                </a:solidFill>
              </a:defRPr>
            </a:lvl1pPr>
          </a:lstStyle>
          <a:p>
            <a:fld id="{2A4BEE73-96EC-4170-8183-E27D649616F9}" type="slidenum">
              <a:rPr lang="en-US" smtClean="0"/>
              <a:t>‹#›</a:t>
            </a:fld>
            <a:endParaRPr lang="en-US"/>
          </a:p>
        </p:txBody>
      </p:sp>
      <p:sp>
        <p:nvSpPr>
          <p:cNvPr id="11" name="Rectangle 10"/>
          <p:cNvSpPr/>
          <p:nvPr userDrawn="1"/>
        </p:nvSpPr>
        <p:spPr>
          <a:xfrm>
            <a:off x="-8021" y="0"/>
            <a:ext cx="43899225" cy="19812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userDrawn="1"/>
        </p:nvGrpSpPr>
        <p:grpSpPr>
          <a:xfrm>
            <a:off x="0" y="21400269"/>
            <a:ext cx="43891200" cy="621531"/>
            <a:chOff x="0" y="20802600"/>
            <a:chExt cx="43891200" cy="621531"/>
          </a:xfrm>
          <a:solidFill>
            <a:schemeClr val="tx2">
              <a:lumMod val="75000"/>
            </a:schemeClr>
          </a:solidFill>
        </p:grpSpPr>
        <p:sp>
          <p:nvSpPr>
            <p:cNvPr id="13" name="Rectangle 12"/>
            <p:cNvSpPr/>
            <p:nvPr/>
          </p:nvSpPr>
          <p:spPr>
            <a:xfrm>
              <a:off x="0" y="20878800"/>
              <a:ext cx="43891200"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rgbClr val="302825"/>
                </a:solidFill>
              </a:endParaRPr>
            </a:p>
          </p:txBody>
        </p:sp>
        <p:sp>
          <p:nvSpPr>
            <p:cNvPr id="14" name="Rectangle 13"/>
            <p:cNvSpPr/>
            <p:nvPr/>
          </p:nvSpPr>
          <p:spPr>
            <a:xfrm>
              <a:off x="0" y="20802600"/>
              <a:ext cx="4389120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1332691"/>
              <a:ext cx="4389120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0538400" y="160389"/>
            <a:ext cx="3216875" cy="1439811"/>
          </a:xfrm>
          <a:prstGeom prst="rect">
            <a:avLst/>
          </a:prstGeom>
        </p:spPr>
      </p:pic>
      <p:pic>
        <p:nvPicPr>
          <p:cNvPr id="17" name="Picture 1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7011576" y="327660"/>
            <a:ext cx="3314700" cy="1325880"/>
          </a:xfrm>
          <a:prstGeom prst="rect">
            <a:avLst/>
          </a:prstGeom>
        </p:spPr>
      </p:pic>
      <p:pic>
        <p:nvPicPr>
          <p:cNvPr id="18" name="Picture 1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46074" y="294694"/>
            <a:ext cx="5035526" cy="1305506"/>
          </a:xfrm>
          <a:prstGeom prst="rect">
            <a:avLst/>
          </a:prstGeom>
        </p:spPr>
      </p:pic>
      <p:sp>
        <p:nvSpPr>
          <p:cNvPr id="19" name="TextBox 18"/>
          <p:cNvSpPr txBox="1"/>
          <p:nvPr userDrawn="1"/>
        </p:nvSpPr>
        <p:spPr>
          <a:xfrm>
            <a:off x="14554200" y="663714"/>
            <a:ext cx="11424666" cy="707886"/>
          </a:xfrm>
          <a:prstGeom prst="rect">
            <a:avLst/>
          </a:prstGeom>
          <a:noFill/>
        </p:spPr>
        <p:txBody>
          <a:bodyPr wrap="none" rtlCol="0">
            <a:spAutoFit/>
          </a:bodyPr>
          <a:lstStyle/>
          <a:p>
            <a:r>
              <a:rPr lang="en-US" sz="4000" b="1" i="1" dirty="0" smtClean="0">
                <a:solidFill>
                  <a:schemeClr val="bg1"/>
                </a:solidFill>
              </a:rPr>
              <a:t>UNDERGRADUATE RESEARCH EXPERIENCE 2012-2013</a:t>
            </a:r>
            <a:endParaRPr lang="en-US" sz="4000" b="1" i="1" dirty="0">
              <a:solidFill>
                <a:schemeClr val="bg1"/>
              </a:solidFill>
            </a:endParaRPr>
          </a:p>
        </p:txBody>
      </p:sp>
      <p:cxnSp>
        <p:nvCxnSpPr>
          <p:cNvPr id="20" name="Straight Connector 19"/>
          <p:cNvCxnSpPr/>
          <p:nvPr userDrawn="1"/>
        </p:nvCxnSpPr>
        <p:spPr>
          <a:xfrm>
            <a:off x="27432000" y="1017657"/>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5334000" y="999122"/>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iming>
    <p:tnLst>
      <p:par>
        <p:cTn xmlns:p14="http://schemas.microsoft.com/office/powerpoint/2010/main" id="1" dur="indefinite" restart="never" nodeType="tmRoot"/>
      </p:par>
    </p:tnLst>
  </p:timing>
  <p:txStyles>
    <p:titleStyle>
      <a:lvl1pPr marL="1316709" indent="-1316709" algn="r" defTabSz="3762024" rtl="0" eaLnBrk="1" latinLnBrk="0" hangingPunct="1">
        <a:spcBef>
          <a:spcPct val="0"/>
        </a:spcBef>
        <a:buClr>
          <a:schemeClr val="accent6">
            <a:lumMod val="75000"/>
          </a:schemeClr>
        </a:buClr>
        <a:buSzPct val="128000"/>
        <a:buFont typeface="Georgia" pitchFamily="18" charset="0"/>
        <a:buChar char="*"/>
        <a:defRPr sz="189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940506" indent="-752405" algn="l" defTabSz="3762024" rtl="0" eaLnBrk="1" latinLnBrk="0" hangingPunct="1">
        <a:spcBef>
          <a:spcPct val="20000"/>
        </a:spcBef>
        <a:spcAft>
          <a:spcPts val="1234"/>
        </a:spcAft>
        <a:buClr>
          <a:schemeClr val="accent6">
            <a:lumMod val="75000"/>
          </a:schemeClr>
        </a:buClr>
        <a:buSzPct val="130000"/>
        <a:buFont typeface="Georgia" pitchFamily="18" charset="0"/>
        <a:buChar char="*"/>
        <a:defRPr sz="9100" kern="1200">
          <a:solidFill>
            <a:schemeClr val="tx1">
              <a:lumMod val="75000"/>
              <a:lumOff val="25000"/>
            </a:schemeClr>
          </a:solidFill>
          <a:latin typeface="+mn-lt"/>
          <a:ea typeface="+mn-ea"/>
          <a:cs typeface="+mn-cs"/>
        </a:defRPr>
      </a:lvl1pPr>
      <a:lvl2pPr marL="2257215" indent="-752405" algn="l" defTabSz="3762024" rtl="0" eaLnBrk="1" latinLnBrk="0" hangingPunct="1">
        <a:spcBef>
          <a:spcPct val="20000"/>
        </a:spcBef>
        <a:spcAft>
          <a:spcPts val="1234"/>
        </a:spcAft>
        <a:buClr>
          <a:schemeClr val="accent6">
            <a:lumMod val="75000"/>
          </a:schemeClr>
        </a:buClr>
        <a:buSzPct val="130000"/>
        <a:buFont typeface="Georgia" pitchFamily="18" charset="0"/>
        <a:buChar char="*"/>
        <a:defRPr sz="8200" kern="1200">
          <a:solidFill>
            <a:schemeClr val="tx1">
              <a:lumMod val="75000"/>
              <a:lumOff val="25000"/>
            </a:schemeClr>
          </a:solidFill>
          <a:latin typeface="+mn-lt"/>
          <a:ea typeface="+mn-ea"/>
          <a:cs typeface="+mn-cs"/>
        </a:defRPr>
      </a:lvl2pPr>
      <a:lvl3pPr marL="3385822" indent="-752405" algn="l" defTabSz="3762024" rtl="0" eaLnBrk="1" latinLnBrk="0" hangingPunct="1">
        <a:spcBef>
          <a:spcPct val="20000"/>
        </a:spcBef>
        <a:spcAft>
          <a:spcPts val="1234"/>
        </a:spcAft>
        <a:buClr>
          <a:schemeClr val="accent6">
            <a:lumMod val="75000"/>
          </a:schemeClr>
        </a:buClr>
        <a:buSzPct val="130000"/>
        <a:buFont typeface="Georgia" pitchFamily="18" charset="0"/>
        <a:buChar char="*"/>
        <a:defRPr sz="7400" kern="1200">
          <a:solidFill>
            <a:schemeClr val="tx1">
              <a:lumMod val="75000"/>
              <a:lumOff val="25000"/>
            </a:schemeClr>
          </a:solidFill>
          <a:latin typeface="+mn-lt"/>
          <a:ea typeface="+mn-ea"/>
          <a:cs typeface="+mn-cs"/>
        </a:defRPr>
      </a:lvl3pPr>
      <a:lvl4pPr marL="4514429" indent="-752405" algn="l" defTabSz="3762024" rtl="0" eaLnBrk="1" latinLnBrk="0" hangingPunct="1">
        <a:spcBef>
          <a:spcPct val="20000"/>
        </a:spcBef>
        <a:spcAft>
          <a:spcPts val="1234"/>
        </a:spcAft>
        <a:buClr>
          <a:schemeClr val="accent6">
            <a:lumMod val="75000"/>
          </a:schemeClr>
        </a:buClr>
        <a:buSzPct val="130000"/>
        <a:buFont typeface="Georgia" pitchFamily="18" charset="0"/>
        <a:buChar char="*"/>
        <a:defRPr sz="6600" kern="1200">
          <a:solidFill>
            <a:schemeClr val="tx1">
              <a:lumMod val="75000"/>
              <a:lumOff val="25000"/>
            </a:schemeClr>
          </a:solidFill>
          <a:latin typeface="+mn-lt"/>
          <a:ea typeface="+mn-ea"/>
          <a:cs typeface="+mn-cs"/>
        </a:defRPr>
      </a:lvl4pPr>
      <a:lvl5pPr marL="5718277" indent="-752405" algn="l" defTabSz="3762024" rtl="0" eaLnBrk="1" latinLnBrk="0" hangingPunct="1">
        <a:spcBef>
          <a:spcPct val="20000"/>
        </a:spcBef>
        <a:spcAft>
          <a:spcPts val="1234"/>
        </a:spcAft>
        <a:buClr>
          <a:schemeClr val="accent6">
            <a:lumMod val="75000"/>
          </a:schemeClr>
        </a:buClr>
        <a:buSzPct val="130000"/>
        <a:buFont typeface="Georgia" pitchFamily="18" charset="0"/>
        <a:buChar char="*"/>
        <a:defRPr sz="5800" kern="1200">
          <a:solidFill>
            <a:schemeClr val="tx1">
              <a:lumMod val="75000"/>
              <a:lumOff val="25000"/>
            </a:schemeClr>
          </a:solidFill>
          <a:latin typeface="+mn-lt"/>
          <a:ea typeface="+mn-ea"/>
          <a:cs typeface="+mn-cs"/>
        </a:defRPr>
      </a:lvl5pPr>
      <a:lvl6pPr marL="6846885" indent="-752405" algn="l" defTabSz="3762024" rtl="0" eaLnBrk="1" latinLnBrk="0" hangingPunct="1">
        <a:spcBef>
          <a:spcPct val="20000"/>
        </a:spcBef>
        <a:spcAft>
          <a:spcPts val="1234"/>
        </a:spcAft>
        <a:buClr>
          <a:schemeClr val="accent6">
            <a:lumMod val="75000"/>
          </a:schemeClr>
        </a:buClr>
        <a:buSzPct val="130000"/>
        <a:buFont typeface="Georgia" pitchFamily="18" charset="0"/>
        <a:buChar char="*"/>
        <a:defRPr sz="5800" kern="1200">
          <a:solidFill>
            <a:schemeClr val="tx1">
              <a:lumMod val="75000"/>
              <a:lumOff val="25000"/>
            </a:schemeClr>
          </a:solidFill>
          <a:latin typeface="+mn-lt"/>
          <a:ea typeface="+mn-ea"/>
          <a:cs typeface="+mn-cs"/>
        </a:defRPr>
      </a:lvl6pPr>
      <a:lvl7pPr marL="8088353" indent="-752405" algn="l" defTabSz="3762024" rtl="0" eaLnBrk="1" latinLnBrk="0" hangingPunct="1">
        <a:spcBef>
          <a:spcPct val="20000"/>
        </a:spcBef>
        <a:spcAft>
          <a:spcPts val="1234"/>
        </a:spcAft>
        <a:buClr>
          <a:schemeClr val="accent6">
            <a:lumMod val="75000"/>
          </a:schemeClr>
        </a:buClr>
        <a:buSzPct val="130000"/>
        <a:buFont typeface="Georgia" pitchFamily="18" charset="0"/>
        <a:buChar char="*"/>
        <a:defRPr sz="5800" kern="1200">
          <a:solidFill>
            <a:schemeClr val="tx1">
              <a:lumMod val="75000"/>
              <a:lumOff val="25000"/>
            </a:schemeClr>
          </a:solidFill>
          <a:latin typeface="+mn-lt"/>
          <a:ea typeface="+mn-ea"/>
          <a:cs typeface="+mn-cs"/>
        </a:defRPr>
      </a:lvl7pPr>
      <a:lvl8pPr marL="9405061" indent="-752405" algn="l" defTabSz="3762024" rtl="0" eaLnBrk="1" latinLnBrk="0" hangingPunct="1">
        <a:spcBef>
          <a:spcPct val="20000"/>
        </a:spcBef>
        <a:spcAft>
          <a:spcPts val="1234"/>
        </a:spcAft>
        <a:buClr>
          <a:schemeClr val="accent6">
            <a:lumMod val="75000"/>
          </a:schemeClr>
        </a:buClr>
        <a:buSzPct val="130000"/>
        <a:buFont typeface="Georgia" pitchFamily="18" charset="0"/>
        <a:buChar char="*"/>
        <a:defRPr sz="5800" kern="1200">
          <a:solidFill>
            <a:schemeClr val="tx1">
              <a:lumMod val="75000"/>
              <a:lumOff val="25000"/>
            </a:schemeClr>
          </a:solidFill>
          <a:latin typeface="+mn-lt"/>
          <a:ea typeface="+mn-ea"/>
          <a:cs typeface="+mn-cs"/>
        </a:defRPr>
      </a:lvl8pPr>
      <a:lvl9pPr marL="10646529" indent="-752405" algn="l" defTabSz="3762024" rtl="0" eaLnBrk="1" latinLnBrk="0" hangingPunct="1">
        <a:spcBef>
          <a:spcPct val="20000"/>
        </a:spcBef>
        <a:spcAft>
          <a:spcPts val="1234"/>
        </a:spcAft>
        <a:buClr>
          <a:schemeClr val="accent6">
            <a:lumMod val="75000"/>
          </a:schemeClr>
        </a:buClr>
        <a:buSzPct val="130000"/>
        <a:buFont typeface="Georgia" pitchFamily="18" charset="0"/>
        <a:buChar char="*"/>
        <a:defRPr sz="5800" kern="1200">
          <a:solidFill>
            <a:schemeClr val="tx1">
              <a:lumMod val="75000"/>
              <a:lumOff val="25000"/>
            </a:schemeClr>
          </a:solidFill>
          <a:latin typeface="+mn-lt"/>
          <a:ea typeface="+mn-ea"/>
          <a:cs typeface="+mn-cs"/>
        </a:defRPr>
      </a:lvl9pPr>
    </p:bodyStyle>
    <p:otherStyle>
      <a:defPPr>
        <a:defRPr lang="en-US"/>
      </a:defPPr>
      <a:lvl1pPr marL="0" algn="l" defTabSz="3762024" rtl="0" eaLnBrk="1" latinLnBrk="0" hangingPunct="1">
        <a:defRPr sz="7400" kern="1200">
          <a:solidFill>
            <a:schemeClr val="tx1"/>
          </a:solidFill>
          <a:latin typeface="+mn-lt"/>
          <a:ea typeface="+mn-ea"/>
          <a:cs typeface="+mn-cs"/>
        </a:defRPr>
      </a:lvl1pPr>
      <a:lvl2pPr marL="1881012" algn="l" defTabSz="3762024" rtl="0" eaLnBrk="1" latinLnBrk="0" hangingPunct="1">
        <a:defRPr sz="7400" kern="1200">
          <a:solidFill>
            <a:schemeClr val="tx1"/>
          </a:solidFill>
          <a:latin typeface="+mn-lt"/>
          <a:ea typeface="+mn-ea"/>
          <a:cs typeface="+mn-cs"/>
        </a:defRPr>
      </a:lvl2pPr>
      <a:lvl3pPr marL="3762024" algn="l" defTabSz="3762024" rtl="0" eaLnBrk="1" latinLnBrk="0" hangingPunct="1">
        <a:defRPr sz="7400" kern="1200">
          <a:solidFill>
            <a:schemeClr val="tx1"/>
          </a:solidFill>
          <a:latin typeface="+mn-lt"/>
          <a:ea typeface="+mn-ea"/>
          <a:cs typeface="+mn-cs"/>
        </a:defRPr>
      </a:lvl3pPr>
      <a:lvl4pPr marL="5643037" algn="l" defTabSz="3762024" rtl="0" eaLnBrk="1" latinLnBrk="0" hangingPunct="1">
        <a:defRPr sz="7400" kern="1200">
          <a:solidFill>
            <a:schemeClr val="tx1"/>
          </a:solidFill>
          <a:latin typeface="+mn-lt"/>
          <a:ea typeface="+mn-ea"/>
          <a:cs typeface="+mn-cs"/>
        </a:defRPr>
      </a:lvl4pPr>
      <a:lvl5pPr marL="7524049" algn="l" defTabSz="3762024" rtl="0" eaLnBrk="1" latinLnBrk="0" hangingPunct="1">
        <a:defRPr sz="7400" kern="1200">
          <a:solidFill>
            <a:schemeClr val="tx1"/>
          </a:solidFill>
          <a:latin typeface="+mn-lt"/>
          <a:ea typeface="+mn-ea"/>
          <a:cs typeface="+mn-cs"/>
        </a:defRPr>
      </a:lvl5pPr>
      <a:lvl6pPr marL="9405061" algn="l" defTabSz="3762024" rtl="0" eaLnBrk="1" latinLnBrk="0" hangingPunct="1">
        <a:defRPr sz="7400" kern="1200">
          <a:solidFill>
            <a:schemeClr val="tx1"/>
          </a:solidFill>
          <a:latin typeface="+mn-lt"/>
          <a:ea typeface="+mn-ea"/>
          <a:cs typeface="+mn-cs"/>
        </a:defRPr>
      </a:lvl6pPr>
      <a:lvl7pPr marL="11286073" algn="l" defTabSz="3762024" rtl="0" eaLnBrk="1" latinLnBrk="0" hangingPunct="1">
        <a:defRPr sz="7400" kern="1200">
          <a:solidFill>
            <a:schemeClr val="tx1"/>
          </a:solidFill>
          <a:latin typeface="+mn-lt"/>
          <a:ea typeface="+mn-ea"/>
          <a:cs typeface="+mn-cs"/>
        </a:defRPr>
      </a:lvl7pPr>
      <a:lvl8pPr marL="13167086" algn="l" defTabSz="3762024" rtl="0" eaLnBrk="1" latinLnBrk="0" hangingPunct="1">
        <a:defRPr sz="7400" kern="1200">
          <a:solidFill>
            <a:schemeClr val="tx1"/>
          </a:solidFill>
          <a:latin typeface="+mn-lt"/>
          <a:ea typeface="+mn-ea"/>
          <a:cs typeface="+mn-cs"/>
        </a:defRPr>
      </a:lvl8pPr>
      <a:lvl9pPr marL="15048098" algn="l" defTabSz="3762024"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8021" y="3581400"/>
            <a:ext cx="43891200" cy="457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Derek Morris Jr</a:t>
            </a:r>
            <a:r>
              <a:rPr lang="en-US" sz="2400" dirty="0" smtClean="0"/>
              <a:t>. </a:t>
            </a:r>
            <a:r>
              <a:rPr lang="en-US" sz="2400" dirty="0" smtClean="0">
                <a:solidFill>
                  <a:schemeClr val="bg1"/>
                </a:solidFill>
              </a:rPr>
              <a:t>(</a:t>
            </a:r>
            <a:r>
              <a:rPr lang="en-US" sz="2400" dirty="0">
                <a:solidFill>
                  <a:schemeClr val="bg1"/>
                </a:solidFill>
              </a:rPr>
              <a:t>Elizabeth City State </a:t>
            </a:r>
            <a:r>
              <a:rPr lang="en-US" sz="2400" dirty="0" smtClean="0">
                <a:solidFill>
                  <a:schemeClr val="bg1"/>
                </a:solidFill>
              </a:rPr>
              <a:t>University), </a:t>
            </a:r>
            <a:r>
              <a:rPr lang="en-US" sz="2400" dirty="0" smtClean="0"/>
              <a:t>Shahee Jackson</a:t>
            </a:r>
            <a:r>
              <a:rPr lang="en-US" sz="2400" dirty="0" smtClean="0">
                <a:solidFill>
                  <a:schemeClr val="bg1"/>
                </a:solidFill>
              </a:rPr>
              <a:t> (Elizabeth </a:t>
            </a:r>
            <a:r>
              <a:rPr lang="en-US" sz="2400" dirty="0">
                <a:solidFill>
                  <a:schemeClr val="bg1"/>
                </a:solidFill>
              </a:rPr>
              <a:t>City State </a:t>
            </a:r>
            <a:r>
              <a:rPr lang="en-US" sz="2400" dirty="0" smtClean="0">
                <a:solidFill>
                  <a:schemeClr val="bg1"/>
                </a:solidFill>
              </a:rPr>
              <a:t>University), </a:t>
            </a:r>
            <a:r>
              <a:rPr lang="en-US" sz="2400" dirty="0"/>
              <a:t>Andrew </a:t>
            </a:r>
            <a:r>
              <a:rPr lang="en-US" sz="2400" dirty="0" smtClean="0"/>
              <a:t>Brumfield </a:t>
            </a:r>
            <a:r>
              <a:rPr lang="en-US" sz="2400" dirty="0" smtClean="0">
                <a:solidFill>
                  <a:schemeClr val="bg1"/>
                </a:solidFill>
              </a:rPr>
              <a:t>(</a:t>
            </a:r>
            <a:r>
              <a:rPr lang="en-US" sz="2400" dirty="0">
                <a:solidFill>
                  <a:schemeClr val="bg1"/>
                </a:solidFill>
              </a:rPr>
              <a:t>Elizabeth City State University), </a:t>
            </a:r>
            <a:r>
              <a:rPr lang="en-US" sz="2400" dirty="0"/>
              <a:t>Glenn Michael </a:t>
            </a:r>
            <a:r>
              <a:rPr lang="en-US" sz="2400" dirty="0" smtClean="0"/>
              <a:t>Koch </a:t>
            </a:r>
            <a:r>
              <a:rPr lang="en-US" sz="2400" dirty="0" smtClean="0">
                <a:solidFill>
                  <a:schemeClr val="bg1"/>
                </a:solidFill>
              </a:rPr>
              <a:t>(</a:t>
            </a:r>
            <a:r>
              <a:rPr lang="en-US" sz="2400" dirty="0">
                <a:solidFill>
                  <a:schemeClr val="bg1"/>
                </a:solidFill>
              </a:rPr>
              <a:t>Elizabeth City State University)     </a:t>
            </a:r>
            <a:r>
              <a:rPr lang="en-US" sz="2400" dirty="0" smtClean="0">
                <a:solidFill>
                  <a:schemeClr val="bg1"/>
                </a:solidFill>
              </a:rPr>
              <a:t>Mentor: </a:t>
            </a:r>
            <a:r>
              <a:rPr lang="en-US" sz="2400" dirty="0"/>
              <a:t>Je'aime H. Powell </a:t>
            </a:r>
            <a:r>
              <a:rPr lang="en-US" sz="2400" dirty="0">
                <a:solidFill>
                  <a:schemeClr val="bg1"/>
                </a:solidFill>
              </a:rPr>
              <a:t>(Elizabeth City State University)</a:t>
            </a:r>
            <a:endParaRPr lang="en-US" sz="2400" dirty="0" smtClean="0">
              <a:solidFill>
                <a:schemeClr val="bg1"/>
              </a:solidFill>
            </a:endParaRPr>
          </a:p>
        </p:txBody>
      </p:sp>
      <p:sp>
        <p:nvSpPr>
          <p:cNvPr id="5" name="Rectangle 4"/>
          <p:cNvSpPr/>
          <p:nvPr/>
        </p:nvSpPr>
        <p:spPr>
          <a:xfrm>
            <a:off x="4" y="1790700"/>
            <a:ext cx="438912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800" dirty="0">
                <a:solidFill>
                  <a:srgbClr val="302825"/>
                </a:solidFill>
              </a:rPr>
              <a:t>Documentation of </a:t>
            </a:r>
            <a:r>
              <a:rPr lang="en-US" sz="8800" dirty="0" smtClean="0">
                <a:solidFill>
                  <a:srgbClr val="302825"/>
                </a:solidFill>
              </a:rPr>
              <a:t>SeaSpace </a:t>
            </a:r>
            <a:r>
              <a:rPr lang="en-US" sz="8800" dirty="0">
                <a:solidFill>
                  <a:srgbClr val="302825"/>
                </a:solidFill>
              </a:rPr>
              <a:t>Ground Station Systems at Elizabeth City State University</a:t>
            </a:r>
            <a:endParaRPr lang="en-US" sz="8800" dirty="0" smtClean="0">
              <a:solidFill>
                <a:srgbClr val="302825"/>
              </a:solidFill>
            </a:endParaRPr>
          </a:p>
        </p:txBody>
      </p:sp>
      <p:sp>
        <p:nvSpPr>
          <p:cNvPr id="6" name="Rectangle 5"/>
          <p:cNvSpPr/>
          <p:nvPr/>
        </p:nvSpPr>
        <p:spPr>
          <a:xfrm>
            <a:off x="4" y="3581400"/>
            <a:ext cx="43891200" cy="45720"/>
          </a:xfrm>
          <a:prstGeom prst="rect">
            <a:avLst/>
          </a:prstGeom>
          <a:solidFill>
            <a:srgbClr val="302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4800" y="4352151"/>
            <a:ext cx="6934200" cy="9140962"/>
          </a:xfrm>
          <a:prstGeom prst="rect">
            <a:avLst/>
          </a:prstGeom>
          <a:noFill/>
        </p:spPr>
        <p:txBody>
          <a:bodyPr wrap="square" rtlCol="0">
            <a:spAutoFit/>
          </a:bodyPr>
          <a:lstStyle/>
          <a:p>
            <a:pPr algn="just"/>
            <a:r>
              <a:rPr lang="en-US" sz="2800" b="1" dirty="0" smtClean="0">
                <a:latin typeface="Arial"/>
                <a:cs typeface="Arial"/>
              </a:rPr>
              <a:t>Abstract</a:t>
            </a:r>
            <a:br>
              <a:rPr lang="en-US" sz="2800" b="1" dirty="0" smtClean="0">
                <a:latin typeface="Arial"/>
                <a:cs typeface="Arial"/>
              </a:rPr>
            </a:br>
            <a:endParaRPr lang="en-US" sz="2800" b="1" dirty="0" smtClean="0">
              <a:latin typeface="Arial"/>
              <a:cs typeface="Arial"/>
            </a:endParaRPr>
          </a:p>
          <a:p>
            <a:pPr algn="just"/>
            <a:r>
              <a:rPr lang="en-US" sz="2400" dirty="0" smtClean="0">
                <a:latin typeface="Arial"/>
                <a:cs typeface="Arial"/>
              </a:rPr>
              <a:t>On </a:t>
            </a:r>
            <a:r>
              <a:rPr lang="en-US" sz="2400" dirty="0">
                <a:latin typeface="Arial"/>
                <a:cs typeface="Arial"/>
              </a:rPr>
              <a:t>February 7, 2012 a Memorandum of Understanding (MOU) was signed between Elizabeth City State University (ECSU) and </a:t>
            </a:r>
            <a:r>
              <a:rPr lang="en-US" sz="2400" dirty="0" smtClean="0">
                <a:latin typeface="Arial"/>
                <a:cs typeface="Arial"/>
              </a:rPr>
              <a:t>SeaSpace </a:t>
            </a:r>
            <a:r>
              <a:rPr lang="en-US" sz="2400" dirty="0">
                <a:latin typeface="Arial"/>
                <a:cs typeface="Arial"/>
              </a:rPr>
              <a:t>Corporation. The memorandum led to the installation of three direct-broadcast satellite receiving ground stations and a training site at ECSU. The receiving stations included a 3.6m X/L band system, a 3.7m C-band system, and a 5.0m L band system. The MOU defined that once the installation of the various systems completed, ECSU would in turn provide an east-coast training and data center for </a:t>
            </a:r>
            <a:r>
              <a:rPr lang="en-US" sz="2400" dirty="0" smtClean="0">
                <a:latin typeface="Arial"/>
                <a:cs typeface="Arial"/>
              </a:rPr>
              <a:t>SeaSpace </a:t>
            </a:r>
            <a:r>
              <a:rPr lang="en-US" sz="2400" dirty="0">
                <a:latin typeface="Arial"/>
                <a:cs typeface="Arial"/>
              </a:rPr>
              <a:t>products.  The purpose of this project was to document the installation requirements and internal processes at ECSU for the ground stations, as well as; generate a report of training site physical requirements. Aspects of the MOU including ECSU policy requirements, location engineering findings, location installation requirements, ground station capabilities, and training center needs are addressed</a:t>
            </a:r>
            <a:r>
              <a:rPr lang="en-US" sz="2400" b="1" dirty="0">
                <a:latin typeface="Arial"/>
                <a:cs typeface="Arial"/>
              </a:rPr>
              <a:t>. </a:t>
            </a:r>
            <a:endParaRPr lang="en-US" sz="2400" b="1" dirty="0" smtClean="0">
              <a:latin typeface="Arial"/>
              <a:cs typeface="Arial"/>
            </a:endParaRPr>
          </a:p>
          <a:p>
            <a:pPr algn="just"/>
            <a:endParaRPr lang="en-US" sz="2800" b="1" dirty="0" smtClean="0">
              <a:latin typeface="Arial"/>
              <a:cs typeface="Arial"/>
            </a:endParaRPr>
          </a:p>
        </p:txBody>
      </p:sp>
      <p:sp>
        <p:nvSpPr>
          <p:cNvPr id="13" name="TextBox 12"/>
          <p:cNvSpPr txBox="1"/>
          <p:nvPr/>
        </p:nvSpPr>
        <p:spPr>
          <a:xfrm>
            <a:off x="381000" y="13487400"/>
            <a:ext cx="7239000" cy="7971412"/>
          </a:xfrm>
          <a:prstGeom prst="rect">
            <a:avLst/>
          </a:prstGeom>
          <a:noFill/>
        </p:spPr>
        <p:txBody>
          <a:bodyPr wrap="square" rtlCol="0">
            <a:spAutoFit/>
          </a:bodyPr>
          <a:lstStyle/>
          <a:p>
            <a:pPr algn="just"/>
            <a:r>
              <a:rPr lang="en-US" sz="2800" b="1" dirty="0" smtClean="0">
                <a:latin typeface="Arial"/>
                <a:cs typeface="Arial"/>
              </a:rPr>
              <a:t>Introduction</a:t>
            </a:r>
            <a:br>
              <a:rPr lang="en-US" sz="2800" b="1" dirty="0" smtClean="0">
                <a:latin typeface="Arial"/>
                <a:cs typeface="Arial"/>
              </a:rPr>
            </a:br>
            <a:endParaRPr lang="en-US" sz="2800" b="1" dirty="0" smtClean="0">
              <a:latin typeface="Arial"/>
              <a:cs typeface="Arial"/>
            </a:endParaRPr>
          </a:p>
          <a:p>
            <a:pPr marL="342900" indent="-342900" algn="just">
              <a:buFont typeface="Wingdings" charset="2"/>
              <a:buChar char="Ø"/>
            </a:pPr>
            <a:r>
              <a:rPr lang="en-US" sz="2400" dirty="0" smtClean="0">
                <a:latin typeface="Arial"/>
                <a:cs typeface="Arial"/>
              </a:rPr>
              <a:t>Sea </a:t>
            </a:r>
            <a:r>
              <a:rPr lang="en-US" sz="2400" dirty="0" smtClean="0">
                <a:latin typeface="Arial"/>
                <a:cs typeface="Arial"/>
              </a:rPr>
              <a:t>Space </a:t>
            </a:r>
            <a:r>
              <a:rPr lang="en-US" sz="2400" dirty="0">
                <a:latin typeface="Arial"/>
                <a:cs typeface="Arial"/>
              </a:rPr>
              <a:t>Corporation Inc. </a:t>
            </a:r>
            <a:r>
              <a:rPr lang="en-US" sz="2400" dirty="0" smtClean="0">
                <a:latin typeface="Arial"/>
                <a:cs typeface="Arial"/>
              </a:rPr>
              <a:t>based in Poway</a:t>
            </a:r>
            <a:r>
              <a:rPr lang="en-US" sz="2400" dirty="0">
                <a:latin typeface="Arial"/>
                <a:cs typeface="Arial"/>
              </a:rPr>
              <a:t>, </a:t>
            </a:r>
            <a:r>
              <a:rPr lang="en-US" sz="2400" dirty="0" smtClean="0">
                <a:latin typeface="Arial"/>
                <a:cs typeface="Arial"/>
              </a:rPr>
              <a:t>California </a:t>
            </a:r>
            <a:r>
              <a:rPr lang="en-US" sz="2400" dirty="0">
                <a:latin typeface="Arial"/>
                <a:cs typeface="Arial"/>
              </a:rPr>
              <a:t>is a provider of remote sensing ground stations. [1] </a:t>
            </a:r>
            <a:endParaRPr lang="en-US" sz="2400" dirty="0" smtClean="0">
              <a:latin typeface="Arial"/>
              <a:cs typeface="Arial"/>
            </a:endParaRPr>
          </a:p>
          <a:p>
            <a:pPr marL="342900" indent="-342900" algn="just">
              <a:buFont typeface="Wingdings" charset="2"/>
              <a:buChar char="Ø"/>
            </a:pPr>
            <a:endParaRPr lang="en-US" sz="2400" dirty="0">
              <a:latin typeface="Arial"/>
              <a:cs typeface="Arial"/>
            </a:endParaRPr>
          </a:p>
          <a:p>
            <a:pPr marL="342900" indent="-342900" algn="just">
              <a:buFont typeface="Wingdings" charset="2"/>
              <a:buChar char="Ø"/>
            </a:pPr>
            <a:r>
              <a:rPr lang="en-US" sz="2400" dirty="0" smtClean="0">
                <a:latin typeface="Arial"/>
                <a:cs typeface="Arial"/>
              </a:rPr>
              <a:t>On </a:t>
            </a:r>
            <a:r>
              <a:rPr lang="en-US" sz="2400" dirty="0">
                <a:latin typeface="Arial"/>
                <a:cs typeface="Arial"/>
              </a:rPr>
              <a:t>February 7th, 2012 entered into a partnership with Elizabeth City State </a:t>
            </a:r>
            <a:r>
              <a:rPr lang="en-US" sz="2400" dirty="0" smtClean="0">
                <a:latin typeface="Arial"/>
                <a:cs typeface="Arial"/>
              </a:rPr>
              <a:t>University.</a:t>
            </a:r>
            <a:br>
              <a:rPr lang="en-US" sz="2400" dirty="0" smtClean="0">
                <a:latin typeface="Arial"/>
                <a:cs typeface="Arial"/>
              </a:rPr>
            </a:br>
            <a:endParaRPr lang="en-US" sz="2400" dirty="0" smtClean="0">
              <a:latin typeface="Arial"/>
              <a:cs typeface="Arial"/>
            </a:endParaRPr>
          </a:p>
          <a:p>
            <a:pPr marL="1446213" lvl="1" indent="-423863" algn="just">
              <a:buFont typeface="Wingdings" charset="2"/>
              <a:buChar char="v"/>
            </a:pPr>
            <a:r>
              <a:rPr lang="en-US" sz="2400" dirty="0" smtClean="0">
                <a:latin typeface="Arial"/>
                <a:cs typeface="Arial"/>
              </a:rPr>
              <a:t>P</a:t>
            </a:r>
            <a:r>
              <a:rPr lang="en-US" sz="2400" dirty="0" smtClean="0">
                <a:latin typeface="Arial"/>
                <a:cs typeface="Arial"/>
              </a:rPr>
              <a:t>rovide an east coast training site / data center and continue to foster established research collaboration</a:t>
            </a:r>
          </a:p>
          <a:p>
            <a:pPr marL="342900" indent="-342900" algn="just">
              <a:buFont typeface="Wingdings" charset="2"/>
              <a:buChar char="Ø"/>
            </a:pPr>
            <a:endParaRPr lang="en-US" sz="2400" dirty="0" smtClean="0">
              <a:latin typeface="Arial"/>
              <a:cs typeface="Arial"/>
            </a:endParaRPr>
          </a:p>
          <a:p>
            <a:pPr marL="342900" indent="-342900" algn="just">
              <a:buFont typeface="Wingdings" charset="2"/>
              <a:buChar char="Ø"/>
            </a:pPr>
            <a:r>
              <a:rPr lang="en-US" sz="2400" dirty="0" smtClean="0">
                <a:latin typeface="Arial"/>
                <a:cs typeface="Arial"/>
              </a:rPr>
              <a:t>This </a:t>
            </a:r>
            <a:r>
              <a:rPr lang="en-US" sz="2400" dirty="0">
                <a:latin typeface="Arial"/>
                <a:cs typeface="Arial"/>
              </a:rPr>
              <a:t>east coast satellite data collection facility includes the hosting </a:t>
            </a:r>
            <a:r>
              <a:rPr lang="en-US" sz="2400" dirty="0" smtClean="0">
                <a:latin typeface="Arial"/>
                <a:cs typeface="Arial"/>
              </a:rPr>
              <a:t>of:</a:t>
            </a:r>
            <a:br>
              <a:rPr lang="en-US" sz="2400" dirty="0" smtClean="0">
                <a:latin typeface="Arial"/>
                <a:cs typeface="Arial"/>
              </a:rPr>
            </a:br>
            <a:endParaRPr lang="en-US" sz="2400" dirty="0" smtClean="0">
              <a:latin typeface="Arial"/>
              <a:cs typeface="Arial"/>
            </a:endParaRPr>
          </a:p>
          <a:p>
            <a:pPr marL="1382713" lvl="1" indent="-411163" algn="just">
              <a:buFont typeface="Wingdings" charset="2"/>
              <a:buChar char="v"/>
            </a:pPr>
            <a:r>
              <a:rPr lang="en-US" sz="2400" dirty="0" smtClean="0">
                <a:latin typeface="Arial"/>
                <a:cs typeface="Arial"/>
              </a:rPr>
              <a:t>2.4m </a:t>
            </a:r>
            <a:r>
              <a:rPr lang="en-US" sz="2400" dirty="0">
                <a:latin typeface="Arial"/>
                <a:cs typeface="Arial"/>
              </a:rPr>
              <a:t>X/L Polar Orbiter antenna </a:t>
            </a:r>
            <a:r>
              <a:rPr lang="en-US" sz="2400" dirty="0" smtClean="0">
                <a:latin typeface="Arial"/>
                <a:cs typeface="Arial"/>
              </a:rPr>
              <a:t>system</a:t>
            </a:r>
          </a:p>
          <a:p>
            <a:pPr marL="1382713" lvl="1" indent="-411163" algn="just">
              <a:buFont typeface="Wingdings" charset="2"/>
              <a:buChar char="v"/>
            </a:pPr>
            <a:r>
              <a:rPr lang="en-US" sz="2400" dirty="0" smtClean="0">
                <a:latin typeface="Arial"/>
                <a:cs typeface="Arial"/>
              </a:rPr>
              <a:t>5.0m </a:t>
            </a:r>
            <a:r>
              <a:rPr lang="en-US" sz="2400" dirty="0">
                <a:latin typeface="Arial"/>
                <a:cs typeface="Arial"/>
              </a:rPr>
              <a:t>Geostationary </a:t>
            </a:r>
            <a:r>
              <a:rPr lang="en-US" sz="2400" dirty="0" smtClean="0">
                <a:latin typeface="Arial"/>
                <a:cs typeface="Arial"/>
              </a:rPr>
              <a:t>L-Band </a:t>
            </a:r>
            <a:r>
              <a:rPr lang="en-US" sz="2400" dirty="0" smtClean="0">
                <a:latin typeface="Arial"/>
                <a:cs typeface="Arial"/>
              </a:rPr>
              <a:t>antenna</a:t>
            </a:r>
          </a:p>
          <a:p>
            <a:pPr marL="1382713" lvl="1" indent="-411163" algn="just">
              <a:buFont typeface="Wingdings" charset="2"/>
              <a:buChar char="v"/>
            </a:pPr>
            <a:r>
              <a:rPr lang="en-US" sz="2400" dirty="0" smtClean="0">
                <a:latin typeface="Arial"/>
                <a:cs typeface="Arial"/>
              </a:rPr>
              <a:t>3.7m </a:t>
            </a:r>
            <a:r>
              <a:rPr lang="en-US" sz="2400" dirty="0">
                <a:latin typeface="Arial"/>
                <a:cs typeface="Arial"/>
              </a:rPr>
              <a:t>C-Band antenna </a:t>
            </a:r>
            <a:r>
              <a:rPr lang="en-US" sz="2400" dirty="0" smtClean="0">
                <a:latin typeface="Arial"/>
                <a:cs typeface="Arial"/>
              </a:rPr>
              <a:t>and their </a:t>
            </a:r>
            <a:r>
              <a:rPr lang="en-US" sz="2400" dirty="0">
                <a:latin typeface="Arial"/>
                <a:cs typeface="Arial"/>
              </a:rPr>
              <a:t>associated acquisition and processing servers </a:t>
            </a:r>
            <a:endParaRPr lang="en-US" sz="2400" dirty="0" smtClean="0">
              <a:latin typeface="Arial"/>
              <a:cs typeface="Arial"/>
            </a:endParaRPr>
          </a:p>
        </p:txBody>
      </p:sp>
      <p:sp>
        <p:nvSpPr>
          <p:cNvPr id="14" name="TextBox 13"/>
          <p:cNvSpPr txBox="1"/>
          <p:nvPr/>
        </p:nvSpPr>
        <p:spPr>
          <a:xfrm>
            <a:off x="15316200" y="4352151"/>
            <a:ext cx="8229600" cy="10187402"/>
          </a:xfrm>
          <a:prstGeom prst="rect">
            <a:avLst/>
          </a:prstGeom>
          <a:noFill/>
        </p:spPr>
        <p:txBody>
          <a:bodyPr wrap="square" rtlCol="0">
            <a:spAutoFit/>
          </a:bodyPr>
          <a:lstStyle/>
          <a:p>
            <a:pPr algn="just"/>
            <a:r>
              <a:rPr lang="en-US" sz="2800" b="1" dirty="0" smtClean="0">
                <a:latin typeface="Arial"/>
                <a:cs typeface="Arial"/>
              </a:rPr>
              <a:t>X </a:t>
            </a:r>
            <a:r>
              <a:rPr lang="en-US" sz="2800" b="1" dirty="0" smtClean="0">
                <a:latin typeface="Arial"/>
                <a:cs typeface="Arial"/>
              </a:rPr>
              <a:t>Band</a:t>
            </a:r>
            <a:br>
              <a:rPr lang="en-US" sz="2800" b="1" dirty="0" smtClean="0">
                <a:latin typeface="Arial"/>
                <a:cs typeface="Arial"/>
              </a:rPr>
            </a:br>
            <a:endParaRPr lang="en-US" sz="2800" b="1" dirty="0" smtClean="0">
              <a:latin typeface="Arial"/>
              <a:cs typeface="Arial"/>
            </a:endParaRPr>
          </a:p>
          <a:p>
            <a:pPr marL="342900" indent="-342900" algn="just">
              <a:buFont typeface="Wingdings" charset="2"/>
              <a:buChar char="Ø"/>
            </a:pPr>
            <a:r>
              <a:rPr lang="en-US" sz="2400" dirty="0" smtClean="0">
                <a:latin typeface="Arial"/>
                <a:cs typeface="Arial"/>
              </a:rPr>
              <a:t>ECSU </a:t>
            </a:r>
            <a:r>
              <a:rPr lang="en-US" sz="2400" dirty="0">
                <a:latin typeface="Arial"/>
                <a:cs typeface="Arial"/>
              </a:rPr>
              <a:t>will receive a 3.6m ground station which will operate within the  X band. </a:t>
            </a:r>
            <a:endParaRPr lang="en-US" sz="2400" dirty="0" smtClean="0">
              <a:latin typeface="Arial"/>
              <a:cs typeface="Arial"/>
            </a:endParaRPr>
          </a:p>
          <a:p>
            <a:pPr algn="just"/>
            <a:endParaRPr lang="en-US" sz="2400" dirty="0" smtClean="0">
              <a:latin typeface="Arial"/>
              <a:cs typeface="Arial"/>
            </a:endParaRPr>
          </a:p>
          <a:p>
            <a:pPr marL="342900" indent="-342900" algn="just">
              <a:buFont typeface="Wingdings" charset="2"/>
              <a:buChar char="Ø"/>
            </a:pPr>
            <a:r>
              <a:rPr lang="en-US" sz="2400" dirty="0" smtClean="0">
                <a:latin typeface="Arial"/>
                <a:cs typeface="Arial"/>
              </a:rPr>
              <a:t>The frequency </a:t>
            </a:r>
            <a:r>
              <a:rPr lang="en-US" sz="2400" dirty="0">
                <a:latin typeface="Arial"/>
                <a:cs typeface="Arial"/>
              </a:rPr>
              <a:t>range of 8-12 GHz and a throughput of ~15 Mbps [5]. </a:t>
            </a:r>
            <a:endParaRPr lang="en-US" sz="2400" dirty="0" smtClean="0">
              <a:latin typeface="Arial"/>
              <a:cs typeface="Arial"/>
            </a:endParaRPr>
          </a:p>
          <a:p>
            <a:pPr algn="just"/>
            <a:endParaRPr lang="en-US" sz="2400" dirty="0" smtClean="0">
              <a:latin typeface="Arial"/>
              <a:cs typeface="Arial"/>
            </a:endParaRPr>
          </a:p>
          <a:p>
            <a:pPr marL="342900" indent="-342900" algn="just">
              <a:buFont typeface="Wingdings" charset="2"/>
              <a:buChar char="Ø"/>
            </a:pPr>
            <a:r>
              <a:rPr lang="en-US" sz="2400" dirty="0">
                <a:latin typeface="Arial"/>
                <a:cs typeface="Arial"/>
              </a:rPr>
              <a:t>P</a:t>
            </a:r>
            <a:r>
              <a:rPr lang="en-US" sz="2400" dirty="0" smtClean="0">
                <a:latin typeface="Arial"/>
                <a:cs typeface="Arial"/>
              </a:rPr>
              <a:t>rovides </a:t>
            </a:r>
            <a:r>
              <a:rPr lang="en-US" sz="2400" dirty="0">
                <a:latin typeface="Arial"/>
                <a:cs typeface="Arial"/>
              </a:rPr>
              <a:t>almost eight times the throughput of L band platforms. </a:t>
            </a:r>
            <a:endParaRPr lang="en-US" sz="2400" dirty="0" smtClean="0">
              <a:latin typeface="Arial"/>
              <a:cs typeface="Arial"/>
            </a:endParaRPr>
          </a:p>
          <a:p>
            <a:pPr marL="342900" indent="-342900" algn="just">
              <a:buFont typeface="Wingdings" charset="2"/>
              <a:buChar char="Ø"/>
            </a:pPr>
            <a:r>
              <a:rPr lang="en-US" sz="2400" dirty="0">
                <a:latin typeface="Arial"/>
                <a:cs typeface="Arial"/>
              </a:rPr>
              <a:t>A</a:t>
            </a:r>
            <a:r>
              <a:rPr lang="en-US" sz="2400" dirty="0" smtClean="0">
                <a:latin typeface="Arial"/>
                <a:cs typeface="Arial"/>
              </a:rPr>
              <a:t>llows </a:t>
            </a:r>
            <a:r>
              <a:rPr lang="en-US" sz="2400" dirty="0">
                <a:latin typeface="Arial"/>
                <a:cs typeface="Arial"/>
              </a:rPr>
              <a:t>higher spectral and spatial resolution imagery to transmit to supporting ground stations. </a:t>
            </a:r>
            <a:endParaRPr lang="en-US" sz="2400" dirty="0" smtClean="0">
              <a:latin typeface="Arial"/>
              <a:cs typeface="Arial"/>
            </a:endParaRPr>
          </a:p>
          <a:p>
            <a:pPr algn="just"/>
            <a:endParaRPr lang="en-US" sz="2400" dirty="0" smtClean="0">
              <a:latin typeface="Arial"/>
              <a:cs typeface="Arial"/>
            </a:endParaRPr>
          </a:p>
          <a:p>
            <a:pPr marL="342900" indent="-342900" algn="just">
              <a:buFont typeface="Wingdings" charset="2"/>
              <a:buChar char="Ø"/>
            </a:pPr>
            <a:r>
              <a:rPr lang="en-US" sz="2400" dirty="0">
                <a:latin typeface="Arial"/>
                <a:cs typeface="Arial"/>
              </a:rPr>
              <a:t>I</a:t>
            </a:r>
            <a:r>
              <a:rPr lang="en-US" sz="2400" dirty="0" smtClean="0">
                <a:latin typeface="Arial"/>
                <a:cs typeface="Arial"/>
              </a:rPr>
              <a:t>ncreases </a:t>
            </a:r>
            <a:r>
              <a:rPr lang="en-US" sz="2400" dirty="0">
                <a:latin typeface="Arial"/>
                <a:cs typeface="Arial"/>
              </a:rPr>
              <a:t>the variation in products that can be generated using the captured data. </a:t>
            </a:r>
            <a:endParaRPr lang="en-US" sz="2400" dirty="0" smtClean="0">
              <a:latin typeface="Arial"/>
              <a:cs typeface="Arial"/>
            </a:endParaRPr>
          </a:p>
          <a:p>
            <a:pPr marL="342900" indent="-342900" algn="just">
              <a:buFont typeface="Wingdings" charset="2"/>
              <a:buChar char="Ø"/>
            </a:pPr>
            <a:r>
              <a:rPr lang="en-US" sz="2400">
                <a:latin typeface="Arial"/>
                <a:cs typeface="Arial"/>
              </a:rPr>
              <a:t>A</a:t>
            </a:r>
            <a:r>
              <a:rPr lang="en-US" sz="2400" smtClean="0">
                <a:latin typeface="Arial"/>
                <a:cs typeface="Arial"/>
              </a:rPr>
              <a:t>llows </a:t>
            </a:r>
            <a:r>
              <a:rPr lang="en-US" sz="2400" dirty="0">
                <a:latin typeface="Arial"/>
                <a:cs typeface="Arial"/>
              </a:rPr>
              <a:t>pixel areas of less than one meter in size to be observed.  Telemetries that use the X-band are the National Polar-orbiting Operational Environmental Satellite System Preparatory Project (NPP),  the Terra, and the Earth Observation System Aqua  (EOS-Aqua). NPP provides critical weather and climate measurements to reduce the risks for the next generation meteorological satellite system. Terra, which is a satellite named for earth, collects data for the planet climate change. EOS-Aqua consists of six Earth Observing instruments collecting a variety of global data sets</a:t>
            </a:r>
            <a:r>
              <a:rPr lang="en-US" sz="2400" dirty="0" smtClean="0">
                <a:latin typeface="Arial"/>
                <a:cs typeface="Arial"/>
              </a:rPr>
              <a:t>.</a:t>
            </a:r>
            <a:endParaRPr lang="en-US" sz="2400" dirty="0" smtClean="0">
              <a:latin typeface="Arial"/>
              <a:cs typeface="Arial"/>
            </a:endParaRPr>
          </a:p>
        </p:txBody>
      </p:sp>
      <p:sp>
        <p:nvSpPr>
          <p:cNvPr id="15" name="Rectangle 14"/>
          <p:cNvSpPr/>
          <p:nvPr/>
        </p:nvSpPr>
        <p:spPr>
          <a:xfrm>
            <a:off x="-8021" y="1752600"/>
            <a:ext cx="43891200" cy="91440"/>
          </a:xfrm>
          <a:prstGeom prst="rect">
            <a:avLst/>
          </a:prstGeom>
          <a:solidFill>
            <a:srgbClr val="302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33375600" y="4419600"/>
            <a:ext cx="9144000" cy="6721840"/>
          </a:xfrm>
          <a:prstGeom prst="rect">
            <a:avLst/>
          </a:prstGeom>
          <a:noFill/>
        </p:spPr>
        <p:txBody>
          <a:bodyPr wrap="square" rtlCol="0">
            <a:spAutoFit/>
          </a:bodyPr>
          <a:lstStyle/>
          <a:p>
            <a:pPr algn="just">
              <a:lnSpc>
                <a:spcPct val="110000"/>
              </a:lnSpc>
            </a:pPr>
            <a:r>
              <a:rPr lang="en-US" sz="2800" b="1" dirty="0" smtClean="0">
                <a:latin typeface="Arial"/>
                <a:cs typeface="Arial"/>
              </a:rPr>
              <a:t>C </a:t>
            </a:r>
            <a:r>
              <a:rPr lang="en-US" sz="2800" b="1" dirty="0" smtClean="0">
                <a:latin typeface="Arial"/>
                <a:cs typeface="Arial"/>
              </a:rPr>
              <a:t>Band</a:t>
            </a:r>
            <a:br>
              <a:rPr lang="en-US" sz="2800" b="1" dirty="0" smtClean="0">
                <a:latin typeface="Arial"/>
                <a:cs typeface="Arial"/>
              </a:rPr>
            </a:br>
            <a:endParaRPr lang="en-US" sz="2800" b="1" dirty="0" smtClean="0">
              <a:latin typeface="Arial"/>
              <a:cs typeface="Arial"/>
            </a:endParaRPr>
          </a:p>
          <a:p>
            <a:pPr marL="342900" indent="-342900" algn="just">
              <a:lnSpc>
                <a:spcPct val="110000"/>
              </a:lnSpc>
              <a:buFont typeface="Wingdings" charset="2"/>
              <a:buChar char="Ø"/>
            </a:pPr>
            <a:r>
              <a:rPr lang="en-US" sz="2400" dirty="0" smtClean="0">
                <a:latin typeface="Arial"/>
                <a:cs typeface="Arial"/>
              </a:rPr>
              <a:t>ECSU </a:t>
            </a:r>
            <a:r>
              <a:rPr lang="en-US" sz="2400" dirty="0">
                <a:latin typeface="Arial"/>
                <a:cs typeface="Arial"/>
              </a:rPr>
              <a:t>will be receiving a 3.7m  C-band ground station </a:t>
            </a:r>
            <a:r>
              <a:rPr lang="en-US" sz="2400" dirty="0" smtClean="0">
                <a:latin typeface="Arial"/>
                <a:cs typeface="Arial"/>
              </a:rPr>
              <a:t>commendating </a:t>
            </a:r>
            <a:r>
              <a:rPr lang="en-US" sz="2400" dirty="0">
                <a:latin typeface="Arial"/>
                <a:cs typeface="Arial"/>
              </a:rPr>
              <a:t>to the MOU. The C-band is a portion of the microwave band ranging from 4-8 GHz, with the wavelength of ~5 cm [1]. This band is commonly used for satellite communications with ground stations with high data throughput needs. Some telemetries that transpire the C-band are, the Geostationary Operational Environmental Satellites (GOES) and the Meteorological Satellite Second Generation (MSG</a:t>
            </a:r>
            <a:r>
              <a:rPr lang="en-US" sz="2400" dirty="0" smtClean="0">
                <a:latin typeface="Arial"/>
                <a:cs typeface="Arial"/>
              </a:rPr>
              <a:t>).</a:t>
            </a:r>
          </a:p>
          <a:p>
            <a:pPr marL="342900" indent="-342900" algn="just">
              <a:lnSpc>
                <a:spcPct val="110000"/>
              </a:lnSpc>
              <a:buFont typeface="Wingdings" charset="2"/>
              <a:buChar char="Ø"/>
            </a:pPr>
            <a:endParaRPr lang="en-US" sz="2400" dirty="0">
              <a:latin typeface="Arial"/>
              <a:cs typeface="Arial"/>
            </a:endParaRPr>
          </a:p>
          <a:p>
            <a:pPr marL="342900" indent="-342900" algn="just">
              <a:lnSpc>
                <a:spcPct val="110000"/>
              </a:lnSpc>
              <a:buFont typeface="Wingdings" charset="2"/>
              <a:buChar char="Ø"/>
            </a:pPr>
            <a:r>
              <a:rPr lang="en-US" sz="2400" dirty="0">
                <a:latin typeface="Arial"/>
                <a:cs typeface="Arial"/>
              </a:rPr>
              <a:t>Both the MSG and GOES satellite platforms are geostationary. Geostationary is a flight path of an orbiting satellite that circles around the earth once per day so as to appear stationary in relation to the earth's surface [2]. This type of orbit is also </a:t>
            </a:r>
            <a:r>
              <a:rPr lang="en-US" sz="2400" dirty="0" smtClean="0">
                <a:latin typeface="Arial"/>
                <a:cs typeface="Arial"/>
              </a:rPr>
              <a:t>called geosynchronous</a:t>
            </a:r>
            <a:r>
              <a:rPr lang="en-US" sz="2400" dirty="0">
                <a:latin typeface="Arial"/>
                <a:cs typeface="Arial"/>
              </a:rPr>
              <a:t>. </a:t>
            </a:r>
            <a:endParaRPr lang="en-US" sz="2400" b="1" dirty="0" smtClean="0">
              <a:latin typeface="Arial"/>
              <a:cs typeface="Arial"/>
            </a:endParaRPr>
          </a:p>
        </p:txBody>
      </p:sp>
      <p:sp>
        <p:nvSpPr>
          <p:cNvPr id="17" name="TextBox 16"/>
          <p:cNvSpPr txBox="1"/>
          <p:nvPr/>
        </p:nvSpPr>
        <p:spPr>
          <a:xfrm>
            <a:off x="7696200" y="4352151"/>
            <a:ext cx="7391400" cy="8907052"/>
          </a:xfrm>
          <a:prstGeom prst="rect">
            <a:avLst/>
          </a:prstGeom>
          <a:noFill/>
        </p:spPr>
        <p:txBody>
          <a:bodyPr wrap="square" rtlCol="0">
            <a:spAutoFit/>
          </a:bodyPr>
          <a:lstStyle/>
          <a:p>
            <a:pPr algn="just"/>
            <a:r>
              <a:rPr lang="en-US" sz="2800" b="1" dirty="0" smtClean="0">
                <a:latin typeface="Arial"/>
                <a:cs typeface="Arial"/>
              </a:rPr>
              <a:t>Ground Station </a:t>
            </a:r>
            <a:r>
              <a:rPr lang="en-US" sz="2800" b="1" dirty="0" smtClean="0">
                <a:latin typeface="Arial"/>
                <a:cs typeface="Arial"/>
              </a:rPr>
              <a:t>Installation</a:t>
            </a:r>
            <a:r>
              <a:rPr lang="en-US" sz="2400" b="1" dirty="0" smtClean="0">
                <a:latin typeface="Arial"/>
                <a:cs typeface="Arial"/>
              </a:rPr>
              <a:t/>
            </a:r>
            <a:br>
              <a:rPr lang="en-US" sz="2400" b="1" dirty="0" smtClean="0">
                <a:latin typeface="Arial"/>
                <a:cs typeface="Arial"/>
              </a:rPr>
            </a:br>
            <a:endParaRPr lang="en-US" sz="2400" b="1" dirty="0" smtClean="0">
              <a:latin typeface="Arial"/>
              <a:cs typeface="Arial"/>
            </a:endParaRPr>
          </a:p>
          <a:p>
            <a:pPr marL="342900" indent="-342900" algn="just">
              <a:buFont typeface="Wingdings" charset="2"/>
              <a:buChar char="Ø"/>
            </a:pPr>
            <a:r>
              <a:rPr lang="en-US" sz="2400" dirty="0" smtClean="0">
                <a:latin typeface="Arial"/>
                <a:cs typeface="Arial"/>
              </a:rPr>
              <a:t>Dixon-Patterson </a:t>
            </a:r>
            <a:r>
              <a:rPr lang="en-US" sz="2400" dirty="0">
                <a:latin typeface="Arial"/>
                <a:cs typeface="Arial"/>
              </a:rPr>
              <a:t>H</a:t>
            </a:r>
            <a:r>
              <a:rPr lang="en-US" sz="2400" dirty="0" smtClean="0">
                <a:latin typeface="Arial"/>
                <a:cs typeface="Arial"/>
              </a:rPr>
              <a:t>all </a:t>
            </a:r>
            <a:r>
              <a:rPr lang="en-US" sz="2400" dirty="0">
                <a:latin typeface="Arial"/>
                <a:cs typeface="Arial"/>
              </a:rPr>
              <a:t>(located on ECSU campus) was chosen as the most ideal location for the 3.6 meter X/L band and 3.7-meter C-band ground stations</a:t>
            </a:r>
            <a:r>
              <a:rPr lang="en-US" sz="2400" dirty="0" smtClean="0">
                <a:latin typeface="Arial"/>
                <a:cs typeface="Arial"/>
              </a:rPr>
              <a:t>.</a:t>
            </a:r>
          </a:p>
          <a:p>
            <a:pPr marL="342900" indent="-342900" algn="just">
              <a:buFont typeface="Wingdings" charset="2"/>
              <a:buChar char="Ø"/>
            </a:pPr>
            <a:endParaRPr lang="en-US" sz="2400" dirty="0" smtClean="0">
              <a:latin typeface="Arial"/>
              <a:cs typeface="Arial"/>
            </a:endParaRPr>
          </a:p>
          <a:p>
            <a:pPr marL="1382713" lvl="1" indent="-485775" algn="just">
              <a:buFont typeface="Wingdings" charset="2"/>
              <a:buChar char="v"/>
            </a:pPr>
            <a:r>
              <a:rPr lang="en-US" sz="2400" dirty="0">
                <a:latin typeface="Arial"/>
                <a:cs typeface="Arial"/>
              </a:rPr>
              <a:t>F</a:t>
            </a:r>
            <a:r>
              <a:rPr lang="en-US" sz="2400" dirty="0" smtClean="0">
                <a:latin typeface="Arial"/>
                <a:cs typeface="Arial"/>
              </a:rPr>
              <a:t>lat </a:t>
            </a:r>
            <a:r>
              <a:rPr lang="en-US" sz="2400" dirty="0">
                <a:latin typeface="Arial"/>
                <a:cs typeface="Arial"/>
              </a:rPr>
              <a:t>roof </a:t>
            </a:r>
            <a:r>
              <a:rPr lang="en-US" sz="2400" dirty="0" smtClean="0">
                <a:latin typeface="Arial"/>
                <a:cs typeface="Arial"/>
              </a:rPr>
              <a:t>provides </a:t>
            </a:r>
            <a:r>
              <a:rPr lang="en-US" sz="2400" dirty="0">
                <a:latin typeface="Arial"/>
                <a:cs typeface="Arial"/>
              </a:rPr>
              <a:t>clear sky’s for the ground station antenna </a:t>
            </a:r>
            <a:endParaRPr lang="en-US" sz="2400" dirty="0" smtClean="0">
              <a:latin typeface="Arial"/>
              <a:cs typeface="Arial"/>
            </a:endParaRPr>
          </a:p>
          <a:p>
            <a:pPr marL="2278063" lvl="2" indent="-447675" algn="just">
              <a:buFont typeface="Wingdings" charset="2"/>
              <a:buChar char="²"/>
            </a:pPr>
            <a:r>
              <a:rPr lang="en-US" sz="2400" dirty="0">
                <a:latin typeface="Arial"/>
                <a:cs typeface="Arial"/>
              </a:rPr>
              <a:t>horizon to horizon </a:t>
            </a:r>
            <a:r>
              <a:rPr lang="en-US" sz="2400" dirty="0" smtClean="0">
                <a:latin typeface="Arial"/>
                <a:cs typeface="Arial"/>
              </a:rPr>
              <a:t>data acquisition</a:t>
            </a:r>
            <a:br>
              <a:rPr lang="en-US" sz="2400" dirty="0" smtClean="0">
                <a:latin typeface="Arial"/>
                <a:cs typeface="Arial"/>
              </a:rPr>
            </a:br>
            <a:endParaRPr lang="en-US" sz="2400" dirty="0" smtClean="0">
              <a:latin typeface="Arial"/>
              <a:cs typeface="Arial"/>
            </a:endParaRPr>
          </a:p>
          <a:p>
            <a:pPr marL="1382713" lvl="1" indent="-485775" algn="just">
              <a:buFont typeface="Wingdings" charset="2"/>
              <a:buChar char="v"/>
            </a:pPr>
            <a:r>
              <a:rPr lang="en-US" sz="2400" dirty="0" smtClean="0">
                <a:latin typeface="Arial"/>
                <a:cs typeface="Arial"/>
              </a:rPr>
              <a:t>S</a:t>
            </a:r>
            <a:r>
              <a:rPr lang="en-US" sz="2400" dirty="0" smtClean="0">
                <a:latin typeface="Arial"/>
                <a:cs typeface="Arial"/>
              </a:rPr>
              <a:t>pace to position the associated server. </a:t>
            </a:r>
            <a:br>
              <a:rPr lang="en-US" sz="2400" dirty="0" smtClean="0">
                <a:latin typeface="Arial"/>
                <a:cs typeface="Arial"/>
              </a:rPr>
            </a:br>
            <a:endParaRPr lang="en-US" sz="2400" dirty="0" smtClean="0">
              <a:latin typeface="Arial"/>
              <a:cs typeface="Arial"/>
            </a:endParaRPr>
          </a:p>
          <a:p>
            <a:pPr marL="342900" indent="-342900" algn="just">
              <a:lnSpc>
                <a:spcPct val="110000"/>
              </a:lnSpc>
              <a:buFont typeface="Wingdings" charset="2"/>
              <a:buChar char="Ø"/>
            </a:pPr>
            <a:r>
              <a:rPr lang="en-US" sz="2400" dirty="0" smtClean="0">
                <a:latin typeface="Arial"/>
                <a:cs typeface="Arial"/>
              </a:rPr>
              <a:t>5 </a:t>
            </a:r>
            <a:r>
              <a:rPr lang="en-US" sz="2400" dirty="0">
                <a:latin typeface="Arial"/>
                <a:cs typeface="Arial"/>
              </a:rPr>
              <a:t>meters L-band ground station has been positioned at on the grounds of the ITC (information technology center) building on the ground. </a:t>
            </a:r>
            <a:endParaRPr lang="en-US" sz="2400" dirty="0" smtClean="0">
              <a:latin typeface="Arial"/>
              <a:cs typeface="Arial"/>
            </a:endParaRPr>
          </a:p>
          <a:p>
            <a:pPr marL="1382713" lvl="1" indent="-485775" algn="just">
              <a:lnSpc>
                <a:spcPct val="110000"/>
              </a:lnSpc>
              <a:buFont typeface="Wingdings" charset="2"/>
              <a:buChar char="v"/>
            </a:pPr>
            <a:r>
              <a:rPr lang="en-US" sz="2400" dirty="0" smtClean="0">
                <a:latin typeface="Arial"/>
                <a:cs typeface="Arial"/>
              </a:rPr>
              <a:t>fixed </a:t>
            </a:r>
            <a:r>
              <a:rPr lang="en-US" sz="2400" dirty="0">
                <a:latin typeface="Arial"/>
                <a:cs typeface="Arial"/>
              </a:rPr>
              <a:t>axis dish </a:t>
            </a:r>
            <a:r>
              <a:rPr lang="en-US" sz="2400" dirty="0" smtClean="0">
                <a:latin typeface="Arial"/>
                <a:cs typeface="Arial"/>
              </a:rPr>
              <a:t>(does </a:t>
            </a:r>
            <a:r>
              <a:rPr lang="en-US" sz="2400" dirty="0">
                <a:latin typeface="Arial"/>
                <a:cs typeface="Arial"/>
              </a:rPr>
              <a:t>not rotate its focal point) that stays positioned at the Clarke belt of geostationary </a:t>
            </a:r>
            <a:r>
              <a:rPr lang="en-US" sz="2400" dirty="0" smtClean="0">
                <a:latin typeface="Arial"/>
                <a:cs typeface="Arial"/>
              </a:rPr>
              <a:t>satellites.</a:t>
            </a:r>
          </a:p>
          <a:p>
            <a:pPr marL="2278063" lvl="2" indent="-411163">
              <a:buFont typeface="Wingdings" charset="2"/>
              <a:buChar char="²"/>
            </a:pPr>
            <a:r>
              <a:rPr lang="en-US" sz="2400" dirty="0" smtClean="0">
                <a:latin typeface="Arial"/>
                <a:cs typeface="Arial"/>
              </a:rPr>
              <a:t>pointing </a:t>
            </a:r>
            <a:r>
              <a:rPr lang="en-US" sz="2400" dirty="0">
                <a:latin typeface="Arial"/>
                <a:cs typeface="Arial"/>
              </a:rPr>
              <a:t>a few degrees below the equator line from the ground where the visibility is not </a:t>
            </a:r>
            <a:r>
              <a:rPr lang="en-US" sz="2400" dirty="0" smtClean="0">
                <a:latin typeface="Arial"/>
                <a:cs typeface="Arial"/>
              </a:rPr>
              <a:t>obstructed</a:t>
            </a:r>
            <a:endParaRPr lang="en-US" sz="2400" dirty="0">
              <a:latin typeface="Arial"/>
              <a:cs typeface="Arial"/>
            </a:endParaRPr>
          </a:p>
        </p:txBody>
      </p:sp>
      <p:sp>
        <p:nvSpPr>
          <p:cNvPr id="19" name="TextBox 18"/>
          <p:cNvSpPr txBox="1"/>
          <p:nvPr/>
        </p:nvSpPr>
        <p:spPr>
          <a:xfrm>
            <a:off x="35585400" y="12420600"/>
            <a:ext cx="7696200" cy="3538405"/>
          </a:xfrm>
          <a:prstGeom prst="rect">
            <a:avLst/>
          </a:prstGeom>
          <a:noFill/>
        </p:spPr>
        <p:txBody>
          <a:bodyPr wrap="square" rtlCol="0">
            <a:spAutoFit/>
          </a:bodyPr>
          <a:lstStyle/>
          <a:p>
            <a:pPr algn="just">
              <a:lnSpc>
                <a:spcPct val="110000"/>
              </a:lnSpc>
            </a:pPr>
            <a:r>
              <a:rPr lang="en-US" sz="2800" b="1" dirty="0" smtClean="0">
                <a:latin typeface="Arial"/>
                <a:cs typeface="Arial"/>
              </a:rPr>
              <a:t>FUTURE </a:t>
            </a:r>
            <a:r>
              <a:rPr lang="en-US" sz="2800" b="1" dirty="0" smtClean="0">
                <a:latin typeface="Arial"/>
                <a:cs typeface="Arial"/>
              </a:rPr>
              <a:t>WORK</a:t>
            </a:r>
            <a:br>
              <a:rPr lang="en-US" sz="2800" b="1" dirty="0" smtClean="0">
                <a:latin typeface="Arial"/>
                <a:cs typeface="Arial"/>
              </a:rPr>
            </a:br>
            <a:endParaRPr lang="en-US" sz="2800" b="1" dirty="0" smtClean="0">
              <a:latin typeface="Arial"/>
              <a:cs typeface="Arial"/>
            </a:endParaRPr>
          </a:p>
          <a:p>
            <a:pPr algn="just">
              <a:lnSpc>
                <a:spcPct val="110000"/>
              </a:lnSpc>
            </a:pPr>
            <a:r>
              <a:rPr lang="en-US" sz="2400" dirty="0" smtClean="0">
                <a:latin typeface="Arial"/>
                <a:cs typeface="Arial"/>
              </a:rPr>
              <a:t>In due time, with the new satellites we will  receive from </a:t>
            </a:r>
            <a:r>
              <a:rPr lang="en-US" sz="2400" dirty="0" err="1" smtClean="0">
                <a:latin typeface="Arial"/>
                <a:cs typeface="Arial"/>
              </a:rPr>
              <a:t>SeaSpace</a:t>
            </a:r>
            <a:r>
              <a:rPr lang="en-US" sz="2400" dirty="0" smtClean="0">
                <a:latin typeface="Arial"/>
                <a:cs typeface="Arial"/>
              </a:rPr>
              <a:t>, we plan to have them installed this summer of 2013. ECSU training center will host and schedule events each year for local coast guards, Navy, and NASA partners</a:t>
            </a:r>
            <a:r>
              <a:rPr lang="en-US" sz="2400" dirty="0">
                <a:latin typeface="Arial"/>
                <a:cs typeface="Arial"/>
              </a:rPr>
              <a:t>.</a:t>
            </a:r>
            <a:endParaRPr lang="en-US" sz="2400" b="1" dirty="0" smtClean="0">
              <a:latin typeface="Arial"/>
              <a:cs typeface="Arial"/>
            </a:endParaRPr>
          </a:p>
          <a:p>
            <a:pPr algn="just">
              <a:lnSpc>
                <a:spcPct val="110000"/>
              </a:lnSpc>
            </a:pPr>
            <a:endParaRPr lang="en-US" sz="2800" b="1" dirty="0" smtClean="0">
              <a:latin typeface="Arial"/>
              <a:cs typeface="Arial"/>
            </a:endParaRPr>
          </a:p>
        </p:txBody>
      </p:sp>
      <p:sp>
        <p:nvSpPr>
          <p:cNvPr id="20" name="TextBox 19"/>
          <p:cNvSpPr txBox="1"/>
          <p:nvPr/>
        </p:nvSpPr>
        <p:spPr>
          <a:xfrm>
            <a:off x="29870400" y="19354800"/>
            <a:ext cx="14047843" cy="200054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rtlCol="0">
            <a:spAutoFit/>
          </a:bodyPr>
          <a:lstStyle/>
          <a:p>
            <a:r>
              <a:rPr lang="en-US" sz="2400" b="1" cap="small" dirty="0" smtClean="0">
                <a:latin typeface="Arial"/>
                <a:cs typeface="Arial"/>
              </a:rPr>
              <a:t>References</a:t>
            </a:r>
          </a:p>
          <a:p>
            <a:pPr marL="457200" lvl="0" indent="-457200">
              <a:buFont typeface="Wingdings" charset="2"/>
              <a:buAutoNum type="arabicPlain"/>
            </a:pPr>
            <a:r>
              <a:rPr lang="en-US" sz="2000" dirty="0">
                <a:latin typeface="Arial"/>
                <a:cs typeface="Arial"/>
              </a:rPr>
              <a:t>http://</a:t>
            </a:r>
            <a:r>
              <a:rPr lang="en-US" sz="2000" dirty="0" smtClean="0">
                <a:latin typeface="Arial"/>
                <a:cs typeface="Arial"/>
              </a:rPr>
              <a:t>www.seaspace.com/about.php</a:t>
            </a:r>
            <a:endParaRPr lang="en-US" sz="2000" dirty="0">
              <a:latin typeface="Arial"/>
              <a:cs typeface="Arial"/>
            </a:endParaRPr>
          </a:p>
          <a:p>
            <a:pPr marL="457200" lvl="0" indent="-457200">
              <a:buFont typeface="Wingdings" charset="2"/>
              <a:buAutoNum type="arabicPlain"/>
            </a:pPr>
            <a:r>
              <a:rPr lang="en-US" sz="2000" dirty="0">
                <a:latin typeface="Arial"/>
                <a:cs typeface="Arial"/>
              </a:rPr>
              <a:t>http://</a:t>
            </a:r>
            <a:r>
              <a:rPr lang="en-US" sz="2000" dirty="0" smtClean="0">
                <a:latin typeface="Arial"/>
                <a:cs typeface="Arial"/>
              </a:rPr>
              <a:t>nia.ecsu.edu/ur/1112/rw12/mou_seapspace_ecsu.pd</a:t>
            </a:r>
          </a:p>
          <a:p>
            <a:pPr marL="457200" lvl="0" indent="-457200">
              <a:buFont typeface="Wingdings" charset="2"/>
              <a:buAutoNum type="arabicPlain"/>
            </a:pPr>
            <a:r>
              <a:rPr lang="en-US" sz="2000" dirty="0">
                <a:latin typeface="Arial"/>
                <a:cs typeface="Arial"/>
              </a:rPr>
              <a:t>http://www.seaspace.com/about.php, </a:t>
            </a:r>
            <a:r>
              <a:rPr lang="en-US" sz="2000" dirty="0" smtClean="0">
                <a:latin typeface="Arial"/>
                <a:cs typeface="Arial"/>
              </a:rPr>
              <a:t>Memorandum </a:t>
            </a:r>
            <a:r>
              <a:rPr lang="en-US" sz="2000" dirty="0">
                <a:latin typeface="Arial"/>
                <a:cs typeface="Arial"/>
              </a:rPr>
              <a:t>of Understanding </a:t>
            </a:r>
            <a:r>
              <a:rPr lang="en-US" sz="2000" dirty="0" smtClean="0">
                <a:latin typeface="Arial"/>
                <a:cs typeface="Arial"/>
              </a:rPr>
              <a:t>ECSU &amp; SeaSpace Corporation</a:t>
            </a:r>
          </a:p>
          <a:p>
            <a:pPr marL="457200" lvl="0" indent="-457200">
              <a:buFont typeface="Wingdings" charset="2"/>
              <a:buAutoNum type="arabicPlain"/>
            </a:pPr>
            <a:r>
              <a:rPr lang="en-US" sz="2000" dirty="0">
                <a:latin typeface="Arial"/>
                <a:cs typeface="Arial"/>
              </a:rPr>
              <a:t>http://</a:t>
            </a:r>
            <a:r>
              <a:rPr lang="en-US" sz="2000" dirty="0" smtClean="0">
                <a:latin typeface="Arial"/>
                <a:cs typeface="Arial"/>
              </a:rPr>
              <a:t>www.ospo.noaa.gov/Operations/GOES/index.html</a:t>
            </a:r>
          </a:p>
          <a:p>
            <a:pPr marL="457200" lvl="0" indent="-457200">
              <a:buFont typeface="Wingdings" charset="2"/>
              <a:buAutoNum type="arabicPlain"/>
            </a:pPr>
            <a:r>
              <a:rPr lang="en-US" sz="2000" dirty="0">
                <a:latin typeface="Arial"/>
                <a:cs typeface="Arial"/>
              </a:rPr>
              <a:t>http://www2.jpl.nasa.gov/basics/bsf6-3.</a:t>
            </a:r>
            <a:r>
              <a:rPr lang="en-US" sz="2000" dirty="0" smtClean="0">
                <a:latin typeface="Arial"/>
                <a:cs typeface="Arial"/>
              </a:rPr>
              <a:t>php</a:t>
            </a:r>
            <a:endParaRPr lang="en-US" sz="2000" dirty="0">
              <a:latin typeface="Arial"/>
              <a:cs typeface="Arial"/>
            </a:endParaRPr>
          </a:p>
        </p:txBody>
      </p:sp>
      <p:sp>
        <p:nvSpPr>
          <p:cNvPr id="21" name="TextBox 20"/>
          <p:cNvSpPr txBox="1"/>
          <p:nvPr/>
        </p:nvSpPr>
        <p:spPr>
          <a:xfrm>
            <a:off x="31165800" y="15925800"/>
            <a:ext cx="8153400" cy="3066480"/>
          </a:xfrm>
          <a:prstGeom prst="rect">
            <a:avLst/>
          </a:prstGeom>
          <a:noFill/>
        </p:spPr>
        <p:txBody>
          <a:bodyPr wrap="square" rtlCol="0">
            <a:spAutoFit/>
          </a:bodyPr>
          <a:lstStyle/>
          <a:p>
            <a:pPr algn="just">
              <a:lnSpc>
                <a:spcPct val="110000"/>
              </a:lnSpc>
            </a:pPr>
            <a:r>
              <a:rPr lang="en-US" sz="2800" b="1" dirty="0" smtClean="0">
                <a:latin typeface="Arial"/>
                <a:cs typeface="Arial"/>
              </a:rPr>
              <a:t>ACKNOWLEDGEMENTS</a:t>
            </a:r>
            <a:br>
              <a:rPr lang="en-US" sz="2800" b="1" dirty="0" smtClean="0">
                <a:latin typeface="Arial"/>
                <a:cs typeface="Arial"/>
              </a:rPr>
            </a:br>
            <a:endParaRPr lang="en-US" sz="2800" b="1" dirty="0" smtClean="0">
              <a:latin typeface="Arial"/>
              <a:cs typeface="Arial"/>
            </a:endParaRPr>
          </a:p>
          <a:p>
            <a:pPr algn="just">
              <a:lnSpc>
                <a:spcPct val="110000"/>
              </a:lnSpc>
              <a:spcAft>
                <a:spcPts val="1200"/>
              </a:spcAft>
            </a:pPr>
            <a:r>
              <a:rPr lang="en-US" sz="2000" dirty="0" smtClean="0">
                <a:latin typeface="Arial"/>
                <a:cs typeface="Arial"/>
              </a:rPr>
              <a:t>We would like to thank Dr. Linda B. Hayden of Center of Excellence in Remote Sensing Education and Research program, for giving us the opportunity to be apart of this great program. Also, we would like to thank Sea Space for partnering with ECSU and for allowing us to find data which would help benefit both parties. To Je’aime Powell who is the epitome of a great leader and mentor, we thank you as well. </a:t>
            </a:r>
          </a:p>
        </p:txBody>
      </p:sp>
      <p:sp>
        <p:nvSpPr>
          <p:cNvPr id="3" name="Rectangle 2"/>
          <p:cNvSpPr/>
          <p:nvPr/>
        </p:nvSpPr>
        <p:spPr>
          <a:xfrm>
            <a:off x="21853267" y="10357247"/>
            <a:ext cx="184666" cy="1231106"/>
          </a:xfrm>
          <a:prstGeom prst="rect">
            <a:avLst/>
          </a:prstGeom>
        </p:spPr>
        <p:txBody>
          <a:bodyPr wrap="none">
            <a:spAutoFit/>
          </a:bodyPr>
          <a:lstStyle/>
          <a:p>
            <a:r>
              <a:rPr lang="en-US" dirty="0"/>
              <a:t> </a:t>
            </a:r>
          </a:p>
        </p:txBody>
      </p:sp>
      <p:sp>
        <p:nvSpPr>
          <p:cNvPr id="4" name="Rectangle 3"/>
          <p:cNvSpPr/>
          <p:nvPr/>
        </p:nvSpPr>
        <p:spPr>
          <a:xfrm>
            <a:off x="21945600" y="10357246"/>
            <a:ext cx="5334000" cy="1231106"/>
          </a:xfrm>
          <a:prstGeom prst="rect">
            <a:avLst/>
          </a:prstGeom>
        </p:spPr>
        <p:txBody>
          <a:bodyPr wrap="square">
            <a:spAutoFit/>
          </a:bodyPr>
          <a:lstStyle/>
          <a:p>
            <a:r>
              <a:rPr lang="en-US" dirty="0"/>
              <a:t> </a:t>
            </a:r>
          </a:p>
        </p:txBody>
      </p:sp>
      <p:sp>
        <p:nvSpPr>
          <p:cNvPr id="8" name="Rectangle 7"/>
          <p:cNvSpPr/>
          <p:nvPr/>
        </p:nvSpPr>
        <p:spPr>
          <a:xfrm>
            <a:off x="21853267" y="10357247"/>
            <a:ext cx="184666" cy="1231106"/>
          </a:xfrm>
          <a:prstGeom prst="rect">
            <a:avLst/>
          </a:prstGeom>
        </p:spPr>
        <p:txBody>
          <a:bodyPr wrap="none">
            <a:spAutoFit/>
          </a:bodyPr>
          <a:lstStyle/>
          <a:p>
            <a:r>
              <a:rPr lang="en-US" dirty="0"/>
              <a:t> </a:t>
            </a:r>
          </a:p>
        </p:txBody>
      </p:sp>
      <p:grpSp>
        <p:nvGrpSpPr>
          <p:cNvPr id="27" name="Group 26"/>
          <p:cNvGrpSpPr/>
          <p:nvPr/>
        </p:nvGrpSpPr>
        <p:grpSpPr>
          <a:xfrm>
            <a:off x="8382000" y="13716000"/>
            <a:ext cx="7086600" cy="7467600"/>
            <a:chOff x="28424816" y="13100530"/>
            <a:chExt cx="4038599" cy="6847905"/>
          </a:xfrm>
        </p:grpSpPr>
        <p:sp>
          <p:nvSpPr>
            <p:cNvPr id="23" name="Shape 76"/>
            <p:cNvSpPr txBox="1">
              <a:spLocks/>
            </p:cNvSpPr>
            <p:nvPr/>
          </p:nvSpPr>
          <p:spPr>
            <a:xfrm>
              <a:off x="28424816" y="13100530"/>
              <a:ext cx="4038599" cy="630299"/>
            </a:xfrm>
            <a:prstGeom prst="rect">
              <a:avLst/>
            </a:prstGeom>
          </p:spPr>
          <p:txBody>
            <a:bodyPr vert="horz" lIns="91425" tIns="91425" rIns="91425" bIns="91425" rtlCol="0" anchor="t" anchorCtr="0">
              <a:noAutofit/>
            </a:bodyPr>
            <a:lstStyle>
              <a:lvl1pPr marL="0" indent="0" algn="l" defTabSz="3762024" rtl="0" eaLnBrk="1" latinLnBrk="0" hangingPunct="1">
                <a:spcBef>
                  <a:spcPct val="20000"/>
                </a:spcBef>
                <a:spcAft>
                  <a:spcPts val="1234"/>
                </a:spcAft>
                <a:buClr>
                  <a:schemeClr val="accent6">
                    <a:lumMod val="75000"/>
                  </a:schemeClr>
                </a:buClr>
                <a:buSzPct val="130000"/>
                <a:buFont typeface="Georgia" pitchFamily="18" charset="0"/>
                <a:buNone/>
                <a:defRPr sz="9100" kern="1200">
                  <a:solidFill>
                    <a:schemeClr val="tx2"/>
                  </a:solidFill>
                  <a:latin typeface="+mn-lt"/>
                  <a:ea typeface="+mn-ea"/>
                  <a:cs typeface="+mn-cs"/>
                </a:defRPr>
              </a:lvl1pPr>
              <a:lvl2pPr marL="1881012" indent="0" algn="ctr" defTabSz="3762024" rtl="0" eaLnBrk="1" latinLnBrk="0" hangingPunct="1">
                <a:spcBef>
                  <a:spcPct val="20000"/>
                </a:spcBef>
                <a:spcAft>
                  <a:spcPts val="1234"/>
                </a:spcAft>
                <a:buClr>
                  <a:schemeClr val="accent6">
                    <a:lumMod val="75000"/>
                  </a:schemeClr>
                </a:buClr>
                <a:buSzPct val="130000"/>
                <a:buFont typeface="Georgia" pitchFamily="18" charset="0"/>
                <a:buNone/>
                <a:defRPr sz="8200" kern="1200">
                  <a:solidFill>
                    <a:schemeClr val="tx1">
                      <a:tint val="75000"/>
                    </a:schemeClr>
                  </a:solidFill>
                  <a:latin typeface="+mn-lt"/>
                  <a:ea typeface="+mn-ea"/>
                  <a:cs typeface="+mn-cs"/>
                </a:defRPr>
              </a:lvl2pPr>
              <a:lvl3pPr marL="3762024" indent="0" algn="ctr" defTabSz="3762024" rtl="0" eaLnBrk="1" latinLnBrk="0" hangingPunct="1">
                <a:spcBef>
                  <a:spcPct val="20000"/>
                </a:spcBef>
                <a:spcAft>
                  <a:spcPts val="1234"/>
                </a:spcAft>
                <a:buClr>
                  <a:schemeClr val="accent6">
                    <a:lumMod val="75000"/>
                  </a:schemeClr>
                </a:buClr>
                <a:buSzPct val="130000"/>
                <a:buFont typeface="Georgia" pitchFamily="18" charset="0"/>
                <a:buNone/>
                <a:defRPr sz="7400" kern="1200">
                  <a:solidFill>
                    <a:schemeClr val="tx1">
                      <a:tint val="75000"/>
                    </a:schemeClr>
                  </a:solidFill>
                  <a:latin typeface="+mn-lt"/>
                  <a:ea typeface="+mn-ea"/>
                  <a:cs typeface="+mn-cs"/>
                </a:defRPr>
              </a:lvl3pPr>
              <a:lvl4pPr marL="5643037" indent="0" algn="ctr" defTabSz="3762024" rtl="0" eaLnBrk="1" latinLnBrk="0" hangingPunct="1">
                <a:spcBef>
                  <a:spcPct val="20000"/>
                </a:spcBef>
                <a:spcAft>
                  <a:spcPts val="1234"/>
                </a:spcAft>
                <a:buClr>
                  <a:schemeClr val="accent6">
                    <a:lumMod val="75000"/>
                  </a:schemeClr>
                </a:buClr>
                <a:buSzPct val="130000"/>
                <a:buFont typeface="Georgia" pitchFamily="18" charset="0"/>
                <a:buNone/>
                <a:defRPr sz="6600" kern="1200">
                  <a:solidFill>
                    <a:schemeClr val="tx1">
                      <a:tint val="75000"/>
                    </a:schemeClr>
                  </a:solidFill>
                  <a:latin typeface="+mn-lt"/>
                  <a:ea typeface="+mn-ea"/>
                  <a:cs typeface="+mn-cs"/>
                </a:defRPr>
              </a:lvl4pPr>
              <a:lvl5pPr marL="7524049" indent="0" algn="ctr" defTabSz="3762024" rtl="0" eaLnBrk="1" latinLnBrk="0" hangingPunct="1">
                <a:spcBef>
                  <a:spcPct val="20000"/>
                </a:spcBef>
                <a:spcAft>
                  <a:spcPts val="1234"/>
                </a:spcAft>
                <a:buClr>
                  <a:schemeClr val="accent6">
                    <a:lumMod val="75000"/>
                  </a:schemeClr>
                </a:buClr>
                <a:buSzPct val="130000"/>
                <a:buFont typeface="Georgia" pitchFamily="18" charset="0"/>
                <a:buNone/>
                <a:defRPr sz="5800" kern="1200">
                  <a:solidFill>
                    <a:schemeClr val="tx1">
                      <a:tint val="75000"/>
                    </a:schemeClr>
                  </a:solidFill>
                  <a:latin typeface="+mn-lt"/>
                  <a:ea typeface="+mn-ea"/>
                  <a:cs typeface="+mn-cs"/>
                </a:defRPr>
              </a:lvl5pPr>
              <a:lvl6pPr marL="9405061" indent="0" algn="ctr" defTabSz="3762024" rtl="0" eaLnBrk="1" latinLnBrk="0" hangingPunct="1">
                <a:spcBef>
                  <a:spcPct val="20000"/>
                </a:spcBef>
                <a:spcAft>
                  <a:spcPts val="1234"/>
                </a:spcAft>
                <a:buClr>
                  <a:schemeClr val="accent6">
                    <a:lumMod val="75000"/>
                  </a:schemeClr>
                </a:buClr>
                <a:buSzPct val="130000"/>
                <a:buFont typeface="Georgia" pitchFamily="18" charset="0"/>
                <a:buNone/>
                <a:defRPr sz="5800" kern="1200">
                  <a:solidFill>
                    <a:schemeClr val="tx1">
                      <a:tint val="75000"/>
                    </a:schemeClr>
                  </a:solidFill>
                  <a:latin typeface="+mn-lt"/>
                  <a:ea typeface="+mn-ea"/>
                  <a:cs typeface="+mn-cs"/>
                </a:defRPr>
              </a:lvl6pPr>
              <a:lvl7pPr marL="11286073" indent="0" algn="ctr" defTabSz="3762024" rtl="0" eaLnBrk="1" latinLnBrk="0" hangingPunct="1">
                <a:spcBef>
                  <a:spcPct val="20000"/>
                </a:spcBef>
                <a:spcAft>
                  <a:spcPts val="1234"/>
                </a:spcAft>
                <a:buClr>
                  <a:schemeClr val="accent6">
                    <a:lumMod val="75000"/>
                  </a:schemeClr>
                </a:buClr>
                <a:buSzPct val="130000"/>
                <a:buFont typeface="Georgia" pitchFamily="18" charset="0"/>
                <a:buNone/>
                <a:defRPr sz="5800" kern="1200">
                  <a:solidFill>
                    <a:schemeClr val="tx1">
                      <a:tint val="75000"/>
                    </a:schemeClr>
                  </a:solidFill>
                  <a:latin typeface="+mn-lt"/>
                  <a:ea typeface="+mn-ea"/>
                  <a:cs typeface="+mn-cs"/>
                </a:defRPr>
              </a:lvl7pPr>
              <a:lvl8pPr marL="13167086" indent="0" algn="ctr" defTabSz="3762024" rtl="0" eaLnBrk="1" latinLnBrk="0" hangingPunct="1">
                <a:spcBef>
                  <a:spcPct val="20000"/>
                </a:spcBef>
                <a:spcAft>
                  <a:spcPts val="1234"/>
                </a:spcAft>
                <a:buClr>
                  <a:schemeClr val="accent6">
                    <a:lumMod val="75000"/>
                  </a:schemeClr>
                </a:buClr>
                <a:buSzPct val="130000"/>
                <a:buFont typeface="Georgia" pitchFamily="18" charset="0"/>
                <a:buNone/>
                <a:defRPr sz="5800" kern="1200">
                  <a:solidFill>
                    <a:schemeClr val="tx1">
                      <a:tint val="75000"/>
                    </a:schemeClr>
                  </a:solidFill>
                  <a:latin typeface="+mn-lt"/>
                  <a:ea typeface="+mn-ea"/>
                  <a:cs typeface="+mn-cs"/>
                </a:defRPr>
              </a:lvl8pPr>
              <a:lvl9pPr marL="15048098" indent="0" algn="ctr" defTabSz="3762024" rtl="0" eaLnBrk="1" latinLnBrk="0" hangingPunct="1">
                <a:spcBef>
                  <a:spcPct val="20000"/>
                </a:spcBef>
                <a:spcAft>
                  <a:spcPts val="1234"/>
                </a:spcAft>
                <a:buClr>
                  <a:schemeClr val="accent6">
                    <a:lumMod val="75000"/>
                  </a:schemeClr>
                </a:buClr>
                <a:buSzPct val="130000"/>
                <a:buFont typeface="Georgia" pitchFamily="18" charset="0"/>
                <a:buNone/>
                <a:defRPr sz="5800" kern="1200">
                  <a:solidFill>
                    <a:schemeClr val="tx1">
                      <a:tint val="75000"/>
                    </a:schemeClr>
                  </a:solidFill>
                  <a:latin typeface="+mn-lt"/>
                  <a:ea typeface="+mn-ea"/>
                  <a:cs typeface="+mn-cs"/>
                </a:defRPr>
              </a:lvl9pPr>
            </a:lstStyle>
            <a:p>
              <a:endParaRPr lang="en" sz="3000" dirty="0">
                <a:solidFill>
                  <a:srgbClr val="000000"/>
                </a:solidFill>
                <a:latin typeface="Arial"/>
                <a:ea typeface="Arial"/>
                <a:cs typeface="Arial"/>
                <a:sym typeface="Arial"/>
              </a:endParaRPr>
            </a:p>
          </p:txBody>
        </p:sp>
        <p:sp>
          <p:nvSpPr>
            <p:cNvPr id="24" name="Shape 77"/>
            <p:cNvSpPr txBox="1"/>
            <p:nvPr/>
          </p:nvSpPr>
          <p:spPr>
            <a:xfrm>
              <a:off x="28528703" y="15826997"/>
              <a:ext cx="3657600" cy="700800"/>
            </a:xfrm>
            <a:prstGeom prst="rect">
              <a:avLst/>
            </a:prstGeom>
            <a:noFill/>
          </p:spPr>
          <p:txBody>
            <a:bodyPr lIns="91425" tIns="91425" rIns="91425" bIns="91425" anchor="t" anchorCtr="0">
              <a:noAutofit/>
            </a:bodyPr>
            <a:lstStyle/>
            <a:p>
              <a:r>
                <a:rPr lang="en" sz="3000" dirty="0">
                  <a:solidFill>
                    <a:srgbClr val="000000"/>
                  </a:solidFill>
                  <a:latin typeface="Arial"/>
                  <a:ea typeface="Arial"/>
                  <a:cs typeface="Arial"/>
                  <a:sym typeface="Arial"/>
                </a:rPr>
                <a:t>Dixon Paterson </a:t>
              </a:r>
              <a:r>
                <a:rPr lang="en" sz="3000" dirty="0" smtClean="0">
                  <a:solidFill>
                    <a:srgbClr val="000000"/>
                  </a:solidFill>
                  <a:latin typeface="Arial"/>
                  <a:ea typeface="Arial"/>
                  <a:cs typeface="Arial"/>
                  <a:sym typeface="Arial"/>
                </a:rPr>
                <a:t>Hall</a:t>
              </a:r>
            </a:p>
            <a:p>
              <a:endParaRPr lang="en" sz="3000" dirty="0">
                <a:solidFill>
                  <a:srgbClr val="000000"/>
                </a:solidFill>
                <a:latin typeface="Arial"/>
                <a:ea typeface="Arial"/>
                <a:cs typeface="Arial"/>
                <a:sym typeface="Arial"/>
              </a:endParaRPr>
            </a:p>
            <a:p>
              <a:pPr>
                <a:buNone/>
              </a:pPr>
              <a:r>
                <a:rPr lang="en" sz="3000" dirty="0" smtClean="0"/>
                <a:t>Information </a:t>
              </a:r>
              <a:r>
                <a:rPr lang="en" sz="3000" dirty="0"/>
                <a:t>Technology Center</a:t>
              </a:r>
            </a:p>
          </p:txBody>
        </p:sp>
        <p:sp>
          <p:nvSpPr>
            <p:cNvPr id="25" name="Shape 78"/>
            <p:cNvSpPr/>
            <p:nvPr/>
          </p:nvSpPr>
          <p:spPr>
            <a:xfrm>
              <a:off x="28539853" y="13395691"/>
              <a:ext cx="3635299" cy="2431306"/>
            </a:xfrm>
            <a:prstGeom prst="rect">
              <a:avLst/>
            </a:prstGeom>
            <a:blipFill>
              <a:blip r:embed="rId2"/>
              <a:stretch>
                <a:fillRect/>
              </a:stretch>
            </a:blipFill>
            <a:ln>
              <a:solidFill>
                <a:schemeClr val="tx1"/>
              </a:solidFill>
            </a:ln>
          </p:spPr>
        </p:sp>
        <p:sp>
          <p:nvSpPr>
            <p:cNvPr id="26" name="Shape 79"/>
            <p:cNvSpPr/>
            <p:nvPr/>
          </p:nvSpPr>
          <p:spPr>
            <a:xfrm>
              <a:off x="28424816" y="17291580"/>
              <a:ext cx="3865374" cy="2656855"/>
            </a:xfrm>
            <a:prstGeom prst="rect">
              <a:avLst/>
            </a:prstGeom>
            <a:blipFill>
              <a:blip r:embed="rId3"/>
              <a:stretch>
                <a:fillRect/>
              </a:stretch>
            </a:blipFill>
            <a:ln>
              <a:solidFill>
                <a:schemeClr val="tx1"/>
              </a:solidFill>
            </a:ln>
          </p:spPr>
        </p:sp>
      </p:grpSp>
      <p:sp>
        <p:nvSpPr>
          <p:cNvPr id="28" name="Shape 92"/>
          <p:cNvSpPr/>
          <p:nvPr/>
        </p:nvSpPr>
        <p:spPr>
          <a:xfrm>
            <a:off x="23850600" y="12420600"/>
            <a:ext cx="3886200" cy="4523457"/>
          </a:xfrm>
          <a:prstGeom prst="rect">
            <a:avLst/>
          </a:prstGeom>
          <a:blipFill>
            <a:blip r:embed="rId4"/>
            <a:stretch>
              <a:fillRect/>
            </a:stretch>
          </a:blipFill>
          <a:ln>
            <a:solidFill>
              <a:schemeClr val="tx1"/>
            </a:solidFill>
          </a:ln>
        </p:spPr>
      </p:sp>
      <p:sp>
        <p:nvSpPr>
          <p:cNvPr id="29" name="Shape 100"/>
          <p:cNvSpPr/>
          <p:nvPr/>
        </p:nvSpPr>
        <p:spPr>
          <a:xfrm>
            <a:off x="16306800" y="15799713"/>
            <a:ext cx="5181599" cy="4192974"/>
          </a:xfrm>
          <a:prstGeom prst="rect">
            <a:avLst/>
          </a:prstGeom>
          <a:blipFill>
            <a:blip r:embed="rId5"/>
            <a:stretch>
              <a:fillRect/>
            </a:stretch>
          </a:blipFill>
          <a:ln>
            <a:solidFill>
              <a:schemeClr val="tx1"/>
            </a:solidFill>
          </a:ln>
        </p:spPr>
      </p:sp>
      <p:sp>
        <p:nvSpPr>
          <p:cNvPr id="30" name="Shape 107"/>
          <p:cNvSpPr/>
          <p:nvPr/>
        </p:nvSpPr>
        <p:spPr>
          <a:xfrm>
            <a:off x="30022800" y="11353800"/>
            <a:ext cx="4114800" cy="2975340"/>
          </a:xfrm>
          <a:prstGeom prst="rect">
            <a:avLst/>
          </a:prstGeom>
          <a:blipFill>
            <a:blip r:embed="rId6"/>
            <a:stretch>
              <a:fillRect/>
            </a:stretch>
          </a:blipFill>
          <a:ln>
            <a:solidFill>
              <a:schemeClr val="tx1"/>
            </a:solidFill>
          </a:ln>
        </p:spPr>
      </p:sp>
      <p:sp>
        <p:nvSpPr>
          <p:cNvPr id="31" name="Rectangle 30"/>
          <p:cNvSpPr/>
          <p:nvPr/>
        </p:nvSpPr>
        <p:spPr>
          <a:xfrm>
            <a:off x="16383000" y="20219313"/>
            <a:ext cx="2379841" cy="430887"/>
          </a:xfrm>
          <a:prstGeom prst="rect">
            <a:avLst/>
          </a:prstGeom>
        </p:spPr>
        <p:txBody>
          <a:bodyPr wrap="none">
            <a:spAutoFit/>
          </a:bodyPr>
          <a:lstStyle/>
          <a:p>
            <a:r>
              <a:rPr lang="en-US" sz="2200" b="1" dirty="0" smtClean="0">
                <a:latin typeface="Arial"/>
                <a:ea typeface="Arial"/>
                <a:cs typeface="Arial"/>
                <a:sym typeface="Arial"/>
              </a:rPr>
              <a:t>Figure 3: </a:t>
            </a:r>
            <a:r>
              <a:rPr lang="en" sz="2200" dirty="0" smtClean="0">
                <a:latin typeface="Arial"/>
                <a:ea typeface="Arial"/>
                <a:cs typeface="Arial"/>
                <a:sym typeface="Arial"/>
              </a:rPr>
              <a:t>X Band</a:t>
            </a:r>
            <a:endParaRPr lang="en-US" sz="2200" dirty="0"/>
          </a:p>
        </p:txBody>
      </p:sp>
      <p:sp>
        <p:nvSpPr>
          <p:cNvPr id="32" name="TextBox 31"/>
          <p:cNvSpPr txBox="1"/>
          <p:nvPr/>
        </p:nvSpPr>
        <p:spPr>
          <a:xfrm>
            <a:off x="25908000" y="14935200"/>
            <a:ext cx="184666" cy="1231106"/>
          </a:xfrm>
          <a:prstGeom prst="rect">
            <a:avLst/>
          </a:prstGeom>
          <a:noFill/>
        </p:spPr>
        <p:txBody>
          <a:bodyPr wrap="none" rtlCol="0">
            <a:spAutoFit/>
          </a:bodyPr>
          <a:lstStyle/>
          <a:p>
            <a:endParaRPr lang="en-US" dirty="0"/>
          </a:p>
        </p:txBody>
      </p:sp>
      <p:sp>
        <p:nvSpPr>
          <p:cNvPr id="33" name="TextBox 32"/>
          <p:cNvSpPr txBox="1"/>
          <p:nvPr/>
        </p:nvSpPr>
        <p:spPr>
          <a:xfrm>
            <a:off x="24704864" y="14877348"/>
            <a:ext cx="184666" cy="1231106"/>
          </a:xfrm>
          <a:prstGeom prst="rect">
            <a:avLst/>
          </a:prstGeom>
          <a:noFill/>
        </p:spPr>
        <p:txBody>
          <a:bodyPr wrap="none" rtlCol="0">
            <a:spAutoFit/>
          </a:bodyPr>
          <a:lstStyle/>
          <a:p>
            <a:endParaRPr lang="en-US" dirty="0"/>
          </a:p>
        </p:txBody>
      </p:sp>
      <p:sp>
        <p:nvSpPr>
          <p:cNvPr id="34" name="TextBox 33"/>
          <p:cNvSpPr txBox="1"/>
          <p:nvPr/>
        </p:nvSpPr>
        <p:spPr>
          <a:xfrm>
            <a:off x="24079200" y="4267200"/>
            <a:ext cx="8534400" cy="6721840"/>
          </a:xfrm>
          <a:prstGeom prst="rect">
            <a:avLst/>
          </a:prstGeom>
          <a:noFill/>
        </p:spPr>
        <p:txBody>
          <a:bodyPr wrap="square" rtlCol="0">
            <a:spAutoFit/>
          </a:bodyPr>
          <a:lstStyle/>
          <a:p>
            <a:pPr algn="just">
              <a:lnSpc>
                <a:spcPct val="110000"/>
              </a:lnSpc>
            </a:pPr>
            <a:r>
              <a:rPr lang="en-US" sz="2800" b="1" dirty="0">
                <a:latin typeface="Arial"/>
                <a:cs typeface="Arial"/>
              </a:rPr>
              <a:t>L </a:t>
            </a:r>
            <a:r>
              <a:rPr lang="en-US" sz="2800" b="1" dirty="0" smtClean="0">
                <a:latin typeface="Arial"/>
                <a:cs typeface="Arial"/>
              </a:rPr>
              <a:t>Band</a:t>
            </a:r>
            <a:br>
              <a:rPr lang="en-US" sz="2800" b="1" dirty="0" smtClean="0">
                <a:latin typeface="Arial"/>
                <a:cs typeface="Arial"/>
              </a:rPr>
            </a:br>
            <a:endParaRPr lang="en-US" sz="2800" b="1" dirty="0" smtClean="0">
              <a:latin typeface="Arial"/>
              <a:cs typeface="Arial"/>
            </a:endParaRPr>
          </a:p>
          <a:p>
            <a:pPr marL="342900" indent="-342900" algn="just">
              <a:lnSpc>
                <a:spcPct val="110000"/>
              </a:lnSpc>
              <a:buFont typeface="Wingdings" charset="2"/>
              <a:buChar char="Ø"/>
            </a:pPr>
            <a:r>
              <a:rPr lang="en-US" sz="2400" dirty="0" smtClean="0">
                <a:latin typeface="Arial"/>
                <a:cs typeface="Arial"/>
              </a:rPr>
              <a:t>ECSU </a:t>
            </a:r>
            <a:r>
              <a:rPr lang="en-US" sz="2400" dirty="0">
                <a:latin typeface="Arial"/>
                <a:cs typeface="Arial"/>
              </a:rPr>
              <a:t>currently has a 1.5m dish and will receive both a 3.6m and a 5.0m ground stations which operate in the L band. The L-Band has a frequency range of 1-2 GHz and a throughput of  ~2 Mbps [1].  A few of the telemetries that operate on the band are the National Oceanic and Atmospheric Administration (NOAA), the Sea-viewing Wide Field of View Sensor (SeaWiFS) , and Meteorological Operational Satellites (METOP). NOAA provides accurate weather forecasts to protect and manage the nation’s coastal and ocean resources. METOP is a series of  three polar orbiting satellites which  measures the atmospheric humidity and temperature. SeaWiFS develop and operate a research data system to gather, process, archive, and distribute data received from an ocean color sensor</a:t>
            </a:r>
            <a:r>
              <a:rPr lang="en-US" sz="2400" dirty="0" smtClean="0">
                <a:latin typeface="Arial"/>
                <a:cs typeface="Arial"/>
              </a:rPr>
              <a:t>.</a:t>
            </a:r>
          </a:p>
        </p:txBody>
      </p:sp>
      <p:sp>
        <p:nvSpPr>
          <p:cNvPr id="37" name="Rectangle 36"/>
          <p:cNvSpPr/>
          <p:nvPr/>
        </p:nvSpPr>
        <p:spPr>
          <a:xfrm>
            <a:off x="29718000" y="14859000"/>
            <a:ext cx="4800600" cy="430887"/>
          </a:xfrm>
          <a:prstGeom prst="rect">
            <a:avLst/>
          </a:prstGeom>
        </p:spPr>
        <p:txBody>
          <a:bodyPr wrap="square">
            <a:spAutoFit/>
          </a:bodyPr>
          <a:lstStyle/>
          <a:p>
            <a:r>
              <a:rPr lang="en-US" sz="2200" b="1" dirty="0" smtClean="0">
                <a:latin typeface="Arial"/>
                <a:ea typeface="Arial"/>
                <a:cs typeface="Arial"/>
                <a:sym typeface="Arial"/>
              </a:rPr>
              <a:t>Figure 5: </a:t>
            </a:r>
            <a:r>
              <a:rPr lang="en-US" sz="2200" dirty="0">
                <a:latin typeface="Arial"/>
                <a:ea typeface="Arial"/>
                <a:cs typeface="Arial"/>
                <a:sym typeface="Arial"/>
              </a:rPr>
              <a:t>C</a:t>
            </a:r>
            <a:r>
              <a:rPr lang="en" sz="2200" dirty="0" smtClean="0">
                <a:latin typeface="Arial"/>
                <a:ea typeface="Arial"/>
                <a:cs typeface="Arial"/>
                <a:sym typeface="Arial"/>
              </a:rPr>
              <a:t> Band</a:t>
            </a:r>
            <a:endParaRPr lang="en-US" sz="2200" dirty="0"/>
          </a:p>
        </p:txBody>
      </p:sp>
      <p:sp>
        <p:nvSpPr>
          <p:cNvPr id="38" name="Rectangle 37"/>
          <p:cNvSpPr/>
          <p:nvPr/>
        </p:nvSpPr>
        <p:spPr>
          <a:xfrm>
            <a:off x="23850600" y="17221200"/>
            <a:ext cx="3962400" cy="430887"/>
          </a:xfrm>
          <a:prstGeom prst="rect">
            <a:avLst/>
          </a:prstGeom>
        </p:spPr>
        <p:txBody>
          <a:bodyPr wrap="square">
            <a:spAutoFit/>
          </a:bodyPr>
          <a:lstStyle/>
          <a:p>
            <a:r>
              <a:rPr lang="en-US" sz="2200" b="1" dirty="0" smtClean="0">
                <a:latin typeface="Arial"/>
                <a:ea typeface="Arial"/>
                <a:cs typeface="Arial"/>
                <a:sym typeface="Arial"/>
              </a:rPr>
              <a:t>Figure 4: </a:t>
            </a:r>
            <a:r>
              <a:rPr lang="en-US" sz="2200" dirty="0">
                <a:latin typeface="Arial"/>
                <a:ea typeface="Arial"/>
                <a:cs typeface="Arial"/>
                <a:sym typeface="Arial"/>
              </a:rPr>
              <a:t>L</a:t>
            </a:r>
            <a:r>
              <a:rPr lang="en" sz="2200" dirty="0" smtClean="0">
                <a:latin typeface="Arial"/>
                <a:ea typeface="Arial"/>
                <a:cs typeface="Arial"/>
                <a:sym typeface="Arial"/>
              </a:rPr>
              <a:t> Band</a:t>
            </a:r>
            <a:endParaRPr lang="en-US" sz="2200" dirty="0"/>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673314" y="17373600"/>
            <a:ext cx="4682067" cy="1866900"/>
          </a:xfrm>
          <a:prstGeom prst="rect">
            <a:avLst/>
          </a:prstGeom>
        </p:spPr>
      </p:pic>
    </p:spTree>
    <p:extLst>
      <p:ext uri="{BB962C8B-B14F-4D97-AF65-F5344CB8AC3E}">
        <p14:creationId xmlns:p14="http://schemas.microsoft.com/office/powerpoint/2010/main" val="34634194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ＭＳ ゴシック"/>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Slipstream.thmx</Template>
  <TotalTime>460</TotalTime>
  <Words>161</Words>
  <Application>Microsoft Macintosh PowerPoint</Application>
  <PresentationFormat>Custom</PresentationFormat>
  <Paragraphs>58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Slipstream</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MMT</dc:creator>
  <cp:lastModifiedBy>CERSER</cp:lastModifiedBy>
  <cp:revision>63</cp:revision>
  <cp:lastPrinted>2013-04-11T20:36:45Z</cp:lastPrinted>
  <dcterms:created xsi:type="dcterms:W3CDTF">2012-05-02T16:05:26Z</dcterms:created>
  <dcterms:modified xsi:type="dcterms:W3CDTF">2013-04-16T22:45:15Z</dcterms:modified>
</cp:coreProperties>
</file>