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301752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7" d="100"/>
          <a:sy n="37" d="100"/>
        </p:scale>
        <p:origin x="-576" y="-12"/>
      </p:cViewPr>
      <p:guideLst>
        <p:guide orient="horz" pos="9504"/>
        <p:guide pos="12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373872"/>
            <a:ext cx="34975800" cy="646811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7099280"/>
            <a:ext cx="28803600" cy="771144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FC96A3-87EA-40C5-8560-F53E4A13E025}"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256947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C96A3-87EA-40C5-8560-F53E4A13E025}"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153733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45350" y="5315587"/>
            <a:ext cx="41662350" cy="113289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8300" y="5315587"/>
            <a:ext cx="124301250" cy="113289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C96A3-87EA-40C5-8560-F53E4A13E025}"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252820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C96A3-87EA-40C5-8560-F53E4A13E025}"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424928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19390362"/>
            <a:ext cx="34975800" cy="599313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12789539"/>
            <a:ext cx="34975800" cy="6600823"/>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C96A3-87EA-40C5-8560-F53E4A13E025}"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21337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8300" y="30978479"/>
            <a:ext cx="82981800" cy="87626823"/>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25900" y="30978479"/>
            <a:ext cx="82981800" cy="87626823"/>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C96A3-87EA-40C5-8560-F53E4A13E025}"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97661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08407"/>
            <a:ext cx="37033200" cy="502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6754497"/>
            <a:ext cx="18180846" cy="2814953"/>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57400" y="9569450"/>
            <a:ext cx="18180846" cy="17385667"/>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6754497"/>
            <a:ext cx="18187988" cy="2814953"/>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902615" y="9569450"/>
            <a:ext cx="18187988" cy="17385667"/>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C96A3-87EA-40C5-8560-F53E4A13E025}" type="datetimeFigureOut">
              <a:rPr lang="en-US" smtClean="0"/>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313050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C96A3-87EA-40C5-8560-F53E4A13E025}" type="datetimeFigureOut">
              <a:rPr lang="en-US" smtClean="0"/>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280778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96A3-87EA-40C5-8560-F53E4A13E025}" type="datetimeFigureOut">
              <a:rPr lang="en-US" smtClean="0"/>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261744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2" y="1201420"/>
            <a:ext cx="13537409" cy="511302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6087725" y="1201422"/>
            <a:ext cx="23002875" cy="25753697"/>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2" y="6314442"/>
            <a:ext cx="13537409" cy="20640677"/>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C96A3-87EA-40C5-8560-F53E4A13E025}"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123314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21122640"/>
            <a:ext cx="24688800" cy="2493647"/>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8065296" y="2696210"/>
            <a:ext cx="24688800" cy="1810512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a:p>
        </p:txBody>
      </p:sp>
      <p:sp>
        <p:nvSpPr>
          <p:cNvPr id="4" name="Text Placeholder 3"/>
          <p:cNvSpPr>
            <a:spLocks noGrp="1"/>
          </p:cNvSpPr>
          <p:nvPr>
            <p:ph type="body" sz="half" idx="2"/>
          </p:nvPr>
        </p:nvSpPr>
        <p:spPr>
          <a:xfrm>
            <a:off x="8065296" y="23616287"/>
            <a:ext cx="24688800" cy="3541393"/>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C96A3-87EA-40C5-8560-F53E4A13E025}"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E7FD-6E46-425F-9FFD-9DBFF15B5CD6}" type="slidenum">
              <a:rPr lang="en-US" smtClean="0"/>
              <a:t>‹#›</a:t>
            </a:fld>
            <a:endParaRPr lang="en-US"/>
          </a:p>
        </p:txBody>
      </p:sp>
    </p:spTree>
    <p:extLst>
      <p:ext uri="{BB962C8B-B14F-4D97-AF65-F5344CB8AC3E}">
        <p14:creationId xmlns:p14="http://schemas.microsoft.com/office/powerpoint/2010/main" val="167916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208407"/>
            <a:ext cx="37033200" cy="50292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7040882"/>
            <a:ext cx="37033200" cy="19914237"/>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27967942"/>
            <a:ext cx="9601200" cy="1606550"/>
          </a:xfrm>
          <a:prstGeom prst="rect">
            <a:avLst/>
          </a:prstGeom>
        </p:spPr>
        <p:txBody>
          <a:bodyPr vert="horz" lIns="407557" tIns="203779" rIns="407557" bIns="203779" rtlCol="0" anchor="ctr"/>
          <a:lstStyle>
            <a:lvl1pPr algn="l">
              <a:defRPr sz="5300">
                <a:solidFill>
                  <a:schemeClr val="tx1">
                    <a:tint val="75000"/>
                  </a:schemeClr>
                </a:solidFill>
              </a:defRPr>
            </a:lvl1pPr>
          </a:lstStyle>
          <a:p>
            <a:fld id="{C8FC96A3-87EA-40C5-8560-F53E4A13E025}" type="datetimeFigureOut">
              <a:rPr lang="en-US" smtClean="0"/>
              <a:t>3/18/2013</a:t>
            </a:fld>
            <a:endParaRPr lang="en-US"/>
          </a:p>
        </p:txBody>
      </p:sp>
      <p:sp>
        <p:nvSpPr>
          <p:cNvPr id="5" name="Footer Placeholder 4"/>
          <p:cNvSpPr>
            <a:spLocks noGrp="1"/>
          </p:cNvSpPr>
          <p:nvPr>
            <p:ph type="ftr" sz="quarter" idx="3"/>
          </p:nvPr>
        </p:nvSpPr>
        <p:spPr>
          <a:xfrm>
            <a:off x="14058900" y="27967942"/>
            <a:ext cx="13030200" cy="1606550"/>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27967942"/>
            <a:ext cx="9601200" cy="1606550"/>
          </a:xfrm>
          <a:prstGeom prst="rect">
            <a:avLst/>
          </a:prstGeom>
        </p:spPr>
        <p:txBody>
          <a:bodyPr vert="horz" lIns="407557" tIns="203779" rIns="407557" bIns="203779" rtlCol="0" anchor="ctr"/>
          <a:lstStyle>
            <a:lvl1pPr algn="r">
              <a:defRPr sz="5300">
                <a:solidFill>
                  <a:schemeClr val="tx1">
                    <a:tint val="75000"/>
                  </a:schemeClr>
                </a:solidFill>
              </a:defRPr>
            </a:lvl1pPr>
          </a:lstStyle>
          <a:p>
            <a:fld id="{AEACE7FD-6E46-425F-9FFD-9DBFF15B5CD6}" type="slidenum">
              <a:rPr lang="en-US" smtClean="0"/>
              <a:t>‹#›</a:t>
            </a:fld>
            <a:endParaRPr lang="en-US"/>
          </a:p>
        </p:txBody>
      </p:sp>
    </p:spTree>
    <p:extLst>
      <p:ext uri="{BB962C8B-B14F-4D97-AF65-F5344CB8AC3E}">
        <p14:creationId xmlns:p14="http://schemas.microsoft.com/office/powerpoint/2010/main" val="381382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1066800" y="6095999"/>
            <a:ext cx="10668000" cy="1289583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Elizabeth City State University (ECSU) and the University of New Hampshire (UNH) partnered to develop a program to enhance climate education for faculty from participating Minority Serving Institutions (MSI). This effort leverages the ongoing partnership between ECSU and UNH to increase the quality of climate education offered to under-represented pre-service teachers within STEM subjects. The program included a one-week workshop for STEM MSI faculty who teach STEM pre-service teachers. The workshop components focused on terrestrial and ocean climate education and relied on NASA datasets and web-based tools. Specifically, participants were introduced to methods for estimating carbon storage in forests and estimating primary production using ocean color remote sensing. The online data visualization tool GIOVANNI was utilized by participants so they can retrieve and utilize data within their own geographic contexts at their home institutions. After the workshop, participants revised their courses to include workshop components appropriate for pre-service teachers at their college or university. Two ECSU graduate students continue to provide technical Help Desk support for troubleshooting challenges for faculty to fully utilize the datasets and online tools. The ECSU and UNH faculty also continue to provide another layer of support for the MSI as they adapted their syllabi and lesson plans to include workshop materials and activities. Sixteen faculty drawn from 11 MSI in 7 states participated in the 2012-13 program.</a:t>
            </a:r>
            <a:endParaRPr lang="en-US" sz="3200" dirty="0">
              <a:effectLst>
                <a:outerShdw blurRad="38100" dist="38100" dir="2700000" algn="tl">
                  <a:srgbClr val="000000">
                    <a:alpha val="43137"/>
                  </a:srgbClr>
                </a:outerShdw>
              </a:effectLst>
            </a:endParaRPr>
          </a:p>
        </p:txBody>
      </p:sp>
      <p:sp>
        <p:nvSpPr>
          <p:cNvPr id="5" name="TextBox 4"/>
          <p:cNvSpPr txBox="1"/>
          <p:nvPr/>
        </p:nvSpPr>
        <p:spPr>
          <a:xfrm>
            <a:off x="1828800" y="709880"/>
            <a:ext cx="38023800" cy="132343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Engaging Minority University STEM Education Professors in the Science of Climate Change</a:t>
            </a:r>
            <a:endParaRPr lang="en-US" dirty="0">
              <a:effectLst>
                <a:outerShdw blurRad="38100" dist="38100" dir="2700000" algn="tl">
                  <a:srgbClr val="000000">
                    <a:alpha val="43137"/>
                  </a:srgbClr>
                </a:outerShdw>
              </a:effectLst>
            </a:endParaRPr>
          </a:p>
        </p:txBody>
      </p:sp>
      <p:sp>
        <p:nvSpPr>
          <p:cNvPr id="7" name="TextBox 6"/>
          <p:cNvSpPr txBox="1"/>
          <p:nvPr/>
        </p:nvSpPr>
        <p:spPr>
          <a:xfrm>
            <a:off x="2133600" y="2033319"/>
            <a:ext cx="363474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Stephen R. Hale</a:t>
            </a:r>
            <a:r>
              <a:rPr lang="en-US" sz="5400" baseline="30000" dirty="0" smtClean="0">
                <a:effectLst>
                  <a:outerShdw blurRad="38100" dist="38100" dir="2700000" algn="tl">
                    <a:srgbClr val="000000">
                      <a:alpha val="43137"/>
                    </a:srgbClr>
                  </a:outerShdw>
                </a:effectLst>
              </a:rPr>
              <a:t>1</a:t>
            </a:r>
            <a:r>
              <a:rPr lang="en-US" sz="5400" dirty="0" smtClean="0">
                <a:effectLst>
                  <a:outerShdw blurRad="38100" dist="38100" dir="2700000" algn="tl">
                    <a:srgbClr val="000000">
                      <a:alpha val="43137"/>
                    </a:srgbClr>
                  </a:outerShdw>
                </a:effectLst>
              </a:rPr>
              <a:t>, Linda B. Hayden</a:t>
            </a:r>
            <a:r>
              <a:rPr lang="en-US" sz="5400" baseline="30000" dirty="0" smtClean="0">
                <a:effectLst>
                  <a:outerShdw blurRad="38100" dist="38100" dir="2700000" algn="tl">
                    <a:srgbClr val="000000">
                      <a:alpha val="43137"/>
                    </a:srgbClr>
                  </a:outerShdw>
                </a:effectLst>
              </a:rPr>
              <a:t>2</a:t>
            </a:r>
            <a:r>
              <a:rPr lang="en-US" sz="5400" dirty="0" smtClean="0">
                <a:effectLst>
                  <a:outerShdw blurRad="38100" dist="38100" dir="2700000" algn="tl">
                    <a:srgbClr val="000000">
                      <a:alpha val="43137"/>
                    </a:srgbClr>
                  </a:outerShdw>
                </a:effectLst>
              </a:rPr>
              <a:t>, Darnell Johnson</a:t>
            </a:r>
            <a:r>
              <a:rPr lang="en-US" sz="5400" baseline="30000" dirty="0" smtClean="0">
                <a:effectLst>
                  <a:outerShdw blurRad="38100" dist="38100" dir="2700000" algn="tl">
                    <a:srgbClr val="000000">
                      <a:alpha val="43137"/>
                    </a:srgbClr>
                  </a:outerShdw>
                </a:effectLst>
              </a:rPr>
              <a:t>2</a:t>
            </a:r>
            <a:r>
              <a:rPr lang="en-US" sz="5400" dirty="0" smtClean="0">
                <a:effectLst>
                  <a:outerShdw blurRad="38100" dist="38100" dir="2700000" algn="tl">
                    <a:srgbClr val="000000">
                      <a:alpha val="43137"/>
                    </a:srgbClr>
                  </a:outerShdw>
                </a:effectLst>
              </a:rPr>
              <a:t>, Erik Froburg</a:t>
            </a:r>
            <a:r>
              <a:rPr lang="en-US" sz="5400" baseline="30000" dirty="0" smtClean="0">
                <a:effectLst>
                  <a:outerShdw blurRad="38100" dist="38100" dir="2700000" algn="tl">
                    <a:srgbClr val="000000">
                      <a:alpha val="43137"/>
                    </a:srgbClr>
                  </a:outerShdw>
                </a:effectLst>
              </a:rPr>
              <a:t>1</a:t>
            </a:r>
            <a:r>
              <a:rPr lang="en-US" sz="5400" dirty="0" smtClean="0">
                <a:effectLst>
                  <a:outerShdw blurRad="38100" dist="38100" dir="2700000" algn="tl">
                    <a:srgbClr val="000000">
                      <a:alpha val="43137"/>
                    </a:srgbClr>
                  </a:outerShdw>
                </a:effectLst>
              </a:rPr>
              <a:t>, Mary Martin</a:t>
            </a:r>
            <a:r>
              <a:rPr lang="en-US" sz="5400" baseline="30000" dirty="0" smtClean="0">
                <a:effectLst>
                  <a:outerShdw blurRad="38100" dist="38100" dir="2700000" algn="tl">
                    <a:srgbClr val="000000">
                      <a:alpha val="43137"/>
                    </a:srgbClr>
                  </a:outerShdw>
                </a:effectLst>
              </a:rPr>
              <a:t>3</a:t>
            </a:r>
            <a:r>
              <a:rPr lang="en-US" sz="5400" dirty="0" smtClean="0">
                <a:effectLst>
                  <a:outerShdw blurRad="38100" dist="38100" dir="2700000" algn="tl">
                    <a:srgbClr val="000000">
                      <a:alpha val="43137"/>
                    </a:srgbClr>
                  </a:outerShdw>
                </a:effectLst>
              </a:rPr>
              <a:t>, Timothy Moore</a:t>
            </a:r>
            <a:r>
              <a:rPr lang="en-US" sz="5400" baseline="30000" dirty="0" smtClean="0">
                <a:effectLst>
                  <a:outerShdw blurRad="38100" dist="38100" dir="2700000" algn="tl">
                    <a:srgbClr val="000000">
                      <a:alpha val="43137"/>
                    </a:srgbClr>
                  </a:outerShdw>
                </a:effectLst>
              </a:rPr>
              <a:t>4</a:t>
            </a:r>
            <a:r>
              <a:rPr lang="en-US" sz="5400" dirty="0" smtClean="0">
                <a:effectLst>
                  <a:outerShdw blurRad="38100" dist="38100" dir="2700000" algn="tl">
                    <a:srgbClr val="000000">
                      <a:alpha val="43137"/>
                    </a:srgbClr>
                  </a:outerShdw>
                </a:effectLst>
              </a:rPr>
              <a:t>, Haley Wicklein</a:t>
            </a:r>
            <a:r>
              <a:rPr lang="en-US" sz="5400" baseline="30000" dirty="0" smtClean="0">
                <a:effectLst>
                  <a:outerShdw blurRad="38100" dist="38100" dir="2700000" algn="tl">
                    <a:srgbClr val="000000">
                      <a:alpha val="43137"/>
                    </a:srgbClr>
                  </a:outerShdw>
                </a:effectLst>
              </a:rPr>
              <a:t>3</a:t>
            </a:r>
            <a:endParaRPr lang="en-US" sz="5400" baseline="30000" dirty="0">
              <a:effectLst>
                <a:outerShdw blurRad="38100" dist="38100" dir="2700000" algn="tl">
                  <a:srgbClr val="000000">
                    <a:alpha val="43137"/>
                  </a:srgbClr>
                </a:outerShdw>
              </a:effectLst>
            </a:endParaRPr>
          </a:p>
        </p:txBody>
      </p:sp>
      <p:sp>
        <p:nvSpPr>
          <p:cNvPr id="8" name="TextBox 7"/>
          <p:cNvSpPr txBox="1"/>
          <p:nvPr/>
        </p:nvSpPr>
        <p:spPr>
          <a:xfrm>
            <a:off x="457200" y="2956649"/>
            <a:ext cx="40233600" cy="2308324"/>
          </a:xfrm>
          <a:prstGeom prst="rect">
            <a:avLst/>
          </a:prstGeom>
          <a:noFill/>
        </p:spPr>
        <p:txBody>
          <a:bodyPr wrap="square" numCol="2" rtlCol="0">
            <a:spAutoFit/>
          </a:bodyPr>
          <a:lstStyle/>
          <a:p>
            <a:pPr marL="742950" indent="-742950">
              <a:buAutoNum type="arabicPeriod"/>
            </a:pPr>
            <a:r>
              <a:rPr lang="en-US" sz="3600" dirty="0" smtClean="0">
                <a:effectLst>
                  <a:outerShdw blurRad="38100" dist="38100" dir="2700000" algn="tl">
                    <a:srgbClr val="000000">
                      <a:alpha val="43137"/>
                    </a:srgbClr>
                  </a:outerShdw>
                </a:effectLst>
              </a:rPr>
              <a:t>Joan and James </a:t>
            </a:r>
            <a:r>
              <a:rPr lang="en-US" sz="3600" dirty="0" err="1" smtClean="0">
                <a:effectLst>
                  <a:outerShdw blurRad="38100" dist="38100" dir="2700000" algn="tl">
                    <a:srgbClr val="000000">
                      <a:alpha val="43137"/>
                    </a:srgbClr>
                  </a:outerShdw>
                </a:effectLst>
              </a:rPr>
              <a:t>Leitzel</a:t>
            </a:r>
            <a:r>
              <a:rPr lang="en-US" sz="3600" dirty="0" smtClean="0">
                <a:effectLst>
                  <a:outerShdw blurRad="38100" dist="38100" dir="2700000" algn="tl">
                    <a:srgbClr val="000000">
                      <a:alpha val="43137"/>
                    </a:srgbClr>
                  </a:outerShdw>
                </a:effectLst>
              </a:rPr>
              <a:t> Center, University of New Hampshire, Durham, NH, United States. </a:t>
            </a:r>
          </a:p>
          <a:p>
            <a:pPr marL="742950" indent="-742950">
              <a:buAutoNum type="arabicPeriod"/>
            </a:pPr>
            <a:r>
              <a:rPr lang="en-US" sz="3600" dirty="0" smtClean="0">
                <a:effectLst>
                  <a:outerShdw blurRad="38100" dist="38100" dir="2700000" algn="tl">
                    <a:srgbClr val="000000">
                      <a:alpha val="43137"/>
                    </a:srgbClr>
                  </a:outerShdw>
                </a:effectLst>
              </a:rPr>
              <a:t>Mathematics and Computer Science, Elizabeth City State University, Elizabeth City, NC, United States. </a:t>
            </a:r>
          </a:p>
          <a:p>
            <a:pPr marL="742950" indent="-742950">
              <a:buAutoNum type="arabicPeriod"/>
            </a:pPr>
            <a:endParaRPr lang="en-US" sz="3600" dirty="0">
              <a:effectLst>
                <a:outerShdw blurRad="38100" dist="38100" dir="2700000" algn="tl">
                  <a:srgbClr val="000000">
                    <a:alpha val="43137"/>
                  </a:srgbClr>
                </a:outerShdw>
              </a:effectLst>
            </a:endParaRPr>
          </a:p>
          <a:p>
            <a:pPr marL="742950" indent="-742950">
              <a:buAutoNum type="arabicPeriod"/>
            </a:pPr>
            <a:endParaRPr lang="en-US" sz="3600" dirty="0" smtClean="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3.   Earth Systems Research Center, University of New Hampshire, Durham, NH, United States.</a:t>
            </a:r>
          </a:p>
          <a:p>
            <a:r>
              <a:rPr lang="en-US" sz="3600" dirty="0" smtClean="0">
                <a:effectLst>
                  <a:outerShdw blurRad="38100" dist="38100" dir="2700000" algn="tl">
                    <a:srgbClr val="000000">
                      <a:alpha val="43137"/>
                    </a:srgbClr>
                  </a:outerShdw>
                </a:effectLst>
              </a:rPr>
              <a:t>4.   Ocean Processes Analysis Laboratory, University of New Hampshire, Durham, NH, United States. </a:t>
            </a:r>
          </a:p>
          <a:p>
            <a:endParaRPr lang="en-US" sz="3600" dirty="0">
              <a:effectLst>
                <a:outerShdw blurRad="38100" dist="38100" dir="2700000" algn="tl">
                  <a:srgbClr val="000000">
                    <a:alpha val="43137"/>
                  </a:srgbClr>
                </a:outerShdw>
              </a:effectLst>
            </a:endParaRPr>
          </a:p>
        </p:txBody>
      </p:sp>
      <p:sp>
        <p:nvSpPr>
          <p:cNvPr id="9" name="TextBox 8"/>
          <p:cNvSpPr txBox="1"/>
          <p:nvPr/>
        </p:nvSpPr>
        <p:spPr>
          <a:xfrm>
            <a:off x="1066800" y="4648526"/>
            <a:ext cx="5905500" cy="132343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Abstract:</a:t>
            </a:r>
            <a:endParaRPr lang="en-US"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001027"/>
            <a:ext cx="11506200" cy="6869373"/>
          </a:xfrm>
          <a:prstGeom prst="rect">
            <a:avLst/>
          </a:prstGeom>
          <a:ln w="28575">
            <a:solidFill>
              <a:schemeClr val="tx1"/>
            </a:solidFill>
          </a:ln>
        </p:spPr>
      </p:pic>
      <p:sp>
        <p:nvSpPr>
          <p:cNvPr id="11" name="TextBox 10"/>
          <p:cNvSpPr txBox="1"/>
          <p:nvPr/>
        </p:nvSpPr>
        <p:spPr>
          <a:xfrm>
            <a:off x="13149884" y="23001027"/>
            <a:ext cx="21564600" cy="1569660"/>
          </a:xfrm>
          <a:prstGeom prst="rect">
            <a:avLst/>
          </a:prstGeom>
          <a:noFill/>
        </p:spPr>
        <p:txBody>
          <a:bodyPr wrap="square" rtlCol="0">
            <a:spAutoFit/>
          </a:bodyPr>
          <a:lstStyle/>
          <a:p>
            <a:r>
              <a:rPr lang="en-US" sz="3200" i="1" dirty="0" smtClean="0"/>
              <a:t>Back Row </a:t>
            </a:r>
            <a:r>
              <a:rPr lang="en-US" sz="3200" dirty="0" smtClean="0"/>
              <a:t>- Ronald White, Norfolk State Univ.; Josiah Sampson, Elizabeth City State Univ.; Ervin Howard, Elizabeth City State Univ.; Krista Hines, Hampton Univ.; Vanessa </a:t>
            </a:r>
            <a:r>
              <a:rPr lang="en-US" sz="3200" dirty="0" err="1" smtClean="0"/>
              <a:t>Figgers</a:t>
            </a:r>
            <a:r>
              <a:rPr lang="en-US" sz="3200" dirty="0" smtClean="0"/>
              <a:t>, Johnson C. Smith Univ.; Justin </a:t>
            </a:r>
            <a:r>
              <a:rPr lang="en-US" sz="3200" dirty="0" err="1" smtClean="0"/>
              <a:t>Deloach</a:t>
            </a:r>
            <a:r>
              <a:rPr lang="en-US" sz="3200" dirty="0" smtClean="0"/>
              <a:t>, Elizabeth City State Univ.; </a:t>
            </a:r>
            <a:r>
              <a:rPr lang="en-US" sz="3200" dirty="0" err="1" smtClean="0"/>
              <a:t>Chunlei</a:t>
            </a:r>
            <a:r>
              <a:rPr lang="en-US" sz="3200" dirty="0" smtClean="0"/>
              <a:t> Fan, Morgan State Univ.; Candace Carter-Stevens, Mississippi Valley State Univ.; Arthur Bowman, Norfolk State Univ.</a:t>
            </a:r>
            <a:endParaRPr lang="en-US" sz="3200" dirty="0"/>
          </a:p>
        </p:txBody>
      </p:sp>
      <p:sp>
        <p:nvSpPr>
          <p:cNvPr id="12" name="TextBox 11"/>
          <p:cNvSpPr txBox="1"/>
          <p:nvPr/>
        </p:nvSpPr>
        <p:spPr>
          <a:xfrm>
            <a:off x="13182600" y="24607897"/>
            <a:ext cx="21602700" cy="2062103"/>
          </a:xfrm>
          <a:prstGeom prst="rect">
            <a:avLst/>
          </a:prstGeom>
          <a:noFill/>
        </p:spPr>
        <p:txBody>
          <a:bodyPr wrap="square" rtlCol="0">
            <a:spAutoFit/>
          </a:bodyPr>
          <a:lstStyle/>
          <a:p>
            <a:r>
              <a:rPr lang="en-US" sz="3200" i="1" dirty="0" smtClean="0"/>
              <a:t>Middle Row </a:t>
            </a:r>
            <a:r>
              <a:rPr lang="en-US" sz="3200" dirty="0" smtClean="0"/>
              <a:t>– Trina Spencer, Virginia State Univ.; </a:t>
            </a:r>
            <a:r>
              <a:rPr lang="en-US" sz="3200" dirty="0" err="1" smtClean="0"/>
              <a:t>Remata</a:t>
            </a:r>
            <a:r>
              <a:rPr lang="en-US" sz="3200" dirty="0" smtClean="0"/>
              <a:t> Reddy, Jackson State Univ.; Leslie Whiteman, Virginia State Univ.; Loretta </a:t>
            </a:r>
            <a:r>
              <a:rPr lang="en-US" sz="3200" dirty="0" err="1" smtClean="0"/>
              <a:t>Jaggers</a:t>
            </a:r>
            <a:r>
              <a:rPr lang="en-US" sz="3200" dirty="0" smtClean="0"/>
              <a:t>, Grambling State Univ.; Yvonne </a:t>
            </a:r>
            <a:r>
              <a:rPr lang="en-US" sz="3200" dirty="0" err="1" smtClean="0"/>
              <a:t>Coston</a:t>
            </a:r>
            <a:r>
              <a:rPr lang="en-US" sz="3200" dirty="0" smtClean="0"/>
              <a:t>, St. Augustine Univ.;  </a:t>
            </a:r>
            <a:r>
              <a:rPr lang="en-US" sz="3200" dirty="0" err="1" smtClean="0"/>
              <a:t>Waneene</a:t>
            </a:r>
            <a:r>
              <a:rPr lang="en-US" sz="3200" dirty="0" smtClean="0"/>
              <a:t> Dorsey, Grambling State Univ.; </a:t>
            </a:r>
            <a:r>
              <a:rPr lang="en-US" sz="3200" dirty="0" err="1" smtClean="0"/>
              <a:t>Gulnibal</a:t>
            </a:r>
            <a:r>
              <a:rPr lang="en-US" sz="3200" dirty="0" smtClean="0"/>
              <a:t> </a:t>
            </a:r>
            <a:r>
              <a:rPr lang="en-US" sz="3200" dirty="0" err="1" smtClean="0"/>
              <a:t>Ozbay</a:t>
            </a:r>
            <a:r>
              <a:rPr lang="en-US" sz="3200" dirty="0" smtClean="0"/>
              <a:t>, Delaware State Univ.</a:t>
            </a:r>
          </a:p>
          <a:p>
            <a:endParaRPr lang="en-US" sz="3200" dirty="0"/>
          </a:p>
        </p:txBody>
      </p:sp>
      <p:sp>
        <p:nvSpPr>
          <p:cNvPr id="13" name="TextBox 12"/>
          <p:cNvSpPr txBox="1"/>
          <p:nvPr/>
        </p:nvSpPr>
        <p:spPr>
          <a:xfrm>
            <a:off x="13182600" y="26167140"/>
            <a:ext cx="21602700" cy="1569660"/>
          </a:xfrm>
          <a:prstGeom prst="rect">
            <a:avLst/>
          </a:prstGeom>
          <a:noFill/>
        </p:spPr>
        <p:txBody>
          <a:bodyPr wrap="square" rtlCol="0">
            <a:spAutoFit/>
          </a:bodyPr>
          <a:lstStyle/>
          <a:p>
            <a:r>
              <a:rPr lang="en-US" sz="3200" i="1" dirty="0" smtClean="0"/>
              <a:t>Front Row </a:t>
            </a:r>
            <a:r>
              <a:rPr lang="en-US" sz="3200" dirty="0" smtClean="0"/>
              <a:t>– Erik </a:t>
            </a:r>
            <a:r>
              <a:rPr lang="en-US" sz="3200" dirty="0" err="1" smtClean="0"/>
              <a:t>Froburg</a:t>
            </a:r>
            <a:r>
              <a:rPr lang="en-US" sz="3200" dirty="0" smtClean="0"/>
              <a:t>, Univ. of New Hampshire; Haley </a:t>
            </a:r>
            <a:r>
              <a:rPr lang="en-US" sz="3200" dirty="0" err="1" smtClean="0"/>
              <a:t>Wicklein</a:t>
            </a:r>
            <a:r>
              <a:rPr lang="en-US" sz="3200" dirty="0" smtClean="0"/>
              <a:t>, Univ. of New Hampshire; Stephen Hale, Univ. of New Hampshire; Darnell Johnson, Elizabeth City State Univ.; Mary Martin, Univ. of New Hampshire; Timothy Moore, Univ. of New Hampshire</a:t>
            </a:r>
            <a:endParaRPr lang="en-US" sz="3200" dirty="0"/>
          </a:p>
        </p:txBody>
      </p:sp>
      <p:sp>
        <p:nvSpPr>
          <p:cNvPr id="14" name="TextBox 13"/>
          <p:cNvSpPr txBox="1"/>
          <p:nvPr/>
        </p:nvSpPr>
        <p:spPr>
          <a:xfrm>
            <a:off x="13182600" y="28002768"/>
            <a:ext cx="22783800" cy="584775"/>
          </a:xfrm>
          <a:prstGeom prst="rect">
            <a:avLst/>
          </a:prstGeom>
          <a:noFill/>
        </p:spPr>
        <p:txBody>
          <a:bodyPr wrap="square" rtlCol="0">
            <a:spAutoFit/>
          </a:bodyPr>
          <a:lstStyle/>
          <a:p>
            <a:r>
              <a:rPr lang="en-US" sz="3200" i="1" dirty="0" smtClean="0"/>
              <a:t>Not Appearing</a:t>
            </a:r>
            <a:r>
              <a:rPr lang="en-US" sz="3200" dirty="0" smtClean="0"/>
              <a:t>– </a:t>
            </a:r>
            <a:r>
              <a:rPr lang="en-US" sz="3200" dirty="0" err="1" smtClean="0"/>
              <a:t>Guana</a:t>
            </a:r>
            <a:r>
              <a:rPr lang="en-US" sz="3200" dirty="0" smtClean="0"/>
              <a:t> Dixon, Elizabeth City State Univ.; Linda Hayden, Elizabeth City State Univ.; </a:t>
            </a:r>
            <a:r>
              <a:rPr lang="en-US" sz="3200" dirty="0" err="1" smtClean="0"/>
              <a:t>Patrina</a:t>
            </a:r>
            <a:r>
              <a:rPr lang="en-US" sz="3200" dirty="0" smtClean="0"/>
              <a:t> Bly, Elizabeth City State Univ.</a:t>
            </a:r>
            <a:endParaRPr lang="en-US" sz="32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5278" y="28707666"/>
            <a:ext cx="10348743" cy="1238934"/>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25645" b="23588"/>
          <a:stretch/>
        </p:blipFill>
        <p:spPr>
          <a:xfrm>
            <a:off x="16992600" y="28803599"/>
            <a:ext cx="3109913" cy="121920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0200" y="28612414"/>
            <a:ext cx="1581150" cy="1371600"/>
          </a:xfrm>
          <a:prstGeom prst="rect">
            <a:avLst/>
          </a:prstGeom>
        </p:spPr>
      </p:pic>
      <p:cxnSp>
        <p:nvCxnSpPr>
          <p:cNvPr id="19" name="Straight Connector 18"/>
          <p:cNvCxnSpPr/>
          <p:nvPr/>
        </p:nvCxnSpPr>
        <p:spPr>
          <a:xfrm>
            <a:off x="13182600" y="6248399"/>
            <a:ext cx="0" cy="1505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51709" y="6248399"/>
            <a:ext cx="0" cy="1505027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925550" y="4772560"/>
            <a:ext cx="7943850" cy="132343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Program Design:</a:t>
            </a:r>
            <a:endParaRPr lang="en-US" dirty="0">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19843" y="11887200"/>
            <a:ext cx="7620000" cy="50958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19843" y="17526000"/>
            <a:ext cx="7620000" cy="5095875"/>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93339" y="6287063"/>
            <a:ext cx="7620000" cy="5095875"/>
          </a:xfrm>
          <a:prstGeom prst="rect">
            <a:avLst/>
          </a:prstGeom>
        </p:spPr>
      </p:pic>
      <p:sp>
        <p:nvSpPr>
          <p:cNvPr id="26" name="TextBox 25"/>
          <p:cNvSpPr txBox="1"/>
          <p:nvPr/>
        </p:nvSpPr>
        <p:spPr>
          <a:xfrm>
            <a:off x="13487400" y="6705600"/>
            <a:ext cx="5562600" cy="2585323"/>
          </a:xfrm>
          <a:prstGeom prst="rect">
            <a:avLst/>
          </a:prstGeom>
          <a:noFill/>
        </p:spPr>
        <p:txBody>
          <a:bodyPr wrap="square" rtlCol="0">
            <a:spAutoFit/>
          </a:bodyPr>
          <a:lstStyle/>
          <a:p>
            <a:r>
              <a:rPr lang="en-US" sz="5400" dirty="0" smtClean="0"/>
              <a:t>Initial background in the Earth’s climate </a:t>
            </a:r>
            <a:r>
              <a:rPr lang="en-US" sz="5400" dirty="0"/>
              <a:t>s</a:t>
            </a:r>
            <a:r>
              <a:rPr lang="en-US" sz="5400" dirty="0" smtClean="0"/>
              <a:t>ystem</a:t>
            </a:r>
            <a:endParaRPr lang="en-US" sz="5400" dirty="0"/>
          </a:p>
        </p:txBody>
      </p:sp>
      <p:sp>
        <p:nvSpPr>
          <p:cNvPr id="27" name="TextBox 26"/>
          <p:cNvSpPr txBox="1"/>
          <p:nvPr/>
        </p:nvSpPr>
        <p:spPr>
          <a:xfrm>
            <a:off x="13215730" y="13096085"/>
            <a:ext cx="6105939" cy="2585323"/>
          </a:xfrm>
          <a:prstGeom prst="rect">
            <a:avLst/>
          </a:prstGeom>
          <a:noFill/>
        </p:spPr>
        <p:txBody>
          <a:bodyPr wrap="square" rtlCol="0">
            <a:spAutoFit/>
          </a:bodyPr>
          <a:lstStyle/>
          <a:p>
            <a:r>
              <a:rPr lang="en-US" sz="5400" dirty="0" smtClean="0"/>
              <a:t>Estimating C in loblolly pine from DBH measurements </a:t>
            </a:r>
            <a:endParaRPr lang="en-US" sz="5400" dirty="0"/>
          </a:p>
        </p:txBody>
      </p:sp>
      <p:sp>
        <p:nvSpPr>
          <p:cNvPr id="28" name="TextBox 27"/>
          <p:cNvSpPr txBox="1"/>
          <p:nvPr/>
        </p:nvSpPr>
        <p:spPr>
          <a:xfrm>
            <a:off x="13335414" y="18059400"/>
            <a:ext cx="6105939" cy="3416320"/>
          </a:xfrm>
          <a:prstGeom prst="rect">
            <a:avLst/>
          </a:prstGeom>
          <a:noFill/>
        </p:spPr>
        <p:txBody>
          <a:bodyPr wrap="square" rtlCol="0">
            <a:spAutoFit/>
          </a:bodyPr>
          <a:lstStyle/>
          <a:p>
            <a:r>
              <a:rPr lang="en-US" sz="5400" dirty="0" smtClean="0"/>
              <a:t>Understanding ocean color, sea surface temperature, and acidification</a:t>
            </a:r>
            <a:endParaRPr lang="en-US" sz="5400" dirty="0"/>
          </a:p>
        </p:txBody>
      </p:sp>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78817" y="6633287"/>
            <a:ext cx="7620000" cy="5095875"/>
          </a:xfrm>
          <a:prstGeom prst="rect">
            <a:avLst/>
          </a:prstGeom>
        </p:spPr>
      </p:pic>
      <p:sp>
        <p:nvSpPr>
          <p:cNvPr id="30" name="TextBox 29"/>
          <p:cNvSpPr txBox="1"/>
          <p:nvPr/>
        </p:nvSpPr>
        <p:spPr>
          <a:xfrm>
            <a:off x="28231000" y="4764839"/>
            <a:ext cx="8449775" cy="1323439"/>
          </a:xfrm>
          <a:prstGeom prst="rect">
            <a:avLst/>
          </a:prstGeom>
          <a:noFill/>
        </p:spPr>
        <p:txBody>
          <a:bodyPr wrap="square" rtlCol="0">
            <a:spAutoFit/>
          </a:bodyPr>
          <a:lstStyle/>
          <a:p>
            <a:r>
              <a:rPr lang="en-US" dirty="0" smtClean="0"/>
              <a:t>Using NASA tools</a:t>
            </a:r>
            <a:r>
              <a:rPr lang="en-US" dirty="0"/>
              <a:t>:</a:t>
            </a:r>
            <a:endParaRPr lang="en-US" dirty="0" smtClean="0"/>
          </a:p>
        </p:txBody>
      </p:sp>
      <p:sp>
        <p:nvSpPr>
          <p:cNvPr id="31" name="Rectangle 30"/>
          <p:cNvSpPr/>
          <p:nvPr/>
        </p:nvSpPr>
        <p:spPr>
          <a:xfrm>
            <a:off x="28296435" y="21615737"/>
            <a:ext cx="11784765" cy="1015663"/>
          </a:xfrm>
          <a:prstGeom prst="rect">
            <a:avLst/>
          </a:prstGeom>
        </p:spPr>
        <p:txBody>
          <a:bodyPr wrap="none">
            <a:spAutoFit/>
          </a:bodyPr>
          <a:lstStyle/>
          <a:p>
            <a:r>
              <a:rPr lang="en-US" sz="6000" b="1" dirty="0" smtClean="0"/>
              <a:t>http://studentclimatedata.unh.edu/</a:t>
            </a:r>
            <a:endParaRPr lang="en-US" sz="6000" b="1" dirty="0"/>
          </a:p>
        </p:txBody>
      </p:sp>
      <p:sp>
        <p:nvSpPr>
          <p:cNvPr id="1024" name="TextBox 1023"/>
          <p:cNvSpPr txBox="1"/>
          <p:nvPr/>
        </p:nvSpPr>
        <p:spPr>
          <a:xfrm>
            <a:off x="31474024" y="11887200"/>
            <a:ext cx="5866442" cy="1015663"/>
          </a:xfrm>
          <a:prstGeom prst="rect">
            <a:avLst/>
          </a:prstGeom>
          <a:noFill/>
        </p:spPr>
        <p:txBody>
          <a:bodyPr wrap="square" rtlCol="0">
            <a:spAutoFit/>
          </a:bodyPr>
          <a:lstStyle/>
          <a:p>
            <a:pPr algn="ctr"/>
            <a:r>
              <a:rPr lang="en-US" sz="6000" b="1" i="1" dirty="0" smtClean="0"/>
              <a:t>GIOVANNI</a:t>
            </a:r>
            <a:endParaRPr lang="en-US" sz="6000" b="1" i="1" dirty="0"/>
          </a:p>
        </p:txBody>
      </p:sp>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28804" r="29674"/>
          <a:stretch/>
        </p:blipFill>
        <p:spPr bwMode="auto">
          <a:xfrm>
            <a:off x="31291199" y="13420722"/>
            <a:ext cx="6049267" cy="819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066800" y="19105840"/>
            <a:ext cx="5905500" cy="132343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Audience:</a:t>
            </a:r>
            <a:endParaRPr lang="en-US" dirty="0">
              <a:effectLst>
                <a:outerShdw blurRad="38100" dist="38100" dir="2700000" algn="tl">
                  <a:srgbClr val="000000">
                    <a:alpha val="43137"/>
                  </a:srgbClr>
                </a:outerShdw>
              </a:effectLst>
            </a:endParaRPr>
          </a:p>
        </p:txBody>
      </p:sp>
      <p:sp>
        <p:nvSpPr>
          <p:cNvPr id="36" name="TextBox 35"/>
          <p:cNvSpPr txBox="1"/>
          <p:nvPr/>
        </p:nvSpPr>
        <p:spPr>
          <a:xfrm>
            <a:off x="838200" y="20183058"/>
            <a:ext cx="11734800" cy="2585323"/>
          </a:xfrm>
          <a:prstGeom prst="rect">
            <a:avLst/>
          </a:prstGeom>
          <a:noFill/>
        </p:spPr>
        <p:txBody>
          <a:bodyPr wrap="square" rtlCol="0">
            <a:spAutoFit/>
          </a:bodyPr>
          <a:lstStyle/>
          <a:p>
            <a:r>
              <a:rPr lang="en-US" sz="5400" dirty="0" smtClean="0"/>
              <a:t>Minority Serving Institution (MSI) faculty serving pre-service teachers in courses with  </a:t>
            </a:r>
            <a:r>
              <a:rPr lang="en-US" sz="5400" smtClean="0"/>
              <a:t>climate education.</a:t>
            </a:r>
            <a:endParaRPr lang="en-US" sz="5400" dirty="0"/>
          </a:p>
        </p:txBody>
      </p:sp>
    </p:spTree>
    <p:extLst>
      <p:ext uri="{BB962C8B-B14F-4D97-AF65-F5344CB8AC3E}">
        <p14:creationId xmlns:p14="http://schemas.microsoft.com/office/powerpoint/2010/main" val="1571885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TotalTime>
  <Words>612</Words>
  <Application>Microsoft Office PowerPoint</Application>
  <PresentationFormat>Custom</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MMT</cp:lastModifiedBy>
  <cp:revision>11</cp:revision>
  <dcterms:created xsi:type="dcterms:W3CDTF">2012-11-26T19:17:43Z</dcterms:created>
  <dcterms:modified xsi:type="dcterms:W3CDTF">2013-03-18T12:24:06Z</dcterms:modified>
</cp:coreProperties>
</file>