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6" r:id="rId2"/>
    <p:sldId id="259" r:id="rId3"/>
    <p:sldId id="283" r:id="rId4"/>
    <p:sldId id="277" r:id="rId5"/>
    <p:sldId id="293" r:id="rId6"/>
    <p:sldId id="294" r:id="rId7"/>
    <p:sldId id="295" r:id="rId8"/>
    <p:sldId id="296" r:id="rId9"/>
    <p:sldId id="269" r:id="rId10"/>
    <p:sldId id="292" r:id="rId11"/>
    <p:sldId id="285" r:id="rId12"/>
    <p:sldId id="286" r:id="rId13"/>
    <p:sldId id="274" r:id="rId14"/>
    <p:sldId id="298" r:id="rId15"/>
    <p:sldId id="297" r:id="rId16"/>
    <p:sldId id="273" r:id="rId17"/>
    <p:sldId id="299" r:id="rId18"/>
    <p:sldId id="307" r:id="rId19"/>
    <p:sldId id="287" r:id="rId20"/>
    <p:sldId id="302" r:id="rId21"/>
    <p:sldId id="303" r:id="rId22"/>
    <p:sldId id="304" r:id="rId23"/>
    <p:sldId id="305" r:id="rId24"/>
    <p:sldId id="263" r:id="rId25"/>
    <p:sldId id="265" r:id="rId26"/>
    <p:sldId id="264"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06" autoAdjust="0"/>
  </p:normalViewPr>
  <p:slideViewPr>
    <p:cSldViewPr snapToGrid="0" snapToObjects="1">
      <p:cViewPr>
        <p:scale>
          <a:sx n="116" d="100"/>
          <a:sy n="116" d="100"/>
        </p:scale>
        <p:origin x="-15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C83E7-B5EA-EE44-9FAD-7EE9FFD9489D}"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814D66FD-9BA8-7C49-AEB8-96142BF0BFF1}">
      <dgm:prSet phldrT="[Text]"/>
      <dgm:spPr/>
      <dgm:t>
        <a:bodyPr/>
        <a:lstStyle/>
        <a:p>
          <a:r>
            <a:rPr lang="en-US" dirty="0" smtClean="0"/>
            <a:t>Make</a:t>
          </a:r>
          <a:endParaRPr lang="en-US" dirty="0"/>
        </a:p>
      </dgm:t>
    </dgm:pt>
    <dgm:pt modelId="{02555E54-0C0D-1D46-A5BC-0EFC0AE333CB}" type="parTrans" cxnId="{C1F7911A-2360-CE45-92A3-C201D9880CB2}">
      <dgm:prSet/>
      <dgm:spPr/>
      <dgm:t>
        <a:bodyPr/>
        <a:lstStyle/>
        <a:p>
          <a:endParaRPr lang="en-US"/>
        </a:p>
      </dgm:t>
    </dgm:pt>
    <dgm:pt modelId="{993BA66F-578E-6749-A9F3-71B6736BA027}" type="sibTrans" cxnId="{C1F7911A-2360-CE45-92A3-C201D9880CB2}">
      <dgm:prSet/>
      <dgm:spPr/>
      <dgm:t>
        <a:bodyPr/>
        <a:lstStyle/>
        <a:p>
          <a:endParaRPr lang="en-US"/>
        </a:p>
      </dgm:t>
    </dgm:pt>
    <dgm:pt modelId="{84D46CAF-EE0D-834B-B49D-D9640EB55894}">
      <dgm:prSet phldrT="[Text]"/>
      <dgm:spPr/>
      <dgm:t>
        <a:bodyPr/>
        <a:lstStyle/>
        <a:p>
          <a:r>
            <a:rPr lang="en-US" dirty="0" smtClean="0"/>
            <a:t>Submit</a:t>
          </a:r>
          <a:endParaRPr lang="en-US" dirty="0"/>
        </a:p>
      </dgm:t>
    </dgm:pt>
    <dgm:pt modelId="{9B0932F2-02AA-AC4A-B3EA-E2AA29015146}" type="parTrans" cxnId="{7633D07E-46D1-7F4C-9013-BDBF8AB8998F}">
      <dgm:prSet/>
      <dgm:spPr/>
      <dgm:t>
        <a:bodyPr/>
        <a:lstStyle/>
        <a:p>
          <a:endParaRPr lang="en-US"/>
        </a:p>
      </dgm:t>
    </dgm:pt>
    <dgm:pt modelId="{66F37666-D55E-484A-926F-317A9270735B}" type="sibTrans" cxnId="{7633D07E-46D1-7F4C-9013-BDBF8AB8998F}">
      <dgm:prSet/>
      <dgm:spPr/>
      <dgm:t>
        <a:bodyPr/>
        <a:lstStyle/>
        <a:p>
          <a:endParaRPr lang="en-US"/>
        </a:p>
      </dgm:t>
    </dgm:pt>
    <dgm:pt modelId="{A3C50802-FAF9-7C48-9800-A65298DCF59D}">
      <dgm:prSet phldrT="[Text]"/>
      <dgm:spPr/>
      <dgm:t>
        <a:bodyPr/>
        <a:lstStyle/>
        <a:p>
          <a:r>
            <a:rPr lang="en-US" dirty="0" smtClean="0"/>
            <a:t>Review</a:t>
          </a:r>
          <a:endParaRPr lang="en-US" dirty="0"/>
        </a:p>
      </dgm:t>
    </dgm:pt>
    <dgm:pt modelId="{BADF55B9-BD14-654F-8EF8-A037D252B285}" type="parTrans" cxnId="{09539753-CC11-8B41-87F3-8B2C128FA249}">
      <dgm:prSet/>
      <dgm:spPr/>
      <dgm:t>
        <a:bodyPr/>
        <a:lstStyle/>
        <a:p>
          <a:endParaRPr lang="en-US"/>
        </a:p>
      </dgm:t>
    </dgm:pt>
    <dgm:pt modelId="{A1CECB63-3C04-F943-868E-B0C718480D97}" type="sibTrans" cxnId="{09539753-CC11-8B41-87F3-8B2C128FA249}">
      <dgm:prSet/>
      <dgm:spPr/>
      <dgm:t>
        <a:bodyPr/>
        <a:lstStyle/>
        <a:p>
          <a:endParaRPr lang="en-US"/>
        </a:p>
      </dgm:t>
    </dgm:pt>
    <dgm:pt modelId="{A80933C5-DCC7-3C4C-A9FE-95300E2C7AD8}">
      <dgm:prSet phldrT="[Text]"/>
      <dgm:spPr/>
      <dgm:t>
        <a:bodyPr/>
        <a:lstStyle/>
        <a:p>
          <a:r>
            <a:rPr lang="en-US" dirty="0" smtClean="0"/>
            <a:t>Publish</a:t>
          </a:r>
          <a:endParaRPr lang="en-US" dirty="0"/>
        </a:p>
      </dgm:t>
    </dgm:pt>
    <dgm:pt modelId="{1BB71FC7-D2BC-364E-AE4B-640C7D0704BB}" type="parTrans" cxnId="{923E1803-A280-5146-B9AE-669BA7270583}">
      <dgm:prSet/>
      <dgm:spPr/>
      <dgm:t>
        <a:bodyPr/>
        <a:lstStyle/>
        <a:p>
          <a:endParaRPr lang="en-US"/>
        </a:p>
      </dgm:t>
    </dgm:pt>
    <dgm:pt modelId="{B3A77B9B-4B0D-9344-A230-60A3A0E43DC3}" type="sibTrans" cxnId="{923E1803-A280-5146-B9AE-669BA7270583}">
      <dgm:prSet/>
      <dgm:spPr/>
      <dgm:t>
        <a:bodyPr/>
        <a:lstStyle/>
        <a:p>
          <a:endParaRPr lang="en-US"/>
        </a:p>
      </dgm:t>
    </dgm:pt>
    <dgm:pt modelId="{CA98EF52-D7B5-F542-8396-3242C0639562}">
      <dgm:prSet phldrT="[Text]"/>
      <dgm:spPr/>
      <dgm:t>
        <a:bodyPr/>
        <a:lstStyle/>
        <a:p>
          <a:r>
            <a:rPr lang="en-US" dirty="0" smtClean="0"/>
            <a:t>Revise</a:t>
          </a:r>
          <a:endParaRPr lang="en-US" dirty="0"/>
        </a:p>
      </dgm:t>
    </dgm:pt>
    <dgm:pt modelId="{2AA5BA36-8C97-474C-9F10-4E39E9E30BD3}" type="parTrans" cxnId="{861BD222-6398-B44B-B50D-B9BD858F5A6A}">
      <dgm:prSet/>
      <dgm:spPr/>
      <dgm:t>
        <a:bodyPr/>
        <a:lstStyle/>
        <a:p>
          <a:endParaRPr lang="en-US"/>
        </a:p>
      </dgm:t>
    </dgm:pt>
    <dgm:pt modelId="{695C18EC-690A-2C41-9A76-2CEEF6FD9400}" type="sibTrans" cxnId="{861BD222-6398-B44B-B50D-B9BD858F5A6A}">
      <dgm:prSet/>
      <dgm:spPr/>
      <dgm:t>
        <a:bodyPr/>
        <a:lstStyle/>
        <a:p>
          <a:endParaRPr lang="en-US"/>
        </a:p>
      </dgm:t>
    </dgm:pt>
    <dgm:pt modelId="{63C6C0A9-FD5B-6F4E-949C-988524ECF377}" type="pres">
      <dgm:prSet presAssocID="{C66C83E7-B5EA-EE44-9FAD-7EE9FFD9489D}" presName="cycle" presStyleCnt="0">
        <dgm:presLayoutVars>
          <dgm:dir/>
          <dgm:resizeHandles val="exact"/>
        </dgm:presLayoutVars>
      </dgm:prSet>
      <dgm:spPr/>
      <dgm:t>
        <a:bodyPr/>
        <a:lstStyle/>
        <a:p>
          <a:endParaRPr lang="en-US"/>
        </a:p>
      </dgm:t>
    </dgm:pt>
    <dgm:pt modelId="{B607BF3A-D872-204E-B5B2-C2CD9507A787}" type="pres">
      <dgm:prSet presAssocID="{814D66FD-9BA8-7C49-AEB8-96142BF0BFF1}" presName="node" presStyleLbl="node1" presStyleIdx="0" presStyleCnt="5">
        <dgm:presLayoutVars>
          <dgm:bulletEnabled val="1"/>
        </dgm:presLayoutVars>
      </dgm:prSet>
      <dgm:spPr/>
      <dgm:t>
        <a:bodyPr/>
        <a:lstStyle/>
        <a:p>
          <a:endParaRPr lang="en-US"/>
        </a:p>
      </dgm:t>
    </dgm:pt>
    <dgm:pt modelId="{94D82509-7696-C94B-812B-A328D5015147}" type="pres">
      <dgm:prSet presAssocID="{993BA66F-578E-6749-A9F3-71B6736BA027}" presName="sibTrans" presStyleLbl="sibTrans2D1" presStyleIdx="0" presStyleCnt="5"/>
      <dgm:spPr/>
      <dgm:t>
        <a:bodyPr/>
        <a:lstStyle/>
        <a:p>
          <a:endParaRPr lang="en-US"/>
        </a:p>
      </dgm:t>
    </dgm:pt>
    <dgm:pt modelId="{60FD032D-A7F4-6945-B951-48F324DCBC41}" type="pres">
      <dgm:prSet presAssocID="{993BA66F-578E-6749-A9F3-71B6736BA027}" presName="connectorText" presStyleLbl="sibTrans2D1" presStyleIdx="0" presStyleCnt="5"/>
      <dgm:spPr/>
      <dgm:t>
        <a:bodyPr/>
        <a:lstStyle/>
        <a:p>
          <a:endParaRPr lang="en-US"/>
        </a:p>
      </dgm:t>
    </dgm:pt>
    <dgm:pt modelId="{9BD247C8-80AB-D547-93E2-3C0B12B191F8}" type="pres">
      <dgm:prSet presAssocID="{84D46CAF-EE0D-834B-B49D-D9640EB55894}" presName="node" presStyleLbl="node1" presStyleIdx="1" presStyleCnt="5">
        <dgm:presLayoutVars>
          <dgm:bulletEnabled val="1"/>
        </dgm:presLayoutVars>
      </dgm:prSet>
      <dgm:spPr/>
      <dgm:t>
        <a:bodyPr/>
        <a:lstStyle/>
        <a:p>
          <a:endParaRPr lang="en-US"/>
        </a:p>
      </dgm:t>
    </dgm:pt>
    <dgm:pt modelId="{1631F5EE-37BA-124B-BF03-F9AD8E10AA19}" type="pres">
      <dgm:prSet presAssocID="{66F37666-D55E-484A-926F-317A9270735B}" presName="sibTrans" presStyleLbl="sibTrans2D1" presStyleIdx="1" presStyleCnt="5"/>
      <dgm:spPr/>
      <dgm:t>
        <a:bodyPr/>
        <a:lstStyle/>
        <a:p>
          <a:endParaRPr lang="en-US"/>
        </a:p>
      </dgm:t>
    </dgm:pt>
    <dgm:pt modelId="{1498082C-8573-894A-9AF3-E6FD93D64559}" type="pres">
      <dgm:prSet presAssocID="{66F37666-D55E-484A-926F-317A9270735B}" presName="connectorText" presStyleLbl="sibTrans2D1" presStyleIdx="1" presStyleCnt="5"/>
      <dgm:spPr/>
      <dgm:t>
        <a:bodyPr/>
        <a:lstStyle/>
        <a:p>
          <a:endParaRPr lang="en-US"/>
        </a:p>
      </dgm:t>
    </dgm:pt>
    <dgm:pt modelId="{F4649767-14D4-6A40-AEF4-A8964FC2A3AD}" type="pres">
      <dgm:prSet presAssocID="{A3C50802-FAF9-7C48-9800-A65298DCF59D}" presName="node" presStyleLbl="node1" presStyleIdx="2" presStyleCnt="5" custRadScaleRad="74557" custRadScaleInc="105962">
        <dgm:presLayoutVars>
          <dgm:bulletEnabled val="1"/>
        </dgm:presLayoutVars>
      </dgm:prSet>
      <dgm:spPr/>
      <dgm:t>
        <a:bodyPr/>
        <a:lstStyle/>
        <a:p>
          <a:endParaRPr lang="en-US"/>
        </a:p>
      </dgm:t>
    </dgm:pt>
    <dgm:pt modelId="{CB46846B-1301-414B-B032-E49A4779E302}" type="pres">
      <dgm:prSet presAssocID="{A1CECB63-3C04-F943-868E-B0C718480D97}" presName="sibTrans" presStyleLbl="sibTrans2D1" presStyleIdx="2" presStyleCnt="5"/>
      <dgm:spPr/>
      <dgm:t>
        <a:bodyPr/>
        <a:lstStyle/>
        <a:p>
          <a:endParaRPr lang="en-US"/>
        </a:p>
      </dgm:t>
    </dgm:pt>
    <dgm:pt modelId="{351E56CF-FBFD-474C-B0E2-21E61F6AE7BB}" type="pres">
      <dgm:prSet presAssocID="{A1CECB63-3C04-F943-868E-B0C718480D97}" presName="connectorText" presStyleLbl="sibTrans2D1" presStyleIdx="2" presStyleCnt="5"/>
      <dgm:spPr/>
      <dgm:t>
        <a:bodyPr/>
        <a:lstStyle/>
        <a:p>
          <a:endParaRPr lang="en-US"/>
        </a:p>
      </dgm:t>
    </dgm:pt>
    <dgm:pt modelId="{F8D18659-4981-8944-BDCB-E0523BBF5234}" type="pres">
      <dgm:prSet presAssocID="{A80933C5-DCC7-3C4C-A9FE-95300E2C7AD8}" presName="node" presStyleLbl="node1" presStyleIdx="3" presStyleCnt="5" custRadScaleRad="171193" custRadScaleInc="71592">
        <dgm:presLayoutVars>
          <dgm:bulletEnabled val="1"/>
        </dgm:presLayoutVars>
      </dgm:prSet>
      <dgm:spPr/>
      <dgm:t>
        <a:bodyPr/>
        <a:lstStyle/>
        <a:p>
          <a:endParaRPr lang="en-US"/>
        </a:p>
      </dgm:t>
    </dgm:pt>
    <dgm:pt modelId="{E9AC2F6E-BF37-EC4A-82C6-5E985C4D4EA9}" type="pres">
      <dgm:prSet presAssocID="{B3A77B9B-4B0D-9344-A230-60A3A0E43DC3}" presName="sibTrans" presStyleLbl="sibTrans2D1" presStyleIdx="3" presStyleCnt="5" custAng="21599998" custScaleX="44144" custLinFactNeighborX="66006" custLinFactNeighborY="-1"/>
      <dgm:spPr/>
      <dgm:t>
        <a:bodyPr/>
        <a:lstStyle/>
        <a:p>
          <a:endParaRPr lang="en-US"/>
        </a:p>
      </dgm:t>
    </dgm:pt>
    <dgm:pt modelId="{4A4240ED-0E08-F040-88EC-C90D63A90EB9}" type="pres">
      <dgm:prSet presAssocID="{B3A77B9B-4B0D-9344-A230-60A3A0E43DC3}" presName="connectorText" presStyleLbl="sibTrans2D1" presStyleIdx="3" presStyleCnt="5"/>
      <dgm:spPr/>
      <dgm:t>
        <a:bodyPr/>
        <a:lstStyle/>
        <a:p>
          <a:endParaRPr lang="en-US"/>
        </a:p>
      </dgm:t>
    </dgm:pt>
    <dgm:pt modelId="{08946FAE-E02B-714C-A3D4-F92DA0F6DBB3}" type="pres">
      <dgm:prSet presAssocID="{CA98EF52-D7B5-F542-8396-3242C0639562}" presName="node" presStyleLbl="node1" presStyleIdx="4" presStyleCnt="5" custRadScaleRad="179255" custRadScaleInc="-475410">
        <dgm:presLayoutVars>
          <dgm:bulletEnabled val="1"/>
        </dgm:presLayoutVars>
      </dgm:prSet>
      <dgm:spPr/>
      <dgm:t>
        <a:bodyPr/>
        <a:lstStyle/>
        <a:p>
          <a:endParaRPr lang="en-US"/>
        </a:p>
      </dgm:t>
    </dgm:pt>
    <dgm:pt modelId="{B83A5D6F-C048-F148-97C7-05EF6377B538}" type="pres">
      <dgm:prSet presAssocID="{695C18EC-690A-2C41-9A76-2CEEF6FD9400}" presName="sibTrans" presStyleLbl="sibTrans2D1" presStyleIdx="4" presStyleCnt="5" custScaleX="34733" custLinFactY="4009" custLinFactNeighborX="54908" custLinFactNeighborY="100000"/>
      <dgm:spPr/>
      <dgm:t>
        <a:bodyPr/>
        <a:lstStyle/>
        <a:p>
          <a:endParaRPr lang="en-US"/>
        </a:p>
      </dgm:t>
    </dgm:pt>
    <dgm:pt modelId="{D6CBCC49-FADD-BB47-8EBC-BEA0077273C8}" type="pres">
      <dgm:prSet presAssocID="{695C18EC-690A-2C41-9A76-2CEEF6FD9400}" presName="connectorText" presStyleLbl="sibTrans2D1" presStyleIdx="4" presStyleCnt="5"/>
      <dgm:spPr/>
      <dgm:t>
        <a:bodyPr/>
        <a:lstStyle/>
        <a:p>
          <a:endParaRPr lang="en-US"/>
        </a:p>
      </dgm:t>
    </dgm:pt>
  </dgm:ptLst>
  <dgm:cxnLst>
    <dgm:cxn modelId="{1FE98DC9-05C5-D44F-B468-99653766D4C3}" type="presOf" srcId="{B3A77B9B-4B0D-9344-A230-60A3A0E43DC3}" destId="{E9AC2F6E-BF37-EC4A-82C6-5E985C4D4EA9}" srcOrd="0" destOrd="0" presId="urn:microsoft.com/office/officeart/2005/8/layout/cycle2"/>
    <dgm:cxn modelId="{9469FA13-8DA0-D747-8D6B-5D008C741E74}" type="presOf" srcId="{84D46CAF-EE0D-834B-B49D-D9640EB55894}" destId="{9BD247C8-80AB-D547-93E2-3C0B12B191F8}" srcOrd="0" destOrd="0" presId="urn:microsoft.com/office/officeart/2005/8/layout/cycle2"/>
    <dgm:cxn modelId="{7633D07E-46D1-7F4C-9013-BDBF8AB8998F}" srcId="{C66C83E7-B5EA-EE44-9FAD-7EE9FFD9489D}" destId="{84D46CAF-EE0D-834B-B49D-D9640EB55894}" srcOrd="1" destOrd="0" parTransId="{9B0932F2-02AA-AC4A-B3EA-E2AA29015146}" sibTransId="{66F37666-D55E-484A-926F-317A9270735B}"/>
    <dgm:cxn modelId="{AD1573C7-3673-6445-80DA-38A3B33F9630}" type="presOf" srcId="{C66C83E7-B5EA-EE44-9FAD-7EE9FFD9489D}" destId="{63C6C0A9-FD5B-6F4E-949C-988524ECF377}" srcOrd="0" destOrd="0" presId="urn:microsoft.com/office/officeart/2005/8/layout/cycle2"/>
    <dgm:cxn modelId="{E033229C-8A74-7F40-8F75-A4D3F3853742}" type="presOf" srcId="{A3C50802-FAF9-7C48-9800-A65298DCF59D}" destId="{F4649767-14D4-6A40-AEF4-A8964FC2A3AD}" srcOrd="0" destOrd="0" presId="urn:microsoft.com/office/officeart/2005/8/layout/cycle2"/>
    <dgm:cxn modelId="{9E15264A-BBF7-5F4E-B006-109D3663605B}" type="presOf" srcId="{66F37666-D55E-484A-926F-317A9270735B}" destId="{1631F5EE-37BA-124B-BF03-F9AD8E10AA19}" srcOrd="0" destOrd="0" presId="urn:microsoft.com/office/officeart/2005/8/layout/cycle2"/>
    <dgm:cxn modelId="{E3C203D0-FC74-0E42-AA1A-550D87B7B037}" type="presOf" srcId="{A1CECB63-3C04-F943-868E-B0C718480D97}" destId="{351E56CF-FBFD-474C-B0E2-21E61F6AE7BB}" srcOrd="1" destOrd="0" presId="urn:microsoft.com/office/officeart/2005/8/layout/cycle2"/>
    <dgm:cxn modelId="{03930093-8BA6-074B-9B41-034E09650838}" type="presOf" srcId="{993BA66F-578E-6749-A9F3-71B6736BA027}" destId="{60FD032D-A7F4-6945-B951-48F324DCBC41}" srcOrd="1" destOrd="0" presId="urn:microsoft.com/office/officeart/2005/8/layout/cycle2"/>
    <dgm:cxn modelId="{923E1803-A280-5146-B9AE-669BA7270583}" srcId="{C66C83E7-B5EA-EE44-9FAD-7EE9FFD9489D}" destId="{A80933C5-DCC7-3C4C-A9FE-95300E2C7AD8}" srcOrd="3" destOrd="0" parTransId="{1BB71FC7-D2BC-364E-AE4B-640C7D0704BB}" sibTransId="{B3A77B9B-4B0D-9344-A230-60A3A0E43DC3}"/>
    <dgm:cxn modelId="{29FC1851-0531-9642-B333-F87A4FF80D2D}" type="presOf" srcId="{814D66FD-9BA8-7C49-AEB8-96142BF0BFF1}" destId="{B607BF3A-D872-204E-B5B2-C2CD9507A787}" srcOrd="0" destOrd="0" presId="urn:microsoft.com/office/officeart/2005/8/layout/cycle2"/>
    <dgm:cxn modelId="{861BD222-6398-B44B-B50D-B9BD858F5A6A}" srcId="{C66C83E7-B5EA-EE44-9FAD-7EE9FFD9489D}" destId="{CA98EF52-D7B5-F542-8396-3242C0639562}" srcOrd="4" destOrd="0" parTransId="{2AA5BA36-8C97-474C-9F10-4E39E9E30BD3}" sibTransId="{695C18EC-690A-2C41-9A76-2CEEF6FD9400}"/>
    <dgm:cxn modelId="{3B557F1D-ACF9-B743-B9D6-E8BFE9041DE6}" type="presOf" srcId="{695C18EC-690A-2C41-9A76-2CEEF6FD9400}" destId="{D6CBCC49-FADD-BB47-8EBC-BEA0077273C8}" srcOrd="1" destOrd="0" presId="urn:microsoft.com/office/officeart/2005/8/layout/cycle2"/>
    <dgm:cxn modelId="{7F54A3DE-0D31-274F-813D-559A1099C12D}" type="presOf" srcId="{CA98EF52-D7B5-F542-8396-3242C0639562}" destId="{08946FAE-E02B-714C-A3D4-F92DA0F6DBB3}" srcOrd="0" destOrd="0" presId="urn:microsoft.com/office/officeart/2005/8/layout/cycle2"/>
    <dgm:cxn modelId="{BE5BF024-E7C2-014B-82C9-DD7B455157F9}" type="presOf" srcId="{695C18EC-690A-2C41-9A76-2CEEF6FD9400}" destId="{B83A5D6F-C048-F148-97C7-05EF6377B538}" srcOrd="0" destOrd="0" presId="urn:microsoft.com/office/officeart/2005/8/layout/cycle2"/>
    <dgm:cxn modelId="{2A53ABFB-6AE9-E243-B6C0-384DCDC54BC5}" type="presOf" srcId="{A80933C5-DCC7-3C4C-A9FE-95300E2C7AD8}" destId="{F8D18659-4981-8944-BDCB-E0523BBF5234}" srcOrd="0" destOrd="0" presId="urn:microsoft.com/office/officeart/2005/8/layout/cycle2"/>
    <dgm:cxn modelId="{5510507C-1D34-5E46-A902-41F52A40E6B2}" type="presOf" srcId="{66F37666-D55E-484A-926F-317A9270735B}" destId="{1498082C-8573-894A-9AF3-E6FD93D64559}" srcOrd="1" destOrd="0" presId="urn:microsoft.com/office/officeart/2005/8/layout/cycle2"/>
    <dgm:cxn modelId="{0B7C72C9-9AE6-FA48-88B3-6862365CE92E}" type="presOf" srcId="{993BA66F-578E-6749-A9F3-71B6736BA027}" destId="{94D82509-7696-C94B-812B-A328D5015147}" srcOrd="0" destOrd="0" presId="urn:microsoft.com/office/officeart/2005/8/layout/cycle2"/>
    <dgm:cxn modelId="{A9D9CB43-30C0-B747-BC38-5F7DCED209C6}" type="presOf" srcId="{B3A77B9B-4B0D-9344-A230-60A3A0E43DC3}" destId="{4A4240ED-0E08-F040-88EC-C90D63A90EB9}" srcOrd="1" destOrd="0" presId="urn:microsoft.com/office/officeart/2005/8/layout/cycle2"/>
    <dgm:cxn modelId="{CD809604-2F6B-9A45-8AE9-10295D70E926}" type="presOf" srcId="{A1CECB63-3C04-F943-868E-B0C718480D97}" destId="{CB46846B-1301-414B-B032-E49A4779E302}" srcOrd="0" destOrd="0" presId="urn:microsoft.com/office/officeart/2005/8/layout/cycle2"/>
    <dgm:cxn modelId="{C1F7911A-2360-CE45-92A3-C201D9880CB2}" srcId="{C66C83E7-B5EA-EE44-9FAD-7EE9FFD9489D}" destId="{814D66FD-9BA8-7C49-AEB8-96142BF0BFF1}" srcOrd="0" destOrd="0" parTransId="{02555E54-0C0D-1D46-A5BC-0EFC0AE333CB}" sibTransId="{993BA66F-578E-6749-A9F3-71B6736BA027}"/>
    <dgm:cxn modelId="{09539753-CC11-8B41-87F3-8B2C128FA249}" srcId="{C66C83E7-B5EA-EE44-9FAD-7EE9FFD9489D}" destId="{A3C50802-FAF9-7C48-9800-A65298DCF59D}" srcOrd="2" destOrd="0" parTransId="{BADF55B9-BD14-654F-8EF8-A037D252B285}" sibTransId="{A1CECB63-3C04-F943-868E-B0C718480D97}"/>
    <dgm:cxn modelId="{694A09EB-995D-F74D-B58D-497079806126}" type="presParOf" srcId="{63C6C0A9-FD5B-6F4E-949C-988524ECF377}" destId="{B607BF3A-D872-204E-B5B2-C2CD9507A787}" srcOrd="0" destOrd="0" presId="urn:microsoft.com/office/officeart/2005/8/layout/cycle2"/>
    <dgm:cxn modelId="{633BE9B4-F683-FA40-A5C7-0AE0C64A9A26}" type="presParOf" srcId="{63C6C0A9-FD5B-6F4E-949C-988524ECF377}" destId="{94D82509-7696-C94B-812B-A328D5015147}" srcOrd="1" destOrd="0" presId="urn:microsoft.com/office/officeart/2005/8/layout/cycle2"/>
    <dgm:cxn modelId="{FFFFF1C2-ED28-0948-83D6-8C4BE03B5FFC}" type="presParOf" srcId="{94D82509-7696-C94B-812B-A328D5015147}" destId="{60FD032D-A7F4-6945-B951-48F324DCBC41}" srcOrd="0" destOrd="0" presId="urn:microsoft.com/office/officeart/2005/8/layout/cycle2"/>
    <dgm:cxn modelId="{B4B5FF5A-5D7C-844E-994E-3403F33E9942}" type="presParOf" srcId="{63C6C0A9-FD5B-6F4E-949C-988524ECF377}" destId="{9BD247C8-80AB-D547-93E2-3C0B12B191F8}" srcOrd="2" destOrd="0" presId="urn:microsoft.com/office/officeart/2005/8/layout/cycle2"/>
    <dgm:cxn modelId="{8ECBF460-7606-1742-8F1F-DCBC4BE4EDFC}" type="presParOf" srcId="{63C6C0A9-FD5B-6F4E-949C-988524ECF377}" destId="{1631F5EE-37BA-124B-BF03-F9AD8E10AA19}" srcOrd="3" destOrd="0" presId="urn:microsoft.com/office/officeart/2005/8/layout/cycle2"/>
    <dgm:cxn modelId="{71D26530-4C3F-8448-A26E-94BDFAF98AD2}" type="presParOf" srcId="{1631F5EE-37BA-124B-BF03-F9AD8E10AA19}" destId="{1498082C-8573-894A-9AF3-E6FD93D64559}" srcOrd="0" destOrd="0" presId="urn:microsoft.com/office/officeart/2005/8/layout/cycle2"/>
    <dgm:cxn modelId="{7A84DC7C-E0BB-F141-AE79-B75246108EC7}" type="presParOf" srcId="{63C6C0A9-FD5B-6F4E-949C-988524ECF377}" destId="{F4649767-14D4-6A40-AEF4-A8964FC2A3AD}" srcOrd="4" destOrd="0" presId="urn:microsoft.com/office/officeart/2005/8/layout/cycle2"/>
    <dgm:cxn modelId="{1B263EFB-24D4-8640-AFAC-D8D32992F16F}" type="presParOf" srcId="{63C6C0A9-FD5B-6F4E-949C-988524ECF377}" destId="{CB46846B-1301-414B-B032-E49A4779E302}" srcOrd="5" destOrd="0" presId="urn:microsoft.com/office/officeart/2005/8/layout/cycle2"/>
    <dgm:cxn modelId="{9C0248C8-4BCE-3F47-912F-9D54B857DA78}" type="presParOf" srcId="{CB46846B-1301-414B-B032-E49A4779E302}" destId="{351E56CF-FBFD-474C-B0E2-21E61F6AE7BB}" srcOrd="0" destOrd="0" presId="urn:microsoft.com/office/officeart/2005/8/layout/cycle2"/>
    <dgm:cxn modelId="{2006BD62-A9DA-2E4E-9DA2-D2876679D4E9}" type="presParOf" srcId="{63C6C0A9-FD5B-6F4E-949C-988524ECF377}" destId="{F8D18659-4981-8944-BDCB-E0523BBF5234}" srcOrd="6" destOrd="0" presId="urn:microsoft.com/office/officeart/2005/8/layout/cycle2"/>
    <dgm:cxn modelId="{2F5B609F-8649-DB4A-93A7-1C2F9A5FB818}" type="presParOf" srcId="{63C6C0A9-FD5B-6F4E-949C-988524ECF377}" destId="{E9AC2F6E-BF37-EC4A-82C6-5E985C4D4EA9}" srcOrd="7" destOrd="0" presId="urn:microsoft.com/office/officeart/2005/8/layout/cycle2"/>
    <dgm:cxn modelId="{7F185336-B2DB-2B4D-87F0-EACB9EAF9E74}" type="presParOf" srcId="{E9AC2F6E-BF37-EC4A-82C6-5E985C4D4EA9}" destId="{4A4240ED-0E08-F040-88EC-C90D63A90EB9}" srcOrd="0" destOrd="0" presId="urn:microsoft.com/office/officeart/2005/8/layout/cycle2"/>
    <dgm:cxn modelId="{B3299BF9-AD10-E640-8F64-EE22C8944523}" type="presParOf" srcId="{63C6C0A9-FD5B-6F4E-949C-988524ECF377}" destId="{08946FAE-E02B-714C-A3D4-F92DA0F6DBB3}" srcOrd="8" destOrd="0" presId="urn:microsoft.com/office/officeart/2005/8/layout/cycle2"/>
    <dgm:cxn modelId="{D54492AF-18CA-3C4A-87A9-4AC5C9D1002D}" type="presParOf" srcId="{63C6C0A9-FD5B-6F4E-949C-988524ECF377}" destId="{B83A5D6F-C048-F148-97C7-05EF6377B538}" srcOrd="9" destOrd="0" presId="urn:microsoft.com/office/officeart/2005/8/layout/cycle2"/>
    <dgm:cxn modelId="{4B0B8C20-A23B-0141-91FC-26F98F2245EA}" type="presParOf" srcId="{B83A5D6F-C048-F148-97C7-05EF6377B538}" destId="{D6CBCC49-FADD-BB47-8EBC-BEA0077273C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7BF3A-D872-204E-B5B2-C2CD9507A787}">
      <dsp:nvSpPr>
        <dsp:cNvPr id="0" name=""/>
        <dsp:cNvSpPr/>
      </dsp:nvSpPr>
      <dsp:spPr>
        <a:xfrm>
          <a:off x="2822256" y="1203"/>
          <a:ext cx="1382819" cy="138281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Make</a:t>
          </a:r>
          <a:endParaRPr lang="en-US" sz="2300" kern="1200" dirty="0"/>
        </a:p>
      </dsp:txBody>
      <dsp:txXfrm>
        <a:off x="3024765" y="203712"/>
        <a:ext cx="977801" cy="977801"/>
      </dsp:txXfrm>
    </dsp:sp>
    <dsp:sp modelId="{94D82509-7696-C94B-812B-A328D5015147}">
      <dsp:nvSpPr>
        <dsp:cNvPr id="0" name=""/>
        <dsp:cNvSpPr/>
      </dsp:nvSpPr>
      <dsp:spPr>
        <a:xfrm rot="2160000">
          <a:off x="4161137" y="1062860"/>
          <a:ext cx="366621" cy="46670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171640" y="1123876"/>
        <a:ext cx="256635" cy="280021"/>
      </dsp:txXfrm>
    </dsp:sp>
    <dsp:sp modelId="{9BD247C8-80AB-D547-93E2-3C0B12B191F8}">
      <dsp:nvSpPr>
        <dsp:cNvPr id="0" name=""/>
        <dsp:cNvSpPr/>
      </dsp:nvSpPr>
      <dsp:spPr>
        <a:xfrm>
          <a:off x="4500609" y="1220598"/>
          <a:ext cx="1382819" cy="138281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Submit</a:t>
          </a:r>
          <a:endParaRPr lang="en-US" sz="2300" kern="1200" dirty="0"/>
        </a:p>
      </dsp:txBody>
      <dsp:txXfrm>
        <a:off x="4703118" y="1423107"/>
        <a:ext cx="977801" cy="977801"/>
      </dsp:txXfrm>
    </dsp:sp>
    <dsp:sp modelId="{1631F5EE-37BA-124B-BF03-F9AD8E10AA19}">
      <dsp:nvSpPr>
        <dsp:cNvPr id="0" name=""/>
        <dsp:cNvSpPr/>
      </dsp:nvSpPr>
      <dsp:spPr>
        <a:xfrm rot="7973094">
          <a:off x="4033706" y="2596020"/>
          <a:ext cx="612595" cy="46670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151351" y="2638066"/>
        <a:ext cx="472585" cy="280021"/>
      </dsp:txXfrm>
    </dsp:sp>
    <dsp:sp modelId="{F4649767-14D4-6A40-AEF4-A8964FC2A3AD}">
      <dsp:nvSpPr>
        <dsp:cNvPr id="0" name=""/>
        <dsp:cNvSpPr/>
      </dsp:nvSpPr>
      <dsp:spPr>
        <a:xfrm>
          <a:off x="2772980" y="3080731"/>
          <a:ext cx="1382819" cy="138281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Review</a:t>
          </a:r>
          <a:endParaRPr lang="en-US" sz="2300" kern="1200" dirty="0"/>
        </a:p>
      </dsp:txBody>
      <dsp:txXfrm>
        <a:off x="2975489" y="3283240"/>
        <a:ext cx="977801" cy="977801"/>
      </dsp:txXfrm>
    </dsp:sp>
    <dsp:sp modelId="{CB46846B-1301-414B-B032-E49A4779E302}">
      <dsp:nvSpPr>
        <dsp:cNvPr id="0" name=""/>
        <dsp:cNvSpPr/>
      </dsp:nvSpPr>
      <dsp:spPr>
        <a:xfrm rot="10650005">
          <a:off x="1850045" y="3595015"/>
          <a:ext cx="653074" cy="46670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1989988" y="3685302"/>
        <a:ext cx="513064" cy="280021"/>
      </dsp:txXfrm>
    </dsp:sp>
    <dsp:sp modelId="{F8D18659-4981-8944-BDCB-E0523BBF5234}">
      <dsp:nvSpPr>
        <dsp:cNvPr id="0" name=""/>
        <dsp:cNvSpPr/>
      </dsp:nvSpPr>
      <dsp:spPr>
        <a:xfrm>
          <a:off x="160433" y="3194793"/>
          <a:ext cx="1382819" cy="138281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Publish</a:t>
          </a:r>
          <a:endParaRPr lang="en-US" sz="2300" kern="1200" dirty="0"/>
        </a:p>
      </dsp:txBody>
      <dsp:txXfrm>
        <a:off x="362942" y="3397302"/>
        <a:ext cx="977801" cy="977801"/>
      </dsp:txXfrm>
    </dsp:sp>
    <dsp:sp modelId="{E9AC2F6E-BF37-EC4A-82C6-5E985C4D4EA9}">
      <dsp:nvSpPr>
        <dsp:cNvPr id="0" name=""/>
        <dsp:cNvSpPr/>
      </dsp:nvSpPr>
      <dsp:spPr>
        <a:xfrm>
          <a:off x="4487343" y="3652849"/>
          <a:ext cx="959543" cy="46670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487343" y="3746189"/>
        <a:ext cx="819533" cy="280021"/>
      </dsp:txXfrm>
    </dsp:sp>
    <dsp:sp modelId="{08946FAE-E02B-714C-A3D4-F92DA0F6DBB3}">
      <dsp:nvSpPr>
        <dsp:cNvPr id="0" name=""/>
        <dsp:cNvSpPr/>
      </dsp:nvSpPr>
      <dsp:spPr>
        <a:xfrm>
          <a:off x="5644513" y="3194796"/>
          <a:ext cx="1382819" cy="1382819"/>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Revise</a:t>
          </a:r>
          <a:endParaRPr lang="en-US" sz="2300" kern="1200" dirty="0"/>
        </a:p>
      </dsp:txBody>
      <dsp:txXfrm>
        <a:off x="5847022" y="3397305"/>
        <a:ext cx="977801" cy="977801"/>
      </dsp:txXfrm>
    </dsp:sp>
    <dsp:sp modelId="{B83A5D6F-C048-F148-97C7-05EF6377B538}">
      <dsp:nvSpPr>
        <dsp:cNvPr id="0" name=""/>
        <dsp:cNvSpPr/>
      </dsp:nvSpPr>
      <dsp:spPr>
        <a:xfrm rot="13711931">
          <a:off x="5526252" y="2573832"/>
          <a:ext cx="530003" cy="466701"/>
        </a:xfrm>
        <a:prstGeom prst="rightArrow">
          <a:avLst>
            <a:gd name="adj1" fmla="val 60000"/>
            <a:gd name="adj2" fmla="val 50000"/>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642614" y="2719629"/>
        <a:ext cx="389993" cy="28002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A846D-F83F-4009-A3DF-D0F3297B1730}" type="datetimeFigureOut">
              <a:rPr lang="en-US" smtClean="0"/>
              <a:pPr/>
              <a:t>4/16/12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4E418-E3A6-42A5-9379-EE6BCB751CC1}" type="slidenum">
              <a:rPr lang="en-US" smtClean="0"/>
              <a:pPr/>
              <a:t>‹#›</a:t>
            </a:fld>
            <a:endParaRPr lang="en-US"/>
          </a:p>
        </p:txBody>
      </p:sp>
    </p:spTree>
    <p:extLst>
      <p:ext uri="{BB962C8B-B14F-4D97-AF65-F5344CB8AC3E}">
        <p14:creationId xmlns:p14="http://schemas.microsoft.com/office/powerpoint/2010/main" val="126331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Data_structure" TargetMode="External"/><Relationship Id="rId4" Type="http://schemas.openxmlformats.org/officeDocument/2006/relationships/hyperlink" Target="http://en.wikipedia.org/wiki/Object_(computer_science)"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200" b="1" i="1" u="none" strike="noStrike" kern="1200" dirty="0" smtClean="0">
                <a:solidFill>
                  <a:schemeClr val="tx1"/>
                </a:solidFill>
                <a:effectLst>
                  <a:outerShdw sx="0" sy="0">
                    <a:srgbClr val="000000"/>
                  </a:outerShdw>
                </a:effectLst>
                <a:latin typeface="+mn-lt"/>
                <a:ea typeface="+mn-ea"/>
                <a:cs typeface="+mn-cs"/>
              </a:rPr>
              <a:t>Overview</a:t>
            </a:r>
          </a:p>
          <a:p>
            <a:r>
              <a:rPr lang="en-US" sz="1200" kern="1200" dirty="0" smtClean="0">
                <a:solidFill>
                  <a:schemeClr val="tx1"/>
                </a:solidFill>
                <a:effectLst/>
                <a:latin typeface="+mn-lt"/>
                <a:ea typeface="+mn-ea"/>
                <a:cs typeface="+mn-cs"/>
              </a:rPr>
              <a:t>The Center of Excellence in Remote Sensing Education and Research (CERSER) is part of several national and international research projects involving undergraduate and graduate students participating in remote sensing research. The movement-taking place in computer visualization of data towards handheld mobile devices has led to the development of smaller applications. This project seeks to break into this development by creating a compact mashup of local building information with a map service to create an informative navigational aid to students and visitors.</a:t>
            </a:r>
          </a:p>
          <a:p>
            <a:endParaRPr lang="en-US" sz="1200" kern="1200" dirty="0" smtClean="0">
              <a:solidFill>
                <a:schemeClr val="tx1"/>
              </a:solidFill>
              <a:effectLst/>
              <a:latin typeface="+mn-lt"/>
              <a:ea typeface="+mn-ea"/>
              <a:cs typeface="+mn-cs"/>
            </a:endParaRPr>
          </a:p>
          <a:p>
            <a:pPr lvl="1" fontAlgn="base"/>
            <a:r>
              <a:rPr lang="en-US" sz="1200" b="1" i="1" u="none" strike="noStrike" kern="1200" dirty="0" smtClean="0">
                <a:solidFill>
                  <a:schemeClr val="tx1"/>
                </a:solidFill>
                <a:effectLst>
                  <a:outerShdw sx="0" sy="0">
                    <a:srgbClr val="000000"/>
                  </a:outerShdw>
                </a:effectLst>
                <a:latin typeface="+mn-lt"/>
                <a:ea typeface="+mn-ea"/>
                <a:cs typeface="+mn-cs"/>
              </a:rPr>
              <a:t>Project Goal</a:t>
            </a:r>
          </a:p>
          <a:p>
            <a:r>
              <a:rPr lang="en-US" sz="1200" kern="1200" dirty="0" smtClean="0">
                <a:solidFill>
                  <a:schemeClr val="tx1"/>
                </a:solidFill>
                <a:effectLst/>
                <a:latin typeface="+mn-lt"/>
                <a:ea typeface="+mn-ea"/>
                <a:cs typeface="+mn-cs"/>
              </a:rPr>
              <a:t>The final goal of this project was to create an application so users could quickly locate information and directions to specific buildings on the campus of Elizabeth City State University (ECSU) using mobile devices.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Several tasks needed to be accomplished to support this goal and were achieved through the collaboration of two research teams. The first task was to construct databases along with forms to gather information regarding each building to be used in the project. The next was to create the map of the University to be displayed in the map service Google Maps. This involved the deletion of incorrect data and the creation of roads, buildings, sidewalks, and other features of the campus. The final task was to bring the data and map together in a site allowing users to access both. The second research group was to take this product a step further to provide walking directions from a user’s position to the desired building on campus.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F4E418-E3A6-42A5-9379-EE6BCB751CC1}" type="slidenum">
              <a:rPr lang="en-US" smtClean="0"/>
              <a:pPr/>
              <a:t>3</a:t>
            </a:fld>
            <a:endParaRPr lang="en-US"/>
          </a:p>
        </p:txBody>
      </p:sp>
    </p:spTree>
    <p:extLst>
      <p:ext uri="{BB962C8B-B14F-4D97-AF65-F5344CB8AC3E}">
        <p14:creationId xmlns:p14="http://schemas.microsoft.com/office/powerpoint/2010/main" val="235847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serialization</a:t>
            </a:r>
            <a:r>
              <a:rPr lang="en-US" dirty="0" smtClean="0"/>
              <a:t> is the process of converting a </a:t>
            </a:r>
            <a:r>
              <a:rPr lang="en-US" dirty="0" smtClean="0">
                <a:hlinkClick r:id="rId3" tooltip="Data structure"/>
              </a:rPr>
              <a:t>data structure</a:t>
            </a:r>
            <a:r>
              <a:rPr lang="en-US" dirty="0" smtClean="0"/>
              <a:t> or </a:t>
            </a:r>
            <a:r>
              <a:rPr lang="en-US" dirty="0" smtClean="0">
                <a:hlinkClick r:id="rId4" tooltip="Object (computer science)"/>
              </a:rPr>
              <a:t>object</a:t>
            </a:r>
            <a:r>
              <a:rPr lang="en-US" dirty="0" smtClean="0"/>
              <a:t> state into a format that can be stored </a:t>
            </a:r>
          </a:p>
          <a:p>
            <a:endParaRPr lang="en-US" sz="1200" b="1" i="1" u="none" strike="noStrike" kern="1200" dirty="0" smtClean="0">
              <a:solidFill>
                <a:schemeClr val="tx1"/>
              </a:solidFill>
              <a:effectLst>
                <a:outerShdw sx="0" sy="0">
                  <a:srgbClr val="000000"/>
                </a:outerShdw>
              </a:effectLst>
              <a:latin typeface="+mn-lt"/>
              <a:ea typeface="+mn-ea"/>
              <a:cs typeface="+mn-cs"/>
            </a:endParaRPr>
          </a:p>
          <a:p>
            <a:r>
              <a:rPr lang="en-US" sz="1200" b="1" i="1" u="none" strike="noStrike" kern="1200" dirty="0" smtClean="0">
                <a:solidFill>
                  <a:schemeClr val="tx1"/>
                </a:solidFill>
                <a:effectLst>
                  <a:outerShdw sx="0" sy="0">
                    <a:srgbClr val="000000"/>
                  </a:outerShdw>
                </a:effectLst>
                <a:latin typeface="+mn-lt"/>
                <a:ea typeface="+mn-ea"/>
                <a:cs typeface="+mn-cs"/>
              </a:rPr>
              <a:t>HTML5</a:t>
            </a:r>
          </a:p>
          <a:p>
            <a:r>
              <a:rPr lang="en-US" sz="1200" kern="1200" dirty="0" smtClean="0">
                <a:solidFill>
                  <a:schemeClr val="tx1"/>
                </a:solidFill>
                <a:effectLst/>
                <a:latin typeface="+mn-lt"/>
                <a:ea typeface="+mn-ea"/>
                <a:cs typeface="+mn-cs"/>
              </a:rPr>
              <a:t>HTML5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fifth revision of HTML</a:t>
            </a:r>
            <a:r>
              <a:rPr lang="en-US" sz="1200" kern="1200" baseline="0" dirty="0" smtClean="0">
                <a:solidFill>
                  <a:schemeClr val="tx1"/>
                </a:solidFill>
                <a:effectLst/>
                <a:latin typeface="+mn-lt"/>
                <a:ea typeface="+mn-ea"/>
                <a:cs typeface="+mn-cs"/>
              </a:rPr>
              <a:t> and was released in </a:t>
            </a:r>
            <a:r>
              <a:rPr lang="en-US" sz="1200" kern="1200" dirty="0" smtClean="0">
                <a:solidFill>
                  <a:schemeClr val="tx1"/>
                </a:solidFill>
                <a:effectLst/>
                <a:latin typeface="+mn-lt"/>
                <a:ea typeface="+mn-ea"/>
                <a:cs typeface="+mn-cs"/>
              </a:rPr>
              <a:t>2004 as a study of contemporary HTML implementations and deployed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Purpose is to amplify the web’s core strengths of interactivity and connectivity as well as to:</a:t>
            </a:r>
          </a:p>
          <a:p>
            <a:pPr marL="628650" lvl="1" indent="-171450">
              <a:buFont typeface="Arial"/>
              <a:buChar char="•"/>
            </a:pPr>
            <a:r>
              <a:rPr lang="en-US" sz="1200" kern="1200" dirty="0" smtClean="0">
                <a:solidFill>
                  <a:schemeClr val="tx1"/>
                </a:solidFill>
                <a:effectLst/>
                <a:latin typeface="+mn-lt"/>
                <a:ea typeface="+mn-ea"/>
                <a:cs typeface="+mn-cs"/>
              </a:rPr>
              <a:t>Define a single language that can be written as a combination of HTML and XML syntax.</a:t>
            </a:r>
          </a:p>
          <a:p>
            <a:pPr marL="628650" lvl="1" indent="-171450">
              <a:buFont typeface="Arial"/>
              <a:buChar char="•"/>
            </a:pPr>
            <a:r>
              <a:rPr lang="en-US" sz="1200" kern="1200" dirty="0" smtClean="0">
                <a:solidFill>
                  <a:schemeClr val="tx1"/>
                </a:solidFill>
                <a:effectLst/>
                <a:latin typeface="+mn-lt"/>
                <a:ea typeface="+mn-ea"/>
                <a:cs typeface="+mn-cs"/>
              </a:rPr>
              <a:t>Define detailed processing models to foster interoperable implementations.</a:t>
            </a:r>
          </a:p>
          <a:p>
            <a:pPr marL="628650" lvl="1" indent="-171450">
              <a:buFont typeface="Arial"/>
              <a:buChar char="•"/>
            </a:pPr>
            <a:r>
              <a:rPr lang="en-US" sz="1200" kern="1200" dirty="0" smtClean="0">
                <a:solidFill>
                  <a:schemeClr val="tx1"/>
                </a:solidFill>
                <a:effectLst/>
                <a:latin typeface="+mn-lt"/>
                <a:ea typeface="+mn-ea"/>
                <a:cs typeface="+mn-cs"/>
              </a:rPr>
              <a:t>Improve markups for documents.</a:t>
            </a:r>
          </a:p>
          <a:p>
            <a:pPr marL="628650" lvl="1" indent="-171450">
              <a:buFont typeface="Arial"/>
              <a:buChar char="•"/>
            </a:pPr>
            <a:r>
              <a:rPr lang="en-US" sz="1200" kern="1200" dirty="0" smtClean="0">
                <a:solidFill>
                  <a:schemeClr val="tx1"/>
                </a:solidFill>
                <a:effectLst/>
                <a:latin typeface="+mn-lt"/>
                <a:ea typeface="+mn-ea"/>
                <a:cs typeface="+mn-cs"/>
              </a:rPr>
              <a:t>Introduce markup and APIs for emerging idioms, i.e. web applications.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Basically HTML5’s goal is to bring the power of the desktop and the vibrancy of multimedia experience to the web on your</a:t>
            </a:r>
            <a:r>
              <a:rPr lang="en-US" sz="1200" kern="1200" baseline="0" dirty="0" smtClean="0">
                <a:solidFill>
                  <a:schemeClr val="tx1"/>
                </a:solidFill>
                <a:effectLst/>
                <a:latin typeface="+mn-lt"/>
                <a:ea typeface="+mn-ea"/>
                <a:cs typeface="+mn-cs"/>
              </a:rPr>
              <a:t> mobile device.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ABI Research group has projected that at least forty-four billion apps will be downloaded by 2016 with seventy-nine percent of mobile developers integrating  HTML5 within their apps. Developers will either use HTML5 entirely to create apps or create “hybrid apps,” applications that combine HTML5 features—enhanced animations and transitions—with performance oriented abilities of native apps to achieve the best individual user experience across phones, tablets, desktops, and even kiosks. </a:t>
            </a:r>
          </a:p>
          <a:p>
            <a:endParaRPr lang="en-US" sz="1200" b="1" i="1" u="none" strike="noStrike" kern="1200" dirty="0" smtClean="0">
              <a:solidFill>
                <a:schemeClr val="tx1"/>
              </a:solidFill>
              <a:effectLst/>
              <a:latin typeface="+mn-lt"/>
              <a:ea typeface="+mn-ea"/>
              <a:cs typeface="+mn-cs"/>
            </a:endParaRPr>
          </a:p>
          <a:p>
            <a:r>
              <a:rPr lang="en-US" sz="1200" b="1" i="1" u="none" strike="noStrike" kern="1200" dirty="0" smtClean="0">
                <a:solidFill>
                  <a:schemeClr val="tx1"/>
                </a:solidFill>
                <a:effectLst>
                  <a:outerShdw sx="0" sy="0">
                    <a:srgbClr val="000000"/>
                  </a:outerShdw>
                </a:effectLst>
                <a:latin typeface="+mn-lt"/>
                <a:ea typeface="+mn-ea"/>
                <a:cs typeface="+mn-cs"/>
              </a:rPr>
              <a:t>Benefits of HTML5:</a:t>
            </a:r>
          </a:p>
          <a:p>
            <a:r>
              <a:rPr lang="en-US" sz="1200" kern="1200" dirty="0" smtClean="0">
                <a:solidFill>
                  <a:schemeClr val="tx1"/>
                </a:solidFill>
                <a:effectLst/>
                <a:latin typeface="+mn-lt"/>
                <a:ea typeface="+mn-ea"/>
                <a:cs typeface="+mn-cs"/>
              </a:rPr>
              <a:t>There are no direct benefits of HTML5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indirect benefits include:</a:t>
            </a:r>
          </a:p>
          <a:p>
            <a:pPr marL="628650" lvl="1" indent="-171450">
              <a:buFont typeface="Arial"/>
              <a:buChar char="•"/>
            </a:pPr>
            <a:r>
              <a:rPr lang="en-US" sz="1200" kern="1200" dirty="0" smtClean="0">
                <a:solidFill>
                  <a:schemeClr val="tx1"/>
                </a:solidFill>
                <a:effectLst/>
                <a:latin typeface="+mn-lt"/>
                <a:ea typeface="+mn-ea"/>
                <a:cs typeface="+mn-cs"/>
              </a:rPr>
              <a:t>Faster process time</a:t>
            </a:r>
          </a:p>
          <a:p>
            <a:pPr marL="628650" lvl="1" indent="-171450">
              <a:buFont typeface="Arial"/>
              <a:buChar char="•"/>
            </a:pPr>
            <a:r>
              <a:rPr lang="en-US" sz="1200" kern="1200" dirty="0" smtClean="0">
                <a:solidFill>
                  <a:schemeClr val="tx1"/>
                </a:solidFill>
                <a:effectLst/>
                <a:latin typeface="+mn-lt"/>
                <a:ea typeface="+mn-ea"/>
                <a:cs typeface="+mn-cs"/>
              </a:rPr>
              <a:t>the ability to pick up more relevancy/entity information</a:t>
            </a:r>
          </a:p>
          <a:p>
            <a:pPr marL="628650" lvl="1" indent="-171450">
              <a:buFont typeface="Arial"/>
              <a:buChar char="•"/>
            </a:pPr>
            <a:r>
              <a:rPr lang="en-US" sz="1200" kern="1200" dirty="0" smtClean="0">
                <a:solidFill>
                  <a:schemeClr val="tx1"/>
                </a:solidFill>
                <a:effectLst/>
                <a:latin typeface="+mn-lt"/>
                <a:ea typeface="+mn-ea"/>
                <a:cs typeface="+mn-cs"/>
              </a:rPr>
              <a:t>ability to display a higher quality Search Engine Results Page (SERP) listing;  </a:t>
            </a:r>
          </a:p>
          <a:p>
            <a:pPr marL="171450" indent="-171450">
              <a:buFont typeface="Arial"/>
              <a:buChar cha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i="1" u="none" strike="noStrike" kern="1200" dirty="0" smtClean="0">
                <a:solidFill>
                  <a:schemeClr val="tx1"/>
                </a:solidFill>
                <a:effectLst>
                  <a:outerShdw sx="0" sy="0">
                    <a:srgbClr val="000000"/>
                  </a:outerShdw>
                </a:effectLst>
                <a:latin typeface="+mn-lt"/>
                <a:ea typeface="+mn-ea"/>
                <a:cs typeface="+mn-cs"/>
              </a:rPr>
              <a:t> Handicaps of HTML5:</a:t>
            </a:r>
          </a:p>
          <a:p>
            <a:pPr marL="17145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The man downside to HTML5 comes with the type of device your app users own. </a:t>
            </a:r>
          </a:p>
          <a:p>
            <a:pPr marL="628650" lvl="1" indent="-171450">
              <a:buFont typeface="Arial"/>
              <a:buChar char="•"/>
            </a:pPr>
            <a:r>
              <a:rPr lang="en-US" sz="1200" kern="1200" dirty="0" smtClean="0">
                <a:solidFill>
                  <a:schemeClr val="tx1"/>
                </a:solidFill>
                <a:effectLst/>
                <a:latin typeface="+mn-lt"/>
                <a:ea typeface="+mn-ea"/>
                <a:cs typeface="+mn-cs"/>
              </a:rPr>
              <a:t>Newer device/browsers will support HTML5 better than older formats. Therefore, if the majority of your apps</a:t>
            </a:r>
            <a:r>
              <a:rPr lang="en-US" sz="1200" kern="1200" baseline="0" dirty="0" smtClean="0">
                <a:solidFill>
                  <a:schemeClr val="tx1"/>
                </a:solidFill>
                <a:effectLst/>
                <a:latin typeface="+mn-lt"/>
                <a:ea typeface="+mn-ea"/>
                <a:cs typeface="+mn-cs"/>
              </a:rPr>
              <a:t> users are</a:t>
            </a:r>
            <a:r>
              <a:rPr lang="en-US" sz="1200" kern="1200" dirty="0" smtClean="0">
                <a:solidFill>
                  <a:schemeClr val="tx1"/>
                </a:solidFill>
                <a:effectLst/>
                <a:latin typeface="+mn-lt"/>
                <a:ea typeface="+mn-ea"/>
                <a:cs typeface="+mn-cs"/>
              </a:rPr>
              <a:t> using an older browser, then HTML5, or rather specific features, may not be fully/properly supported.</a:t>
            </a:r>
          </a:p>
          <a:p>
            <a:pPr marL="628650" lvl="1" indent="-171450">
              <a:buFont typeface="Arial"/>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latest version of HTML introduced new features that have enabled developers to create apps and websites with the capabilities of desktop applications. The apps built on the new platform have the ability to reach a broader audience using a variety of devices. </a:t>
            </a:r>
          </a:p>
          <a:p>
            <a:endParaRPr lang="en-US" sz="1200" b="1" i="1" u="none" strike="noStrike" kern="1200" dirty="0" smtClean="0">
              <a:solidFill>
                <a:schemeClr val="tx1"/>
              </a:solidFill>
              <a:effectLst/>
              <a:latin typeface="+mn-lt"/>
              <a:ea typeface="+mn-ea"/>
              <a:cs typeface="+mn-cs"/>
            </a:endParaRPr>
          </a:p>
          <a:p>
            <a:r>
              <a:rPr lang="en-US" sz="1200" b="1" i="1" u="none" strike="noStrike" kern="1200" dirty="0" smtClean="0">
                <a:solidFill>
                  <a:schemeClr val="tx1"/>
                </a:solidFill>
                <a:effectLst>
                  <a:outerShdw sx="0" sy="0">
                    <a:srgbClr val="000000"/>
                  </a:outerShdw>
                </a:effectLst>
                <a:latin typeface="+mn-lt"/>
                <a:ea typeface="+mn-ea"/>
                <a:cs typeface="+mn-cs"/>
              </a:rPr>
              <a:t>HTML5 within the Mobile Application</a:t>
            </a:r>
          </a:p>
          <a:p>
            <a:r>
              <a:rPr lang="en-US" sz="1200" kern="1200" dirty="0" smtClean="0">
                <a:solidFill>
                  <a:schemeClr val="tx1"/>
                </a:solidFill>
                <a:effectLst/>
                <a:latin typeface="+mn-lt"/>
                <a:ea typeface="+mn-ea"/>
                <a:cs typeface="+mn-cs"/>
              </a:rPr>
              <a:t>Within the actual application</a:t>
            </a:r>
            <a:r>
              <a:rPr lang="en-US" sz="1200" kern="1200" baseline="0" dirty="0" smtClean="0">
                <a:solidFill>
                  <a:schemeClr val="tx1"/>
                </a:solidFill>
                <a:effectLst/>
                <a:latin typeface="+mn-lt"/>
                <a:ea typeface="+mn-ea"/>
                <a:cs typeface="+mn-cs"/>
              </a:rPr>
              <a:t> that was created, </a:t>
            </a:r>
            <a:r>
              <a:rPr lang="en-US" sz="1200" kern="1200" dirty="0" smtClean="0">
                <a:solidFill>
                  <a:schemeClr val="tx1"/>
                </a:solidFill>
                <a:effectLst/>
                <a:latin typeface="+mn-lt"/>
                <a:ea typeface="+mn-ea"/>
                <a:cs typeface="+mn-cs"/>
              </a:rPr>
              <a:t>HTML5’s built-in Geo-location API allows mobile device’s geographic location to become available to a web application. Beforehand this would have been retrieved using JavaScript. The 2011 – 2012 Database Team focused on this portion of the research.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Released in 2006, jQuery is a cross-browser JavaScript Library that was designed to simplify HTML scripting. jQuery branched from JavaScript and is composed of different functions/tags developers can use to create a custom template for applications’ specific needs. It is free and open sourced under the second version of the GNU General Public License.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Similar to JavaScript, jQuery is used to help with the interaction, effects, and functionality of development code. Its syntax is designed to make it easier to navigate a document, select DOM elements, create animations, handle events, and more. The library also allows developers to create plug-ins and abstractions for low-level interaction and animation, advanced effects and high-level, theme-able widgets.</a:t>
            </a:r>
          </a:p>
          <a:p>
            <a:r>
              <a:rPr lang="en-US" sz="1200" kern="1200" dirty="0" smtClean="0">
                <a:solidFill>
                  <a:schemeClr val="tx1"/>
                </a:solidFill>
                <a:effectLst/>
                <a:latin typeface="+mn-lt"/>
                <a:ea typeface="+mn-ea"/>
                <a:cs typeface="+mn-cs"/>
              </a:rPr>
              <a:t>The simplicity of </a:t>
            </a:r>
            <a:r>
              <a:rPr lang="en-US" sz="1200" kern="1200" dirty="0" err="1" smtClean="0">
                <a:solidFill>
                  <a:schemeClr val="tx1"/>
                </a:solidFill>
                <a:effectLst/>
                <a:latin typeface="+mn-lt"/>
                <a:ea typeface="+mn-ea"/>
                <a:cs typeface="+mn-cs"/>
              </a:rPr>
              <a:t>jQuery’s</a:t>
            </a:r>
            <a:r>
              <a:rPr lang="en-US" sz="1200" kern="1200" dirty="0" smtClean="0">
                <a:solidFill>
                  <a:schemeClr val="tx1"/>
                </a:solidFill>
                <a:effectLst/>
                <a:latin typeface="+mn-lt"/>
                <a:ea typeface="+mn-ea"/>
                <a:cs typeface="+mn-cs"/>
              </a:rPr>
              <a:t> syntax allows developers to create high quality applications with a minimum amount of code. Some common effects achieved with jQuery include drop down menus, drag and drop elements, animations, and form validation. The language is also harmonious with other coding languages, i.e. PHP, JSP, and CGI.</a:t>
            </a:r>
          </a:p>
          <a:p>
            <a:r>
              <a:rPr lang="en-US" sz="1200" kern="1200" dirty="0" smtClean="0">
                <a:solidFill>
                  <a:schemeClr val="tx1"/>
                </a:solidFill>
                <a:effectLst/>
                <a:latin typeface="+mn-lt"/>
                <a:ea typeface="+mn-ea"/>
                <a:cs typeface="+mn-cs"/>
              </a:rPr>
              <a:t>Benefits of jQuery include: small file size; compatibility to all popular web browsers and other coding languages; and it supports all version of CSS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7F4E418-E3A6-42A5-9379-EE6BCB751CC1}" type="slidenum">
              <a:rPr lang="en-US" smtClean="0"/>
              <a:pPr/>
              <a:t>20</a:t>
            </a:fld>
            <a:endParaRPr lang="en-US"/>
          </a:p>
        </p:txBody>
      </p:sp>
    </p:spTree>
    <p:extLst>
      <p:ext uri="{BB962C8B-B14F-4D97-AF65-F5344CB8AC3E}">
        <p14:creationId xmlns:p14="http://schemas.microsoft.com/office/powerpoint/2010/main" val="83991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jQuery was released</a:t>
            </a:r>
            <a:r>
              <a:rPr lang="en-US" sz="1200" kern="1200" baseline="0" dirty="0" smtClean="0">
                <a:solidFill>
                  <a:schemeClr val="tx1"/>
                </a:solidFill>
                <a:effectLst/>
                <a:latin typeface="+mn-lt"/>
                <a:ea typeface="+mn-ea"/>
                <a:cs typeface="+mn-cs"/>
              </a:rPr>
              <a:t> in 2006 and is a </a:t>
            </a:r>
            <a:r>
              <a:rPr lang="en-US" sz="1200" kern="1200" dirty="0" smtClean="0">
                <a:solidFill>
                  <a:schemeClr val="tx1"/>
                </a:solidFill>
                <a:effectLst/>
                <a:latin typeface="+mn-lt"/>
                <a:ea typeface="+mn-ea"/>
                <a:cs typeface="+mn-cs"/>
              </a:rPr>
              <a:t>cross-browser JavaScript Library that was designed to simplify HTML scripting. It branched from JavaScript and is composed of different functions/tags developers can use to create a custom template for applications’ specific needs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Like</a:t>
            </a:r>
            <a:r>
              <a:rPr lang="en-US" sz="1200" kern="1200" baseline="0" dirty="0" smtClean="0">
                <a:solidFill>
                  <a:schemeClr val="tx1"/>
                </a:solidFill>
                <a:effectLst/>
                <a:latin typeface="+mn-lt"/>
                <a:ea typeface="+mn-ea"/>
                <a:cs typeface="+mn-cs"/>
              </a:rPr>
              <a:t> JavaScript, it is used </a:t>
            </a:r>
            <a:r>
              <a:rPr lang="en-US" sz="1200" kern="1200" dirty="0" smtClean="0">
                <a:solidFill>
                  <a:schemeClr val="tx1"/>
                </a:solidFill>
                <a:effectLst/>
                <a:latin typeface="+mn-lt"/>
                <a:ea typeface="+mn-ea"/>
                <a:cs typeface="+mn-cs"/>
              </a:rPr>
              <a:t>to help with the interaction, effects, and functionality of development code.</a:t>
            </a:r>
          </a:p>
          <a:p>
            <a:r>
              <a:rPr lang="en-US" sz="1200" kern="1200" dirty="0" smtClean="0">
                <a:solidFill>
                  <a:schemeClr val="tx1"/>
                </a:solidFill>
                <a:effectLst/>
                <a:latin typeface="+mn-lt"/>
                <a:ea typeface="+mn-ea"/>
                <a:cs typeface="+mn-cs"/>
              </a:rPr>
              <a:t>Its syntax is designed to make it easier to navigate a document, select DOM elements, create animations, handle events, and more.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simplicity of </a:t>
            </a:r>
            <a:r>
              <a:rPr lang="en-US" sz="1200" kern="1200" dirty="0" err="1" smtClean="0">
                <a:solidFill>
                  <a:schemeClr val="tx1"/>
                </a:solidFill>
                <a:effectLst/>
                <a:latin typeface="+mn-lt"/>
                <a:ea typeface="+mn-ea"/>
                <a:cs typeface="+mn-cs"/>
              </a:rPr>
              <a:t>jQuery’s</a:t>
            </a:r>
            <a:r>
              <a:rPr lang="en-US" sz="1200" kern="1200" dirty="0" smtClean="0">
                <a:solidFill>
                  <a:schemeClr val="tx1"/>
                </a:solidFill>
                <a:effectLst/>
                <a:latin typeface="+mn-lt"/>
                <a:ea typeface="+mn-ea"/>
                <a:cs typeface="+mn-cs"/>
              </a:rPr>
              <a:t> syntax allows developers to create high quality applications with a minimum amount of code. Some common effects achieved with jQuery include drop down menus, drag and drop elements, animations, and form validation.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Benefits</a:t>
            </a:r>
          </a:p>
          <a:p>
            <a:r>
              <a:rPr lang="en-US" sz="1200" kern="1200" dirty="0" smtClean="0">
                <a:solidFill>
                  <a:schemeClr val="tx1"/>
                </a:solidFill>
                <a:effectLst/>
                <a:latin typeface="+mn-lt"/>
                <a:ea typeface="+mn-ea"/>
                <a:cs typeface="+mn-cs"/>
              </a:rPr>
              <a:t>The language is also Benefits of jQuery include: small file size; compatibility to all popular web browsers, harmonious with other coding languages, i.e. PHP, JSP, and CGI;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it supports all version of CSS</a:t>
            </a:r>
            <a:r>
              <a:rPr lang="en-US" dirty="0" smtClean="0">
                <a:effectLst/>
              </a:rPr>
              <a:t>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F4E418-E3A6-42A5-9379-EE6BCB751CC1}" type="slidenum">
              <a:rPr lang="en-US" smtClean="0"/>
              <a:pPr/>
              <a:t>21</a:t>
            </a:fld>
            <a:endParaRPr lang="en-US"/>
          </a:p>
        </p:txBody>
      </p:sp>
    </p:spTree>
    <p:extLst>
      <p:ext uri="{BB962C8B-B14F-4D97-AF65-F5344CB8AC3E}">
        <p14:creationId xmlns:p14="http://schemas.microsoft.com/office/powerpoint/2010/main" val="124717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our application we used a</a:t>
            </a:r>
            <a:r>
              <a:rPr lang="en-US" sz="1200" kern="1200" dirty="0" smtClean="0">
                <a:solidFill>
                  <a:schemeClr val="tx1"/>
                </a:solidFill>
                <a:effectLst/>
                <a:latin typeface="+mn-lt"/>
                <a:ea typeface="+mn-ea"/>
                <a:cs typeface="+mn-cs"/>
              </a:rPr>
              <a:t> jQuery template designed by Chris Converse of the Codify Design Studio.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template uses a combination of jQuery, HTML5, and CSS3.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HTML5 can run properly, the template used by our application has a reference to a Google-powered JavaScript file, html5shiv JavaScript that is</a:t>
            </a:r>
            <a:r>
              <a:rPr lang="en-US" sz="1200" kern="1200" baseline="0" dirty="0" smtClean="0">
                <a:solidFill>
                  <a:schemeClr val="tx1"/>
                </a:solidFill>
                <a:effectLst/>
                <a:latin typeface="+mn-lt"/>
                <a:ea typeface="+mn-ea"/>
                <a:cs typeface="+mn-cs"/>
              </a:rPr>
              <a:t> compatible with </a:t>
            </a:r>
            <a:r>
              <a:rPr lang="en-US" sz="1200" kern="1200" dirty="0" smtClean="0">
                <a:solidFill>
                  <a:schemeClr val="tx1"/>
                </a:solidFill>
                <a:effectLst/>
                <a:latin typeface="+mn-lt"/>
                <a:ea typeface="+mn-ea"/>
                <a:cs typeface="+mn-cs"/>
              </a:rPr>
              <a:t>older versions of Internet Explorer.</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script has a built-in conditional comment that is understood by all versions of Internet Explorer and is only called when using Internet Explorer 8 or an earlier version.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Features of the template include: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absolute positioning</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float properties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CSS sprites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varied image compression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ability to activate and deactivate absolute positioning</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template also uses CSS to upload imagery based upon the screen size of the device being used. </a:t>
            </a:r>
          </a:p>
          <a:p>
            <a:pPr lvl="1"/>
            <a:r>
              <a:rPr lang="en-US" sz="1200" kern="1200" dirty="0" smtClean="0">
                <a:solidFill>
                  <a:schemeClr val="tx1"/>
                </a:solidFill>
                <a:effectLst/>
                <a:latin typeface="+mn-lt"/>
                <a:ea typeface="+mn-ea"/>
                <a:cs typeface="+mn-cs"/>
              </a:rPr>
              <a:t>Because most devices support images of 140ppi resolution or better, developers can use images that are very small in size without changing the integrity of the original image. These images then adjust to fit accordingly to the screen of the device and/or browser window.</a:t>
            </a:r>
          </a:p>
          <a:p>
            <a:endParaRPr lang="en-US" dirty="0"/>
          </a:p>
        </p:txBody>
      </p:sp>
      <p:sp>
        <p:nvSpPr>
          <p:cNvPr id="4" name="Slide Number Placeholder 3"/>
          <p:cNvSpPr>
            <a:spLocks noGrp="1"/>
          </p:cNvSpPr>
          <p:nvPr>
            <p:ph type="sldNum" sz="quarter" idx="10"/>
          </p:nvPr>
        </p:nvSpPr>
        <p:spPr/>
        <p:txBody>
          <a:bodyPr/>
          <a:lstStyle/>
          <a:p>
            <a:fld id="{37F4E418-E3A6-42A5-9379-EE6BCB751CC1}" type="slidenum">
              <a:rPr lang="en-US" smtClean="0"/>
              <a:pPr/>
              <a:t>22</a:t>
            </a:fld>
            <a:endParaRPr lang="en-US"/>
          </a:p>
        </p:txBody>
      </p:sp>
    </p:spTree>
    <p:extLst>
      <p:ext uri="{BB962C8B-B14F-4D97-AF65-F5344CB8AC3E}">
        <p14:creationId xmlns:p14="http://schemas.microsoft.com/office/powerpoint/2010/main" val="124717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our application we used a</a:t>
            </a:r>
            <a:r>
              <a:rPr lang="en-US" sz="1200" kern="1200" dirty="0" smtClean="0">
                <a:solidFill>
                  <a:schemeClr val="tx1"/>
                </a:solidFill>
                <a:effectLst/>
                <a:latin typeface="+mn-lt"/>
                <a:ea typeface="+mn-ea"/>
                <a:cs typeface="+mn-cs"/>
              </a:rPr>
              <a:t> jQuery template designed by Chris Converse of the Codify Design Studio.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template uses a combination of jQuery, HTML5, and CSS3.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HTML5 can run properly, the template used by our application has a reference to a Google-powered JavaScript file, html5shiv JavaScript that is</a:t>
            </a:r>
            <a:r>
              <a:rPr lang="en-US" sz="1200" kern="1200" baseline="0" dirty="0" smtClean="0">
                <a:solidFill>
                  <a:schemeClr val="tx1"/>
                </a:solidFill>
                <a:effectLst/>
                <a:latin typeface="+mn-lt"/>
                <a:ea typeface="+mn-ea"/>
                <a:cs typeface="+mn-cs"/>
              </a:rPr>
              <a:t> compatible with </a:t>
            </a:r>
            <a:r>
              <a:rPr lang="en-US" sz="1200" kern="1200" dirty="0" smtClean="0">
                <a:solidFill>
                  <a:schemeClr val="tx1"/>
                </a:solidFill>
                <a:effectLst/>
                <a:latin typeface="+mn-lt"/>
                <a:ea typeface="+mn-ea"/>
                <a:cs typeface="+mn-cs"/>
              </a:rPr>
              <a:t>older versions of Internet Explorer.</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script has a built-in conditional comment that is understood by all versions of Internet Explorer and is only called when using Internet Explorer 8 or an earlier version.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Features of the template include: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absolute positioning</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float properties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CSS sprites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varied image compression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ability to activate and deactivate absolute positioning</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template also uses CSS to upload imagery based upon the screen size of the device being used. </a:t>
            </a:r>
          </a:p>
          <a:p>
            <a:pPr lvl="1"/>
            <a:r>
              <a:rPr lang="en-US" sz="1200" kern="1200" dirty="0" smtClean="0">
                <a:solidFill>
                  <a:schemeClr val="tx1"/>
                </a:solidFill>
                <a:effectLst/>
                <a:latin typeface="+mn-lt"/>
                <a:ea typeface="+mn-ea"/>
                <a:cs typeface="+mn-cs"/>
              </a:rPr>
              <a:t>Because most devices support images of 140ppi resolution or better, developers can use images that are very small in size without changing the integrity of the original image. These images then adjust to fit accordingly to the screen of the device and/or browser window.</a:t>
            </a:r>
          </a:p>
          <a:p>
            <a:endParaRPr lang="en-US" dirty="0"/>
          </a:p>
        </p:txBody>
      </p:sp>
      <p:sp>
        <p:nvSpPr>
          <p:cNvPr id="4" name="Slide Number Placeholder 3"/>
          <p:cNvSpPr>
            <a:spLocks noGrp="1"/>
          </p:cNvSpPr>
          <p:nvPr>
            <p:ph type="sldNum" sz="quarter" idx="10"/>
          </p:nvPr>
        </p:nvSpPr>
        <p:spPr/>
        <p:txBody>
          <a:bodyPr/>
          <a:lstStyle/>
          <a:p>
            <a:fld id="{37F4E418-E3A6-42A5-9379-EE6BCB751CC1}" type="slidenum">
              <a:rPr lang="en-US" smtClean="0"/>
              <a:pPr/>
              <a:t>23</a:t>
            </a:fld>
            <a:endParaRPr lang="en-US"/>
          </a:p>
        </p:txBody>
      </p:sp>
    </p:spTree>
    <p:extLst>
      <p:ext uri="{BB962C8B-B14F-4D97-AF65-F5344CB8AC3E}">
        <p14:creationId xmlns:p14="http://schemas.microsoft.com/office/powerpoint/2010/main" val="124717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mobile application now has a foundation on which enhancements and refinements can be added. One of the first tasks to be accomplished should be the completion of the campus maps in Google Maps. There are sidewalks and new buildings to be added along with the correction of misplaced or unconnected sidewalks and roads.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improvement to the application would be the addition of links to frequently used campus web sites. These would include Email, Banner, Blackboard, and other needed information. While these pages are not currently set up for mobile devices, some, such as Blackboard, are moving quickly to mobile display of their sites and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program improvement would be the addition of data from the Center for the Remote Sensing of Ice Sheets (CReSIS). This would enable researchers to access visualizations from mobile devices. This would entail reformatting current visualization sites to the CSS3 style sheet used in this project. This format would make ice sheet data more readily available to a wider range of users from scientists to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F4E418-E3A6-42A5-9379-EE6BCB751CC1}" type="slidenum">
              <a:rPr lang="en-US" smtClean="0"/>
              <a:pPr/>
              <a:t>24</a:t>
            </a:fld>
            <a:endParaRPr lang="en-US"/>
          </a:p>
        </p:txBody>
      </p:sp>
    </p:spTree>
    <p:extLst>
      <p:ext uri="{BB962C8B-B14F-4D97-AF65-F5344CB8AC3E}">
        <p14:creationId xmlns:p14="http://schemas.microsoft.com/office/powerpoint/2010/main" val="350171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6C5678-EE20-4FA5-88E2-6E0BD67A2E26}" type="datetime1">
              <a:rPr lang="en-US" smtClean="0"/>
              <a:pPr/>
              <a:t>4/16/12</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4/16/12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4/16/12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pPr/>
              <a:t>4/16/12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4/16/12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pPr/>
              <a:t>4/16/12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AEB24-CE78-465C-A726-91D0868FA48F}" type="datetime1">
              <a:rPr lang="en-US" smtClean="0"/>
              <a:pPr/>
              <a:t>4/16/12</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pPr/>
              <a:t>4/16/12</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4/16/12</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4/16/12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4/16/12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0C4986D-6BE9-4264-908F-02DB36FD8D6C}" type="datetime1">
              <a:rPr lang="en-US" smtClean="0"/>
              <a:pPr/>
              <a:t>4/16/12</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A9B540C-44DA-4F69-89C9-7C84606640D3}"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nia.ecsu.edu/mobil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525" y="480786"/>
            <a:ext cx="7532460" cy="2100944"/>
          </a:xfrm>
        </p:spPr>
        <p:txBody>
          <a:bodyPr>
            <a:normAutofit/>
          </a:bodyPr>
          <a:lstStyle/>
          <a:p>
            <a:r>
              <a:rPr lang="en-US" sz="4000" dirty="0" smtClean="0">
                <a:solidFill>
                  <a:schemeClr val="bg1"/>
                </a:solidFill>
              </a:rPr>
              <a:t>Construction of a University Navigational </a:t>
            </a:r>
            <a:r>
              <a:rPr lang="en-US" sz="4000" dirty="0" smtClean="0">
                <a:solidFill>
                  <a:schemeClr val="bg1"/>
                </a:solidFill>
                <a:cs typeface="Times New Roman"/>
              </a:rPr>
              <a:t>Mobile</a:t>
            </a:r>
            <a:r>
              <a:rPr lang="en-US" sz="4000" dirty="0" smtClean="0">
                <a:solidFill>
                  <a:schemeClr val="bg1"/>
                </a:solidFill>
              </a:rPr>
              <a:t> Application</a:t>
            </a:r>
            <a:endParaRPr lang="en-US" sz="4000" dirty="0">
              <a:solidFill>
                <a:schemeClr val="bg1"/>
              </a:solidFill>
            </a:endParaRPr>
          </a:p>
        </p:txBody>
      </p:sp>
      <p:sp>
        <p:nvSpPr>
          <p:cNvPr id="3" name="Subtitle 2"/>
          <p:cNvSpPr>
            <a:spLocks noGrp="1"/>
          </p:cNvSpPr>
          <p:nvPr>
            <p:ph type="subTitle" idx="1"/>
          </p:nvPr>
        </p:nvSpPr>
        <p:spPr>
          <a:xfrm>
            <a:off x="771524" y="3996872"/>
            <a:ext cx="7532461" cy="1219200"/>
          </a:xfrm>
        </p:spPr>
        <p:txBody>
          <a:bodyPr>
            <a:normAutofit/>
          </a:bodyPr>
          <a:lstStyle/>
          <a:p>
            <a:pPr algn="ctr"/>
            <a:r>
              <a:rPr lang="en-US" sz="1800" dirty="0" smtClean="0"/>
              <a:t>Group Members: Patrina Bly, Robyn Evans, Nadirah Cogbill</a:t>
            </a:r>
            <a:endParaRPr lang="en-US" sz="1800" dirty="0"/>
          </a:p>
          <a:p>
            <a:pPr algn="ctr"/>
            <a:r>
              <a:rPr lang="en-US" sz="1800" dirty="0" smtClean="0"/>
              <a:t>Group Mentor: Jeff Wood</a:t>
            </a:r>
            <a:r>
              <a:rPr lang="en-US" dirty="0" smtClean="0"/>
              <a:t>	</a:t>
            </a:r>
            <a:endParaRPr lang="en-US" dirty="0"/>
          </a:p>
        </p:txBody>
      </p:sp>
    </p:spTree>
    <p:extLst>
      <p:ext uri="{BB962C8B-B14F-4D97-AF65-F5344CB8AC3E}">
        <p14:creationId xmlns:p14="http://schemas.microsoft.com/office/powerpoint/2010/main" val="417595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Database</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2942" y="1367984"/>
            <a:ext cx="8699608" cy="25086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5884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Campus Map</a:t>
            </a:r>
            <a:endParaRPr lang="en-US"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166742" y="609600"/>
            <a:ext cx="2620515" cy="3767138"/>
          </a:xfrm>
        </p:spPr>
      </p:pic>
      <p:sp>
        <p:nvSpPr>
          <p:cNvPr id="8" name="Content Placeholder 7"/>
          <p:cNvSpPr>
            <a:spLocks noGrp="1"/>
          </p:cNvSpPr>
          <p:nvPr>
            <p:ph sz="half" idx="1"/>
          </p:nvPr>
        </p:nvSpPr>
        <p:spPr/>
        <p:txBody>
          <a:bodyPr/>
          <a:lstStyle/>
          <a:p>
            <a:r>
              <a:rPr lang="en-US" dirty="0"/>
              <a:t>Google Maps</a:t>
            </a:r>
            <a:endParaRPr lang="en-US" dirty="0" smtClean="0"/>
          </a:p>
          <a:p>
            <a:r>
              <a:rPr lang="en-US" dirty="0" smtClean="0"/>
              <a:t>Google </a:t>
            </a:r>
            <a:r>
              <a:rPr lang="en-US" dirty="0"/>
              <a:t>Map Maker</a:t>
            </a:r>
          </a:p>
        </p:txBody>
      </p:sp>
    </p:spTree>
    <p:extLst>
      <p:ext uri="{BB962C8B-B14F-4D97-AF65-F5344CB8AC3E}">
        <p14:creationId xmlns:p14="http://schemas.microsoft.com/office/powerpoint/2010/main" val="2318350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Features</a:t>
            </a:r>
            <a:endParaRPr lang="en-US" dirty="0"/>
          </a:p>
        </p:txBody>
      </p:sp>
      <p:sp>
        <p:nvSpPr>
          <p:cNvPr id="3" name="Content Placeholder 2"/>
          <p:cNvSpPr>
            <a:spLocks noGrp="1"/>
          </p:cNvSpPr>
          <p:nvPr>
            <p:ph sz="half" idx="1"/>
          </p:nvPr>
        </p:nvSpPr>
        <p:spPr/>
        <p:txBody>
          <a:bodyPr/>
          <a:lstStyle/>
          <a:p>
            <a:r>
              <a:rPr lang="en-US" dirty="0"/>
              <a:t>Add </a:t>
            </a:r>
            <a:r>
              <a:rPr lang="en-US" dirty="0" smtClean="0"/>
              <a:t>New</a:t>
            </a:r>
          </a:p>
          <a:p>
            <a:r>
              <a:rPr lang="en-US" dirty="0" smtClean="0"/>
              <a:t>Draw a Line</a:t>
            </a:r>
          </a:p>
          <a:p>
            <a:r>
              <a:rPr lang="en-US" dirty="0" smtClean="0"/>
              <a:t>Draw a Shape</a:t>
            </a:r>
          </a:p>
          <a:p>
            <a:r>
              <a:rPr lang="en-US" dirty="0" smtClean="0"/>
              <a:t>Categories</a:t>
            </a:r>
            <a:endParaRPr lang="en-US" dirty="0"/>
          </a:p>
        </p:txBody>
      </p:sp>
      <p:pic>
        <p:nvPicPr>
          <p:cNvPr id="8" name="Content Placeholder 7"/>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r="25570"/>
          <a:stretch/>
        </p:blipFill>
        <p:spPr>
          <a:xfrm>
            <a:off x="6263145" y="3622974"/>
            <a:ext cx="2722364" cy="949026"/>
          </a:xfrm>
        </p:spPr>
      </p:pic>
      <p:pic>
        <p:nvPicPr>
          <p:cNvPr id="5" name="Picture 4" descr="D:\_general working images\~2012 MMT Wood\POWERPOINT GRAPHICS\2-commands.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83758" y="455007"/>
            <a:ext cx="2755106" cy="2465356"/>
          </a:xfrm>
          <a:prstGeom prst="rect">
            <a:avLst/>
          </a:prstGeom>
          <a:noFill/>
          <a:ln>
            <a:noFill/>
          </a:ln>
        </p:spPr>
      </p:pic>
      <p:pic>
        <p:nvPicPr>
          <p:cNvPr id="6" name="Picture 5" descr="POWERPOINT%20GRAPHICS/3-categories.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83758" y="3020962"/>
            <a:ext cx="2755106" cy="2241233"/>
          </a:xfrm>
          <a:prstGeom prst="rect">
            <a:avLst/>
          </a:prstGeom>
          <a:noFill/>
          <a:ln>
            <a:noFill/>
          </a:ln>
        </p:spPr>
      </p:pic>
      <p:pic>
        <p:nvPicPr>
          <p:cNvPr id="7" name="Picture 6"/>
          <p:cNvPicPr/>
          <p:nvPr/>
        </p:nvPicPr>
        <p:blipFill>
          <a:blip r:embed="rId5" cstate="email">
            <a:extLst>
              <a:ext uri="{28A0092B-C50C-407E-A947-70E740481C1C}">
                <a14:useLocalDpi xmlns:a14="http://schemas.microsoft.com/office/drawing/2010/main" val="0"/>
              </a:ext>
            </a:extLst>
          </a:blip>
          <a:stretch>
            <a:fillRect/>
          </a:stretch>
        </p:blipFill>
        <p:spPr bwMode="auto">
          <a:xfrm>
            <a:off x="6263145" y="1269680"/>
            <a:ext cx="2755106" cy="2241232"/>
          </a:xfrm>
          <a:prstGeom prst="rect">
            <a:avLst/>
          </a:prstGeom>
          <a:noFill/>
          <a:ln>
            <a:noFill/>
          </a:ln>
        </p:spPr>
      </p:pic>
    </p:spTree>
    <p:extLst>
      <p:ext uri="{BB962C8B-B14F-4D97-AF65-F5344CB8AC3E}">
        <p14:creationId xmlns:p14="http://schemas.microsoft.com/office/powerpoint/2010/main" val="4064908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 Maker</a:t>
            </a:r>
            <a:endParaRPr lang="en-US" dirty="0"/>
          </a:p>
        </p:txBody>
      </p:sp>
      <p:sp>
        <p:nvSpPr>
          <p:cNvPr id="3" name="Content Placeholder 2"/>
          <p:cNvSpPr>
            <a:spLocks noGrp="1"/>
          </p:cNvSpPr>
          <p:nvPr>
            <p:ph idx="1"/>
          </p:nvPr>
        </p:nvSpPr>
        <p:spPr/>
        <p:txBody>
          <a:bodyPr/>
          <a:lstStyle/>
          <a:p>
            <a:r>
              <a:rPr lang="en-US" dirty="0" smtClean="0"/>
              <a:t>Google.com/mapmaker</a:t>
            </a:r>
          </a:p>
          <a:p>
            <a:r>
              <a:rPr lang="en-US" dirty="0" smtClean="0"/>
              <a:t>Click Add New</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723" y="1187013"/>
            <a:ext cx="4629150" cy="3765736"/>
          </a:xfrm>
          <a:prstGeom prst="rect">
            <a:avLst/>
          </a:prstGeom>
        </p:spPr>
      </p:pic>
      <p:sp>
        <p:nvSpPr>
          <p:cNvPr id="6" name="Rectangle 5"/>
          <p:cNvSpPr/>
          <p:nvPr/>
        </p:nvSpPr>
        <p:spPr>
          <a:xfrm>
            <a:off x="4922875" y="2966483"/>
            <a:ext cx="1201479" cy="478465"/>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 Maker</a:t>
            </a:r>
            <a:endParaRPr lang="en-US" dirty="0"/>
          </a:p>
        </p:txBody>
      </p:sp>
      <p:sp>
        <p:nvSpPr>
          <p:cNvPr id="3" name="Content Placeholder 2"/>
          <p:cNvSpPr>
            <a:spLocks noGrp="1"/>
          </p:cNvSpPr>
          <p:nvPr>
            <p:ph idx="1"/>
          </p:nvPr>
        </p:nvSpPr>
        <p:spPr/>
        <p:txBody>
          <a:bodyPr/>
          <a:lstStyle/>
          <a:p>
            <a:pPr marL="0" indent="0">
              <a:buNone/>
            </a:pPr>
            <a:r>
              <a:rPr lang="en-US" dirty="0" smtClean="0"/>
              <a:t>Draw </a:t>
            </a:r>
            <a:r>
              <a:rPr lang="en-US" dirty="0"/>
              <a:t>a </a:t>
            </a:r>
            <a:r>
              <a:rPr lang="en-US" dirty="0" smtClean="0"/>
              <a:t>Shape</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723" y="1187013"/>
            <a:ext cx="4629150" cy="3765735"/>
          </a:xfrm>
          <a:prstGeom prst="rect">
            <a:avLst/>
          </a:prstGeom>
        </p:spPr>
      </p:pic>
      <p:sp>
        <p:nvSpPr>
          <p:cNvPr id="6" name="Rectangle 5"/>
          <p:cNvSpPr/>
          <p:nvPr/>
        </p:nvSpPr>
        <p:spPr>
          <a:xfrm>
            <a:off x="5103627" y="3069880"/>
            <a:ext cx="3455581" cy="662148"/>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700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Maker</a:t>
            </a:r>
          </a:p>
        </p:txBody>
      </p:sp>
      <p:sp>
        <p:nvSpPr>
          <p:cNvPr id="3" name="Content Placeholder 2"/>
          <p:cNvSpPr>
            <a:spLocks noGrp="1"/>
          </p:cNvSpPr>
          <p:nvPr>
            <p:ph idx="1"/>
          </p:nvPr>
        </p:nvSpPr>
        <p:spPr/>
        <p:txBody>
          <a:bodyPr/>
          <a:lstStyle/>
          <a:p>
            <a:pPr marL="0" indent="0">
              <a:buNone/>
            </a:pPr>
            <a:r>
              <a:rPr lang="en-US" dirty="0" smtClean="0"/>
              <a:t>Select “Boundary” or “Building”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440" y="3079565"/>
            <a:ext cx="6791325" cy="1762125"/>
          </a:xfrm>
          <a:prstGeom prst="rect">
            <a:avLst/>
          </a:prstGeom>
        </p:spPr>
      </p:pic>
      <p:sp>
        <p:nvSpPr>
          <p:cNvPr id="5" name="Rectangle 4"/>
          <p:cNvSpPr/>
          <p:nvPr/>
        </p:nvSpPr>
        <p:spPr>
          <a:xfrm>
            <a:off x="3891516" y="3795823"/>
            <a:ext cx="2200940" cy="552893"/>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36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Maker</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04767" y="1646237"/>
            <a:ext cx="4182033" cy="3402013"/>
          </a:xfrm>
          <a:prstGeom prst="rect">
            <a:avLst/>
          </a:prstGeom>
        </p:spPr>
      </p:pic>
      <p:sp>
        <p:nvSpPr>
          <p:cNvPr id="19" name="Rectangle 18"/>
          <p:cNvSpPr/>
          <p:nvPr/>
        </p:nvSpPr>
        <p:spPr>
          <a:xfrm>
            <a:off x="333374" y="1646237"/>
            <a:ext cx="4000501" cy="461665"/>
          </a:xfrm>
          <a:prstGeom prst="rect">
            <a:avLst/>
          </a:prstGeom>
        </p:spPr>
        <p:txBody>
          <a:bodyPr wrap="square">
            <a:spAutoFit/>
          </a:bodyPr>
          <a:lstStyle/>
          <a:p>
            <a:pPr>
              <a:spcBef>
                <a:spcPct val="20000"/>
              </a:spcBef>
              <a:buClr>
                <a:schemeClr val="accent1"/>
              </a:buClr>
            </a:pPr>
            <a:r>
              <a:rPr lang="en-US" sz="2400" dirty="0" smtClean="0">
                <a:solidFill>
                  <a:schemeClr val="tx2"/>
                </a:solidFill>
              </a:rPr>
              <a:t>Type </a:t>
            </a:r>
            <a:r>
              <a:rPr lang="en-US" sz="2400" dirty="0">
                <a:solidFill>
                  <a:schemeClr val="tx2"/>
                </a:solidFill>
              </a:rPr>
              <a:t>in a category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Maker</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l="-255"/>
          <a:stretch/>
        </p:blipFill>
        <p:spPr>
          <a:xfrm>
            <a:off x="2638377" y="1228096"/>
            <a:ext cx="6253254" cy="3490799"/>
          </a:xfrm>
          <a:prstGeom prst="rect">
            <a:avLst/>
          </a:prstGeom>
        </p:spPr>
      </p:pic>
      <p:sp>
        <p:nvSpPr>
          <p:cNvPr id="19" name="Rectangle 18"/>
          <p:cNvSpPr/>
          <p:nvPr/>
        </p:nvSpPr>
        <p:spPr>
          <a:xfrm>
            <a:off x="202003" y="1646237"/>
            <a:ext cx="4000501" cy="904863"/>
          </a:xfrm>
          <a:prstGeom prst="rect">
            <a:avLst/>
          </a:prstGeom>
        </p:spPr>
        <p:txBody>
          <a:bodyPr wrap="square">
            <a:spAutoFit/>
          </a:bodyPr>
          <a:lstStyle/>
          <a:p>
            <a:pPr marL="342900" indent="-342900">
              <a:spcBef>
                <a:spcPct val="20000"/>
              </a:spcBef>
              <a:buClr>
                <a:schemeClr val="accent1"/>
              </a:buClr>
              <a:buFont typeface="Arial"/>
              <a:buChar char="•"/>
            </a:pPr>
            <a:r>
              <a:rPr lang="en-US" sz="2400" dirty="0" smtClean="0">
                <a:solidFill>
                  <a:schemeClr val="tx2"/>
                </a:solidFill>
              </a:rPr>
              <a:t>Draw the shape</a:t>
            </a:r>
          </a:p>
          <a:p>
            <a:pPr marL="342900" indent="-342900">
              <a:spcBef>
                <a:spcPct val="20000"/>
              </a:spcBef>
              <a:buClr>
                <a:schemeClr val="accent1"/>
              </a:buClr>
              <a:buFont typeface="Arial"/>
              <a:buChar char="•"/>
            </a:pPr>
            <a:r>
              <a:rPr lang="en-US" sz="2400" dirty="0" smtClean="0">
                <a:solidFill>
                  <a:schemeClr val="tx2"/>
                </a:solidFill>
              </a:rPr>
              <a:t>Add Attributes </a:t>
            </a:r>
            <a:endParaRPr lang="en-US" sz="2400" dirty="0">
              <a:solidFill>
                <a:schemeClr val="tx2"/>
              </a:solidFill>
            </a:endParaRPr>
          </a:p>
        </p:txBody>
      </p:sp>
    </p:spTree>
    <p:extLst>
      <p:ext uri="{BB962C8B-B14F-4D97-AF65-F5344CB8AC3E}">
        <p14:creationId xmlns:p14="http://schemas.microsoft.com/office/powerpoint/2010/main" val="13440317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894064"/>
              </p:ext>
            </p:extLst>
          </p:nvPr>
        </p:nvGraphicFramePr>
        <p:xfrm>
          <a:off x="762000" y="685800"/>
          <a:ext cx="7027333" cy="4577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570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and After</a:t>
            </a:r>
            <a:endParaRPr lang="en-US" dirty="0"/>
          </a:p>
        </p:txBody>
      </p:sp>
      <p:sp>
        <p:nvSpPr>
          <p:cNvPr id="3" name="Content Placeholder 2"/>
          <p:cNvSpPr>
            <a:spLocks noGrp="1"/>
          </p:cNvSpPr>
          <p:nvPr>
            <p:ph sz="half" idx="1"/>
          </p:nvPr>
        </p:nvSpPr>
        <p:spPr/>
        <p:txBody>
          <a:bodyPr/>
          <a:lstStyle/>
          <a:p>
            <a:endParaRPr lang="en-US"/>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994270" y="609599"/>
            <a:ext cx="3671577" cy="4664149"/>
          </a:xfrm>
        </p:spPr>
      </p:pic>
      <p:pic>
        <p:nvPicPr>
          <p:cNvPr id="6" name="Content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9098" y="609602"/>
            <a:ext cx="3671577" cy="4664147"/>
          </a:xfrm>
          <a:prstGeom prst="rect">
            <a:avLst/>
          </a:prstGeom>
        </p:spPr>
      </p:pic>
    </p:spTree>
    <p:extLst>
      <p:ext uri="{BB962C8B-B14F-4D97-AF65-F5344CB8AC3E}">
        <p14:creationId xmlns:p14="http://schemas.microsoft.com/office/powerpoint/2010/main" val="31236354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120000"/>
              </a:lnSpc>
              <a:spcBef>
                <a:spcPts val="0"/>
              </a:spcBef>
              <a:spcAft>
                <a:spcPts val="600"/>
              </a:spcAft>
              <a:buNone/>
            </a:pPr>
            <a:r>
              <a:rPr lang="en-US" dirty="0"/>
              <a:t>The 2011–2012 Mobile Database Team created a campus navigational mobile web application for the campus of Elizabeth City State University. The application provides the students and visitors with an up-to-date campus map that has the capabilities to generate walking directions.</a:t>
            </a:r>
          </a:p>
          <a:p>
            <a:pPr marL="0" indent="0">
              <a:lnSpc>
                <a:spcPct val="120000"/>
              </a:lnSpc>
              <a:spcBef>
                <a:spcPts val="0"/>
              </a:spcBef>
              <a:spcAft>
                <a:spcPts val="600"/>
              </a:spcAft>
              <a:buNone/>
            </a:pPr>
            <a:r>
              <a:rPr lang="en-US" dirty="0"/>
              <a:t>To accomplish this task, the team first gathered historical data and specifications for the forty-six buildings located on the campus. This information was then stored into a database using MySQL and PHP that was accessed by the application. Next, the team updated the map using Google Map Maker. The new map provides users with an aerial view of the campus displaying the buildings, roads, and parking lots. The final step was the creation of the actual application.</a:t>
            </a:r>
          </a:p>
          <a:p>
            <a:pPr marL="0" indent="0">
              <a:lnSpc>
                <a:spcPct val="120000"/>
              </a:lnSpc>
              <a:spcBef>
                <a:spcPts val="0"/>
              </a:spcBef>
              <a:spcAft>
                <a:spcPts val="600"/>
              </a:spcAft>
              <a:buNone/>
            </a:pPr>
            <a:r>
              <a:rPr lang="en-US" dirty="0"/>
              <a:t>The application was created using a jQuery template and HTML5. The application obtains the user’s latitude and longitude coordinates from their mobile device before directing them to the map via Google Maps. From here, using the stored coordinates, the application is able to generate walking directions to the user’s building of choice. Users also have access to the information recorded in the created database.</a:t>
            </a:r>
          </a:p>
        </p:txBody>
      </p:sp>
    </p:spTree>
    <p:extLst>
      <p:ext uri="{BB962C8B-B14F-4D97-AF65-F5344CB8AC3E}">
        <p14:creationId xmlns:p14="http://schemas.microsoft.com/office/powerpoint/2010/main" val="5708924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HTML5</a:t>
            </a:r>
            <a:endParaRPr lang="en-US" dirty="0"/>
          </a:p>
        </p:txBody>
      </p:sp>
      <p:sp>
        <p:nvSpPr>
          <p:cNvPr id="3" name="Content Placeholder 2"/>
          <p:cNvSpPr>
            <a:spLocks noGrp="1"/>
          </p:cNvSpPr>
          <p:nvPr>
            <p:ph idx="1"/>
          </p:nvPr>
        </p:nvSpPr>
        <p:spPr>
          <a:xfrm>
            <a:off x="762000" y="685800"/>
            <a:ext cx="3951111" cy="3886200"/>
          </a:xfrm>
        </p:spPr>
        <p:txBody>
          <a:bodyPr/>
          <a:lstStyle/>
          <a:p>
            <a:r>
              <a:rPr lang="en-US" dirty="0" smtClean="0"/>
              <a:t>What is HTML5</a:t>
            </a:r>
          </a:p>
          <a:p>
            <a:r>
              <a:rPr lang="en-US" dirty="0" smtClean="0"/>
              <a:t>Benefits/Handicaps</a:t>
            </a:r>
          </a:p>
          <a:p>
            <a:r>
              <a:rPr lang="en-US" dirty="0" smtClean="0"/>
              <a:t>Use within the Application</a:t>
            </a:r>
            <a:endParaRPr lang="en-US" dirty="0"/>
          </a:p>
        </p:txBody>
      </p:sp>
      <p:pic>
        <p:nvPicPr>
          <p:cNvPr id="4" name="Picture 3"/>
          <p:cNvPicPr>
            <a:picLocks noChangeAspect="1"/>
          </p:cNvPicPr>
          <p:nvPr/>
        </p:nvPicPr>
        <p:blipFill>
          <a:blip r:embed="rId3"/>
          <a:stretch>
            <a:fillRect/>
          </a:stretch>
        </p:blipFill>
        <p:spPr>
          <a:xfrm>
            <a:off x="5453943" y="945444"/>
            <a:ext cx="3249789" cy="1857022"/>
          </a:xfrm>
          <a:prstGeom prst="rect">
            <a:avLst/>
          </a:prstGeom>
        </p:spPr>
      </p:pic>
    </p:spTree>
    <p:extLst>
      <p:ext uri="{BB962C8B-B14F-4D97-AF65-F5344CB8AC3E}">
        <p14:creationId xmlns:p14="http://schemas.microsoft.com/office/powerpoint/2010/main" val="2526669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jQuery</a:t>
            </a:r>
            <a:endParaRPr lang="en-US" dirty="0"/>
          </a:p>
        </p:txBody>
      </p:sp>
      <p:sp>
        <p:nvSpPr>
          <p:cNvPr id="3" name="Content Placeholder 2"/>
          <p:cNvSpPr>
            <a:spLocks noGrp="1"/>
          </p:cNvSpPr>
          <p:nvPr>
            <p:ph idx="1"/>
          </p:nvPr>
        </p:nvSpPr>
        <p:spPr/>
        <p:txBody>
          <a:bodyPr/>
          <a:lstStyle/>
          <a:p>
            <a:r>
              <a:rPr lang="en-US" dirty="0" smtClean="0"/>
              <a:t>What is jQuery?</a:t>
            </a:r>
          </a:p>
          <a:p>
            <a:r>
              <a:rPr lang="en-US" dirty="0" smtClean="0"/>
              <a:t>Benefits </a:t>
            </a:r>
          </a:p>
          <a:p>
            <a:endParaRPr lang="en-US" dirty="0"/>
          </a:p>
        </p:txBody>
      </p:sp>
      <p:pic>
        <p:nvPicPr>
          <p:cNvPr id="5" name="Picture 4"/>
          <p:cNvPicPr>
            <a:picLocks noChangeAspect="1"/>
          </p:cNvPicPr>
          <p:nvPr/>
        </p:nvPicPr>
        <p:blipFill>
          <a:blip r:embed="rId3"/>
          <a:stretch>
            <a:fillRect/>
          </a:stretch>
        </p:blipFill>
        <p:spPr>
          <a:xfrm>
            <a:off x="5514623" y="685800"/>
            <a:ext cx="3251200" cy="3251200"/>
          </a:xfrm>
          <a:prstGeom prst="rect">
            <a:avLst/>
          </a:prstGeom>
        </p:spPr>
      </p:pic>
    </p:spTree>
    <p:extLst>
      <p:ext uri="{BB962C8B-B14F-4D97-AF65-F5344CB8AC3E}">
        <p14:creationId xmlns:p14="http://schemas.microsoft.com/office/powerpoint/2010/main" val="4423111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jQuery Template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5002298" y="516467"/>
            <a:ext cx="3776224" cy="2730500"/>
          </a:xfrm>
          <a:prstGeom prst="rect">
            <a:avLst/>
          </a:prstGeom>
        </p:spPr>
      </p:pic>
      <p:pic>
        <p:nvPicPr>
          <p:cNvPr id="5" name="Content Placeholder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8971" y="2582333"/>
            <a:ext cx="4023349" cy="2582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64484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pPr marL="0" indent="0" algn="ctr">
              <a:buNone/>
            </a:pPr>
            <a:r>
              <a:rPr lang="hu-HU" sz="3600" dirty="0">
                <a:hlinkClick r:id="rId3"/>
              </a:rPr>
              <a:t>http://nia.ecsu.edu/mobile/</a:t>
            </a:r>
            <a:endParaRPr lang="en-US" sz="3600" dirty="0"/>
          </a:p>
        </p:txBody>
      </p:sp>
    </p:spTree>
    <p:extLst>
      <p:ext uri="{BB962C8B-B14F-4D97-AF65-F5344CB8AC3E}">
        <p14:creationId xmlns:p14="http://schemas.microsoft.com/office/powerpoint/2010/main" val="36179979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endParaRPr lang="en-US" dirty="0"/>
          </a:p>
          <a:p>
            <a:r>
              <a:rPr lang="en-US" dirty="0"/>
              <a:t>Repair and complete ECSU Campus</a:t>
            </a:r>
          </a:p>
          <a:p>
            <a:r>
              <a:rPr lang="en-US" dirty="0"/>
              <a:t>Update campus buildings</a:t>
            </a:r>
          </a:p>
          <a:p>
            <a:r>
              <a:rPr lang="en-US" dirty="0" smtClean="0"/>
              <a:t>Add ECSU Links</a:t>
            </a:r>
          </a:p>
          <a:p>
            <a:r>
              <a:rPr lang="en-US" dirty="0" smtClean="0"/>
              <a:t>CReSIS Data Integration</a:t>
            </a:r>
            <a:endParaRPr lang="en-US" dirty="0"/>
          </a:p>
        </p:txBody>
      </p:sp>
    </p:spTree>
    <p:extLst>
      <p:ext uri="{BB962C8B-B14F-4D97-AF65-F5344CB8AC3E}">
        <p14:creationId xmlns:p14="http://schemas.microsoft.com/office/powerpoint/2010/main" val="39950490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366823"/>
            <a:ext cx="9144000" cy="5257800"/>
          </a:xfrm>
        </p:spPr>
        <p:txBody>
          <a:bodyPr>
            <a:normAutofit/>
          </a:bodyPr>
          <a:lstStyle/>
          <a:p>
            <a:pPr lvl="0"/>
            <a:r>
              <a:rPr lang="en-US" sz="1800" dirty="0"/>
              <a:t>UNC Data Additions Validations Edits, https://apps.northcarolina.edu/dave/wayf.php, retrieved from the World Wide Web on November 4, 2011</a:t>
            </a:r>
          </a:p>
          <a:p>
            <a:pPr lvl="0"/>
            <a:r>
              <a:rPr lang="en-US" sz="1800" dirty="0"/>
              <a:t>Google Maps Help, http://support.google.com/maps/?hl=en, retrieved from the World Wide Web on November 14, 2011</a:t>
            </a:r>
          </a:p>
          <a:p>
            <a:pPr lvl="0"/>
            <a:r>
              <a:rPr lang="en-US" sz="1800" dirty="0"/>
              <a:t>N. Cogbill, M. </a:t>
            </a:r>
            <a:r>
              <a:rPr lang="en-US" sz="1800" dirty="0" err="1"/>
              <a:t>Seymore</a:t>
            </a:r>
            <a:r>
              <a:rPr lang="en-US" sz="1800" dirty="0"/>
              <a:t> Research and Implementation of Data Submission Technologies in Support of CReSIS Polar and Cyberinfrastructure Research Projects at ECSU,  http://nia.ecsu.edu/ur/0910/teams/mmt/mmt0910paper.pdf, retrieved from the World Wide Web on January 3, 2012</a:t>
            </a:r>
          </a:p>
          <a:p>
            <a:pPr lvl="0"/>
            <a:r>
              <a:rPr lang="en-US" sz="1800" dirty="0"/>
              <a:t>UNC Facilities Inventory &amp; Utilization, http://www.northcarolina.edu/ira/fac_util/, retrieved from the World Wide Web on February 4, 2012</a:t>
            </a:r>
          </a:p>
          <a:p>
            <a:pPr lvl="0"/>
            <a:r>
              <a:rPr lang="en-US" sz="1800" dirty="0"/>
              <a:t>C. Converse, “Dreamweaver templates: Customizable starter design for multiscreen development | Adobe Developer Connection”, 11 July 2011, http://www.adobe.com/devnet/dreamweaver/articles/dw-template-media-queries.html, retrieved from the World Wide Web on January 4, 2012</a:t>
            </a:r>
          </a:p>
        </p:txBody>
      </p:sp>
    </p:spTree>
    <p:extLst>
      <p:ext uri="{BB962C8B-B14F-4D97-AF65-F5344CB8AC3E}">
        <p14:creationId xmlns:p14="http://schemas.microsoft.com/office/powerpoint/2010/main" val="33936717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The database team will like to acknowledge our mentor Jeff Wood for his continuous help and support with this research</a:t>
            </a:r>
          </a:p>
          <a:p>
            <a:endParaRPr lang="en-US" dirty="0"/>
          </a:p>
          <a:p>
            <a:r>
              <a:rPr lang="en-US" dirty="0" smtClean="0"/>
              <a:t>We would also like to acknowledge Dr. Linda B. Hayden</a:t>
            </a:r>
            <a:endParaRPr lang="en-US" dirty="0"/>
          </a:p>
        </p:txBody>
      </p:sp>
    </p:spTree>
    <p:extLst>
      <p:ext uri="{BB962C8B-B14F-4D97-AF65-F5344CB8AC3E}">
        <p14:creationId xmlns:p14="http://schemas.microsoft.com/office/powerpoint/2010/main" val="35680448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0135"/>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effectLst>
                  <a:outerShdw blurRad="76200" dist="50800" dir="5400000" algn="tl" rotWithShape="0">
                    <a:srgbClr val="000000">
                      <a:alpha val="65000"/>
                    </a:srgbClr>
                  </a:outerShdw>
                </a:effectLst>
              </a:rPr>
              <a:t>Questions???</a:t>
            </a:r>
            <a:endParaRPr lang="en-US" sz="54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208352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375" y="1216956"/>
            <a:ext cx="5811281" cy="4196252"/>
          </a:xfrm>
          <a:prstGeom prst="rect">
            <a:avLst/>
          </a:prstGeom>
        </p:spPr>
      </p:pic>
      <p:sp>
        <p:nvSpPr>
          <p:cNvPr id="4" name="Title 3"/>
          <p:cNvSpPr>
            <a:spLocks noGrp="1"/>
          </p:cNvSpPr>
          <p:nvPr>
            <p:ph type="title"/>
          </p:nvPr>
        </p:nvSpPr>
        <p:spPr/>
        <p:txBody>
          <a:bodyPr/>
          <a:lstStyle/>
          <a:p>
            <a:r>
              <a:rPr lang="en-US" dirty="0" smtClean="0"/>
              <a:t>Introduction</a:t>
            </a:r>
            <a:endParaRPr lang="en-US" dirty="0"/>
          </a:p>
        </p:txBody>
      </p:sp>
      <p:pic>
        <p:nvPicPr>
          <p:cNvPr id="7" name="Content Placeholder 3"/>
          <p:cNvPicPr>
            <a:picLocks noGrp="1" noChangeAspect="1"/>
          </p:cNvPicPr>
          <p:nvPr>
            <p:ph sz="half" idx="1"/>
          </p:nvPr>
        </p:nvPicPr>
        <p:blipFill>
          <a:blip r:embed="rId4" cstate="email">
            <a:extLst>
              <a:ext uri="{28A0092B-C50C-407E-A947-70E740481C1C}">
                <a14:useLocalDpi xmlns:a14="http://schemas.microsoft.com/office/drawing/2010/main" val="0"/>
              </a:ext>
            </a:extLst>
          </a:blip>
          <a:stretch>
            <a:fillRect/>
          </a:stretch>
        </p:blipFill>
        <p:spPr>
          <a:xfrm>
            <a:off x="5372100" y="2493168"/>
            <a:ext cx="3657600" cy="2552425"/>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sz="half" idx="2"/>
          </p:nvPr>
        </p:nvPicPr>
        <p:blipFill>
          <a:blip r:embed="rId5" cstate="email">
            <a:extLst>
              <a:ext uri="{28A0092B-C50C-407E-A947-70E740481C1C}">
                <a14:useLocalDpi xmlns:a14="http://schemas.microsoft.com/office/drawing/2010/main" val="0"/>
              </a:ext>
            </a:extLst>
          </a:blip>
          <a:stretch>
            <a:fillRect/>
          </a:stretch>
        </p:blipFill>
        <p:spPr>
          <a:xfrm>
            <a:off x="6297056" y="391970"/>
            <a:ext cx="2101198" cy="2101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0445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43085" b="8146"/>
          <a:stretch/>
        </p:blipFill>
        <p:spPr>
          <a:xfrm>
            <a:off x="101600" y="415195"/>
            <a:ext cx="4248615" cy="465210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882634" y="2478725"/>
            <a:ext cx="4178300" cy="646331"/>
          </a:xfrm>
          <a:prstGeom prst="rect">
            <a:avLst/>
          </a:prstGeom>
          <a:noFill/>
        </p:spPr>
        <p:txBody>
          <a:bodyPr wrap="square" rtlCol="0">
            <a:spAutoFit/>
          </a:bodyPr>
          <a:lstStyle/>
          <a:p>
            <a:r>
              <a:rPr lang="en-US" dirty="0" smtClean="0"/>
              <a:t>ID: An auto-generated field used as the “key” field</a:t>
            </a:r>
            <a:endParaRPr lang="en-US" dirty="0"/>
          </a:p>
        </p:txBody>
      </p:sp>
      <p:sp>
        <p:nvSpPr>
          <p:cNvPr id="10" name="TextBox 9"/>
          <p:cNvSpPr txBox="1"/>
          <p:nvPr/>
        </p:nvSpPr>
        <p:spPr>
          <a:xfrm>
            <a:off x="4882634" y="2478725"/>
            <a:ext cx="4254500" cy="381000"/>
          </a:xfrm>
          <a:prstGeom prst="rect">
            <a:avLst/>
          </a:prstGeom>
          <a:noFill/>
        </p:spPr>
        <p:txBody>
          <a:bodyPr wrap="square" rtlCol="0">
            <a:spAutoFit/>
          </a:bodyPr>
          <a:lstStyle/>
          <a:p>
            <a:r>
              <a:rPr lang="en-US" dirty="0" smtClean="0"/>
              <a:t>Full Name: The official name of the building</a:t>
            </a:r>
            <a:endParaRPr lang="en-US" dirty="0"/>
          </a:p>
        </p:txBody>
      </p:sp>
      <p:sp>
        <p:nvSpPr>
          <p:cNvPr id="11" name="TextBox 10"/>
          <p:cNvSpPr txBox="1"/>
          <p:nvPr/>
        </p:nvSpPr>
        <p:spPr>
          <a:xfrm>
            <a:off x="4882634" y="2478725"/>
            <a:ext cx="4229100" cy="923330"/>
          </a:xfrm>
          <a:prstGeom prst="rect">
            <a:avLst/>
          </a:prstGeom>
          <a:noFill/>
        </p:spPr>
        <p:txBody>
          <a:bodyPr wrap="square" rtlCol="0">
            <a:spAutoFit/>
          </a:bodyPr>
          <a:lstStyle/>
          <a:p>
            <a:r>
              <a:rPr lang="en-US" dirty="0" smtClean="0"/>
              <a:t>Abbreviated Name: The unofficial name commonly used by students, faculty, and staff</a:t>
            </a:r>
            <a:endParaRPr lang="en-US" dirty="0"/>
          </a:p>
        </p:txBody>
      </p:sp>
      <p:sp>
        <p:nvSpPr>
          <p:cNvPr id="12" name="TextBox 11"/>
          <p:cNvSpPr txBox="1"/>
          <p:nvPr/>
        </p:nvSpPr>
        <p:spPr>
          <a:xfrm>
            <a:off x="4882634" y="2478725"/>
            <a:ext cx="4229100" cy="646331"/>
          </a:xfrm>
          <a:prstGeom prst="rect">
            <a:avLst/>
          </a:prstGeom>
          <a:noFill/>
        </p:spPr>
        <p:txBody>
          <a:bodyPr wrap="square" rtlCol="0">
            <a:spAutoFit/>
          </a:bodyPr>
          <a:lstStyle/>
          <a:p>
            <a:r>
              <a:rPr lang="en-US" dirty="0" smtClean="0"/>
              <a:t>Identifier: The group of letters is used by the Registrar’s office for class schedules</a:t>
            </a:r>
            <a:endParaRPr lang="en-US" dirty="0"/>
          </a:p>
        </p:txBody>
      </p:sp>
      <p:sp>
        <p:nvSpPr>
          <p:cNvPr id="13" name="TextBox 12"/>
          <p:cNvSpPr txBox="1"/>
          <p:nvPr/>
        </p:nvSpPr>
        <p:spPr>
          <a:xfrm>
            <a:off x="4882634" y="2478725"/>
            <a:ext cx="4025900" cy="369332"/>
          </a:xfrm>
          <a:prstGeom prst="rect">
            <a:avLst/>
          </a:prstGeom>
          <a:noFill/>
        </p:spPr>
        <p:txBody>
          <a:bodyPr wrap="square" rtlCol="0">
            <a:spAutoFit/>
          </a:bodyPr>
          <a:lstStyle/>
          <a:p>
            <a:r>
              <a:rPr lang="en-US" dirty="0" smtClean="0"/>
              <a:t>Latitude: The latitude of the building</a:t>
            </a:r>
            <a:endParaRPr lang="en-US" dirty="0"/>
          </a:p>
        </p:txBody>
      </p:sp>
      <p:sp>
        <p:nvSpPr>
          <p:cNvPr id="14" name="TextBox 13"/>
          <p:cNvSpPr txBox="1"/>
          <p:nvPr/>
        </p:nvSpPr>
        <p:spPr>
          <a:xfrm>
            <a:off x="4882634" y="2478725"/>
            <a:ext cx="3937000" cy="369332"/>
          </a:xfrm>
          <a:prstGeom prst="rect">
            <a:avLst/>
          </a:prstGeom>
          <a:noFill/>
        </p:spPr>
        <p:txBody>
          <a:bodyPr wrap="square" rtlCol="0">
            <a:spAutoFit/>
          </a:bodyPr>
          <a:lstStyle/>
          <a:p>
            <a:r>
              <a:rPr lang="en-US" dirty="0" smtClean="0"/>
              <a:t>Longitude: The longitude of the building</a:t>
            </a:r>
            <a:endParaRPr lang="en-US" dirty="0"/>
          </a:p>
        </p:txBody>
      </p:sp>
      <p:sp>
        <p:nvSpPr>
          <p:cNvPr id="15" name="TextBox 14"/>
          <p:cNvSpPr txBox="1"/>
          <p:nvPr/>
        </p:nvSpPr>
        <p:spPr>
          <a:xfrm>
            <a:off x="4882634" y="2478725"/>
            <a:ext cx="4025900" cy="646331"/>
          </a:xfrm>
          <a:prstGeom prst="rect">
            <a:avLst/>
          </a:prstGeom>
          <a:noFill/>
        </p:spPr>
        <p:txBody>
          <a:bodyPr wrap="square" rtlCol="0">
            <a:spAutoFit/>
          </a:bodyPr>
          <a:lstStyle/>
          <a:p>
            <a:r>
              <a:rPr lang="en-US" dirty="0" smtClean="0"/>
              <a:t>Year Built: The year the original building was built</a:t>
            </a:r>
            <a:endParaRPr lang="en-US" dirty="0"/>
          </a:p>
        </p:txBody>
      </p:sp>
      <p:sp>
        <p:nvSpPr>
          <p:cNvPr id="16" name="TextBox 15"/>
          <p:cNvSpPr txBox="1"/>
          <p:nvPr/>
        </p:nvSpPr>
        <p:spPr>
          <a:xfrm>
            <a:off x="4882634" y="2478725"/>
            <a:ext cx="4025900" cy="923330"/>
          </a:xfrm>
          <a:prstGeom prst="rect">
            <a:avLst/>
          </a:prstGeom>
          <a:noFill/>
        </p:spPr>
        <p:txBody>
          <a:bodyPr wrap="square" rtlCol="0">
            <a:spAutoFit/>
          </a:bodyPr>
          <a:lstStyle/>
          <a:p>
            <a:r>
              <a:rPr lang="en-US" dirty="0" smtClean="0"/>
              <a:t>Description: What is located in the building and the building attributes such as AC, laundry, hours, etc. </a:t>
            </a:r>
            <a:endParaRPr lang="en-US" dirty="0"/>
          </a:p>
        </p:txBody>
      </p:sp>
      <p:sp>
        <p:nvSpPr>
          <p:cNvPr id="17" name="TextBox 16"/>
          <p:cNvSpPr txBox="1"/>
          <p:nvPr/>
        </p:nvSpPr>
        <p:spPr>
          <a:xfrm>
            <a:off x="4882634" y="2478725"/>
            <a:ext cx="4127500" cy="646331"/>
          </a:xfrm>
          <a:prstGeom prst="rect">
            <a:avLst/>
          </a:prstGeom>
          <a:noFill/>
        </p:spPr>
        <p:txBody>
          <a:bodyPr wrap="square" rtlCol="0">
            <a:spAutoFit/>
          </a:bodyPr>
          <a:lstStyle/>
          <a:p>
            <a:r>
              <a:rPr lang="en-US" dirty="0" smtClean="0"/>
              <a:t>Departments/Programs: Departments and programs located within the building</a:t>
            </a:r>
            <a:endParaRPr lang="en-US" dirty="0"/>
          </a:p>
        </p:txBody>
      </p:sp>
      <p:sp>
        <p:nvSpPr>
          <p:cNvPr id="18" name="TextBox 17"/>
          <p:cNvSpPr txBox="1"/>
          <p:nvPr/>
        </p:nvSpPr>
        <p:spPr>
          <a:xfrm>
            <a:off x="4882634" y="2478725"/>
            <a:ext cx="4261366" cy="646331"/>
          </a:xfrm>
          <a:prstGeom prst="rect">
            <a:avLst/>
          </a:prstGeom>
          <a:noFill/>
        </p:spPr>
        <p:txBody>
          <a:bodyPr wrap="square" rtlCol="0">
            <a:spAutoFit/>
          </a:bodyPr>
          <a:lstStyle/>
          <a:p>
            <a:r>
              <a:rPr lang="en-US" dirty="0" smtClean="0"/>
              <a:t>Facts: General information about the building and its history</a:t>
            </a:r>
            <a:endParaRPr lang="en-US" dirty="0"/>
          </a:p>
        </p:txBody>
      </p:sp>
      <p:sp>
        <p:nvSpPr>
          <p:cNvPr id="21" name="Rectangle 20"/>
          <p:cNvSpPr/>
          <p:nvPr/>
        </p:nvSpPr>
        <p:spPr>
          <a:xfrm>
            <a:off x="658368" y="1768686"/>
            <a:ext cx="3691847" cy="175575"/>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8368" y="1983736"/>
            <a:ext cx="3691847" cy="175575"/>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58368" y="2192467"/>
            <a:ext cx="3691847" cy="175575"/>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58368" y="2398803"/>
            <a:ext cx="3691847" cy="175575"/>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58368" y="2615400"/>
            <a:ext cx="3691847" cy="175575"/>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58368" y="2821937"/>
            <a:ext cx="3691847" cy="175575"/>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58368" y="3032868"/>
            <a:ext cx="3691847" cy="600493"/>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9865" y="3638829"/>
            <a:ext cx="4070350" cy="566877"/>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79865" y="4274516"/>
            <a:ext cx="4070350" cy="606426"/>
          </a:xfrm>
          <a:prstGeom prst="rect">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Database Fields</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495958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27"/>
                                        </p:tgtEl>
                                      </p:cBhvr>
                                    </p:animEffect>
                                    <p:set>
                                      <p:cBhvr>
                                        <p:cTn id="93" dur="1" fill="hold">
                                          <p:stCondLst>
                                            <p:cond delay="499"/>
                                          </p:stCondLst>
                                        </p:cTn>
                                        <p:tgtEl>
                                          <p:spTgt spid="2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500"/>
                                        <p:tgtEl>
                                          <p:spTgt spid="1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28"/>
                                        </p:tgtEl>
                                      </p:cBhvr>
                                    </p:animEffect>
                                    <p:set>
                                      <p:cBhvr>
                                        <p:cTn id="107" dur="1" fill="hold">
                                          <p:stCondLst>
                                            <p:cond delay="499"/>
                                          </p:stCondLst>
                                        </p:cTn>
                                        <p:tgtEl>
                                          <p:spTgt spid="2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6"/>
                                        </p:tgtEl>
                                      </p:cBhvr>
                                    </p:animEffect>
                                    <p:set>
                                      <p:cBhvr>
                                        <p:cTn id="110" dur="1" fill="hold">
                                          <p:stCondLst>
                                            <p:cond delay="499"/>
                                          </p:stCondLst>
                                        </p:cTn>
                                        <p:tgtEl>
                                          <p:spTgt spid="16"/>
                                        </p:tgtEl>
                                        <p:attrNameLst>
                                          <p:attrName>style.visibility</p:attrName>
                                        </p:attrNameLst>
                                      </p:cBhvr>
                                      <p:to>
                                        <p:strVal val="hidden"/>
                                      </p:to>
                                    </p:set>
                                  </p:childTnLst>
                                </p:cTn>
                              </p:par>
                              <p:par>
                                <p:cTn id="111" presetID="10" presetClass="entr" presetSubtype="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7"/>
                                        </p:tgtEl>
                                      </p:cBhvr>
                                    </p:animEffect>
                                    <p:set>
                                      <p:cBhvr>
                                        <p:cTn id="124" dur="1" fill="hold">
                                          <p:stCondLst>
                                            <p:cond delay="499"/>
                                          </p:stCondLst>
                                        </p:cTn>
                                        <p:tgtEl>
                                          <p:spTgt spid="17"/>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500"/>
                                        <p:tgtEl>
                                          <p:spTgt spid="1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Field</a:t>
            </a:r>
            <a:endParaRPr lang="en-US" dirty="0"/>
          </a:p>
        </p:txBody>
      </p:sp>
      <p:sp>
        <p:nvSpPr>
          <p:cNvPr id="3" name="Content Placeholder 2"/>
          <p:cNvSpPr>
            <a:spLocks noGrp="1"/>
          </p:cNvSpPr>
          <p:nvPr>
            <p:ph idx="1"/>
          </p:nvPr>
        </p:nvSpPr>
        <p:spPr/>
        <p:txBody>
          <a:bodyPr/>
          <a:lstStyle/>
          <a:p>
            <a:r>
              <a:rPr lang="en-US" dirty="0" smtClean="0"/>
              <a:t>Key Field</a:t>
            </a:r>
          </a:p>
          <a:p>
            <a:endParaRPr lang="en-US" dirty="0" smtClean="0"/>
          </a:p>
          <a:p>
            <a:r>
              <a:rPr lang="en-US" dirty="0" smtClean="0"/>
              <a:t>Auto-generated</a:t>
            </a:r>
          </a:p>
          <a:p>
            <a:endParaRPr lang="en-US" dirty="0"/>
          </a:p>
        </p:txBody>
      </p:sp>
      <p:pic>
        <p:nvPicPr>
          <p:cNvPr id="6" name="Picture 5" descr="istock_000001325592xsmall.jpeg"/>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100000" l="0" r="93929">
                        <a14:foregroundMark x1="92857" y1="54762" x2="93929" y2="70476"/>
                        <a14:foregroundMark x1="16786" y1="74762" x2="12857" y2="47619"/>
                      </a14:backgroundRemoval>
                    </a14:imgEffect>
                  </a14:imgLayer>
                </a14:imgProps>
              </a:ext>
              <a:ext uri="{28A0092B-C50C-407E-A947-70E740481C1C}">
                <a14:useLocalDpi xmlns:a14="http://schemas.microsoft.com/office/drawing/2010/main" val="0"/>
              </a:ext>
            </a:extLst>
          </a:blip>
          <a:stretch>
            <a:fillRect/>
          </a:stretch>
        </p:blipFill>
        <p:spPr>
          <a:xfrm rot="20753643">
            <a:off x="3612445" y="1205872"/>
            <a:ext cx="4300022" cy="3225018"/>
          </a:xfrm>
          <a:prstGeom prst="rect">
            <a:avLst/>
          </a:prstGeom>
        </p:spPr>
      </p:pic>
    </p:spTree>
    <p:extLst>
      <p:ext uri="{BB962C8B-B14F-4D97-AF65-F5344CB8AC3E}">
        <p14:creationId xmlns:p14="http://schemas.microsoft.com/office/powerpoint/2010/main" val="10367369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 Field</a:t>
            </a:r>
            <a:endParaRPr lang="en-US" dirty="0"/>
          </a:p>
        </p:txBody>
      </p:sp>
      <p:sp>
        <p:nvSpPr>
          <p:cNvPr id="3" name="Content Placeholder 2"/>
          <p:cNvSpPr>
            <a:spLocks noGrp="1"/>
          </p:cNvSpPr>
          <p:nvPr>
            <p:ph idx="1"/>
          </p:nvPr>
        </p:nvSpPr>
        <p:spPr/>
        <p:txBody>
          <a:bodyPr/>
          <a:lstStyle/>
          <a:p>
            <a:r>
              <a:rPr lang="en-US" dirty="0" smtClean="0"/>
              <a:t>Letter abbreviations</a:t>
            </a:r>
          </a:p>
          <a:p>
            <a:endParaRPr lang="en-US" dirty="0"/>
          </a:p>
          <a:p>
            <a:r>
              <a:rPr lang="en-US" dirty="0" smtClean="0"/>
              <a:t>Appear on class schedules</a:t>
            </a:r>
            <a:endParaRPr lang="en-US" dirty="0"/>
          </a:p>
          <a:p>
            <a:endParaRPr lang="en-US" dirty="0" smtClean="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1129" y="770283"/>
            <a:ext cx="3979069" cy="4382742"/>
          </a:xfrm>
          <a:prstGeom prst="rect">
            <a:avLst/>
          </a:prstGeom>
        </p:spPr>
      </p:pic>
    </p:spTree>
    <p:extLst>
      <p:ext uri="{BB962C8B-B14F-4D97-AF65-F5344CB8AC3E}">
        <p14:creationId xmlns:p14="http://schemas.microsoft.com/office/powerpoint/2010/main" val="3994241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Latitude/Longitude Field</a:t>
            </a:r>
            <a:endParaRPr lang="en-US" dirty="0"/>
          </a:p>
        </p:txBody>
      </p:sp>
      <p:sp>
        <p:nvSpPr>
          <p:cNvPr id="3" name="Content Placeholder 2"/>
          <p:cNvSpPr>
            <a:spLocks noGrp="1"/>
          </p:cNvSpPr>
          <p:nvPr>
            <p:ph idx="1"/>
          </p:nvPr>
        </p:nvSpPr>
        <p:spPr/>
        <p:txBody>
          <a:bodyPr/>
          <a:lstStyle/>
          <a:p>
            <a:r>
              <a:rPr lang="en-US" dirty="0" smtClean="0"/>
              <a:t>Google Maps Lab </a:t>
            </a:r>
            <a:br>
              <a:rPr lang="en-US" dirty="0" smtClean="0"/>
            </a:br>
            <a:r>
              <a:rPr lang="en-US" dirty="0" smtClean="0"/>
              <a:t>“</a:t>
            </a:r>
            <a:r>
              <a:rPr lang="en-US" dirty="0" err="1" smtClean="0"/>
              <a:t>Lat</a:t>
            </a:r>
            <a:r>
              <a:rPr lang="en-US" dirty="0" smtClean="0"/>
              <a:t>/</a:t>
            </a:r>
            <a:r>
              <a:rPr lang="en-US" dirty="0" err="1" smtClean="0"/>
              <a:t>Lng</a:t>
            </a:r>
            <a:r>
              <a:rPr lang="en-US" dirty="0" smtClean="0"/>
              <a:t> Marker”</a:t>
            </a:r>
          </a:p>
          <a:p>
            <a:endParaRPr lang="en-US" dirty="0"/>
          </a:p>
          <a:p>
            <a:r>
              <a:rPr lang="en-US" dirty="0" smtClean="0"/>
              <a:t>Interact with Google Maps </a:t>
            </a:r>
            <a:br>
              <a:rPr lang="en-US" dirty="0" smtClean="0"/>
            </a:br>
            <a:r>
              <a:rPr lang="en-US" dirty="0" smtClean="0"/>
              <a:t>Services</a:t>
            </a:r>
          </a:p>
          <a:p>
            <a:endParaRPr lang="en-US" dirty="0"/>
          </a:p>
          <a:p>
            <a:pPr marL="0" indent="0">
              <a:buNone/>
            </a:pP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15219" t="19617" r="15002" b="11979"/>
          <a:stretch/>
        </p:blipFill>
        <p:spPr>
          <a:xfrm>
            <a:off x="4787647" y="939089"/>
            <a:ext cx="4098072" cy="3152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01965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a:xfrm>
            <a:off x="369277" y="1277815"/>
            <a:ext cx="8229600" cy="4525963"/>
          </a:xfrm>
        </p:spPr>
        <p:txBody>
          <a:bodyPr/>
          <a:lstStyle/>
          <a:p>
            <a:r>
              <a:rPr lang="en-US" dirty="0" smtClean="0"/>
              <a:t>Year Built, Full Name, Descriptions, Departments/Programs, Facts</a:t>
            </a:r>
          </a:p>
          <a:p>
            <a:r>
              <a:rPr lang="en-US" dirty="0" smtClean="0"/>
              <a:t>Student Handbook</a:t>
            </a:r>
          </a:p>
          <a:p>
            <a:r>
              <a:rPr lang="en-US" dirty="0" smtClean="0"/>
              <a:t>Director of Design and Construction</a:t>
            </a:r>
          </a:p>
          <a:p>
            <a:r>
              <a:rPr lang="en-US" dirty="0" smtClean="0"/>
              <a:t>Facilities Data Management System</a:t>
            </a:r>
          </a:p>
          <a:p>
            <a:r>
              <a:rPr lang="en-US" dirty="0" smtClean="0"/>
              <a:t>University of North Carolina Data Additions Validations Edits (DAVE)</a:t>
            </a:r>
          </a:p>
          <a:p>
            <a:endParaRPr lang="en-US" dirty="0" smtClean="0"/>
          </a:p>
        </p:txBody>
      </p:sp>
    </p:spTree>
    <p:extLst>
      <p:ext uri="{BB962C8B-B14F-4D97-AF65-F5344CB8AC3E}">
        <p14:creationId xmlns:p14="http://schemas.microsoft.com/office/powerpoint/2010/main" val="16868436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Database Construction</a:t>
            </a:r>
            <a:endParaRPr lang="en-US" dirty="0"/>
          </a:p>
        </p:txBody>
      </p:sp>
      <p:sp>
        <p:nvSpPr>
          <p:cNvPr id="3" name="Content Placeholder 2"/>
          <p:cNvSpPr>
            <a:spLocks noGrp="1"/>
          </p:cNvSpPr>
          <p:nvPr>
            <p:ph idx="1"/>
          </p:nvPr>
        </p:nvSpPr>
        <p:spPr/>
        <p:txBody>
          <a:bodyPr anchor="t"/>
          <a:lstStyle/>
          <a:p>
            <a:r>
              <a:rPr lang="en-US" dirty="0" err="1"/>
              <a:t>phpMyAdmin</a:t>
            </a:r>
            <a:endParaRPr lang="en-US" dirty="0" smtClean="0"/>
          </a:p>
          <a:p>
            <a:r>
              <a:rPr lang="en-US" dirty="0"/>
              <a:t>MySQL</a:t>
            </a:r>
            <a:endParaRPr lang="en-US" dirty="0" smtClean="0"/>
          </a:p>
          <a:p>
            <a:r>
              <a:rPr lang="en-US" dirty="0"/>
              <a:t>Adobe Dreamweaver</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1989" y="2297343"/>
            <a:ext cx="2543175" cy="179548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8078" y="3195083"/>
            <a:ext cx="3487812" cy="1804533"/>
          </a:xfrm>
          <a:prstGeom prst="rect">
            <a:avLst/>
          </a:prstGeom>
        </p:spPr>
      </p:pic>
      <p:pic>
        <p:nvPicPr>
          <p:cNvPr id="7" name="Picture 2"/>
          <p:cNvPicPr>
            <a:picLocks noChangeAspect="1" noChangeArrowheads="1"/>
          </p:cNvPicPr>
          <p:nvPr/>
        </p:nvPicPr>
        <p:blipFill>
          <a:blip r:embed="rId4" cstate="print"/>
          <a:stretch>
            <a:fillRect/>
          </a:stretch>
        </p:blipFill>
        <p:spPr bwMode="auto">
          <a:xfrm>
            <a:off x="5273477" y="1944776"/>
            <a:ext cx="2148048" cy="21480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11228</TotalTime>
  <Words>2430</Words>
  <Application>Microsoft Macintosh PowerPoint</Application>
  <PresentationFormat>On-screen Show (4:3)</PresentationFormat>
  <Paragraphs>195</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NewsPrint</vt:lpstr>
      <vt:lpstr>Construction of a University Navigational Mobile Application</vt:lpstr>
      <vt:lpstr>Abstract</vt:lpstr>
      <vt:lpstr>Introduction</vt:lpstr>
      <vt:lpstr>Database Fields</vt:lpstr>
      <vt:lpstr>ID Field</vt:lpstr>
      <vt:lpstr>Identifier Field</vt:lpstr>
      <vt:lpstr>Latitude/Longitude Field</vt:lpstr>
      <vt:lpstr>Data Sources</vt:lpstr>
      <vt:lpstr>Database Construction</vt:lpstr>
      <vt:lpstr>Displaying Database</vt:lpstr>
      <vt:lpstr>The Campus Map</vt:lpstr>
      <vt:lpstr>Creating Features</vt:lpstr>
      <vt:lpstr>Map Maker</vt:lpstr>
      <vt:lpstr>Map Maker</vt:lpstr>
      <vt:lpstr>Map Maker</vt:lpstr>
      <vt:lpstr>Map Maker</vt:lpstr>
      <vt:lpstr>Map Maker</vt:lpstr>
      <vt:lpstr>Review Process</vt:lpstr>
      <vt:lpstr>Before and After</vt:lpstr>
      <vt:lpstr>HTML5</vt:lpstr>
      <vt:lpstr>jQuery</vt:lpstr>
      <vt:lpstr>jQuery Template</vt:lpstr>
      <vt:lpstr>Results</vt:lpstr>
      <vt:lpstr>Future Work</vt:lpstr>
      <vt:lpstr>References</vt:lpstr>
      <vt:lpstr>Acknowledgments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of an ECSU Campus Navigational Mobile Application Utilizing HTML5</dc:title>
  <dc:creator>CERSER</dc:creator>
  <cp:lastModifiedBy>Patrina Bly</cp:lastModifiedBy>
  <cp:revision>82</cp:revision>
  <dcterms:created xsi:type="dcterms:W3CDTF">2012-03-22T17:52:18Z</dcterms:created>
  <dcterms:modified xsi:type="dcterms:W3CDTF">2012-04-16T13:27:52Z</dcterms:modified>
</cp:coreProperties>
</file>