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1"/>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2" r:id="rId17"/>
    <p:sldId id="274" r:id="rId18"/>
    <p:sldId id="275" r:id="rId19"/>
    <p:sldId id="276"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R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3" d="100"/>
          <a:sy n="133" d="100"/>
        </p:scale>
        <p:origin x="-111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17T15:07:40.177" idx="1">
    <p:pos x="4831" y="538"/>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p:cNvSpPr>
          <p:nvPr>
            <p:ph type="hdr" idx="2"/>
          </p:nvPr>
        </p:nvSpPr>
        <p:spPr>
          <a:xfrm>
            <a:off x="0" y="0"/>
            <a:ext cx="2971799" cy="457200"/>
          </a:xfrm>
          <a:prstGeom prst="rect">
            <a:avLst/>
          </a:prstGeom>
          <a:noFill/>
          <a:ln>
            <a:noFill/>
          </a:ln>
        </p:spPr>
        <p:txBody>
          <a:bodyPr lIns="91425" tIns="91425" rIns="91425" bIns="91425" anchor="t" anchorCtr="0">
            <a:spAutoFit/>
          </a:bodyPr>
          <a:lstStyle/>
          <a:p>
            <a:pPr marL="914400" lvl="1" indent="-317500">
              <a:buClr>
                <a:srgbClr val="000000"/>
              </a:buClr>
              <a:buSzPct val="116666"/>
              <a:buFont typeface="Courier New"/>
              <a:buChar char="o"/>
            </a:pPr>
            <a:r>
              <a:rPr sz="1200" b="0" i="0" u="none" strike="noStrike" cap="none" baseline="0"/>
              <a:t>
</a:t>
            </a:r>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p:txBody>
      </p:sp>
      <p:sp>
        <p:nvSpPr>
          <p:cNvPr id="3" name="Shape 3"/>
          <p:cNvSpPr>
            <a:spLocks noGrp="1"/>
          </p:cNvSpPr>
          <p:nvPr>
            <p:ph type="dt" idx="10"/>
          </p:nvPr>
        </p:nvSpPr>
        <p:spPr>
          <a:xfrm>
            <a:off x="3884612" y="0"/>
            <a:ext cx="2971799" cy="457200"/>
          </a:xfrm>
          <a:prstGeom prst="rect">
            <a:avLst/>
          </a:prstGeom>
          <a:noFill/>
          <a:ln>
            <a:noFill/>
          </a:ln>
        </p:spPr>
        <p:txBody>
          <a:bodyPr lIns="91425" tIns="91425" rIns="91425" bIns="91425" anchor="t" anchorCtr="0">
            <a:spAutoFit/>
          </a:bodyPr>
          <a:lstStyle/>
          <a:p>
            <a:pPr marL="914400" lvl="1" indent="-317500">
              <a:buClr>
                <a:srgbClr val="000000"/>
              </a:buClr>
              <a:buSzPct val="116666"/>
              <a:buFont typeface="Courier New"/>
              <a:buChar char="o"/>
            </a:pPr>
            <a:r>
              <a:rPr sz="1200" b="0" i="0" u="none" strike="noStrike" cap="none" baseline="0"/>
              <a:t>
</a:t>
            </a:r>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a:spLocks noGrp="1"/>
          </p:cNvSpPr>
          <p:nvPr>
            <p:ph type="body" idx="1"/>
          </p:nvPr>
        </p:nvSpPr>
        <p:spPr>
          <a:xfrm>
            <a:off x="685800" y="4343400"/>
            <a:ext cx="5486399" cy="4114800"/>
          </a:xfrm>
          <a:prstGeom prst="rect">
            <a:avLst/>
          </a:prstGeom>
          <a:noFill/>
          <a:ln>
            <a:noFill/>
          </a:ln>
        </p:spPr>
        <p:txBody>
          <a:bodyPr lIns="91425" tIns="91425" rIns="91425" bIns="91425" anchor="ctr" anchorCtr="0">
            <a:spAutoFit/>
          </a:bodyPr>
          <a:lstStyle/>
          <a:p>
            <a:pPr marL="914400" lvl="1" indent="-317500">
              <a:buClr>
                <a:srgbClr val="000000"/>
              </a:buClr>
              <a:buSzPct val="100000"/>
              <a:buFont typeface="Courier New"/>
              <a:buChar char="o"/>
            </a:pPr>
            <a:r>
              <a:rPr/>
              <a:t>
</a:t>
            </a:r>
          </a:p>
          <a:p>
            <a:endParaRPr/>
          </a:p>
          <a:p>
            <a:endParaRPr/>
          </a:p>
          <a:p>
            <a:endParaRPr/>
          </a:p>
          <a:p>
            <a:endParaRPr/>
          </a:p>
          <a:p>
            <a:endParaRPr/>
          </a:p>
          <a:p>
            <a:endParaRPr/>
          </a:p>
          <a:p>
            <a:endParaRPr/>
          </a:p>
        </p:txBody>
      </p:sp>
      <p:sp>
        <p:nvSpPr>
          <p:cNvPr id="6" name="Shape 6"/>
          <p:cNvSpPr>
            <a:spLocks noGrp="1"/>
          </p:cNvSpPr>
          <p:nvPr>
            <p:ph type="ftr" idx="11"/>
          </p:nvPr>
        </p:nvSpPr>
        <p:spPr>
          <a:xfrm>
            <a:off x="0" y="8685213"/>
            <a:ext cx="2971799" cy="457200"/>
          </a:xfrm>
          <a:prstGeom prst="rect">
            <a:avLst/>
          </a:prstGeom>
          <a:noFill/>
          <a:ln>
            <a:noFill/>
          </a:ln>
        </p:spPr>
        <p:txBody>
          <a:bodyPr lIns="91425" tIns="91425" rIns="91425" bIns="91425" anchor="b" anchorCtr="0">
            <a:spAutoFit/>
          </a:bodyPr>
          <a:lstStyle/>
          <a:p>
            <a:pPr marL="914400" lvl="1" indent="-317500">
              <a:buClr>
                <a:srgbClr val="000000"/>
              </a:buClr>
              <a:buSzPct val="116666"/>
              <a:buFont typeface="Courier New"/>
              <a:buChar char="o"/>
            </a:pPr>
            <a:r>
              <a:rPr sz="1200" b="0" i="0" u="none" strike="noStrike" cap="none" baseline="0"/>
              <a:t>
</a:t>
            </a:r>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p:txBody>
      </p:sp>
      <p:sp>
        <p:nvSpPr>
          <p:cNvPr id="7" name="Shape 7"/>
          <p:cNvSpPr>
            <a:spLocks noGrp="1"/>
          </p:cNvSpPr>
          <p:nvPr>
            <p:ph type="sldNum" idx="12"/>
          </p:nvPr>
        </p:nvSpPr>
        <p:spPr>
          <a:xfrm>
            <a:off x="3884612" y="8685213"/>
            <a:ext cx="2971799" cy="457200"/>
          </a:xfrm>
          <a:prstGeom prst="rect">
            <a:avLst/>
          </a:prstGeom>
          <a:noFill/>
          <a:ln>
            <a:noFill/>
          </a:ln>
        </p:spPr>
        <p:txBody>
          <a:bodyPr lIns="91425" tIns="91425" rIns="91425" bIns="91425" anchor="b" anchorCtr="0">
            <a:spAutoFit/>
          </a:bodyPr>
          <a:lstStyle/>
          <a:p>
            <a:pPr marL="914400" lvl="1" indent="-317500">
              <a:buClr>
                <a:srgbClr val="000000"/>
              </a:buClr>
              <a:buSzPct val="116666"/>
              <a:buFont typeface="Courier New"/>
              <a:buChar char="o"/>
            </a:pPr>
            <a:r>
              <a:rPr sz="1200" b="0" i="0" u="none" strike="noStrike" cap="none" baseline="0"/>
              <a:t>
</a:t>
            </a:r>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a:p>
            <a:endParaRPr sz="1200" b="0" i="0" u="none" strike="noStrike" cap="none" baseline="0"/>
          </a:p>
        </p:txBody>
      </p:sp>
    </p:spTree>
    <p:extLst>
      <p:ext uri="{BB962C8B-B14F-4D97-AF65-F5344CB8AC3E}">
        <p14:creationId xmlns:p14="http://schemas.microsoft.com/office/powerpoint/2010/main" val="21449880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marL="0" marR="0" lvl="0" indent="0" algn="l" defTabSz="914400" rtl="0" eaLnBrk="1" fontAlgn="auto" latinLnBrk="0" hangingPunct="1">
              <a:lnSpc>
                <a:spcPct val="100000"/>
              </a:lnSpc>
              <a:spcBef>
                <a:spcPts val="700"/>
              </a:spcBef>
              <a:spcAft>
                <a:spcPts val="0"/>
              </a:spcAft>
              <a:buClr>
                <a:srgbClr val="000000"/>
              </a:buClr>
              <a:buSzPct val="61111"/>
              <a:buFont typeface="Arial"/>
              <a:buNone/>
              <a:tabLst/>
              <a:defRPr/>
            </a:pPr>
            <a:r>
              <a:rPr lang="en-US" sz="1200" dirty="0" smtClean="0">
                <a:latin typeface="Times New Roman"/>
                <a:ea typeface="Times New Roman"/>
                <a:cs typeface="Times New Roman"/>
                <a:sym typeface="Times New Roman"/>
              </a:rPr>
              <a:t>In 2011, ECSU students observed the gradual reduction of an ice shelf in Pine Island Bay when comparing Landsat images spanning the years 1972 to the shelf’s ultimate disappearance by January 17, 2003.  The ice shelf was located within </a:t>
            </a:r>
            <a:r>
              <a:rPr lang="en-US" sz="1200" i="1" dirty="0" smtClean="0">
                <a:latin typeface="Times New Roman"/>
                <a:ea typeface="Times New Roman"/>
                <a:cs typeface="Times New Roman"/>
                <a:sym typeface="Times New Roman"/>
              </a:rPr>
              <a:t>ECSU Bay</a:t>
            </a:r>
            <a:r>
              <a:rPr lang="en-US" sz="1200" dirty="0" smtClean="0">
                <a:latin typeface="Times New Roman"/>
                <a:ea typeface="Times New Roman"/>
                <a:cs typeface="Times New Roman"/>
                <a:sym typeface="Times New Roman"/>
              </a:rPr>
              <a:t> at 73.945° South Latitude and 102.390 West Longitude lies on the Canisteo Peninsula. These observations suggested the Pine Island Bay coastal ice morphology were exhibiting long term changes possibly due to processes related to global climate change. The presence of other similar instances of long term change along the roughly 1000 km extent of the Pine Island Bay coastline was surveyed between 100° West Longitude to 112° West Longitude.</a:t>
            </a:r>
            <a:endParaRPr lang="en-US" sz="1200" dirty="0" smtClean="0">
              <a:solidFill>
                <a:srgbClr val="FFFFFF"/>
              </a:solidFill>
              <a:latin typeface="Times New Roman"/>
              <a:ea typeface="Times New Roman"/>
              <a:cs typeface="Times New Roman"/>
              <a:sym typeface="Times New Roman"/>
            </a:endParaRPr>
          </a:p>
          <a:p>
            <a:pPr marL="0" marR="0" lvl="0" indent="0" algn="l" rtl="0">
              <a:lnSpc>
                <a:spcPct val="100000"/>
              </a:lnSpc>
              <a:spcBef>
                <a:spcPts val="700"/>
              </a:spcBef>
              <a:spcAft>
                <a:spcPts val="0"/>
              </a:spcAft>
              <a:buClr>
                <a:srgbClr val="000000"/>
              </a:buClr>
              <a:buSzPct val="61111"/>
              <a:buFont typeface="Arial"/>
              <a:buNone/>
            </a:pPr>
            <a:endParaRPr lang="en-US" sz="1200" dirty="0" smtClean="0">
              <a:latin typeface="Times New Roman"/>
              <a:ea typeface="Times New Roman"/>
              <a:cs typeface="Times New Roman"/>
              <a:sym typeface="Times New Roman"/>
            </a:endParaRPr>
          </a:p>
          <a:p>
            <a:pPr marL="0" marR="0" lvl="0" indent="0" algn="l" rtl="0">
              <a:lnSpc>
                <a:spcPct val="100000"/>
              </a:lnSpc>
              <a:spcBef>
                <a:spcPts val="700"/>
              </a:spcBef>
              <a:spcAft>
                <a:spcPts val="0"/>
              </a:spcAft>
              <a:buClr>
                <a:srgbClr val="000000"/>
              </a:buClr>
              <a:buSzPct val="61111"/>
              <a:buFont typeface="Arial"/>
              <a:buNone/>
            </a:pPr>
            <a:endParaRPr lang="en-US" sz="1200" dirty="0" smtClean="0">
              <a:latin typeface="Times New Roman"/>
              <a:ea typeface="Times New Roman"/>
              <a:cs typeface="Times New Roman"/>
              <a:sym typeface="Times New Roman"/>
            </a:endParaRPr>
          </a:p>
          <a:p>
            <a:pPr marL="0" marR="0" lvl="0" indent="0" algn="l" rtl="0">
              <a:lnSpc>
                <a:spcPct val="100000"/>
              </a:lnSpc>
              <a:spcBef>
                <a:spcPts val="700"/>
              </a:spcBef>
              <a:spcAft>
                <a:spcPts val="0"/>
              </a:spcAft>
              <a:buClr>
                <a:srgbClr val="000000"/>
              </a:buClr>
              <a:buSzPct val="61111"/>
              <a:buFont typeface="Arial"/>
              <a:buNone/>
            </a:pPr>
            <a:r>
              <a:rPr lang="en-US" sz="1200" dirty="0" smtClean="0">
                <a:latin typeface="Times New Roman"/>
                <a:ea typeface="Times New Roman"/>
                <a:cs typeface="Times New Roman"/>
                <a:sym typeface="Times New Roman"/>
              </a:rPr>
              <a:t>“Research by the U.S. Geological Survey has documented the retreat of every ice front in the southern part of the Antarctic Peninsula from 1947 to 2009”</a:t>
            </a:r>
          </a:p>
          <a:p>
            <a:pPr marL="0" marR="0" lvl="0" indent="0" algn="l" rtl="0">
              <a:lnSpc>
                <a:spcPct val="115000"/>
              </a:lnSpc>
              <a:spcBef>
                <a:spcPts val="0"/>
              </a:spcBef>
              <a:spcAft>
                <a:spcPts val="0"/>
              </a:spcAft>
              <a:buNone/>
            </a:pPr>
            <a:r>
              <a:rPr lang="en-US" sz="1200" dirty="0" smtClean="0">
                <a:solidFill>
                  <a:srgbClr val="FFFFFF"/>
                </a:solidFill>
                <a:latin typeface="Times New Roman"/>
                <a:ea typeface="Times New Roman"/>
                <a:cs typeface="Times New Roman"/>
                <a:sym typeface="Times New Roman"/>
              </a:rPr>
              <a:t>For an enhanced understanding of Earth’s climate changes, as well as the polar regions, which are capable of contributing significantly to global sea-level change, these studies are of vital importance.</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3"/>
        <p:cNvGrpSpPr/>
        <p:nvPr/>
      </p:nvGrpSpPr>
      <p:grpSpPr>
        <a:xfrm>
          <a:off x="0" y="0"/>
          <a:ext cx="0" cy="0"/>
          <a:chOff x="0" y="0"/>
          <a:chExt cx="0" cy="0"/>
        </a:xfrm>
      </p:grpSpPr>
      <p:sp>
        <p:nvSpPr>
          <p:cNvPr id="24" name="Shape 24"/>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25" name="Shape 25"/>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26" name="Shape 26"/>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27" name="Shape 27"/>
          <p:cNvSpPr/>
          <p:nvPr/>
        </p:nvSpPr>
        <p:spPr>
          <a:xfrm>
            <a:off x="0" y="0"/>
            <a:ext cx="365759" cy="6854455"/>
          </a:xfrm>
          <a:prstGeom prst="rect">
            <a:avLst/>
          </a:prstGeom>
          <a:solidFill>
            <a:srgbClr val="FFFFFF"/>
          </a:solidFill>
          <a:ln>
            <a:noFill/>
          </a:ln>
        </p:spPr>
        <p:txBody>
          <a:bodyPr lIns="91425" tIns="45700" rIns="91425" bIns="45700" anchor="ctr" anchorCtr="0">
            <a:spAutoFit/>
          </a:bodyPr>
          <a:lstStyle/>
          <a:p>
            <a:endParaRPr/>
          </a:p>
        </p:txBody>
      </p:sp>
      <p:sp>
        <p:nvSpPr>
          <p:cNvPr id="28" name="Shape 28"/>
          <p:cNvSpPr/>
          <p:nvPr/>
        </p:nvSpPr>
        <p:spPr>
          <a:xfrm>
            <a:off x="309558" y="680477"/>
            <a:ext cx="45719" cy="365759"/>
          </a:xfrm>
          <a:prstGeom prst="rect">
            <a:avLst/>
          </a:prstGeom>
          <a:solidFill>
            <a:srgbClr val="000000"/>
          </a:solidFill>
          <a:ln>
            <a:noFill/>
          </a:ln>
        </p:spPr>
        <p:txBody>
          <a:bodyPr lIns="91425" tIns="45700" rIns="91425" bIns="45700" anchor="ctr" anchorCtr="0">
            <a:spAutoFit/>
          </a:bodyPr>
          <a:lstStyle/>
          <a:p>
            <a:endParaRPr/>
          </a:p>
        </p:txBody>
      </p:sp>
      <p:sp>
        <p:nvSpPr>
          <p:cNvPr id="29" name="Shape 29"/>
          <p:cNvSpPr/>
          <p:nvPr/>
        </p:nvSpPr>
        <p:spPr>
          <a:xfrm>
            <a:off x="269072" y="680477"/>
            <a:ext cx="27431" cy="365759"/>
          </a:xfrm>
          <a:prstGeom prst="rect">
            <a:avLst/>
          </a:prstGeom>
          <a:solidFill>
            <a:srgbClr val="000000"/>
          </a:solidFill>
          <a:ln>
            <a:noFill/>
          </a:ln>
        </p:spPr>
        <p:txBody>
          <a:bodyPr lIns="91425" tIns="45700" rIns="91425" bIns="45700" anchor="ctr" anchorCtr="0">
            <a:spAutoFit/>
          </a:bodyPr>
          <a:lstStyle/>
          <a:p>
            <a:endParaRPr/>
          </a:p>
        </p:txBody>
      </p:sp>
      <p:sp>
        <p:nvSpPr>
          <p:cNvPr id="30" name="Shape 30"/>
          <p:cNvSpPr/>
          <p:nvPr/>
        </p:nvSpPr>
        <p:spPr>
          <a:xfrm>
            <a:off x="250019" y="680477"/>
            <a:ext cx="9143" cy="365759"/>
          </a:xfrm>
          <a:prstGeom prst="rect">
            <a:avLst/>
          </a:prstGeom>
          <a:solidFill>
            <a:srgbClr val="000000"/>
          </a:solidFill>
          <a:ln>
            <a:noFill/>
          </a:ln>
        </p:spPr>
        <p:txBody>
          <a:bodyPr lIns="91425" tIns="45700" rIns="91425" bIns="45700" anchor="ctr" anchorCtr="0">
            <a:spAutoFit/>
          </a:bodyPr>
          <a:lstStyle/>
          <a:p>
            <a:endParaRPr/>
          </a:p>
        </p:txBody>
      </p:sp>
      <p:sp>
        <p:nvSpPr>
          <p:cNvPr id="31" name="Shape 31"/>
          <p:cNvSpPr/>
          <p:nvPr/>
        </p:nvSpPr>
        <p:spPr>
          <a:xfrm>
            <a:off x="221767" y="680477"/>
            <a:ext cx="9143" cy="365759"/>
          </a:xfrm>
          <a:prstGeom prst="rect">
            <a:avLst/>
          </a:prstGeom>
          <a:solidFill>
            <a:srgbClr val="000000"/>
          </a:solidFill>
          <a:ln>
            <a:noFill/>
          </a:ln>
        </p:spPr>
        <p:txBody>
          <a:bodyPr lIns="91425" tIns="45700" rIns="91425" bIns="45700" anchor="ctr" anchorCtr="0">
            <a:spAutoFit/>
          </a:bodyPr>
          <a:lstStyle/>
          <a:p>
            <a:endParaRPr/>
          </a:p>
        </p:txBody>
      </p:sp>
      <p:sp>
        <p:nvSpPr>
          <p:cNvPr id="32" name="Shape 32"/>
          <p:cNvSpPr>
            <a:spLocks noGrp="1"/>
          </p:cNvSpPr>
          <p:nvPr>
            <p:ph type="ctrTitle"/>
          </p:nvPr>
        </p:nvSpPr>
        <p:spPr>
          <a:xfrm>
            <a:off x="914400" y="4343400"/>
            <a:ext cx="7772400" cy="1975103"/>
          </a:xfrm>
          <a:prstGeom prst="rect">
            <a:avLst/>
          </a:prstGeom>
          <a:noFill/>
          <a:ln>
            <a:noFill/>
          </a:ln>
        </p:spPr>
        <p:txBody>
          <a:bodyPr lIns="91425" tIns="91425" rIns="91425" bIns="91425" anchor="t" anchorCtr="0"/>
          <a:lstStyle>
            <a:lvl1pPr marL="0" marR="9144" indent="0" algn="l" rtl="0">
              <a:spcBef>
                <a:spcPts val="0"/>
              </a:spcBef>
              <a:buClr>
                <a:schemeClr val="lt2"/>
              </a:buClr>
              <a:buFont typeface="Arial"/>
              <a:buNone/>
              <a:defRPr sz="4000" b="1" i="0" u="none" strike="noStrike" cap="small" baseline="0">
                <a:solidFill>
                  <a:schemeClr val="lt2"/>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3" name="Shape 33"/>
          <p:cNvSpPr>
            <a:spLocks noGrp="1"/>
          </p:cNvSpPr>
          <p:nvPr>
            <p:ph type="subTitle" idx="1"/>
          </p:nvPr>
        </p:nvSpPr>
        <p:spPr>
          <a:xfrm>
            <a:off x="914400" y="2834640"/>
            <a:ext cx="7772400" cy="1508759"/>
          </a:xfrm>
          <a:prstGeom prst="rect">
            <a:avLst/>
          </a:prstGeom>
          <a:noFill/>
          <a:ln>
            <a:noFill/>
          </a:ln>
        </p:spPr>
        <p:txBody>
          <a:bodyPr lIns="91425" tIns="91425" rIns="91425" bIns="91425" anchor="b" anchorCtr="0"/>
          <a:lstStyle>
            <a:lvl1pPr marL="0" marR="0" indent="0" algn="l" rtl="0">
              <a:spcBef>
                <a:spcPts val="0"/>
              </a:spcBef>
              <a:buClr>
                <a:schemeClr val="lt2"/>
              </a:buClr>
              <a:buFont typeface="Arial"/>
              <a:buNone/>
              <a:defRPr sz="2000" b="0" i="0" u="none" strike="noStrike" cap="none" baseline="0">
                <a:solidFill>
                  <a:schemeClr val="lt1"/>
                </a:solidFill>
                <a:latin typeface="Arial"/>
                <a:ea typeface="Arial"/>
                <a:cs typeface="Arial"/>
                <a:sym typeface="Arial"/>
              </a:defRPr>
            </a:lvl1pPr>
            <a:lvl2pPr marL="457200" marR="0" indent="0" algn="ctr" rtl="0">
              <a:spcBef>
                <a:spcPts val="520"/>
              </a:spcBef>
              <a:buClr>
                <a:schemeClr val="accent2"/>
              </a:buClr>
              <a:buFont typeface="Arial"/>
              <a:buNone/>
              <a:defRPr sz="2600" b="0" i="0" u="none" strike="noStrike" cap="none" baseline="0">
                <a:solidFill>
                  <a:schemeClr val="lt1"/>
                </a:solidFill>
                <a:latin typeface="Arial"/>
                <a:ea typeface="Arial"/>
                <a:cs typeface="Arial"/>
                <a:sym typeface="Arial"/>
              </a:defRPr>
            </a:lvl2pPr>
            <a:lvl3pPr marL="914400" marR="0" indent="0" algn="ctr" rtl="0">
              <a:spcBef>
                <a:spcPts val="480"/>
              </a:spcBef>
              <a:buClr>
                <a:schemeClr val="accent2"/>
              </a:buClr>
              <a:buFont typeface="Arial"/>
              <a:buNone/>
              <a:defRPr sz="2400" b="0" i="0" u="none" strike="noStrike" cap="none" baseline="0">
                <a:solidFill>
                  <a:schemeClr val="lt1"/>
                </a:solidFill>
                <a:latin typeface="Arial"/>
                <a:ea typeface="Arial"/>
                <a:cs typeface="Arial"/>
                <a:sym typeface="Arial"/>
              </a:defRPr>
            </a:lvl3pPr>
            <a:lvl4pPr marL="1371600" marR="0" indent="0" algn="ctr" rtl="0">
              <a:spcBef>
                <a:spcPts val="440"/>
              </a:spcBef>
              <a:buClr>
                <a:schemeClr val="accent3"/>
              </a:buClr>
              <a:buFont typeface="Arial"/>
              <a:buNone/>
              <a:defRPr sz="2200" b="0" i="0" u="none" strike="noStrike" cap="none" baseline="0">
                <a:solidFill>
                  <a:schemeClr val="lt1"/>
                </a:solidFill>
                <a:latin typeface="Arial"/>
                <a:ea typeface="Arial"/>
                <a:cs typeface="Arial"/>
                <a:sym typeface="Arial"/>
              </a:defRPr>
            </a:lvl4pPr>
            <a:lvl5pPr marL="1828800" marR="0" indent="0" algn="ctr" rtl="0">
              <a:spcBef>
                <a:spcPts val="400"/>
              </a:spcBef>
              <a:buClr>
                <a:schemeClr val="accent3"/>
              </a:buClr>
              <a:buFont typeface="Arial"/>
              <a:buNone/>
              <a:defRPr sz="2000" b="0" i="0" u="none" strike="noStrike" cap="none" baseline="0">
                <a:solidFill>
                  <a:schemeClr val="lt1"/>
                </a:solidFill>
                <a:latin typeface="Arial"/>
                <a:ea typeface="Arial"/>
                <a:cs typeface="Arial"/>
                <a:sym typeface="Arial"/>
              </a:defRPr>
            </a:lvl5pPr>
            <a:lvl6pPr marL="2286000" marR="0" indent="0" algn="ctr" rtl="0">
              <a:spcBef>
                <a:spcPts val="360"/>
              </a:spcBef>
              <a:buClr>
                <a:schemeClr val="accent3"/>
              </a:buClr>
              <a:buFont typeface="Arial"/>
              <a:buNone/>
              <a:defRPr sz="1800" b="0" i="0" u="none" strike="noStrike" cap="none" baseline="0">
                <a:solidFill>
                  <a:schemeClr val="lt1"/>
                </a:solidFill>
                <a:latin typeface="Arial"/>
                <a:ea typeface="Arial"/>
                <a:cs typeface="Arial"/>
                <a:sym typeface="Arial"/>
              </a:defRPr>
            </a:lvl6pPr>
            <a:lvl7pPr marL="2743200" marR="0" indent="0" algn="ctr" rtl="0">
              <a:spcBef>
                <a:spcPts val="320"/>
              </a:spcBef>
              <a:buClr>
                <a:schemeClr val="accent4"/>
              </a:buClr>
              <a:buFont typeface="Arial"/>
              <a:buNone/>
              <a:defRPr sz="1600" b="0" i="0" u="none" strike="noStrike" cap="none" baseline="0">
                <a:solidFill>
                  <a:schemeClr val="lt1"/>
                </a:solidFill>
                <a:latin typeface="Arial"/>
                <a:ea typeface="Arial"/>
                <a:cs typeface="Arial"/>
                <a:sym typeface="Arial"/>
              </a:defRPr>
            </a:lvl7pPr>
            <a:lvl8pPr marL="3200400" marR="0" indent="0" algn="ctr" rtl="0">
              <a:spcBef>
                <a:spcPts val="320"/>
              </a:spcBef>
              <a:buClr>
                <a:schemeClr val="accent4"/>
              </a:buClr>
              <a:buFont typeface="Arial"/>
              <a:buNone/>
              <a:defRPr sz="1600" b="0" i="0" u="none" strike="noStrike" cap="none" baseline="0">
                <a:solidFill>
                  <a:schemeClr val="lt1"/>
                </a:solidFill>
                <a:latin typeface="Arial"/>
                <a:ea typeface="Arial"/>
                <a:cs typeface="Arial"/>
                <a:sym typeface="Arial"/>
              </a:defRPr>
            </a:lvl8pPr>
            <a:lvl9pPr marL="3657600" marR="0" indent="0" algn="ctr" rtl="0">
              <a:spcBef>
                <a:spcPts val="320"/>
              </a:spcBef>
              <a:buClr>
                <a:schemeClr val="accent4"/>
              </a:buClr>
              <a:buFont typeface="Arial"/>
              <a:buNone/>
              <a:defRPr sz="1600" b="0" i="0" u="none" strike="noStrike" cap="none" baseline="0">
                <a:solidFill>
                  <a:schemeClr val="lt1"/>
                </a:solidFill>
                <a:latin typeface="Arial"/>
                <a:ea typeface="Arial"/>
                <a:cs typeface="Arial"/>
                <a:sym typeface="Arial"/>
              </a:defRPr>
            </a:lvl9pPr>
          </a:lstStyle>
          <a:p>
            <a:endParaRPr/>
          </a:p>
        </p:txBody>
      </p:sp>
      <p:sp>
        <p:nvSpPr>
          <p:cNvPr id="34" name="Shape 34"/>
          <p:cNvSpPr/>
          <p:nvPr/>
        </p:nvSpPr>
        <p:spPr>
          <a:xfrm>
            <a:off x="255290" y="5047394"/>
            <a:ext cx="73151" cy="1691640"/>
          </a:xfrm>
          <a:prstGeom prst="rect">
            <a:avLst/>
          </a:prstGeom>
          <a:solidFill>
            <a:schemeClr val="accent2"/>
          </a:solidFill>
          <a:ln>
            <a:noFill/>
          </a:ln>
        </p:spPr>
        <p:txBody>
          <a:bodyPr lIns="91425" tIns="45700" rIns="91425" bIns="45700" anchor="ctr" anchorCtr="0">
            <a:spAutoFit/>
          </a:bodyPr>
          <a:lstStyle/>
          <a:p>
            <a:endParaRPr/>
          </a:p>
        </p:txBody>
      </p:sp>
      <p:sp>
        <p:nvSpPr>
          <p:cNvPr id="35" name="Shape 35"/>
          <p:cNvSpPr/>
          <p:nvPr/>
        </p:nvSpPr>
        <p:spPr>
          <a:xfrm>
            <a:off x="255290" y="4796819"/>
            <a:ext cx="73151" cy="228600"/>
          </a:xfrm>
          <a:prstGeom prst="rect">
            <a:avLst/>
          </a:prstGeom>
          <a:solidFill>
            <a:schemeClr val="accent3"/>
          </a:solidFill>
          <a:ln>
            <a:noFill/>
          </a:ln>
        </p:spPr>
        <p:txBody>
          <a:bodyPr lIns="91425" tIns="45700" rIns="91425" bIns="45700" anchor="ctr" anchorCtr="0">
            <a:spAutoFit/>
          </a:bodyPr>
          <a:lstStyle/>
          <a:p>
            <a:endParaRPr/>
          </a:p>
        </p:txBody>
      </p:sp>
      <p:sp>
        <p:nvSpPr>
          <p:cNvPr id="36" name="Shape 36"/>
          <p:cNvSpPr/>
          <p:nvPr/>
        </p:nvSpPr>
        <p:spPr>
          <a:xfrm>
            <a:off x="255290" y="4637685"/>
            <a:ext cx="73151" cy="137159"/>
          </a:xfrm>
          <a:prstGeom prst="rect">
            <a:avLst/>
          </a:prstGeom>
          <a:solidFill>
            <a:schemeClr val="dk2"/>
          </a:solidFill>
          <a:ln>
            <a:noFill/>
          </a:ln>
        </p:spPr>
        <p:txBody>
          <a:bodyPr lIns="91425" tIns="45700" rIns="91425" bIns="45700" anchor="ctr" anchorCtr="0">
            <a:spAutoFit/>
          </a:bodyPr>
          <a:lstStyle/>
          <a:p>
            <a:endParaRPr/>
          </a:p>
        </p:txBody>
      </p:sp>
      <p:sp>
        <p:nvSpPr>
          <p:cNvPr id="37" name="Shape 37"/>
          <p:cNvSpPr/>
          <p:nvPr/>
        </p:nvSpPr>
        <p:spPr>
          <a:xfrm>
            <a:off x="255290" y="4542558"/>
            <a:ext cx="73151" cy="73151"/>
          </a:xfrm>
          <a:prstGeom prst="rect">
            <a:avLst/>
          </a:prstGeom>
          <a:solidFill>
            <a:schemeClr val="accent2"/>
          </a:solidFill>
          <a:ln>
            <a:noFill/>
          </a:ln>
        </p:spPr>
        <p:txBody>
          <a:bodyPr lIns="91425" tIns="45700" rIns="91425" bIns="45700" anchor="ctr" anchorCtr="0">
            <a:spAutoFit/>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134"/>
        <p:cNvGrpSpPr/>
        <p:nvPr/>
      </p:nvGrpSpPr>
      <p:grpSpPr>
        <a:xfrm>
          <a:off x="0" y="0"/>
          <a:ext cx="0" cy="0"/>
          <a:chOff x="0" y="0"/>
          <a:chExt cx="0" cy="0"/>
        </a:xfrm>
      </p:grpSpPr>
      <p:sp>
        <p:nvSpPr>
          <p:cNvPr id="135" name="Shape 135"/>
          <p:cNvSpPr>
            <a:spLocks noGrp="1"/>
          </p:cNvSpPr>
          <p:nvPr>
            <p:ph type="title"/>
          </p:nvPr>
        </p:nvSpPr>
        <p:spPr>
          <a:xfrm>
            <a:off x="914400" y="512064"/>
            <a:ext cx="7772400" cy="914400"/>
          </a:xfrm>
          <a:prstGeom prst="rect">
            <a:avLst/>
          </a:prstGeom>
          <a:noFill/>
          <a:ln>
            <a:noFill/>
          </a:ln>
        </p:spPr>
        <p:txBody>
          <a:bodyPr lIns="91425" tIns="91425" rIns="91425" bIns="91425" anchor="t" anchorCtr="0"/>
          <a:lstStyle>
            <a:lvl1pPr algn="l" rtl="0">
              <a:spcBef>
                <a:spcPts val="0"/>
              </a:spcBef>
              <a:buClr>
                <a:schemeClr val="lt2"/>
              </a:buClr>
              <a:buNone/>
              <a:defRPr sz="4000" baseline="0">
                <a:solidFill>
                  <a:schemeClr val="lt2"/>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36" name="Shape 136"/>
          <p:cNvSpPr>
            <a:spLocks noGrp="1"/>
          </p:cNvSpPr>
          <p:nvPr>
            <p:ph type="body" idx="1"/>
          </p:nvPr>
        </p:nvSpPr>
        <p:spPr>
          <a:xfrm rot="5400000">
            <a:off x="2514599" y="183359"/>
            <a:ext cx="4572000" cy="7772400"/>
          </a:xfrm>
          <a:prstGeom prst="rect">
            <a:avLst/>
          </a:prstGeom>
          <a:noFill/>
          <a:ln>
            <a:noFill/>
          </a:ln>
        </p:spPr>
        <p:txBody>
          <a:bodyPr lIns="91425" tIns="91425" rIns="91425" bIns="91425" anchor="t" anchorCtr="0"/>
          <a:lstStyle>
            <a:lvl1pPr marL="411480" indent="-240030" algn="l" rtl="0">
              <a:spcBef>
                <a:spcPts val="700"/>
              </a:spcBef>
              <a:buClr>
                <a:schemeClr val="lt2"/>
              </a:buClr>
              <a:buFont typeface="Arial"/>
              <a:buChar char="•"/>
              <a:defRPr sz="3000">
                <a:solidFill>
                  <a:schemeClr val="lt1"/>
                </a:solidFill>
              </a:defRPr>
            </a:lvl1pPr>
            <a:lvl2pPr marL="740664" indent="-207264" algn="l" rtl="0">
              <a:spcBef>
                <a:spcPts val="520"/>
              </a:spcBef>
              <a:buClr>
                <a:schemeClr val="accent2"/>
              </a:buClr>
              <a:buFont typeface="Arial"/>
              <a:buChar char="•"/>
              <a:defRPr sz="2600">
                <a:solidFill>
                  <a:schemeClr val="lt1"/>
                </a:solidFill>
              </a:defRPr>
            </a:lvl2pPr>
            <a:lvl3pPr marL="996696" indent="-142621" algn="l" rtl="0">
              <a:spcBef>
                <a:spcPts val="480"/>
              </a:spcBef>
              <a:buClr>
                <a:schemeClr val="accent2"/>
              </a:buClr>
              <a:buFont typeface="Arial"/>
              <a:buChar char="•"/>
              <a:defRPr sz="2400">
                <a:solidFill>
                  <a:schemeClr val="lt1"/>
                </a:solidFill>
              </a:defRPr>
            </a:lvl3pPr>
            <a:lvl4pPr marL="1261872" indent="-150622" algn="l" rtl="0">
              <a:spcBef>
                <a:spcPts val="440"/>
              </a:spcBef>
              <a:buClr>
                <a:schemeClr val="accent3"/>
              </a:buClr>
              <a:buFont typeface="Arial"/>
              <a:buChar char="•"/>
              <a:defRPr sz="2200">
                <a:solidFill>
                  <a:schemeClr val="lt1"/>
                </a:solidFill>
              </a:defRPr>
            </a:lvl4pPr>
            <a:lvl5pPr marL="1481328" indent="-135128" algn="l" rtl="0">
              <a:spcBef>
                <a:spcPts val="400"/>
              </a:spcBef>
              <a:buClr>
                <a:schemeClr val="accent3"/>
              </a:buClr>
              <a:buFont typeface="Arial"/>
              <a:buChar char="•"/>
              <a:defRPr sz="2000">
                <a:solidFill>
                  <a:schemeClr val="lt1"/>
                </a:solidFill>
              </a:defRPr>
            </a:lvl5pPr>
            <a:lvl6pPr marL="1709928" indent="-141478" algn="l" rtl="0">
              <a:spcBef>
                <a:spcPts val="360"/>
              </a:spcBef>
              <a:buClr>
                <a:schemeClr val="accent3"/>
              </a:buClr>
              <a:buFont typeface="Arial"/>
              <a:buChar char="•"/>
              <a:defRPr sz="1800">
                <a:solidFill>
                  <a:schemeClr val="lt1"/>
                </a:solidFill>
              </a:defRPr>
            </a:lvl6pPr>
            <a:lvl7pPr marL="1901951" indent="-127126" algn="l" rtl="0">
              <a:spcBef>
                <a:spcPts val="320"/>
              </a:spcBef>
              <a:buClr>
                <a:schemeClr val="accent4"/>
              </a:buClr>
              <a:buFont typeface="Arial"/>
              <a:buChar char="•"/>
              <a:defRPr sz="1600">
                <a:solidFill>
                  <a:schemeClr val="lt1"/>
                </a:solidFill>
              </a:defRPr>
            </a:lvl7pPr>
            <a:lvl8pPr marL="2093976" indent="-128651" algn="l" rtl="0">
              <a:spcBef>
                <a:spcPts val="320"/>
              </a:spcBef>
              <a:buClr>
                <a:schemeClr val="accent4"/>
              </a:buClr>
              <a:buFont typeface="Arial"/>
              <a:buChar char="•"/>
              <a:defRPr sz="1600">
                <a:solidFill>
                  <a:schemeClr val="lt1"/>
                </a:solidFill>
              </a:defRPr>
            </a:lvl8pPr>
            <a:lvl9pPr marL="2286000" indent="-130175" algn="l" rtl="0">
              <a:spcBef>
                <a:spcPts val="320"/>
              </a:spcBef>
              <a:buClr>
                <a:schemeClr val="accent4"/>
              </a:buClr>
              <a:buFont typeface="Arial"/>
              <a:buChar char="•"/>
              <a:defRPr sz="1600">
                <a:solidFill>
                  <a:schemeClr val="lt1"/>
                </a:solidFill>
              </a:defRPr>
            </a:lvl9pPr>
          </a:lstStyle>
          <a:p>
            <a:endParaRPr/>
          </a:p>
        </p:txBody>
      </p:sp>
      <p:sp>
        <p:nvSpPr>
          <p:cNvPr id="137" name="Shape 137"/>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8" name="Shape 138"/>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9" name="Shape 139"/>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40"/>
        <p:cNvGrpSpPr/>
        <p:nvPr/>
      </p:nvGrpSpPr>
      <p:grpSpPr>
        <a:xfrm>
          <a:off x="0" y="0"/>
          <a:ext cx="0" cy="0"/>
          <a:chOff x="0" y="0"/>
          <a:chExt cx="0" cy="0"/>
        </a:xfrm>
      </p:grpSpPr>
      <p:sp>
        <p:nvSpPr>
          <p:cNvPr id="141" name="Shape 141"/>
          <p:cNvSpPr>
            <a:spLocks noGrp="1"/>
          </p:cNvSpPr>
          <p:nvPr>
            <p:ph type="title"/>
          </p:nvPr>
        </p:nvSpPr>
        <p:spPr>
          <a:xfrm rot="5400000">
            <a:off x="4694237" y="2209801"/>
            <a:ext cx="5851525" cy="1981199"/>
          </a:xfrm>
          <a:prstGeom prst="rect">
            <a:avLst/>
          </a:prstGeom>
          <a:noFill/>
          <a:ln>
            <a:noFill/>
          </a:ln>
        </p:spPr>
        <p:txBody>
          <a:bodyPr lIns="91425" tIns="91425" rIns="91425" bIns="91425" anchor="ctr" anchorCtr="0"/>
          <a:lstStyle>
            <a:lvl1pPr algn="l" rtl="0">
              <a:spcBef>
                <a:spcPts val="0"/>
              </a:spcBef>
              <a:buClr>
                <a:schemeClr val="lt2"/>
              </a:buClr>
              <a:buNone/>
              <a:defRPr sz="4000" baseline="0">
                <a:solidFill>
                  <a:schemeClr val="lt2"/>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42" name="Shape 142"/>
          <p:cNvSpPr>
            <a:spLocks noGrp="1"/>
          </p:cNvSpPr>
          <p:nvPr>
            <p:ph type="body" idx="1"/>
          </p:nvPr>
        </p:nvSpPr>
        <p:spPr>
          <a:xfrm rot="5400000">
            <a:off x="617537" y="266701"/>
            <a:ext cx="5851525" cy="5867400"/>
          </a:xfrm>
          <a:prstGeom prst="rect">
            <a:avLst/>
          </a:prstGeom>
          <a:noFill/>
          <a:ln>
            <a:noFill/>
          </a:ln>
        </p:spPr>
        <p:txBody>
          <a:bodyPr lIns="91425" tIns="91425" rIns="91425" bIns="91425" anchor="t" anchorCtr="0"/>
          <a:lstStyle>
            <a:lvl1pPr marL="411480" indent="-240030" algn="l" rtl="0">
              <a:spcBef>
                <a:spcPts val="700"/>
              </a:spcBef>
              <a:buClr>
                <a:schemeClr val="lt2"/>
              </a:buClr>
              <a:buFont typeface="Arial"/>
              <a:buChar char="•"/>
              <a:defRPr sz="3000">
                <a:solidFill>
                  <a:schemeClr val="lt1"/>
                </a:solidFill>
              </a:defRPr>
            </a:lvl1pPr>
            <a:lvl2pPr marL="740664" indent="-207264" algn="l" rtl="0">
              <a:spcBef>
                <a:spcPts val="520"/>
              </a:spcBef>
              <a:buClr>
                <a:schemeClr val="accent2"/>
              </a:buClr>
              <a:buFont typeface="Arial"/>
              <a:buChar char="•"/>
              <a:defRPr sz="2600">
                <a:solidFill>
                  <a:schemeClr val="lt1"/>
                </a:solidFill>
              </a:defRPr>
            </a:lvl2pPr>
            <a:lvl3pPr marL="996696" indent="-142621" algn="l" rtl="0">
              <a:spcBef>
                <a:spcPts val="480"/>
              </a:spcBef>
              <a:buClr>
                <a:schemeClr val="accent2"/>
              </a:buClr>
              <a:buFont typeface="Arial"/>
              <a:buChar char="•"/>
              <a:defRPr sz="2400">
                <a:solidFill>
                  <a:schemeClr val="lt1"/>
                </a:solidFill>
              </a:defRPr>
            </a:lvl3pPr>
            <a:lvl4pPr marL="1261872" indent="-150622" algn="l" rtl="0">
              <a:spcBef>
                <a:spcPts val="440"/>
              </a:spcBef>
              <a:buClr>
                <a:schemeClr val="accent3"/>
              </a:buClr>
              <a:buFont typeface="Arial"/>
              <a:buChar char="•"/>
              <a:defRPr sz="2200">
                <a:solidFill>
                  <a:schemeClr val="lt1"/>
                </a:solidFill>
              </a:defRPr>
            </a:lvl4pPr>
            <a:lvl5pPr marL="1481328" indent="-135128" algn="l" rtl="0">
              <a:spcBef>
                <a:spcPts val="400"/>
              </a:spcBef>
              <a:buClr>
                <a:schemeClr val="accent3"/>
              </a:buClr>
              <a:buFont typeface="Arial"/>
              <a:buChar char="•"/>
              <a:defRPr sz="2000">
                <a:solidFill>
                  <a:schemeClr val="lt1"/>
                </a:solidFill>
              </a:defRPr>
            </a:lvl5pPr>
            <a:lvl6pPr marL="1709928" indent="-141478" algn="l" rtl="0">
              <a:spcBef>
                <a:spcPts val="360"/>
              </a:spcBef>
              <a:buClr>
                <a:schemeClr val="accent3"/>
              </a:buClr>
              <a:buFont typeface="Arial"/>
              <a:buChar char="•"/>
              <a:defRPr sz="1800">
                <a:solidFill>
                  <a:schemeClr val="lt1"/>
                </a:solidFill>
              </a:defRPr>
            </a:lvl6pPr>
            <a:lvl7pPr marL="1901951" indent="-127126" algn="l" rtl="0">
              <a:spcBef>
                <a:spcPts val="320"/>
              </a:spcBef>
              <a:buClr>
                <a:schemeClr val="accent4"/>
              </a:buClr>
              <a:buFont typeface="Arial"/>
              <a:buChar char="•"/>
              <a:defRPr sz="1600">
                <a:solidFill>
                  <a:schemeClr val="lt1"/>
                </a:solidFill>
              </a:defRPr>
            </a:lvl7pPr>
            <a:lvl8pPr marL="2093976" indent="-128651" algn="l" rtl="0">
              <a:spcBef>
                <a:spcPts val="320"/>
              </a:spcBef>
              <a:buClr>
                <a:schemeClr val="accent4"/>
              </a:buClr>
              <a:buFont typeface="Arial"/>
              <a:buChar char="•"/>
              <a:defRPr sz="1600">
                <a:solidFill>
                  <a:schemeClr val="lt1"/>
                </a:solidFill>
              </a:defRPr>
            </a:lvl8pPr>
            <a:lvl9pPr marL="2286000" indent="-130175" algn="l" rtl="0">
              <a:spcBef>
                <a:spcPts val="320"/>
              </a:spcBef>
              <a:buClr>
                <a:schemeClr val="accent4"/>
              </a:buClr>
              <a:buFont typeface="Arial"/>
              <a:buChar char="•"/>
              <a:defRPr sz="1600">
                <a:solidFill>
                  <a:schemeClr val="lt1"/>
                </a:solidFill>
              </a:defRPr>
            </a:lvl9pPr>
          </a:lstStyle>
          <a:p>
            <a:endParaRPr/>
          </a:p>
        </p:txBody>
      </p:sp>
      <p:sp>
        <p:nvSpPr>
          <p:cNvPr id="143" name="Shape 143"/>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4" name="Shape 144"/>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45" name="Shape 145"/>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8"/>
        <p:cNvGrpSpPr/>
        <p:nvPr/>
      </p:nvGrpSpPr>
      <p:grpSpPr>
        <a:xfrm>
          <a:off x="0" y="0"/>
          <a:ext cx="0" cy="0"/>
          <a:chOff x="0" y="0"/>
          <a:chExt cx="0" cy="0"/>
        </a:xfrm>
      </p:grpSpPr>
      <p:sp>
        <p:nvSpPr>
          <p:cNvPr id="39" name="Shape 39"/>
          <p:cNvSpPr>
            <a:spLocks noGrp="1"/>
          </p:cNvSpPr>
          <p:nvPr>
            <p:ph type="title"/>
          </p:nvPr>
        </p:nvSpPr>
        <p:spPr>
          <a:xfrm>
            <a:off x="914400" y="512064"/>
            <a:ext cx="7772400" cy="914400"/>
          </a:xfrm>
          <a:prstGeom prst="rect">
            <a:avLst/>
          </a:prstGeom>
          <a:noFill/>
          <a:ln>
            <a:noFill/>
          </a:ln>
        </p:spPr>
        <p:txBody>
          <a:bodyPr lIns="91425" tIns="91425" rIns="91425" bIns="91425" anchor="t" anchorCtr="0"/>
          <a:lstStyle>
            <a:lvl1pPr algn="l" rtl="0">
              <a:spcBef>
                <a:spcPts val="0"/>
              </a:spcBef>
              <a:buClr>
                <a:schemeClr val="lt2"/>
              </a:buClr>
              <a:buNone/>
              <a:defRPr sz="4000" baseline="0">
                <a:solidFill>
                  <a:schemeClr val="lt2"/>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0" name="Shape 40"/>
          <p:cNvSpPr>
            <a:spLocks noGrp="1"/>
          </p:cNvSpPr>
          <p:nvPr>
            <p:ph type="body" idx="1"/>
          </p:nvPr>
        </p:nvSpPr>
        <p:spPr>
          <a:xfrm>
            <a:off x="914400" y="1783559"/>
            <a:ext cx="7772400" cy="4572000"/>
          </a:xfrm>
          <a:prstGeom prst="rect">
            <a:avLst/>
          </a:prstGeom>
          <a:noFill/>
          <a:ln>
            <a:noFill/>
          </a:ln>
        </p:spPr>
        <p:txBody>
          <a:bodyPr lIns="91425" tIns="91425" rIns="91425" bIns="91425" anchor="t" anchorCtr="0"/>
          <a:lstStyle>
            <a:lvl1pPr marL="411480" indent="-240030" algn="l" rtl="0">
              <a:spcBef>
                <a:spcPts val="700"/>
              </a:spcBef>
              <a:buClr>
                <a:schemeClr val="lt2"/>
              </a:buClr>
              <a:buFont typeface="Arial"/>
              <a:buChar char="•"/>
              <a:defRPr sz="3000">
                <a:solidFill>
                  <a:schemeClr val="lt1"/>
                </a:solidFill>
              </a:defRPr>
            </a:lvl1pPr>
            <a:lvl2pPr marL="740664" indent="-207264" algn="l" rtl="0">
              <a:spcBef>
                <a:spcPts val="520"/>
              </a:spcBef>
              <a:buClr>
                <a:schemeClr val="accent2"/>
              </a:buClr>
              <a:buFont typeface="Arial"/>
              <a:buChar char="•"/>
              <a:defRPr sz="2600">
                <a:solidFill>
                  <a:schemeClr val="lt1"/>
                </a:solidFill>
              </a:defRPr>
            </a:lvl2pPr>
            <a:lvl3pPr marL="996696" indent="-142621" algn="l" rtl="0">
              <a:spcBef>
                <a:spcPts val="480"/>
              </a:spcBef>
              <a:buClr>
                <a:schemeClr val="accent2"/>
              </a:buClr>
              <a:buFont typeface="Arial"/>
              <a:buChar char="•"/>
              <a:defRPr sz="2400">
                <a:solidFill>
                  <a:schemeClr val="lt1"/>
                </a:solidFill>
              </a:defRPr>
            </a:lvl3pPr>
            <a:lvl4pPr marL="1261872" indent="-150622" algn="l" rtl="0">
              <a:spcBef>
                <a:spcPts val="440"/>
              </a:spcBef>
              <a:buClr>
                <a:schemeClr val="accent3"/>
              </a:buClr>
              <a:buFont typeface="Arial"/>
              <a:buChar char="•"/>
              <a:defRPr sz="2200">
                <a:solidFill>
                  <a:schemeClr val="lt1"/>
                </a:solidFill>
              </a:defRPr>
            </a:lvl4pPr>
            <a:lvl5pPr marL="1481328" indent="-135128" algn="l" rtl="0">
              <a:spcBef>
                <a:spcPts val="400"/>
              </a:spcBef>
              <a:buClr>
                <a:schemeClr val="accent3"/>
              </a:buClr>
              <a:buFont typeface="Arial"/>
              <a:buChar char="•"/>
              <a:defRPr sz="2000">
                <a:solidFill>
                  <a:schemeClr val="lt1"/>
                </a:solidFill>
              </a:defRPr>
            </a:lvl5pPr>
            <a:lvl6pPr marL="1709928" indent="-141478" algn="l" rtl="0">
              <a:spcBef>
                <a:spcPts val="360"/>
              </a:spcBef>
              <a:buClr>
                <a:schemeClr val="accent3"/>
              </a:buClr>
              <a:buFont typeface="Arial"/>
              <a:buChar char="•"/>
              <a:defRPr sz="1800">
                <a:solidFill>
                  <a:schemeClr val="lt1"/>
                </a:solidFill>
              </a:defRPr>
            </a:lvl6pPr>
            <a:lvl7pPr marL="1901951" indent="-127126" algn="l" rtl="0">
              <a:spcBef>
                <a:spcPts val="320"/>
              </a:spcBef>
              <a:buClr>
                <a:schemeClr val="accent4"/>
              </a:buClr>
              <a:buFont typeface="Arial"/>
              <a:buChar char="•"/>
              <a:defRPr sz="1600">
                <a:solidFill>
                  <a:schemeClr val="lt1"/>
                </a:solidFill>
              </a:defRPr>
            </a:lvl7pPr>
            <a:lvl8pPr marL="2093976" indent="-128651" algn="l" rtl="0">
              <a:spcBef>
                <a:spcPts val="320"/>
              </a:spcBef>
              <a:buClr>
                <a:schemeClr val="accent4"/>
              </a:buClr>
              <a:buFont typeface="Arial"/>
              <a:buChar char="•"/>
              <a:defRPr sz="1600">
                <a:solidFill>
                  <a:schemeClr val="lt1"/>
                </a:solidFill>
              </a:defRPr>
            </a:lvl8pPr>
            <a:lvl9pPr marL="2286000" indent="-130175" algn="l" rtl="0">
              <a:spcBef>
                <a:spcPts val="320"/>
              </a:spcBef>
              <a:buClr>
                <a:schemeClr val="accent4"/>
              </a:buClr>
              <a:buFont typeface="Arial"/>
              <a:buChar char="•"/>
              <a:defRPr sz="1600">
                <a:solidFill>
                  <a:schemeClr val="lt1"/>
                </a:solidFill>
              </a:defRPr>
            </a:lvl9pPr>
          </a:lstStyle>
          <a:p>
            <a:endParaRPr/>
          </a:p>
        </p:txBody>
      </p:sp>
      <p:sp>
        <p:nvSpPr>
          <p:cNvPr id="41" name="Shape 41"/>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42" name="Shape 42"/>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43" name="Shape 43"/>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4"/>
        <p:cNvGrpSpPr/>
        <p:nvPr/>
      </p:nvGrpSpPr>
      <p:grpSpPr>
        <a:xfrm>
          <a:off x="0" y="0"/>
          <a:ext cx="0" cy="0"/>
          <a:chOff x="0" y="0"/>
          <a:chExt cx="0" cy="0"/>
        </a:xfrm>
      </p:grpSpPr>
      <p:sp>
        <p:nvSpPr>
          <p:cNvPr id="45" name="Shape 45"/>
          <p:cNvSpPr/>
          <p:nvPr/>
        </p:nvSpPr>
        <p:spPr>
          <a:xfrm>
            <a:off x="4828951" y="1073887"/>
            <a:ext cx="4322135" cy="5791200"/>
          </a:xfrm>
          <a:custGeom>
            <a:avLst/>
            <a:gdLst/>
            <a:ahLst/>
            <a:cxnLst/>
            <a:rect l="0" t="0" r="0" b="0"/>
            <a:pathLst>
              <a:path w="2736" h="3648" extrusionOk="0">
                <a:moveTo>
                  <a:pt x="0" y="3648"/>
                </a:moveTo>
                <a:lnTo>
                  <a:pt x="720" y="2016"/>
                </a:lnTo>
                <a:lnTo>
                  <a:pt x="2736" y="672"/>
                </a:lnTo>
                <a:lnTo>
                  <a:pt x="2736" y="720"/>
                </a:lnTo>
                <a:lnTo>
                  <a:pt x="744" y="2038"/>
                </a:lnTo>
                <a:lnTo>
                  <a:pt x="48" y="3648"/>
                </a:lnTo>
                <a:lnTo>
                  <a:pt x="48" y="3648"/>
                </a:lnTo>
                <a:close/>
              </a:path>
            </a:pathLst>
          </a:custGeom>
          <a:noFill/>
          <a:ln w="9525" cap="flat">
            <a:solidFill>
              <a:schemeClr val="accent2">
                <a:alpha val="52941"/>
              </a:schemeClr>
            </a:solidFill>
            <a:prstDash val="solid"/>
            <a:round/>
            <a:headEnd type="none" w="med" len="med"/>
            <a:tailEnd type="none" w="med" len="med"/>
          </a:ln>
        </p:spPr>
        <p:txBody>
          <a:bodyPr lIns="91425" tIns="45700" rIns="91425" bIns="45700" anchor="t" anchorCtr="0">
            <a:spAutoFit/>
          </a:bodyPr>
          <a:lstStyle/>
          <a:p>
            <a:endParaRPr/>
          </a:p>
        </p:txBody>
      </p:sp>
      <p:sp>
        <p:nvSpPr>
          <p:cNvPr id="46" name="Shape 46"/>
          <p:cNvSpPr/>
          <p:nvPr/>
        </p:nvSpPr>
        <p:spPr>
          <a:xfrm>
            <a:off x="373965" y="0"/>
            <a:ext cx="5514536" cy="6615331"/>
          </a:xfrm>
          <a:custGeom>
            <a:avLst/>
            <a:gdLst/>
            <a:ahLst/>
            <a:cxnLst/>
            <a:rect l="0" t="0" r="0" b="0"/>
            <a:pathLst>
              <a:path w="3504" h="4128" extrusionOk="0">
                <a:moveTo>
                  <a:pt x="0" y="4080"/>
                </a:moveTo>
                <a:lnTo>
                  <a:pt x="0" y="4128"/>
                </a:lnTo>
                <a:lnTo>
                  <a:pt x="3504" y="2640"/>
                </a:lnTo>
                <a:lnTo>
                  <a:pt x="2880" y="0"/>
                </a:lnTo>
                <a:lnTo>
                  <a:pt x="2832" y="0"/>
                </a:lnTo>
                <a:lnTo>
                  <a:pt x="3465" y="2619"/>
                </a:lnTo>
                <a:lnTo>
                  <a:pt x="0" y="4080"/>
                </a:lnTo>
                <a:close/>
              </a:path>
            </a:pathLst>
          </a:custGeom>
          <a:noFill/>
          <a:ln w="9525" cap="flat">
            <a:solidFill>
              <a:schemeClr val="accent2">
                <a:alpha val="52941"/>
              </a:schemeClr>
            </a:solidFill>
            <a:prstDash val="solid"/>
            <a:round/>
            <a:headEnd type="none" w="med" len="med"/>
            <a:tailEnd type="none" w="med" len="med"/>
          </a:ln>
        </p:spPr>
        <p:txBody>
          <a:bodyPr lIns="91425" tIns="45700" rIns="91425" bIns="45700" anchor="t" anchorCtr="0">
            <a:spAutoFit/>
          </a:bodyPr>
          <a:lstStyle/>
          <a:p>
            <a:endParaRPr/>
          </a:p>
        </p:txBody>
      </p:sp>
      <p:sp>
        <p:nvSpPr>
          <p:cNvPr id="47" name="Shape 47"/>
          <p:cNvSpPr/>
          <p:nvPr/>
        </p:nvSpPr>
        <p:spPr>
          <a:xfrm rot="5236414">
            <a:off x="4462127" y="1483600"/>
            <a:ext cx="4114800" cy="1188719"/>
          </a:xfrm>
          <a:custGeom>
            <a:avLst/>
            <a:gdLst/>
            <a:ahLst/>
            <a:cxnLst/>
            <a:rect l="0" t="0" r="0" b="0"/>
            <a:pathLst>
              <a:path w="3552" h="1344" extrusionOk="0">
                <a:moveTo>
                  <a:pt x="0" y="0"/>
                </a:moveTo>
                <a:lnTo>
                  <a:pt x="3552" y="1344"/>
                </a:lnTo>
                <a:lnTo>
                  <a:pt x="0" y="48"/>
                </a:lnTo>
                <a:lnTo>
                  <a:pt x="0" y="0"/>
                </a:lnTo>
                <a:close/>
              </a:path>
            </a:pathLst>
          </a:custGeom>
          <a:solidFill>
            <a:srgbClr val="495F81">
              <a:alpha val="29803"/>
            </a:srgbClr>
          </a:solidFill>
          <a:ln>
            <a:noFill/>
          </a:ln>
        </p:spPr>
        <p:txBody>
          <a:bodyPr lIns="91425" tIns="45700" rIns="91425" bIns="45700" anchor="t" anchorCtr="0">
            <a:spAutoFit/>
          </a:bodyPr>
          <a:lstStyle/>
          <a:p>
            <a:endParaRPr/>
          </a:p>
        </p:txBody>
      </p:sp>
      <p:sp>
        <p:nvSpPr>
          <p:cNvPr id="48" name="Shape 48"/>
          <p:cNvSpPr/>
          <p:nvPr/>
        </p:nvSpPr>
        <p:spPr>
          <a:xfrm>
            <a:off x="5943600" y="0"/>
            <a:ext cx="2743200" cy="4267200"/>
          </a:xfrm>
          <a:custGeom>
            <a:avLst/>
            <a:gdLst/>
            <a:ahLst/>
            <a:cxnLst/>
            <a:rect l="0" t="0" r="0" b="0"/>
            <a:pathLst>
              <a:path w="1728" h="2688" extrusionOk="0">
                <a:moveTo>
                  <a:pt x="1104" y="0"/>
                </a:moveTo>
                <a:lnTo>
                  <a:pt x="1728" y="0"/>
                </a:lnTo>
                <a:lnTo>
                  <a:pt x="0" y="2688"/>
                </a:lnTo>
                <a:lnTo>
                  <a:pt x="1104" y="0"/>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49" name="Shape 49"/>
          <p:cNvSpPr/>
          <p:nvPr/>
        </p:nvSpPr>
        <p:spPr>
          <a:xfrm>
            <a:off x="5943600" y="4267200"/>
            <a:ext cx="3200400" cy="1143000"/>
          </a:xfrm>
          <a:custGeom>
            <a:avLst/>
            <a:gdLst/>
            <a:ahLst/>
            <a:cxnLst/>
            <a:rect l="0" t="0" r="0" b="0"/>
            <a:pathLst>
              <a:path w="2016" h="720" extrusionOk="0">
                <a:moveTo>
                  <a:pt x="0" y="0"/>
                </a:moveTo>
                <a:lnTo>
                  <a:pt x="2016" y="240"/>
                </a:lnTo>
                <a:lnTo>
                  <a:pt x="2016" y="720"/>
                </a:lnTo>
                <a:lnTo>
                  <a:pt x="0" y="0"/>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0" name="Shape 50"/>
          <p:cNvSpPr/>
          <p:nvPr/>
        </p:nvSpPr>
        <p:spPr>
          <a:xfrm>
            <a:off x="5943600" y="0"/>
            <a:ext cx="1371600" cy="4267200"/>
          </a:xfrm>
          <a:custGeom>
            <a:avLst/>
            <a:gdLst/>
            <a:ahLst/>
            <a:cxnLst/>
            <a:rect l="0" t="0" r="0" b="0"/>
            <a:pathLst>
              <a:path w="864" h="2688" extrusionOk="0">
                <a:moveTo>
                  <a:pt x="864" y="0"/>
                </a:moveTo>
                <a:lnTo>
                  <a:pt x="0" y="2688"/>
                </a:lnTo>
                <a:lnTo>
                  <a:pt x="768" y="0"/>
                </a:lnTo>
                <a:lnTo>
                  <a:pt x="864" y="0"/>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1" name="Shape 51"/>
          <p:cNvSpPr/>
          <p:nvPr/>
        </p:nvSpPr>
        <p:spPr>
          <a:xfrm>
            <a:off x="5948362" y="4246562"/>
            <a:ext cx="2090736" cy="2611437"/>
          </a:xfrm>
          <a:custGeom>
            <a:avLst/>
            <a:gdLst/>
            <a:ahLst/>
            <a:cxnLst/>
            <a:rect l="0" t="0" r="0" b="0"/>
            <a:pathLst>
              <a:path w="1317" h="1645" extrusionOk="0">
                <a:moveTo>
                  <a:pt x="1071" y="1645"/>
                </a:moveTo>
                <a:lnTo>
                  <a:pt x="1317" y="1645"/>
                </a:lnTo>
                <a:lnTo>
                  <a:pt x="0" y="0"/>
                </a:lnTo>
                <a:lnTo>
                  <a:pt x="1071" y="1645"/>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2" name="Shape 52"/>
          <p:cNvSpPr/>
          <p:nvPr/>
        </p:nvSpPr>
        <p:spPr>
          <a:xfrm>
            <a:off x="5943600" y="4267200"/>
            <a:ext cx="1600200" cy="2590800"/>
          </a:xfrm>
          <a:custGeom>
            <a:avLst/>
            <a:gdLst/>
            <a:ahLst/>
            <a:cxnLst/>
            <a:rect l="0" t="0" r="0" b="0"/>
            <a:pathLst>
              <a:path w="1008" h="1632" extrusionOk="0">
                <a:moveTo>
                  <a:pt x="1008" y="1632"/>
                </a:moveTo>
                <a:lnTo>
                  <a:pt x="0" y="0"/>
                </a:lnTo>
                <a:lnTo>
                  <a:pt x="960" y="1632"/>
                </a:lnTo>
                <a:lnTo>
                  <a:pt x="1008" y="1632"/>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3" name="Shape 53"/>
          <p:cNvSpPr/>
          <p:nvPr/>
        </p:nvSpPr>
        <p:spPr>
          <a:xfrm>
            <a:off x="5943600" y="1371600"/>
            <a:ext cx="3200400" cy="2895600"/>
          </a:xfrm>
          <a:custGeom>
            <a:avLst/>
            <a:gdLst/>
            <a:ahLst/>
            <a:cxnLst/>
            <a:rect l="0" t="0" r="0" b="0"/>
            <a:pathLst>
              <a:path w="2016" h="1824" extrusionOk="0">
                <a:moveTo>
                  <a:pt x="2016" y="0"/>
                </a:moveTo>
                <a:lnTo>
                  <a:pt x="2016" y="144"/>
                </a:lnTo>
                <a:lnTo>
                  <a:pt x="0" y="1824"/>
                </a:lnTo>
                <a:lnTo>
                  <a:pt x="2016" y="0"/>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4" name="Shape 54"/>
          <p:cNvSpPr/>
          <p:nvPr/>
        </p:nvSpPr>
        <p:spPr>
          <a:xfrm>
            <a:off x="5943600" y="1752600"/>
            <a:ext cx="3200400" cy="2514600"/>
          </a:xfrm>
          <a:custGeom>
            <a:avLst/>
            <a:gdLst/>
            <a:ahLst/>
            <a:cxnLst/>
            <a:rect l="0" t="0" r="0" b="0"/>
            <a:pathLst>
              <a:path w="2016" h="1584" extrusionOk="0">
                <a:moveTo>
                  <a:pt x="2016" y="0"/>
                </a:moveTo>
                <a:lnTo>
                  <a:pt x="0" y="1584"/>
                </a:lnTo>
                <a:lnTo>
                  <a:pt x="2016" y="48"/>
                </a:lnTo>
                <a:lnTo>
                  <a:pt x="2016" y="0"/>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5" name="Shape 55"/>
          <p:cNvSpPr/>
          <p:nvPr/>
        </p:nvSpPr>
        <p:spPr>
          <a:xfrm>
            <a:off x="990600" y="4267200"/>
            <a:ext cx="4953000" cy="2590800"/>
          </a:xfrm>
          <a:custGeom>
            <a:avLst/>
            <a:gdLst/>
            <a:ahLst/>
            <a:cxnLst/>
            <a:rect l="0" t="0" r="0" b="0"/>
            <a:pathLst>
              <a:path w="3120" h="1632" extrusionOk="0">
                <a:moveTo>
                  <a:pt x="0" y="1632"/>
                </a:moveTo>
                <a:lnTo>
                  <a:pt x="3120" y="0"/>
                </a:lnTo>
                <a:lnTo>
                  <a:pt x="1056" y="1632"/>
                </a:lnTo>
                <a:lnTo>
                  <a:pt x="0" y="1632"/>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6" name="Shape 56"/>
          <p:cNvSpPr/>
          <p:nvPr/>
        </p:nvSpPr>
        <p:spPr>
          <a:xfrm>
            <a:off x="533400" y="4267200"/>
            <a:ext cx="5334000" cy="2590800"/>
          </a:xfrm>
          <a:custGeom>
            <a:avLst/>
            <a:gdLst/>
            <a:ahLst/>
            <a:cxnLst/>
            <a:rect l="0" t="0" r="0" b="0"/>
            <a:pathLst>
              <a:path w="3360" h="1632" extrusionOk="0">
                <a:moveTo>
                  <a:pt x="0" y="1632"/>
                </a:moveTo>
                <a:lnTo>
                  <a:pt x="3360" y="0"/>
                </a:lnTo>
                <a:lnTo>
                  <a:pt x="144" y="1632"/>
                </a:lnTo>
                <a:lnTo>
                  <a:pt x="0" y="1632"/>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7" name="Shape 57"/>
          <p:cNvSpPr/>
          <p:nvPr/>
        </p:nvSpPr>
        <p:spPr>
          <a:xfrm>
            <a:off x="366823" y="2438400"/>
            <a:ext cx="5638800" cy="1828800"/>
          </a:xfrm>
          <a:custGeom>
            <a:avLst/>
            <a:gdLst/>
            <a:ahLst/>
            <a:cxnLst/>
            <a:rect l="0" t="0" r="0" b="0"/>
            <a:pathLst>
              <a:path w="3552" h="1152" extrusionOk="0">
                <a:moveTo>
                  <a:pt x="0" y="0"/>
                </a:moveTo>
                <a:lnTo>
                  <a:pt x="3504" y="1152"/>
                </a:lnTo>
                <a:lnTo>
                  <a:pt x="0" y="384"/>
                </a:lnTo>
                <a:lnTo>
                  <a:pt x="0" y="0"/>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8" name="Shape 58"/>
          <p:cNvSpPr/>
          <p:nvPr/>
        </p:nvSpPr>
        <p:spPr>
          <a:xfrm>
            <a:off x="366823" y="2133600"/>
            <a:ext cx="5638800" cy="2133600"/>
          </a:xfrm>
          <a:custGeom>
            <a:avLst/>
            <a:gdLst/>
            <a:ahLst/>
            <a:cxnLst/>
            <a:rect l="0" t="0" r="0" b="0"/>
            <a:pathLst>
              <a:path w="3552" h="1344" extrusionOk="0">
                <a:moveTo>
                  <a:pt x="0" y="0"/>
                </a:moveTo>
                <a:lnTo>
                  <a:pt x="3552" y="1344"/>
                </a:lnTo>
                <a:lnTo>
                  <a:pt x="0" y="48"/>
                </a:lnTo>
                <a:lnTo>
                  <a:pt x="0" y="0"/>
                </a:lnTo>
                <a:close/>
              </a:path>
            </a:pathLst>
          </a:custGeom>
          <a:solidFill>
            <a:srgbClr val="465E84">
              <a:alpha val="29803"/>
            </a:srgbClr>
          </a:solidFill>
          <a:ln>
            <a:noFill/>
          </a:ln>
        </p:spPr>
        <p:txBody>
          <a:bodyPr lIns="91425" tIns="45700" rIns="91425" bIns="45700" anchor="t" anchorCtr="0">
            <a:spAutoFit/>
          </a:bodyPr>
          <a:lstStyle/>
          <a:p>
            <a:endParaRPr/>
          </a:p>
        </p:txBody>
      </p:sp>
      <p:sp>
        <p:nvSpPr>
          <p:cNvPr id="59" name="Shape 59"/>
          <p:cNvSpPr/>
          <p:nvPr/>
        </p:nvSpPr>
        <p:spPr>
          <a:xfrm>
            <a:off x="4572000" y="4267200"/>
            <a:ext cx="1371600" cy="2590800"/>
          </a:xfrm>
          <a:custGeom>
            <a:avLst/>
            <a:gdLst/>
            <a:ahLst/>
            <a:cxnLst/>
            <a:rect l="0" t="0" r="0" b="0"/>
            <a:pathLst>
              <a:path w="864" h="1632" extrusionOk="0">
                <a:moveTo>
                  <a:pt x="0" y="1632"/>
                </a:moveTo>
                <a:lnTo>
                  <a:pt x="96" y="1632"/>
                </a:lnTo>
                <a:lnTo>
                  <a:pt x="864" y="0"/>
                </a:lnTo>
                <a:lnTo>
                  <a:pt x="0" y="1632"/>
                </a:lnTo>
                <a:close/>
              </a:path>
            </a:pathLst>
          </a:custGeom>
          <a:solidFill>
            <a:srgbClr val="495F81">
              <a:alpha val="29803"/>
            </a:srgbClr>
          </a:solidFill>
          <a:ln>
            <a:noFill/>
          </a:ln>
        </p:spPr>
        <p:txBody>
          <a:bodyPr lIns="91425" tIns="45700" rIns="91425" bIns="45700" anchor="t" anchorCtr="0">
            <a:spAutoFit/>
          </a:bodyPr>
          <a:lstStyle/>
          <a:p>
            <a:endParaRPr/>
          </a:p>
        </p:txBody>
      </p:sp>
      <p:sp>
        <p:nvSpPr>
          <p:cNvPr id="60" name="Shape 60"/>
          <p:cNvSpPr>
            <a:spLocks noGrp="1"/>
          </p:cNvSpPr>
          <p:nvPr>
            <p:ph type="body" idx="1"/>
          </p:nvPr>
        </p:nvSpPr>
        <p:spPr>
          <a:xfrm>
            <a:off x="706902" y="1351671"/>
            <a:ext cx="5718047" cy="977486"/>
          </a:xfrm>
          <a:prstGeom prst="rect">
            <a:avLst/>
          </a:prstGeom>
          <a:noFill/>
          <a:ln>
            <a:noFill/>
          </a:ln>
        </p:spPr>
        <p:txBody>
          <a:bodyPr lIns="91425" tIns="91425" rIns="91425" bIns="91425" anchor="t" anchorCtr="0"/>
          <a:lstStyle>
            <a:lvl1pPr marL="54864" indent="-4064" rtl="0">
              <a:buClr>
                <a:srgbClr val="FEFEFE"/>
              </a:buClr>
              <a:buNone/>
              <a:defRPr sz="2000">
                <a:solidFill>
                  <a:srgbClr val="FEFEFE"/>
                </a:solidFill>
              </a:defRPr>
            </a:lvl1pPr>
            <a:lvl2pPr rtl="0">
              <a:buClr>
                <a:srgbClr val="FEFEFE"/>
              </a:buClr>
              <a:buNone/>
              <a:defRPr sz="1800">
                <a:solidFill>
                  <a:srgbClr val="FEFEFE"/>
                </a:solidFill>
              </a:defRPr>
            </a:lvl2pPr>
            <a:lvl3pPr rtl="0">
              <a:buClr>
                <a:srgbClr val="FEFEFE"/>
              </a:buClr>
              <a:buNone/>
              <a:defRPr sz="1600">
                <a:solidFill>
                  <a:srgbClr val="FEFEFE"/>
                </a:solidFill>
              </a:defRPr>
            </a:lvl3pPr>
            <a:lvl4pPr rtl="0">
              <a:buClr>
                <a:srgbClr val="FEFEFE"/>
              </a:buClr>
              <a:buNone/>
              <a:defRPr sz="1400">
                <a:solidFill>
                  <a:srgbClr val="FEFEFE"/>
                </a:solidFill>
              </a:defRPr>
            </a:lvl4pPr>
            <a:lvl5pPr rtl="0">
              <a:buClr>
                <a:srgbClr val="FEFEFE"/>
              </a:buClr>
              <a:buNone/>
              <a:defRPr sz="1400">
                <a:solidFill>
                  <a:srgbClr val="FEFEFE"/>
                </a:solidFill>
              </a:defRPr>
            </a:lvl5pPr>
            <a:lvl6pPr rtl="0">
              <a:defRPr/>
            </a:lvl6pPr>
            <a:lvl7pPr rtl="0">
              <a:defRPr/>
            </a:lvl7pPr>
            <a:lvl8pPr rtl="0">
              <a:defRPr/>
            </a:lvl8pPr>
            <a:lvl9pPr rtl="0">
              <a:defRPr/>
            </a:lvl9pPr>
          </a:lstStyle>
          <a:p>
            <a:endParaRPr/>
          </a:p>
        </p:txBody>
      </p:sp>
      <p:sp>
        <p:nvSpPr>
          <p:cNvPr id="61" name="Shape 61"/>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62" name="Shape 62"/>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63" name="Shape 63"/>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64" name="Shape 64"/>
          <p:cNvSpPr/>
          <p:nvPr/>
        </p:nvSpPr>
        <p:spPr>
          <a:xfrm>
            <a:off x="363160" y="402263"/>
            <a:ext cx="8503920" cy="886264"/>
          </a:xfrm>
          <a:prstGeom prst="rect">
            <a:avLst/>
          </a:prstGeom>
          <a:solidFill>
            <a:srgbClr val="495F81">
              <a:alpha val="40000"/>
            </a:srgbClr>
          </a:solidFill>
          <a:ln>
            <a:noFill/>
          </a:ln>
        </p:spPr>
        <p:txBody>
          <a:bodyPr lIns="91425" tIns="45700" rIns="91425" bIns="45700" anchor="ctr" anchorCtr="0">
            <a:spAutoFit/>
          </a:bodyPr>
          <a:lstStyle/>
          <a:p>
            <a:endParaRPr/>
          </a:p>
        </p:txBody>
      </p:sp>
      <p:sp>
        <p:nvSpPr>
          <p:cNvPr id="65" name="Shape 65"/>
          <p:cNvSpPr>
            <a:spLocks noGrp="1"/>
          </p:cNvSpPr>
          <p:nvPr>
            <p:ph type="title"/>
          </p:nvPr>
        </p:nvSpPr>
        <p:spPr>
          <a:xfrm>
            <a:off x="706902" y="512064"/>
            <a:ext cx="8156448" cy="777239"/>
          </a:xfrm>
          <a:prstGeom prst="rect">
            <a:avLst/>
          </a:prstGeom>
          <a:noFill/>
          <a:ln>
            <a:noFill/>
          </a:ln>
        </p:spPr>
        <p:txBody>
          <a:bodyPr lIns="91425" tIns="91425" rIns="91425" bIns="91425" anchor="t" anchorCtr="0"/>
          <a:lstStyle>
            <a:lvl1pPr algn="l" rtl="0">
              <a:buNone/>
              <a:defRPr sz="3800" b="0" cap="none"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6" name="Shape 66"/>
          <p:cNvSpPr/>
          <p:nvPr/>
        </p:nvSpPr>
        <p:spPr>
          <a:xfrm flipH="1">
            <a:off x="371537" y="680477"/>
            <a:ext cx="27431" cy="365759"/>
          </a:xfrm>
          <a:prstGeom prst="rect">
            <a:avLst/>
          </a:prstGeom>
          <a:solidFill>
            <a:srgbClr val="000000"/>
          </a:solidFill>
          <a:ln>
            <a:noFill/>
          </a:ln>
        </p:spPr>
        <p:txBody>
          <a:bodyPr lIns="91425" tIns="45700" rIns="91425" bIns="45700" anchor="ctr" anchorCtr="0">
            <a:spAutoFit/>
          </a:bodyPr>
          <a:lstStyle/>
          <a:p>
            <a:endParaRPr/>
          </a:p>
        </p:txBody>
      </p:sp>
      <p:sp>
        <p:nvSpPr>
          <p:cNvPr id="67" name="Shape 67"/>
          <p:cNvSpPr/>
          <p:nvPr/>
        </p:nvSpPr>
        <p:spPr>
          <a:xfrm flipH="1">
            <a:off x="411109" y="680477"/>
            <a:ext cx="27431" cy="365759"/>
          </a:xfrm>
          <a:prstGeom prst="rect">
            <a:avLst/>
          </a:prstGeom>
          <a:solidFill>
            <a:srgbClr val="000000"/>
          </a:solidFill>
          <a:ln>
            <a:noFill/>
          </a:ln>
        </p:spPr>
        <p:txBody>
          <a:bodyPr lIns="91425" tIns="45700" rIns="91425" bIns="45700" anchor="ctr" anchorCtr="0">
            <a:spAutoFit/>
          </a:bodyPr>
          <a:lstStyle/>
          <a:p>
            <a:endParaRPr/>
          </a:p>
        </p:txBody>
      </p:sp>
      <p:sp>
        <p:nvSpPr>
          <p:cNvPr id="68" name="Shape 68"/>
          <p:cNvSpPr/>
          <p:nvPr/>
        </p:nvSpPr>
        <p:spPr>
          <a:xfrm flipH="1">
            <a:off x="448449" y="680477"/>
            <a:ext cx="9143" cy="365759"/>
          </a:xfrm>
          <a:prstGeom prst="rect">
            <a:avLst/>
          </a:prstGeom>
          <a:solidFill>
            <a:srgbClr val="000000"/>
          </a:solidFill>
          <a:ln>
            <a:noFill/>
          </a:ln>
        </p:spPr>
        <p:txBody>
          <a:bodyPr lIns="91425" tIns="45700" rIns="91425" bIns="45700" anchor="ctr" anchorCtr="0">
            <a:spAutoFit/>
          </a:bodyPr>
          <a:lstStyle/>
          <a:p>
            <a:endParaRPr/>
          </a:p>
        </p:txBody>
      </p:sp>
      <p:sp>
        <p:nvSpPr>
          <p:cNvPr id="69" name="Shape 69"/>
          <p:cNvSpPr/>
          <p:nvPr/>
        </p:nvSpPr>
        <p:spPr>
          <a:xfrm flipH="1">
            <a:off x="476701" y="680477"/>
            <a:ext cx="9143" cy="365759"/>
          </a:xfrm>
          <a:prstGeom prst="rect">
            <a:avLst/>
          </a:prstGeom>
          <a:solidFill>
            <a:srgbClr val="000000"/>
          </a:solidFill>
          <a:ln>
            <a:noFill/>
          </a:ln>
        </p:spPr>
        <p:txBody>
          <a:bodyPr lIns="91425" tIns="45700" rIns="91425" bIns="45700" anchor="ctr" anchorCtr="0">
            <a:spAutoFit/>
          </a:bodyPr>
          <a:lstStyle/>
          <a:p>
            <a:endParaRPr/>
          </a:p>
        </p:txBody>
      </p:sp>
      <p:sp>
        <p:nvSpPr>
          <p:cNvPr id="70" name="Shape 70"/>
          <p:cNvSpPr/>
          <p:nvPr/>
        </p:nvSpPr>
        <p:spPr>
          <a:xfrm>
            <a:off x="500477" y="680477"/>
            <a:ext cx="36575" cy="365759"/>
          </a:xfrm>
          <a:prstGeom prst="rect">
            <a:avLst/>
          </a:prstGeom>
          <a:solidFill>
            <a:srgbClr val="000000"/>
          </a:solidFill>
          <a:ln>
            <a:noFill/>
          </a:ln>
        </p:spPr>
        <p:txBody>
          <a:bodyPr lIns="91425" tIns="45700" rIns="91425" bIns="45700" anchor="ctr" anchorCtr="0">
            <a:spAutoFit/>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71"/>
        <p:cNvGrpSpPr/>
        <p:nvPr/>
      </p:nvGrpSpPr>
      <p:grpSpPr>
        <a:xfrm>
          <a:off x="0" y="0"/>
          <a:ext cx="0" cy="0"/>
          <a:chOff x="0" y="0"/>
          <a:chExt cx="0" cy="0"/>
        </a:xfrm>
      </p:grpSpPr>
      <p:sp>
        <p:nvSpPr>
          <p:cNvPr id="72" name="Shape 72"/>
          <p:cNvSpPr>
            <a:spLocks noGrp="1"/>
          </p:cNvSpPr>
          <p:nvPr>
            <p:ph type="title"/>
          </p:nvPr>
        </p:nvSpPr>
        <p:spPr>
          <a:xfrm>
            <a:off x="457200" y="512064"/>
            <a:ext cx="8229600" cy="914400"/>
          </a:xfrm>
          <a:prstGeom prst="rect">
            <a:avLst/>
          </a:prstGeom>
          <a:noFill/>
          <a:ln>
            <a:noFill/>
          </a:ln>
        </p:spPr>
        <p:txBody>
          <a:bodyPr lIns="91425" tIns="91425" rIns="91425" bIns="91425" anchor="t" anchorCtr="0"/>
          <a:lstStyle>
            <a:lvl1pPr algn="l" rtl="0">
              <a:spcBef>
                <a:spcPts val="0"/>
              </a:spcBef>
              <a:buClr>
                <a:schemeClr val="lt2"/>
              </a:buClr>
              <a:buNone/>
              <a:defRPr sz="4000" baseline="0">
                <a:solidFill>
                  <a:schemeClr val="lt2"/>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a:spLocks noGrp="1"/>
          </p:cNvSpPr>
          <p:nvPr>
            <p:ph type="body" idx="1"/>
          </p:nvPr>
        </p:nvSpPr>
        <p:spPr>
          <a:xfrm>
            <a:off x="464343" y="17705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a:lvl6pPr>
            <a:lvl7pPr rtl="0">
              <a:defRPr/>
            </a:lvl7pPr>
            <a:lvl8pPr rtl="0">
              <a:defRPr/>
            </a:lvl8pPr>
            <a:lvl9pPr rtl="0">
              <a:defRPr/>
            </a:lvl9pPr>
          </a:lstStyle>
          <a:p>
            <a:endParaRPr/>
          </a:p>
        </p:txBody>
      </p:sp>
      <p:sp>
        <p:nvSpPr>
          <p:cNvPr id="74" name="Shape 74"/>
          <p:cNvSpPr>
            <a:spLocks noGrp="1"/>
          </p:cNvSpPr>
          <p:nvPr>
            <p:ph type="body" idx="2"/>
          </p:nvPr>
        </p:nvSpPr>
        <p:spPr>
          <a:xfrm>
            <a:off x="4655344" y="17705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a:lvl6pPr>
            <a:lvl7pPr rtl="0">
              <a:defRPr/>
            </a:lvl7pPr>
            <a:lvl8pPr rtl="0">
              <a:defRPr/>
            </a:lvl8pPr>
            <a:lvl9pPr rtl="0">
              <a:defRPr/>
            </a:lvl9pPr>
          </a:lstStyle>
          <a:p>
            <a:endParaRPr/>
          </a:p>
        </p:txBody>
      </p:sp>
      <p:sp>
        <p:nvSpPr>
          <p:cNvPr id="75" name="Shape 75"/>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6" name="Shape 76"/>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77" name="Shape 77"/>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78"/>
        <p:cNvGrpSpPr/>
        <p:nvPr/>
      </p:nvGrpSpPr>
      <p:grpSpPr>
        <a:xfrm>
          <a:off x="0" y="0"/>
          <a:ext cx="0" cy="0"/>
          <a:chOff x="0" y="0"/>
          <a:chExt cx="0" cy="0"/>
        </a:xfrm>
      </p:grpSpPr>
      <p:sp>
        <p:nvSpPr>
          <p:cNvPr id="79" name="Shape 79"/>
          <p:cNvSpPr/>
          <p:nvPr/>
        </p:nvSpPr>
        <p:spPr>
          <a:xfrm>
            <a:off x="0" y="402264"/>
            <a:ext cx="8867079" cy="886264"/>
          </a:xfrm>
          <a:prstGeom prst="rect">
            <a:avLst/>
          </a:prstGeom>
          <a:solidFill>
            <a:srgbClr val="495F81">
              <a:alpha val="40000"/>
            </a:srgbClr>
          </a:solidFill>
          <a:ln>
            <a:noFill/>
          </a:ln>
        </p:spPr>
        <p:txBody>
          <a:bodyPr lIns="91425" tIns="45700" rIns="91425" bIns="45700" anchor="ctr" anchorCtr="0">
            <a:spAutoFit/>
          </a:bodyPr>
          <a:lstStyle/>
          <a:p>
            <a:endParaRPr/>
          </a:p>
        </p:txBody>
      </p:sp>
      <p:sp>
        <p:nvSpPr>
          <p:cNvPr id="80" name="Shape 80"/>
          <p:cNvSpPr>
            <a:spLocks noGrp="1"/>
          </p:cNvSpPr>
          <p:nvPr>
            <p:ph type="title"/>
          </p:nvPr>
        </p:nvSpPr>
        <p:spPr>
          <a:xfrm>
            <a:off x="504824" y="512064"/>
            <a:ext cx="7772400" cy="914400"/>
          </a:xfrm>
          <a:prstGeom prst="rect">
            <a:avLst/>
          </a:prstGeom>
          <a:noFill/>
          <a:ln>
            <a:noFill/>
          </a:ln>
        </p:spPr>
        <p:txBody>
          <a:bodyPr lIns="91425" tIns="91425" rIns="91425" bIns="91425" anchor="t" anchorCtr="0"/>
          <a:lstStyle>
            <a:lvl1pPr rtl="0">
              <a:defRPr sz="400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1" name="Shape 81"/>
          <p:cNvSpPr>
            <a:spLocks noGrp="1"/>
          </p:cNvSpPr>
          <p:nvPr>
            <p:ph type="body" idx="1"/>
          </p:nvPr>
        </p:nvSpPr>
        <p:spPr>
          <a:xfrm>
            <a:off x="457200" y="1809750"/>
            <a:ext cx="4040187" cy="639762"/>
          </a:xfrm>
          <a:prstGeom prst="rect">
            <a:avLst/>
          </a:prstGeom>
          <a:noFill/>
          <a:ln>
            <a:noFill/>
          </a:ln>
        </p:spPr>
        <p:txBody>
          <a:bodyPr lIns="91425" tIns="91425" rIns="91425" bIns="91425" anchor="ctr" anchorCtr="0"/>
          <a:lstStyle>
            <a:lvl1pPr marL="73152" indent="-9652" algn="l" rtl="0">
              <a:buClr>
                <a:schemeClr val="accent2"/>
              </a:buClr>
              <a:buNone/>
              <a:defRPr sz="2400" b="1">
                <a:solidFill>
                  <a:schemeClr val="accent2"/>
                </a:solidFill>
              </a:defRPr>
            </a:lvl1pPr>
            <a:lvl2pPr rtl="0">
              <a:buNone/>
              <a:defRPr sz="2000" b="1"/>
            </a:lvl2pPr>
            <a:lvl3pPr rtl="0">
              <a:buNone/>
              <a:defRPr sz="1800" b="1"/>
            </a:lvl3pPr>
            <a:lvl4pPr rtl="0">
              <a:buNone/>
              <a:defRPr sz="1600" b="1"/>
            </a:lvl4pPr>
            <a:lvl5pPr rtl="0">
              <a:buNone/>
              <a:defRPr sz="1600" b="1"/>
            </a:lvl5pPr>
            <a:lvl6pPr rtl="0">
              <a:defRPr/>
            </a:lvl6pPr>
            <a:lvl7pPr rtl="0">
              <a:defRPr/>
            </a:lvl7pPr>
            <a:lvl8pPr rtl="0">
              <a:defRPr/>
            </a:lvl8pPr>
            <a:lvl9pPr rtl="0">
              <a:defRPr/>
            </a:lvl9pPr>
          </a:lstStyle>
          <a:p>
            <a:endParaRPr/>
          </a:p>
        </p:txBody>
      </p:sp>
      <p:sp>
        <p:nvSpPr>
          <p:cNvPr id="82" name="Shape 82"/>
          <p:cNvSpPr>
            <a:spLocks noGrp="1"/>
          </p:cNvSpPr>
          <p:nvPr>
            <p:ph type="body" idx="2"/>
          </p:nvPr>
        </p:nvSpPr>
        <p:spPr>
          <a:xfrm>
            <a:off x="4645025" y="1809750"/>
            <a:ext cx="4041774" cy="639762"/>
          </a:xfrm>
          <a:prstGeom prst="rect">
            <a:avLst/>
          </a:prstGeom>
          <a:noFill/>
          <a:ln>
            <a:noFill/>
          </a:ln>
        </p:spPr>
        <p:txBody>
          <a:bodyPr lIns="91425" tIns="91425" rIns="91425" bIns="91425" anchor="ctr" anchorCtr="0"/>
          <a:lstStyle>
            <a:lvl1pPr marL="73152" indent="-9652" rtl="0">
              <a:buClr>
                <a:schemeClr val="accent2"/>
              </a:buClr>
              <a:buNone/>
              <a:defRPr sz="2400" b="1">
                <a:solidFill>
                  <a:schemeClr val="accent2"/>
                </a:solidFill>
              </a:defRPr>
            </a:lvl1pPr>
            <a:lvl2pPr rtl="0">
              <a:buNone/>
              <a:defRPr sz="2000" b="1"/>
            </a:lvl2pPr>
            <a:lvl3pPr rtl="0">
              <a:buNone/>
              <a:defRPr sz="1800" b="1"/>
            </a:lvl3pPr>
            <a:lvl4pPr rtl="0">
              <a:buNone/>
              <a:defRPr sz="1600" b="1"/>
            </a:lvl4pPr>
            <a:lvl5pPr rtl="0">
              <a:buNone/>
              <a:defRPr sz="1600" b="1"/>
            </a:lvl5pPr>
            <a:lvl6pPr rtl="0">
              <a:defRPr/>
            </a:lvl6pPr>
            <a:lvl7pPr rtl="0">
              <a:defRPr/>
            </a:lvl7pPr>
            <a:lvl8pPr rtl="0">
              <a:defRPr/>
            </a:lvl8pPr>
            <a:lvl9pPr rtl="0">
              <a:defRPr/>
            </a:lvl9pPr>
          </a:lstStyle>
          <a:p>
            <a:endParaRPr/>
          </a:p>
        </p:txBody>
      </p:sp>
      <p:sp>
        <p:nvSpPr>
          <p:cNvPr id="83" name="Shape 83"/>
          <p:cNvSpPr>
            <a:spLocks noGrp="1"/>
          </p:cNvSpPr>
          <p:nvPr>
            <p:ph type="body" idx="3"/>
          </p:nvPr>
        </p:nvSpPr>
        <p:spPr>
          <a:xfrm>
            <a:off x="457200" y="2459036"/>
            <a:ext cx="4040187" cy="3959352"/>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a:lvl6pPr>
            <a:lvl7pPr rtl="0">
              <a:defRPr/>
            </a:lvl7pPr>
            <a:lvl8pPr rtl="0">
              <a:defRPr/>
            </a:lvl8pPr>
            <a:lvl9pPr rtl="0">
              <a:defRPr/>
            </a:lvl9pPr>
          </a:lstStyle>
          <a:p>
            <a:endParaRPr/>
          </a:p>
        </p:txBody>
      </p:sp>
      <p:sp>
        <p:nvSpPr>
          <p:cNvPr id="84" name="Shape 84"/>
          <p:cNvSpPr>
            <a:spLocks noGrp="1"/>
          </p:cNvSpPr>
          <p:nvPr>
            <p:ph type="body" idx="4"/>
          </p:nvPr>
        </p:nvSpPr>
        <p:spPr>
          <a:xfrm>
            <a:off x="4645025" y="2459036"/>
            <a:ext cx="4041774" cy="3959352"/>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a:lvl6pPr>
            <a:lvl7pPr rtl="0">
              <a:defRPr/>
            </a:lvl7pPr>
            <a:lvl8pPr rtl="0">
              <a:defRPr/>
            </a:lvl8pPr>
            <a:lvl9pPr rtl="0">
              <a:defRPr/>
            </a:lvl9pPr>
          </a:lstStyle>
          <a:p>
            <a:endParaRPr/>
          </a:p>
        </p:txBody>
      </p:sp>
      <p:sp>
        <p:nvSpPr>
          <p:cNvPr id="85" name="Shape 85"/>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6" name="Shape 86"/>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7" name="Shape 87"/>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88" name="Shape 88"/>
          <p:cNvSpPr/>
          <p:nvPr/>
        </p:nvSpPr>
        <p:spPr>
          <a:xfrm>
            <a:off x="87790" y="680477"/>
            <a:ext cx="45719" cy="365759"/>
          </a:xfrm>
          <a:prstGeom prst="rect">
            <a:avLst/>
          </a:prstGeom>
          <a:solidFill>
            <a:schemeClr val="dk2"/>
          </a:solidFill>
          <a:ln>
            <a:noFill/>
          </a:ln>
        </p:spPr>
        <p:txBody>
          <a:bodyPr lIns="91425" tIns="45700" rIns="91425" bIns="45700" anchor="ctr" anchorCtr="0">
            <a:spAutoFit/>
          </a:bodyPr>
          <a:lstStyle/>
          <a:p>
            <a:endParaRPr/>
          </a:p>
        </p:txBody>
      </p:sp>
      <p:sp>
        <p:nvSpPr>
          <p:cNvPr id="89" name="Shape 89"/>
          <p:cNvSpPr/>
          <p:nvPr/>
        </p:nvSpPr>
        <p:spPr>
          <a:xfrm>
            <a:off x="47304" y="680477"/>
            <a:ext cx="27431" cy="365759"/>
          </a:xfrm>
          <a:prstGeom prst="rect">
            <a:avLst/>
          </a:prstGeom>
          <a:solidFill>
            <a:schemeClr val="dk2"/>
          </a:solidFill>
          <a:ln>
            <a:noFill/>
          </a:ln>
        </p:spPr>
        <p:txBody>
          <a:bodyPr lIns="91425" tIns="45700" rIns="91425" bIns="45700" anchor="ctr" anchorCtr="0">
            <a:spAutoFit/>
          </a:bodyPr>
          <a:lstStyle/>
          <a:p>
            <a:endParaRPr/>
          </a:p>
        </p:txBody>
      </p:sp>
      <p:sp>
        <p:nvSpPr>
          <p:cNvPr id="90" name="Shape 90"/>
          <p:cNvSpPr/>
          <p:nvPr/>
        </p:nvSpPr>
        <p:spPr>
          <a:xfrm>
            <a:off x="28251" y="680477"/>
            <a:ext cx="9143" cy="365759"/>
          </a:xfrm>
          <a:prstGeom prst="rect">
            <a:avLst/>
          </a:prstGeom>
          <a:solidFill>
            <a:schemeClr val="dk2"/>
          </a:solidFill>
          <a:ln>
            <a:noFill/>
          </a:ln>
        </p:spPr>
        <p:txBody>
          <a:bodyPr lIns="91425" tIns="45700" rIns="91425" bIns="45700" anchor="ctr" anchorCtr="0">
            <a:spAutoFit/>
          </a:bodyPr>
          <a:lstStyle/>
          <a:p>
            <a:endParaRPr/>
          </a:p>
        </p:txBody>
      </p:sp>
      <p:sp>
        <p:nvSpPr>
          <p:cNvPr id="91" name="Shape 91"/>
          <p:cNvSpPr/>
          <p:nvPr/>
        </p:nvSpPr>
        <p:spPr>
          <a:xfrm>
            <a:off x="0" y="680477"/>
            <a:ext cx="9143" cy="365759"/>
          </a:xfrm>
          <a:prstGeom prst="rect">
            <a:avLst/>
          </a:prstGeom>
          <a:solidFill>
            <a:schemeClr val="dk2"/>
          </a:solidFill>
          <a:ln>
            <a:noFill/>
          </a:ln>
        </p:spPr>
        <p:txBody>
          <a:bodyPr lIns="91425" tIns="45700" rIns="91425" bIns="45700" anchor="ctr" anchorCtr="0">
            <a:spAutoFit/>
          </a:bodyPr>
          <a:lstStyle/>
          <a:p>
            <a:endParaRPr/>
          </a:p>
        </p:txBody>
      </p:sp>
      <p:sp>
        <p:nvSpPr>
          <p:cNvPr id="92" name="Shape 92"/>
          <p:cNvSpPr/>
          <p:nvPr/>
        </p:nvSpPr>
        <p:spPr>
          <a:xfrm flipH="1">
            <a:off x="149770" y="680477"/>
            <a:ext cx="27431" cy="365759"/>
          </a:xfrm>
          <a:prstGeom prst="rect">
            <a:avLst/>
          </a:prstGeom>
          <a:solidFill>
            <a:schemeClr val="dk2"/>
          </a:solidFill>
          <a:ln>
            <a:noFill/>
          </a:ln>
        </p:spPr>
        <p:txBody>
          <a:bodyPr lIns="91425" tIns="45700" rIns="91425" bIns="45700" anchor="ctr" anchorCtr="0">
            <a:spAutoFit/>
          </a:bodyPr>
          <a:lstStyle/>
          <a:p>
            <a:endParaRPr/>
          </a:p>
        </p:txBody>
      </p:sp>
      <p:sp>
        <p:nvSpPr>
          <p:cNvPr id="93" name="Shape 93"/>
          <p:cNvSpPr/>
          <p:nvPr/>
        </p:nvSpPr>
        <p:spPr>
          <a:xfrm flipH="1">
            <a:off x="189340" y="680477"/>
            <a:ext cx="27431" cy="365759"/>
          </a:xfrm>
          <a:prstGeom prst="rect">
            <a:avLst/>
          </a:prstGeom>
          <a:solidFill>
            <a:schemeClr val="dk2"/>
          </a:solidFill>
          <a:ln>
            <a:noFill/>
          </a:ln>
        </p:spPr>
        <p:txBody>
          <a:bodyPr lIns="91425" tIns="45700" rIns="91425" bIns="45700" anchor="ctr" anchorCtr="0">
            <a:spAutoFit/>
          </a:bodyPr>
          <a:lstStyle/>
          <a:p>
            <a:endParaRPr/>
          </a:p>
        </p:txBody>
      </p:sp>
      <p:sp>
        <p:nvSpPr>
          <p:cNvPr id="94" name="Shape 94"/>
          <p:cNvSpPr/>
          <p:nvPr/>
        </p:nvSpPr>
        <p:spPr>
          <a:xfrm flipH="1">
            <a:off x="226682" y="680477"/>
            <a:ext cx="9143" cy="365759"/>
          </a:xfrm>
          <a:prstGeom prst="rect">
            <a:avLst/>
          </a:prstGeom>
          <a:solidFill>
            <a:schemeClr val="dk2"/>
          </a:solidFill>
          <a:ln>
            <a:noFill/>
          </a:ln>
        </p:spPr>
        <p:txBody>
          <a:bodyPr lIns="91425" tIns="45700" rIns="91425" bIns="45700" anchor="ctr" anchorCtr="0">
            <a:spAutoFit/>
          </a:bodyPr>
          <a:lstStyle/>
          <a:p>
            <a:endParaRPr/>
          </a:p>
        </p:txBody>
      </p:sp>
      <p:sp>
        <p:nvSpPr>
          <p:cNvPr id="95" name="Shape 95"/>
          <p:cNvSpPr/>
          <p:nvPr/>
        </p:nvSpPr>
        <p:spPr>
          <a:xfrm flipH="1">
            <a:off x="254934" y="680477"/>
            <a:ext cx="9143" cy="365759"/>
          </a:xfrm>
          <a:prstGeom prst="rect">
            <a:avLst/>
          </a:prstGeom>
          <a:solidFill>
            <a:schemeClr val="dk2"/>
          </a:solidFill>
          <a:ln>
            <a:noFill/>
          </a:ln>
        </p:spPr>
        <p:txBody>
          <a:bodyPr lIns="91425" tIns="45700" rIns="91425" bIns="45700" anchor="ctr" anchorCtr="0">
            <a:spAutoFit/>
          </a:bodyPr>
          <a:lstStyle/>
          <a:p>
            <a:endParaRPr/>
          </a:p>
        </p:txBody>
      </p:sp>
      <p:sp>
        <p:nvSpPr>
          <p:cNvPr id="96" name="Shape 96"/>
          <p:cNvSpPr/>
          <p:nvPr/>
        </p:nvSpPr>
        <p:spPr>
          <a:xfrm>
            <a:off x="278710" y="680477"/>
            <a:ext cx="36575" cy="365759"/>
          </a:xfrm>
          <a:prstGeom prst="rect">
            <a:avLst/>
          </a:prstGeom>
          <a:solidFill>
            <a:schemeClr val="dk2"/>
          </a:solidFill>
          <a:ln>
            <a:noFill/>
          </a:ln>
        </p:spPr>
        <p:txBody>
          <a:bodyPr lIns="91425" tIns="45700" rIns="91425" bIns="45700" anchor="ctr" anchorCtr="0">
            <a:spAutoFit/>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97"/>
        <p:cNvGrpSpPr/>
        <p:nvPr/>
      </p:nvGrpSpPr>
      <p:grpSpPr>
        <a:xfrm>
          <a:off x="0" y="0"/>
          <a:ext cx="0" cy="0"/>
          <a:chOff x="0" y="0"/>
          <a:chExt cx="0" cy="0"/>
        </a:xfrm>
      </p:grpSpPr>
      <p:sp>
        <p:nvSpPr>
          <p:cNvPr id="98" name="Shape 98"/>
          <p:cNvSpPr>
            <a:spLocks noGrp="1"/>
          </p:cNvSpPr>
          <p:nvPr>
            <p:ph type="title"/>
          </p:nvPr>
        </p:nvSpPr>
        <p:spPr>
          <a:xfrm>
            <a:off x="914400" y="512064"/>
            <a:ext cx="7772400" cy="914400"/>
          </a:xfrm>
          <a:prstGeom prst="rect">
            <a:avLst/>
          </a:prstGeom>
          <a:noFill/>
          <a:ln>
            <a:noFill/>
          </a:ln>
        </p:spPr>
        <p:txBody>
          <a:bodyPr lIns="91425" tIns="91425" rIns="91425" bIns="91425" anchor="t" anchorCtr="0"/>
          <a:lstStyle>
            <a:lvl1pPr rtl="0">
              <a:defRPr sz="4000" cap="none"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9" name="Shape 99"/>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0" name="Shape 100"/>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1" name="Shape 101"/>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Shape 103"/>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4" name="Shape 104"/>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05" name="Shape 105"/>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106"/>
        <p:cNvGrpSpPr/>
        <p:nvPr/>
      </p:nvGrpSpPr>
      <p:grpSpPr>
        <a:xfrm>
          <a:off x="0" y="0"/>
          <a:ext cx="0" cy="0"/>
          <a:chOff x="0" y="0"/>
          <a:chExt cx="0" cy="0"/>
        </a:xfrm>
      </p:grpSpPr>
      <p:sp>
        <p:nvSpPr>
          <p:cNvPr id="107" name="Shape 107"/>
          <p:cNvSpPr>
            <a:spLocks noGrp="1"/>
          </p:cNvSpPr>
          <p:nvPr>
            <p:ph type="title"/>
          </p:nvPr>
        </p:nvSpPr>
        <p:spPr>
          <a:xfrm>
            <a:off x="685800" y="273050"/>
            <a:ext cx="8229600" cy="1162049"/>
          </a:xfrm>
          <a:prstGeom prst="rect">
            <a:avLst/>
          </a:prstGeom>
          <a:noFill/>
          <a:ln>
            <a:noFill/>
          </a:ln>
        </p:spPr>
        <p:txBody>
          <a:bodyPr lIns="91425" tIns="91425" rIns="91425" bIns="91425" anchor="ctr" anchorCtr="0"/>
          <a:lstStyle>
            <a:lvl1pPr algn="l" rtl="0">
              <a:buNone/>
              <a:defRPr sz="3600" b="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8" name="Shape 108"/>
          <p:cNvSpPr>
            <a:spLocks noGrp="1"/>
          </p:cNvSpPr>
          <p:nvPr>
            <p:ph type="body" idx="1"/>
          </p:nvPr>
        </p:nvSpPr>
        <p:spPr>
          <a:xfrm>
            <a:off x="685800" y="1435100"/>
            <a:ext cx="2514599" cy="4572000"/>
          </a:xfrm>
          <a:prstGeom prst="rect">
            <a:avLst/>
          </a:prstGeom>
          <a:noFill/>
          <a:ln>
            <a:noFill/>
          </a:ln>
        </p:spPr>
        <p:txBody>
          <a:bodyPr lIns="91425" tIns="91425" rIns="91425" bIns="91425" anchor="t" anchorCtr="0"/>
          <a:lstStyle>
            <a:lvl1pPr marL="54864" indent="-4064" rtl="0">
              <a:buNone/>
              <a:defRPr sz="1800"/>
            </a:lvl1pPr>
            <a:lvl2pPr rtl="0">
              <a:buNone/>
              <a:defRPr sz="1200"/>
            </a:lvl2pPr>
            <a:lvl3pPr rtl="0">
              <a:buNone/>
              <a:defRPr sz="1000"/>
            </a:lvl3pPr>
            <a:lvl4pPr rtl="0">
              <a:buNone/>
              <a:defRPr sz="900"/>
            </a:lvl4pPr>
            <a:lvl5pPr rtl="0">
              <a:buNone/>
              <a:defRPr sz="900"/>
            </a:lvl5pPr>
            <a:lvl6pPr rtl="0">
              <a:defRPr/>
            </a:lvl6pPr>
            <a:lvl7pPr rtl="0">
              <a:defRPr/>
            </a:lvl7pPr>
            <a:lvl8pPr rtl="0">
              <a:defRPr/>
            </a:lvl8pPr>
            <a:lvl9pPr rtl="0">
              <a:defRPr/>
            </a:lvl9pPr>
          </a:lstStyle>
          <a:p>
            <a:endParaRPr/>
          </a:p>
        </p:txBody>
      </p:sp>
      <p:sp>
        <p:nvSpPr>
          <p:cNvPr id="109" name="Shape 109"/>
          <p:cNvSpPr>
            <a:spLocks noGrp="1"/>
          </p:cNvSpPr>
          <p:nvPr>
            <p:ph type="body" idx="2"/>
          </p:nvPr>
        </p:nvSpPr>
        <p:spPr>
          <a:xfrm>
            <a:off x="3429000" y="1435100"/>
            <a:ext cx="5486399" cy="4572000"/>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a:lvl6pPr>
            <a:lvl7pPr rtl="0">
              <a:defRPr/>
            </a:lvl7pPr>
            <a:lvl8pPr rtl="0">
              <a:defRPr/>
            </a:lvl8pPr>
            <a:lvl9pPr rtl="0">
              <a:defRPr/>
            </a:lvl9pPr>
          </a:lstStyle>
          <a:p>
            <a:endParaRPr/>
          </a:p>
        </p:txBody>
      </p:sp>
      <p:sp>
        <p:nvSpPr>
          <p:cNvPr id="110" name="Shape 110"/>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11" name="Shape 111"/>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12" name="Shape 112"/>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113"/>
        <p:cNvGrpSpPr/>
        <p:nvPr/>
      </p:nvGrpSpPr>
      <p:grpSpPr>
        <a:xfrm>
          <a:off x="0" y="0"/>
          <a:ext cx="0" cy="0"/>
          <a:chOff x="0" y="0"/>
          <a:chExt cx="0" cy="0"/>
        </a:xfrm>
      </p:grpSpPr>
      <p:sp>
        <p:nvSpPr>
          <p:cNvPr id="114" name="Shape 114"/>
          <p:cNvSpPr/>
          <p:nvPr/>
        </p:nvSpPr>
        <p:spPr>
          <a:xfrm>
            <a:off x="368032" y="0"/>
            <a:ext cx="8778239" cy="1878036"/>
          </a:xfrm>
          <a:prstGeom prst="rect">
            <a:avLst/>
          </a:prstGeom>
          <a:solidFill>
            <a:srgbClr val="000000"/>
          </a:solidFill>
          <a:ln>
            <a:noFill/>
          </a:ln>
        </p:spPr>
        <p:txBody>
          <a:bodyPr lIns="91425" tIns="45700" rIns="91425" bIns="45700" anchor="ctr" anchorCtr="0">
            <a:spAutoFit/>
          </a:bodyPr>
          <a:lstStyle/>
          <a:p>
            <a:endParaRPr/>
          </a:p>
        </p:txBody>
      </p:sp>
      <p:cxnSp>
        <p:nvCxnSpPr>
          <p:cNvPr id="115" name="Shape 115"/>
          <p:cNvCxnSpPr/>
          <p:nvPr/>
        </p:nvCxnSpPr>
        <p:spPr>
          <a:xfrm>
            <a:off x="363194" y="1885027"/>
            <a:ext cx="8782622" cy="0"/>
          </a:xfrm>
          <a:prstGeom prst="straightConnector1">
            <a:avLst/>
          </a:prstGeom>
          <a:noFill/>
          <a:ln w="19050" cap="flat">
            <a:solidFill>
              <a:srgbClr val="FFFFFF"/>
            </a:solidFill>
            <a:prstDash val="solid"/>
            <a:miter/>
            <a:headEnd type="none" w="med" len="med"/>
            <a:tailEnd type="none" w="med" len="med"/>
          </a:ln>
        </p:spPr>
      </p:cxnSp>
      <p:grpSp>
        <p:nvGrpSpPr>
          <p:cNvPr id="116" name="Shape 116"/>
          <p:cNvGrpSpPr/>
          <p:nvPr/>
        </p:nvGrpSpPr>
        <p:grpSpPr>
          <a:xfrm rot="5400000">
            <a:off x="8514581" y="1219199"/>
            <a:ext cx="132762" cy="128466"/>
            <a:chOff x="6668086" y="1297745"/>
            <a:chExt cx="161839" cy="156602"/>
          </a:xfrm>
        </p:grpSpPr>
        <p:cxnSp>
          <p:nvCxnSpPr>
            <p:cNvPr id="117" name="Shape 117"/>
            <p:cNvCxnSpPr/>
            <p:nvPr/>
          </p:nvCxnSpPr>
          <p:spPr>
            <a:xfrm rot="-5400000">
              <a:off x="6664063" y="1301768"/>
              <a:ext cx="88509" cy="80463"/>
            </a:xfrm>
            <a:prstGeom prst="straightConnector1">
              <a:avLst/>
            </a:prstGeom>
            <a:noFill/>
            <a:ln w="25400" cap="rnd">
              <a:solidFill>
                <a:srgbClr val="FFFFFF"/>
              </a:solidFill>
              <a:prstDash val="solid"/>
              <a:round/>
              <a:headEnd type="none" w="med" len="med"/>
              <a:tailEnd type="none" w="med" len="med"/>
            </a:ln>
          </p:spPr>
        </p:cxnSp>
        <p:cxnSp>
          <p:nvCxnSpPr>
            <p:cNvPr id="118" name="Shape 118"/>
            <p:cNvCxnSpPr/>
            <p:nvPr/>
          </p:nvCxnSpPr>
          <p:spPr>
            <a:xfrm rot="5400000" flipH="1">
              <a:off x="6685887" y="1391257"/>
              <a:ext cx="125755" cy="426"/>
            </a:xfrm>
            <a:prstGeom prst="straightConnector1">
              <a:avLst/>
            </a:prstGeom>
            <a:noFill/>
            <a:ln w="25400" cap="rnd">
              <a:solidFill>
                <a:srgbClr val="FFFFFF"/>
              </a:solidFill>
              <a:prstDash val="solid"/>
              <a:round/>
              <a:headEnd type="none" w="med" len="med"/>
              <a:tailEnd type="none" w="med" len="med"/>
            </a:ln>
          </p:spPr>
        </p:cxnSp>
        <p:cxnSp>
          <p:nvCxnSpPr>
            <p:cNvPr id="119" name="Shape 119"/>
            <p:cNvCxnSpPr/>
            <p:nvPr/>
          </p:nvCxnSpPr>
          <p:spPr>
            <a:xfrm rot="5400000" flipH="1">
              <a:off x="6744524" y="1300852"/>
              <a:ext cx="88509" cy="82296"/>
            </a:xfrm>
            <a:prstGeom prst="straightConnector1">
              <a:avLst/>
            </a:prstGeom>
            <a:noFill/>
            <a:ln w="25400" cap="rnd">
              <a:solidFill>
                <a:srgbClr val="FFFFFF"/>
              </a:solidFill>
              <a:prstDash val="solid"/>
              <a:round/>
              <a:headEnd type="none" w="med" len="med"/>
              <a:tailEnd type="none" w="med" len="med"/>
            </a:ln>
          </p:spPr>
        </p:cxnSp>
      </p:grpSp>
      <p:sp>
        <p:nvSpPr>
          <p:cNvPr id="120" name="Shape 120"/>
          <p:cNvSpPr>
            <a:spLocks noGrp="1"/>
          </p:cNvSpPr>
          <p:nvPr>
            <p:ph type="title"/>
          </p:nvPr>
        </p:nvSpPr>
        <p:spPr>
          <a:xfrm>
            <a:off x="914400" y="441250"/>
            <a:ext cx="6858000" cy="701748"/>
          </a:xfrm>
          <a:prstGeom prst="rect">
            <a:avLst/>
          </a:prstGeom>
          <a:noFill/>
          <a:ln>
            <a:noFill/>
          </a:ln>
        </p:spPr>
        <p:txBody>
          <a:bodyPr lIns="91425" tIns="91425" rIns="91425" bIns="91425" anchor="b" anchorCtr="0"/>
          <a:lstStyle>
            <a:lvl1pPr algn="l" rtl="0">
              <a:buNone/>
              <a:defRPr sz="2100" b="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21" name="Shape 121"/>
          <p:cNvSpPr>
            <a:spLocks noGrp="1"/>
          </p:cNvSpPr>
          <p:nvPr>
            <p:ph type="pic" idx="2"/>
          </p:nvPr>
        </p:nvSpPr>
        <p:spPr>
          <a:xfrm>
            <a:off x="368032" y="1893781"/>
            <a:ext cx="8778239" cy="4960144"/>
          </a:xfrm>
          <a:prstGeom prst="rect">
            <a:avLst/>
          </a:prstGeom>
          <a:solidFill>
            <a:schemeClr val="dk2"/>
          </a:solidFill>
          <a:ln>
            <a:noFill/>
          </a:ln>
        </p:spPr>
        <p:txBody>
          <a:bodyPr lIns="91425" tIns="91425" rIns="91425" bIns="91425" anchor="b" anchorCtr="0"/>
          <a:lstStyle>
            <a:lvl1pPr marL="0" marR="0" indent="0" algn="l" rtl="0">
              <a:buClr>
                <a:schemeClr val="lt2"/>
              </a:buClr>
              <a:buFont typeface="Arial"/>
              <a:buNone/>
              <a:defRPr sz="3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22" name="Shape 122"/>
          <p:cNvSpPr>
            <a:spLocks noGrp="1"/>
          </p:cNvSpPr>
          <p:nvPr>
            <p:ph type="body" idx="1"/>
          </p:nvPr>
        </p:nvSpPr>
        <p:spPr>
          <a:xfrm>
            <a:off x="914400" y="1150144"/>
            <a:ext cx="6858000" cy="685799"/>
          </a:xfrm>
          <a:prstGeom prst="rect">
            <a:avLst/>
          </a:prstGeom>
          <a:noFill/>
          <a:ln>
            <a:noFill/>
          </a:ln>
        </p:spPr>
        <p:txBody>
          <a:bodyPr lIns="91425" tIns="91425" rIns="91425" bIns="91425" anchor="t" anchorCtr="0"/>
          <a:lstStyle>
            <a:lvl1pPr marL="27432" indent="-2032" rtl="0">
              <a:spcBef>
                <a:spcPts val="0"/>
              </a:spcBef>
              <a:buClr>
                <a:srgbClr val="FFFFFF"/>
              </a:buClr>
              <a:buNone/>
              <a:defRPr sz="1400">
                <a:solidFill>
                  <a:srgbClr val="FFFFFF"/>
                </a:solidFill>
              </a:defRPr>
            </a:lvl1pPr>
            <a:lvl2pPr rtl="0">
              <a:defRPr sz="1200"/>
            </a:lvl2pPr>
            <a:lvl3pPr rtl="0">
              <a:defRPr sz="1000"/>
            </a:lvl3pPr>
            <a:lvl4pPr rtl="0">
              <a:defRPr sz="900"/>
            </a:lvl4pPr>
            <a:lvl5pPr rtl="0">
              <a:defRPr sz="900"/>
            </a:lvl5pPr>
            <a:lvl6pPr rtl="0">
              <a:defRPr/>
            </a:lvl6pPr>
            <a:lvl7pPr rtl="0">
              <a:defRPr/>
            </a:lvl7pPr>
            <a:lvl8pPr rtl="0">
              <a:defRPr/>
            </a:lvl8pPr>
            <a:lvl9pPr rtl="0">
              <a:defRPr/>
            </a:lvl9pPr>
          </a:lstStyle>
          <a:p>
            <a:endParaRPr/>
          </a:p>
        </p:txBody>
      </p:sp>
      <p:grpSp>
        <p:nvGrpSpPr>
          <p:cNvPr id="123" name="Shape 123"/>
          <p:cNvGrpSpPr/>
          <p:nvPr/>
        </p:nvGrpSpPr>
        <p:grpSpPr>
          <a:xfrm rot="5400000">
            <a:off x="8666981" y="1371599"/>
            <a:ext cx="132762" cy="128466"/>
            <a:chOff x="6668086" y="1297745"/>
            <a:chExt cx="161839" cy="156602"/>
          </a:xfrm>
        </p:grpSpPr>
        <p:cxnSp>
          <p:nvCxnSpPr>
            <p:cNvPr id="124" name="Shape 124"/>
            <p:cNvCxnSpPr/>
            <p:nvPr/>
          </p:nvCxnSpPr>
          <p:spPr>
            <a:xfrm rot="-5400000">
              <a:off x="6664063" y="1301768"/>
              <a:ext cx="88509" cy="80463"/>
            </a:xfrm>
            <a:prstGeom prst="straightConnector1">
              <a:avLst/>
            </a:prstGeom>
            <a:noFill/>
            <a:ln w="25400" cap="rnd">
              <a:solidFill>
                <a:srgbClr val="FFFFFF"/>
              </a:solidFill>
              <a:prstDash val="solid"/>
              <a:round/>
              <a:headEnd type="none" w="med" len="med"/>
              <a:tailEnd type="none" w="med" len="med"/>
            </a:ln>
          </p:spPr>
        </p:cxnSp>
        <p:cxnSp>
          <p:nvCxnSpPr>
            <p:cNvPr id="125" name="Shape 125"/>
            <p:cNvCxnSpPr/>
            <p:nvPr/>
          </p:nvCxnSpPr>
          <p:spPr>
            <a:xfrm rot="5400000" flipH="1">
              <a:off x="6685887" y="1391257"/>
              <a:ext cx="125755" cy="426"/>
            </a:xfrm>
            <a:prstGeom prst="straightConnector1">
              <a:avLst/>
            </a:prstGeom>
            <a:noFill/>
            <a:ln w="25400" cap="rnd">
              <a:solidFill>
                <a:srgbClr val="FFFFFF"/>
              </a:solidFill>
              <a:prstDash val="solid"/>
              <a:round/>
              <a:headEnd type="none" w="med" len="med"/>
              <a:tailEnd type="none" w="med" len="med"/>
            </a:ln>
          </p:spPr>
        </p:cxnSp>
        <p:cxnSp>
          <p:nvCxnSpPr>
            <p:cNvPr id="126" name="Shape 126"/>
            <p:cNvCxnSpPr/>
            <p:nvPr/>
          </p:nvCxnSpPr>
          <p:spPr>
            <a:xfrm rot="5400000" flipH="1">
              <a:off x="6744524" y="1300852"/>
              <a:ext cx="88509" cy="82296"/>
            </a:xfrm>
            <a:prstGeom prst="straightConnector1">
              <a:avLst/>
            </a:prstGeom>
            <a:noFill/>
            <a:ln w="25400" cap="rnd">
              <a:solidFill>
                <a:srgbClr val="FFFFFF"/>
              </a:solidFill>
              <a:prstDash val="solid"/>
              <a:round/>
              <a:headEnd type="none" w="med" len="med"/>
              <a:tailEnd type="none" w="med" len="med"/>
            </a:ln>
          </p:spPr>
        </p:cxnSp>
      </p:grpSp>
      <p:grpSp>
        <p:nvGrpSpPr>
          <p:cNvPr id="127" name="Shape 127"/>
          <p:cNvGrpSpPr/>
          <p:nvPr/>
        </p:nvGrpSpPr>
        <p:grpSpPr>
          <a:xfrm rot="5400000">
            <a:off x="8320088" y="1474762"/>
            <a:ext cx="132762" cy="128466"/>
            <a:chOff x="6668086" y="1297745"/>
            <a:chExt cx="161839" cy="156602"/>
          </a:xfrm>
        </p:grpSpPr>
        <p:cxnSp>
          <p:nvCxnSpPr>
            <p:cNvPr id="128" name="Shape 128"/>
            <p:cNvCxnSpPr/>
            <p:nvPr/>
          </p:nvCxnSpPr>
          <p:spPr>
            <a:xfrm rot="-5400000">
              <a:off x="6664063" y="1301768"/>
              <a:ext cx="88509" cy="80463"/>
            </a:xfrm>
            <a:prstGeom prst="straightConnector1">
              <a:avLst/>
            </a:prstGeom>
            <a:noFill/>
            <a:ln w="25400" cap="rnd">
              <a:solidFill>
                <a:srgbClr val="FFFFFF"/>
              </a:solidFill>
              <a:prstDash val="solid"/>
              <a:round/>
              <a:headEnd type="none" w="med" len="med"/>
              <a:tailEnd type="none" w="med" len="med"/>
            </a:ln>
          </p:spPr>
        </p:cxnSp>
        <p:cxnSp>
          <p:nvCxnSpPr>
            <p:cNvPr id="129" name="Shape 129"/>
            <p:cNvCxnSpPr/>
            <p:nvPr/>
          </p:nvCxnSpPr>
          <p:spPr>
            <a:xfrm rot="5400000" flipH="1">
              <a:off x="6685887" y="1391257"/>
              <a:ext cx="125755" cy="426"/>
            </a:xfrm>
            <a:prstGeom prst="straightConnector1">
              <a:avLst/>
            </a:prstGeom>
            <a:noFill/>
            <a:ln w="25400" cap="rnd">
              <a:solidFill>
                <a:srgbClr val="FFFFFF"/>
              </a:solidFill>
              <a:prstDash val="solid"/>
              <a:round/>
              <a:headEnd type="none" w="med" len="med"/>
              <a:tailEnd type="none" w="med" len="med"/>
            </a:ln>
          </p:spPr>
        </p:cxnSp>
        <p:cxnSp>
          <p:nvCxnSpPr>
            <p:cNvPr id="130" name="Shape 130"/>
            <p:cNvCxnSpPr/>
            <p:nvPr/>
          </p:nvCxnSpPr>
          <p:spPr>
            <a:xfrm rot="5400000" flipH="1">
              <a:off x="6744524" y="1300852"/>
              <a:ext cx="88509" cy="82296"/>
            </a:xfrm>
            <a:prstGeom prst="straightConnector1">
              <a:avLst/>
            </a:prstGeom>
            <a:noFill/>
            <a:ln w="25400" cap="rnd">
              <a:solidFill>
                <a:srgbClr val="FFFFFF"/>
              </a:solidFill>
              <a:prstDash val="solid"/>
              <a:round/>
              <a:headEnd type="none" w="med" len="med"/>
              <a:tailEnd type="none" w="med" len="med"/>
            </a:ln>
          </p:spPr>
        </p:cxnSp>
      </p:grpSp>
      <p:sp>
        <p:nvSpPr>
          <p:cNvPr id="131" name="Shape 131"/>
          <p:cNvSpPr>
            <a:spLocks noGrp="1"/>
          </p:cNvSpPr>
          <p:nvPr>
            <p:ph type="dt" idx="10"/>
          </p:nvPr>
        </p:nvSpPr>
        <p:spPr>
          <a:xfrm>
            <a:off x="6477000" y="55498"/>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2" name="Shape 132"/>
          <p:cNvSpPr>
            <a:spLocks noGrp="1"/>
          </p:cNvSpPr>
          <p:nvPr>
            <p:ph type="ftr" idx="11"/>
          </p:nvPr>
        </p:nvSpPr>
        <p:spPr>
          <a:xfrm>
            <a:off x="914400" y="55498"/>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133" name="Shape 133"/>
          <p:cNvSpPr>
            <a:spLocks noGrp="1"/>
          </p:cNvSpPr>
          <p:nvPr>
            <p:ph type="sldNum" idx="12"/>
          </p:nvPr>
        </p:nvSpPr>
        <p:spPr>
          <a:xfrm>
            <a:off x="8610600" y="55498"/>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1"/>
            </a:gs>
            <a:gs pos="80000">
              <a:schemeClr val="dk1"/>
            </a:gs>
            <a:gs pos="100000">
              <a:srgbClr val="3666AA"/>
            </a:gs>
          </a:gsLst>
          <a:lin ang="5400000" scaled="0"/>
        </a:gradFill>
        <a:effectLst/>
      </p:bgPr>
    </p:bg>
    <p:spTree>
      <p:nvGrpSpPr>
        <p:cNvPr id="1" name="Shape 8"/>
        <p:cNvGrpSpPr/>
        <p:nvPr/>
      </p:nvGrpSpPr>
      <p:grpSpPr>
        <a:xfrm>
          <a:off x="0" y="0"/>
          <a:ext cx="0" cy="0"/>
          <a:chOff x="0" y="0"/>
          <a:chExt cx="0" cy="0"/>
        </a:xfrm>
      </p:grpSpPr>
      <p:sp>
        <p:nvSpPr>
          <p:cNvPr id="9" name="Shape 9"/>
          <p:cNvSpPr/>
          <p:nvPr/>
        </p:nvSpPr>
        <p:spPr>
          <a:xfrm>
            <a:off x="0" y="0"/>
            <a:ext cx="365759" cy="6854455"/>
          </a:xfrm>
          <a:prstGeom prst="rect">
            <a:avLst/>
          </a:prstGeom>
          <a:solidFill>
            <a:srgbClr val="FFFFFF"/>
          </a:solidFill>
          <a:ln>
            <a:noFill/>
          </a:ln>
        </p:spPr>
        <p:txBody>
          <a:bodyPr lIns="91425" tIns="45700" rIns="91425" bIns="45700" anchor="ctr" anchorCtr="0">
            <a:spAutoFit/>
          </a:bodyPr>
          <a:lstStyle/>
          <a:p>
            <a:endParaRPr/>
          </a:p>
        </p:txBody>
      </p:sp>
      <p:sp>
        <p:nvSpPr>
          <p:cNvPr id="10" name="Shape 10"/>
          <p:cNvSpPr/>
          <p:nvPr/>
        </p:nvSpPr>
        <p:spPr>
          <a:xfrm>
            <a:off x="255290" y="5047394"/>
            <a:ext cx="73151" cy="1691640"/>
          </a:xfrm>
          <a:prstGeom prst="rect">
            <a:avLst/>
          </a:prstGeom>
          <a:solidFill>
            <a:schemeClr val="accent2"/>
          </a:solidFill>
          <a:ln>
            <a:noFill/>
          </a:ln>
        </p:spPr>
        <p:txBody>
          <a:bodyPr lIns="91425" tIns="45700" rIns="91425" bIns="45700" anchor="ctr" anchorCtr="0">
            <a:spAutoFit/>
          </a:bodyPr>
          <a:lstStyle/>
          <a:p>
            <a:endParaRPr/>
          </a:p>
        </p:txBody>
      </p:sp>
      <p:sp>
        <p:nvSpPr>
          <p:cNvPr id="11" name="Shape 11"/>
          <p:cNvSpPr/>
          <p:nvPr/>
        </p:nvSpPr>
        <p:spPr>
          <a:xfrm>
            <a:off x="255290" y="4796819"/>
            <a:ext cx="73151" cy="228600"/>
          </a:xfrm>
          <a:prstGeom prst="rect">
            <a:avLst/>
          </a:prstGeom>
          <a:solidFill>
            <a:schemeClr val="accent3"/>
          </a:solidFill>
          <a:ln>
            <a:noFill/>
          </a:ln>
        </p:spPr>
        <p:txBody>
          <a:bodyPr lIns="91425" tIns="45700" rIns="91425" bIns="45700" anchor="ctr" anchorCtr="0">
            <a:spAutoFit/>
          </a:bodyPr>
          <a:lstStyle/>
          <a:p>
            <a:endParaRPr/>
          </a:p>
        </p:txBody>
      </p:sp>
      <p:sp>
        <p:nvSpPr>
          <p:cNvPr id="12" name="Shape 12"/>
          <p:cNvSpPr/>
          <p:nvPr/>
        </p:nvSpPr>
        <p:spPr>
          <a:xfrm>
            <a:off x="255290" y="4637685"/>
            <a:ext cx="73151" cy="137159"/>
          </a:xfrm>
          <a:prstGeom prst="rect">
            <a:avLst/>
          </a:prstGeom>
          <a:solidFill>
            <a:schemeClr val="dk2"/>
          </a:solidFill>
          <a:ln>
            <a:noFill/>
          </a:ln>
        </p:spPr>
        <p:txBody>
          <a:bodyPr lIns="91425" tIns="45700" rIns="91425" bIns="45700" anchor="ctr" anchorCtr="0">
            <a:spAutoFit/>
          </a:bodyPr>
          <a:lstStyle/>
          <a:p>
            <a:endParaRPr/>
          </a:p>
        </p:txBody>
      </p:sp>
      <p:sp>
        <p:nvSpPr>
          <p:cNvPr id="13" name="Shape 13"/>
          <p:cNvSpPr/>
          <p:nvPr/>
        </p:nvSpPr>
        <p:spPr>
          <a:xfrm>
            <a:off x="255290" y="4542558"/>
            <a:ext cx="73151" cy="73151"/>
          </a:xfrm>
          <a:prstGeom prst="rect">
            <a:avLst/>
          </a:prstGeom>
          <a:solidFill>
            <a:schemeClr val="accent2"/>
          </a:solidFill>
          <a:ln>
            <a:noFill/>
          </a:ln>
        </p:spPr>
        <p:txBody>
          <a:bodyPr lIns="91425" tIns="45700" rIns="91425" bIns="45700" anchor="ctr" anchorCtr="0">
            <a:spAutoFit/>
          </a:bodyPr>
          <a:lstStyle/>
          <a:p>
            <a:endParaRPr/>
          </a:p>
        </p:txBody>
      </p:sp>
      <p:sp>
        <p:nvSpPr>
          <p:cNvPr id="14" name="Shape 14"/>
          <p:cNvSpPr/>
          <p:nvPr/>
        </p:nvSpPr>
        <p:spPr>
          <a:xfrm>
            <a:off x="309558" y="680477"/>
            <a:ext cx="45719" cy="365759"/>
          </a:xfrm>
          <a:prstGeom prst="rect">
            <a:avLst/>
          </a:prstGeom>
          <a:solidFill>
            <a:srgbClr val="000000"/>
          </a:solidFill>
          <a:ln>
            <a:noFill/>
          </a:ln>
        </p:spPr>
        <p:txBody>
          <a:bodyPr lIns="91425" tIns="45700" rIns="91425" bIns="45700" anchor="ctr" anchorCtr="0">
            <a:spAutoFit/>
          </a:bodyPr>
          <a:lstStyle/>
          <a:p>
            <a:endParaRPr/>
          </a:p>
        </p:txBody>
      </p:sp>
      <p:sp>
        <p:nvSpPr>
          <p:cNvPr id="15" name="Shape 15"/>
          <p:cNvSpPr/>
          <p:nvPr/>
        </p:nvSpPr>
        <p:spPr>
          <a:xfrm>
            <a:off x="269072" y="680477"/>
            <a:ext cx="27431" cy="365759"/>
          </a:xfrm>
          <a:prstGeom prst="rect">
            <a:avLst/>
          </a:prstGeom>
          <a:solidFill>
            <a:srgbClr val="000000"/>
          </a:solidFill>
          <a:ln>
            <a:noFill/>
          </a:ln>
        </p:spPr>
        <p:txBody>
          <a:bodyPr lIns="91425" tIns="45700" rIns="91425" bIns="45700" anchor="ctr" anchorCtr="0">
            <a:spAutoFit/>
          </a:bodyPr>
          <a:lstStyle/>
          <a:p>
            <a:endParaRPr/>
          </a:p>
        </p:txBody>
      </p:sp>
      <p:sp>
        <p:nvSpPr>
          <p:cNvPr id="16" name="Shape 16"/>
          <p:cNvSpPr/>
          <p:nvPr/>
        </p:nvSpPr>
        <p:spPr>
          <a:xfrm>
            <a:off x="250019" y="680477"/>
            <a:ext cx="9143" cy="365759"/>
          </a:xfrm>
          <a:prstGeom prst="rect">
            <a:avLst/>
          </a:prstGeom>
          <a:solidFill>
            <a:srgbClr val="000000"/>
          </a:solidFill>
          <a:ln>
            <a:noFill/>
          </a:ln>
        </p:spPr>
        <p:txBody>
          <a:bodyPr lIns="91425" tIns="45700" rIns="91425" bIns="45700" anchor="ctr" anchorCtr="0">
            <a:spAutoFit/>
          </a:bodyPr>
          <a:lstStyle/>
          <a:p>
            <a:endParaRPr/>
          </a:p>
        </p:txBody>
      </p:sp>
      <p:sp>
        <p:nvSpPr>
          <p:cNvPr id="17" name="Shape 17"/>
          <p:cNvSpPr/>
          <p:nvPr/>
        </p:nvSpPr>
        <p:spPr>
          <a:xfrm>
            <a:off x="221767" y="680477"/>
            <a:ext cx="9143" cy="365759"/>
          </a:xfrm>
          <a:prstGeom prst="rect">
            <a:avLst/>
          </a:prstGeom>
          <a:solidFill>
            <a:srgbClr val="000000"/>
          </a:solidFill>
          <a:ln>
            <a:noFill/>
          </a:ln>
        </p:spPr>
        <p:txBody>
          <a:bodyPr lIns="91425" tIns="45700" rIns="91425" bIns="45700" anchor="ctr" anchorCtr="0">
            <a:spAutoFit/>
          </a:bodyPr>
          <a:lstStyle/>
          <a:p>
            <a:endParaRPr/>
          </a:p>
        </p:txBody>
      </p:sp>
      <p:sp>
        <p:nvSpPr>
          <p:cNvPr id="18" name="Shape 18"/>
          <p:cNvSpPr>
            <a:spLocks noGrp="1"/>
          </p:cNvSpPr>
          <p:nvPr>
            <p:ph type="title"/>
          </p:nvPr>
        </p:nvSpPr>
        <p:spPr>
          <a:xfrm>
            <a:off x="914400" y="512064"/>
            <a:ext cx="7772400" cy="914400"/>
          </a:xfrm>
          <a:prstGeom prst="rect">
            <a:avLst/>
          </a:prstGeom>
          <a:noFill/>
          <a:ln>
            <a:noFill/>
          </a:ln>
        </p:spPr>
        <p:txBody>
          <a:bodyPr lIns="91425" tIns="91425" rIns="91425" bIns="91425" anchor="t" anchorCtr="0"/>
          <a:lstStyle>
            <a:lvl1pPr marL="0" marR="0" indent="0" algn="l" rtl="0">
              <a:spcBef>
                <a:spcPts val="0"/>
              </a:spcBef>
              <a:buClr>
                <a:schemeClr val="lt2"/>
              </a:buClr>
              <a:buFont typeface="Arial"/>
              <a:buNone/>
              <a:defRPr sz="4000" b="0" i="0" u="none" strike="noStrike" cap="none" baseline="0">
                <a:solidFill>
                  <a:schemeClr val="lt2"/>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9" name="Shape 19"/>
          <p:cNvSpPr>
            <a:spLocks noGrp="1"/>
          </p:cNvSpPr>
          <p:nvPr>
            <p:ph type="body" idx="1"/>
          </p:nvPr>
        </p:nvSpPr>
        <p:spPr>
          <a:xfrm>
            <a:off x="914400" y="1783559"/>
            <a:ext cx="7772400" cy="4572000"/>
          </a:xfrm>
          <a:prstGeom prst="rect">
            <a:avLst/>
          </a:prstGeom>
          <a:noFill/>
          <a:ln>
            <a:noFill/>
          </a:ln>
        </p:spPr>
        <p:txBody>
          <a:bodyPr lIns="91425" tIns="91425" rIns="91425" bIns="91425" anchor="t" anchorCtr="0"/>
          <a:lstStyle>
            <a:lvl1pPr marL="411480" marR="0" indent="-240030" algn="l" rtl="0">
              <a:spcBef>
                <a:spcPts val="700"/>
              </a:spcBef>
              <a:buClr>
                <a:schemeClr val="lt2"/>
              </a:buClr>
              <a:buFont typeface="Arial"/>
              <a:buChar char="•"/>
              <a:defRPr sz="3000" b="0" i="0" u="none" strike="noStrike" cap="none" baseline="0">
                <a:solidFill>
                  <a:schemeClr val="lt1"/>
                </a:solidFill>
                <a:latin typeface="Arial"/>
                <a:ea typeface="Arial"/>
                <a:cs typeface="Arial"/>
                <a:sym typeface="Arial"/>
              </a:defRPr>
            </a:lvl1pPr>
            <a:lvl2pPr marL="740664" marR="0" indent="-207264" algn="l" rtl="0">
              <a:spcBef>
                <a:spcPts val="520"/>
              </a:spcBef>
              <a:buClr>
                <a:schemeClr val="accent2"/>
              </a:buClr>
              <a:buFont typeface="Arial"/>
              <a:buChar char="•"/>
              <a:defRPr sz="2600" b="0" i="0" u="none" strike="noStrike" cap="none" baseline="0">
                <a:solidFill>
                  <a:schemeClr val="lt1"/>
                </a:solidFill>
                <a:latin typeface="Arial"/>
                <a:ea typeface="Arial"/>
                <a:cs typeface="Arial"/>
                <a:sym typeface="Arial"/>
              </a:defRPr>
            </a:lvl2pPr>
            <a:lvl3pPr marL="996696" marR="0" indent="-142621" algn="l" rtl="0">
              <a:spcBef>
                <a:spcPts val="480"/>
              </a:spcBef>
              <a:buClr>
                <a:schemeClr val="accent2"/>
              </a:buClr>
              <a:buFont typeface="Arial"/>
              <a:buChar char="•"/>
              <a:defRPr sz="2400" b="0" i="0" u="none" strike="noStrike" cap="none" baseline="0">
                <a:solidFill>
                  <a:schemeClr val="lt1"/>
                </a:solidFill>
                <a:latin typeface="Arial"/>
                <a:ea typeface="Arial"/>
                <a:cs typeface="Arial"/>
                <a:sym typeface="Arial"/>
              </a:defRPr>
            </a:lvl3pPr>
            <a:lvl4pPr marL="1261872" marR="0" indent="-150622" algn="l" rtl="0">
              <a:spcBef>
                <a:spcPts val="440"/>
              </a:spcBef>
              <a:buClr>
                <a:schemeClr val="accent3"/>
              </a:buClr>
              <a:buFont typeface="Arial"/>
              <a:buChar char="•"/>
              <a:defRPr sz="2200" b="0" i="0" u="none" strike="noStrike" cap="none" baseline="0">
                <a:solidFill>
                  <a:schemeClr val="lt1"/>
                </a:solidFill>
                <a:latin typeface="Arial"/>
                <a:ea typeface="Arial"/>
                <a:cs typeface="Arial"/>
                <a:sym typeface="Arial"/>
              </a:defRPr>
            </a:lvl4pPr>
            <a:lvl5pPr marL="1481328" marR="0" indent="-135128" algn="l" rtl="0">
              <a:spcBef>
                <a:spcPts val="400"/>
              </a:spcBef>
              <a:buClr>
                <a:schemeClr val="accent3"/>
              </a:buClr>
              <a:buFont typeface="Arial"/>
              <a:buChar char="•"/>
              <a:defRPr sz="2000" b="0" i="0" u="none" strike="noStrike" cap="none" baseline="0">
                <a:solidFill>
                  <a:schemeClr val="lt1"/>
                </a:solidFill>
                <a:latin typeface="Arial"/>
                <a:ea typeface="Arial"/>
                <a:cs typeface="Arial"/>
                <a:sym typeface="Arial"/>
              </a:defRPr>
            </a:lvl5pPr>
            <a:lvl6pPr marL="1709928" marR="0" indent="-141478" algn="l" rtl="0">
              <a:spcBef>
                <a:spcPts val="360"/>
              </a:spcBef>
              <a:buClr>
                <a:schemeClr val="accent3"/>
              </a:buClr>
              <a:buFont typeface="Arial"/>
              <a:buChar char="•"/>
              <a:defRPr sz="1800" b="0" i="0" u="none" strike="noStrike" cap="none" baseline="0">
                <a:solidFill>
                  <a:schemeClr val="lt1"/>
                </a:solidFill>
                <a:latin typeface="Arial"/>
                <a:ea typeface="Arial"/>
                <a:cs typeface="Arial"/>
                <a:sym typeface="Arial"/>
              </a:defRPr>
            </a:lvl6pPr>
            <a:lvl7pPr marL="1901951" marR="0" indent="-127126" algn="l" rtl="0">
              <a:spcBef>
                <a:spcPts val="320"/>
              </a:spcBef>
              <a:buClr>
                <a:schemeClr val="accent4"/>
              </a:buClr>
              <a:buFont typeface="Arial"/>
              <a:buChar char="•"/>
              <a:defRPr sz="1600" b="0" i="0" u="none" strike="noStrike" cap="none" baseline="0">
                <a:solidFill>
                  <a:schemeClr val="lt1"/>
                </a:solidFill>
                <a:latin typeface="Arial"/>
                <a:ea typeface="Arial"/>
                <a:cs typeface="Arial"/>
                <a:sym typeface="Arial"/>
              </a:defRPr>
            </a:lvl7pPr>
            <a:lvl8pPr marL="2093976" marR="0" indent="-128651" algn="l" rtl="0">
              <a:spcBef>
                <a:spcPts val="320"/>
              </a:spcBef>
              <a:buClr>
                <a:schemeClr val="accent4"/>
              </a:buClr>
              <a:buFont typeface="Arial"/>
              <a:buChar char="•"/>
              <a:defRPr sz="1600" b="0" i="0" u="none" strike="noStrike" cap="none" baseline="0">
                <a:solidFill>
                  <a:schemeClr val="lt1"/>
                </a:solidFill>
                <a:latin typeface="Arial"/>
                <a:ea typeface="Arial"/>
                <a:cs typeface="Arial"/>
                <a:sym typeface="Arial"/>
              </a:defRPr>
            </a:lvl8pPr>
            <a:lvl9pPr marL="2286000" marR="0" indent="-130175" algn="l" rtl="0">
              <a:spcBef>
                <a:spcPts val="320"/>
              </a:spcBef>
              <a:buClr>
                <a:schemeClr val="accent4"/>
              </a:buClr>
              <a:buFont typeface="Arial"/>
              <a:buChar char="•"/>
              <a:defRPr sz="1600" b="0" i="0" u="none" strike="noStrike" cap="none" baseline="0">
                <a:solidFill>
                  <a:schemeClr val="lt1"/>
                </a:solidFill>
                <a:latin typeface="Arial"/>
                <a:ea typeface="Arial"/>
                <a:cs typeface="Arial"/>
                <a:sym typeface="Arial"/>
              </a:defRPr>
            </a:lvl9pPr>
          </a:lstStyle>
          <a:p>
            <a:endParaRPr/>
          </a:p>
        </p:txBody>
      </p:sp>
      <p:sp>
        <p:nvSpPr>
          <p:cNvPr id="20" name="Shape 20"/>
          <p:cNvSpPr>
            <a:spLocks noGrp="1"/>
          </p:cNvSpPr>
          <p:nvPr>
            <p:ph type="dt" idx="10"/>
          </p:nvPr>
        </p:nvSpPr>
        <p:spPr>
          <a:xfrm>
            <a:off x="6477000" y="6416675"/>
            <a:ext cx="2133599" cy="365125"/>
          </a:xfrm>
          <a:prstGeom prst="rect">
            <a:avLst/>
          </a:prstGeom>
          <a:noFill/>
          <a:ln>
            <a:noFill/>
          </a:ln>
        </p:spPr>
        <p:txBody>
          <a:bodyPr lIns="91425" tIns="91425" rIns="91425" bIns="91425" anchor="b" anchorCtr="0"/>
          <a:lstStyle>
            <a:lvl1pPr marL="0" marR="0" indent="0" algn="l"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21" name="Shape 21"/>
          <p:cNvSpPr>
            <a:spLocks noGrp="1"/>
          </p:cNvSpPr>
          <p:nvPr>
            <p:ph type="ftr" idx="11"/>
          </p:nvPr>
        </p:nvSpPr>
        <p:spPr>
          <a:xfrm>
            <a:off x="914400" y="6416675"/>
            <a:ext cx="5562600" cy="365125"/>
          </a:xfrm>
          <a:prstGeom prst="rect">
            <a:avLst/>
          </a:prstGeom>
          <a:noFill/>
          <a:ln>
            <a:noFill/>
          </a:ln>
        </p:spPr>
        <p:txBody>
          <a:bodyPr lIns="91425" tIns="91425" rIns="91425" bIns="91425" anchor="b" anchorCtr="0"/>
          <a:lstStyle>
            <a:lvl1pPr marL="0" marR="0" indent="0" algn="r" rtl="0">
              <a:defRPr sz="11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
        <p:nvSpPr>
          <p:cNvPr id="22" name="Shape 22"/>
          <p:cNvSpPr>
            <a:spLocks noGrp="1"/>
          </p:cNvSpPr>
          <p:nvPr>
            <p:ph type="sldNum" idx="12"/>
          </p:nvPr>
        </p:nvSpPr>
        <p:spPr>
          <a:xfrm>
            <a:off x="8610600" y="6416675"/>
            <a:ext cx="457200" cy="365125"/>
          </a:xfrm>
          <a:prstGeom prst="rect">
            <a:avLst/>
          </a:prstGeom>
          <a:noFill/>
          <a:ln>
            <a:noFill/>
          </a:ln>
        </p:spPr>
        <p:txBody>
          <a:bodyPr lIns="91425" tIns="91425" rIns="91425" bIns="91425" anchor="b" anchorCtr="0"/>
          <a:lstStyle>
            <a:lvl1pPr marL="0" marR="0" indent="0" algn="l" rtl="0">
              <a:defRPr sz="1200" b="0" i="0" u="none" strike="noStrike" cap="none" baseline="0">
                <a:solidFill>
                  <a:schemeClr val="lt2"/>
                </a:solidFill>
                <a:latin typeface="Arial"/>
                <a:ea typeface="Arial"/>
                <a:cs typeface="Arial"/>
                <a:sym typeface="Arial"/>
              </a:defRPr>
            </a:lvl1pPr>
            <a:lvl2pPr marL="457200" marR="0" indent="0" algn="l" rtl="0">
              <a:defRPr sz="1800" b="0" i="0" u="none" strike="noStrike" cap="none" baseline="0">
                <a:solidFill>
                  <a:schemeClr val="lt1"/>
                </a:solidFill>
                <a:latin typeface="Arial"/>
                <a:ea typeface="Arial"/>
                <a:cs typeface="Arial"/>
                <a:sym typeface="Arial"/>
              </a:defRPr>
            </a:lvl2pPr>
            <a:lvl3pPr marL="914400" marR="0" indent="0" algn="l" rtl="0">
              <a:defRPr sz="1800" b="0" i="0" u="none" strike="noStrike" cap="none" baseline="0">
                <a:solidFill>
                  <a:schemeClr val="lt1"/>
                </a:solidFill>
                <a:latin typeface="Arial"/>
                <a:ea typeface="Arial"/>
                <a:cs typeface="Arial"/>
                <a:sym typeface="Arial"/>
              </a:defRPr>
            </a:lvl3pPr>
            <a:lvl4pPr marL="1371600" marR="0" indent="0" algn="l" rtl="0">
              <a:defRPr sz="1800" b="0" i="0" u="none" strike="noStrike" cap="none" baseline="0">
                <a:solidFill>
                  <a:schemeClr val="lt1"/>
                </a:solidFill>
                <a:latin typeface="Arial"/>
                <a:ea typeface="Arial"/>
                <a:cs typeface="Arial"/>
                <a:sym typeface="Arial"/>
              </a:defRPr>
            </a:lvl4pPr>
            <a:lvl5pPr marL="1828800" marR="0" indent="0" algn="l" rtl="0">
              <a:defRPr sz="1800" b="0" i="0" u="none" strike="noStrike" cap="none" baseline="0">
                <a:solidFill>
                  <a:schemeClr val="lt1"/>
                </a:solidFill>
                <a:latin typeface="Arial"/>
                <a:ea typeface="Arial"/>
                <a:cs typeface="Arial"/>
                <a:sym typeface="Arial"/>
              </a:defRPr>
            </a:lvl5pPr>
            <a:lvl6pPr marL="2286000" marR="0" indent="0" algn="l" rtl="0">
              <a:defRPr sz="1800" b="0" i="0" u="none" strike="noStrike" cap="none" baseline="0">
                <a:solidFill>
                  <a:schemeClr val="lt1"/>
                </a:solidFill>
                <a:latin typeface="Arial"/>
                <a:ea typeface="Arial"/>
                <a:cs typeface="Arial"/>
                <a:sym typeface="Arial"/>
              </a:defRPr>
            </a:lvl6pPr>
            <a:lvl7pPr marL="2743200" marR="0" indent="0" algn="l" rtl="0">
              <a:defRPr sz="1800" b="0" i="0" u="none" strike="noStrike" cap="none" baseline="0">
                <a:solidFill>
                  <a:schemeClr val="lt1"/>
                </a:solidFill>
                <a:latin typeface="Arial"/>
                <a:ea typeface="Arial"/>
                <a:cs typeface="Arial"/>
                <a:sym typeface="Arial"/>
              </a:defRPr>
            </a:lvl7pPr>
            <a:lvl8pPr marL="3200400" marR="0" indent="0" algn="l" rtl="0">
              <a:defRPr sz="1800" b="0" i="0" u="none" strike="noStrike" cap="none" baseline="0">
                <a:solidFill>
                  <a:schemeClr val="lt1"/>
                </a:solidFill>
                <a:latin typeface="Arial"/>
                <a:ea typeface="Arial"/>
                <a:cs typeface="Arial"/>
                <a:sym typeface="Arial"/>
              </a:defRPr>
            </a:lvl8pPr>
            <a:lvl9pPr marL="3657600" marR="0" indent="0" algn="l" rtl="0">
              <a:defRPr sz="1800" b="0"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landsat.gsfc.nas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857250" y="276225"/>
            <a:ext cx="7924799" cy="1754286"/>
          </a:xfrm>
          <a:prstGeom prst="rect">
            <a:avLst/>
          </a:prstGeom>
          <a:noFill/>
          <a:ln>
            <a:noFill/>
          </a:ln>
        </p:spPr>
        <p:txBody>
          <a:bodyPr lIns="91425" tIns="45700" rIns="91425" bIns="45700" anchor="t" anchorCtr="0">
            <a:spAutoFit/>
          </a:bodyPr>
          <a:lstStyle/>
          <a:p>
            <a:pPr lvl="0" algn="ctr" rtl="0">
              <a:buClr>
                <a:srgbClr val="000000"/>
              </a:buClr>
              <a:buSzPct val="25000"/>
              <a:buFont typeface="Arial"/>
              <a:buNone/>
            </a:pPr>
            <a:r>
              <a:rPr sz="3600" b="1" dirty="0">
                <a:solidFill>
                  <a:schemeClr val="lt1"/>
                </a:solidFill>
                <a:latin typeface="Times New Roman"/>
                <a:ea typeface="Times New Roman"/>
                <a:cs typeface="Times New Roman"/>
                <a:sym typeface="Times New Roman"/>
              </a:rPr>
              <a:t>Survey to detect long-term variability in Pine Island Bay </a:t>
            </a:r>
            <a:r>
              <a:rPr lang="en-US" sz="3600" b="1" dirty="0" smtClean="0">
                <a:solidFill>
                  <a:schemeClr val="lt1"/>
                </a:solidFill>
                <a:latin typeface="Times New Roman"/>
                <a:ea typeface="Times New Roman"/>
                <a:cs typeface="Times New Roman"/>
                <a:sym typeface="Times New Roman"/>
              </a:rPr>
              <a:t>C</a:t>
            </a:r>
            <a:r>
              <a:rPr sz="3600" b="1" dirty="0" smtClean="0">
                <a:solidFill>
                  <a:schemeClr val="lt1"/>
                </a:solidFill>
                <a:latin typeface="Times New Roman"/>
                <a:ea typeface="Times New Roman"/>
                <a:cs typeface="Times New Roman"/>
                <a:sym typeface="Times New Roman"/>
              </a:rPr>
              <a:t>oastal </a:t>
            </a:r>
            <a:r>
              <a:rPr sz="3600" b="1" dirty="0">
                <a:solidFill>
                  <a:schemeClr val="lt1"/>
                </a:solidFill>
                <a:latin typeface="Times New Roman"/>
                <a:ea typeface="Times New Roman"/>
                <a:cs typeface="Times New Roman"/>
                <a:sym typeface="Times New Roman"/>
              </a:rPr>
              <a:t>Ice using </a:t>
            </a:r>
            <a:r>
              <a:rPr lang="en-US" sz="3600" b="1" dirty="0" smtClean="0">
                <a:solidFill>
                  <a:schemeClr val="lt1"/>
                </a:solidFill>
                <a:latin typeface="Times New Roman"/>
                <a:ea typeface="Times New Roman"/>
                <a:cs typeface="Times New Roman"/>
                <a:sym typeface="Times New Roman"/>
              </a:rPr>
              <a:t>A</a:t>
            </a:r>
            <a:r>
              <a:rPr sz="3600" b="1" dirty="0" smtClean="0">
                <a:solidFill>
                  <a:schemeClr val="lt1"/>
                </a:solidFill>
                <a:latin typeface="Times New Roman"/>
                <a:ea typeface="Times New Roman"/>
                <a:cs typeface="Times New Roman"/>
                <a:sym typeface="Times New Roman"/>
              </a:rPr>
              <a:t>rchived </a:t>
            </a:r>
            <a:r>
              <a:rPr sz="3600" b="1" dirty="0">
                <a:solidFill>
                  <a:schemeClr val="lt1"/>
                </a:solidFill>
                <a:latin typeface="Times New Roman"/>
                <a:ea typeface="Times New Roman"/>
                <a:cs typeface="Times New Roman"/>
                <a:sym typeface="Times New Roman"/>
              </a:rPr>
              <a:t>Landsat </a:t>
            </a:r>
            <a:r>
              <a:rPr lang="en-US" sz="3600" b="1" dirty="0" smtClean="0">
                <a:solidFill>
                  <a:schemeClr val="lt1"/>
                </a:solidFill>
                <a:latin typeface="Times New Roman"/>
                <a:ea typeface="Times New Roman"/>
                <a:cs typeface="Times New Roman"/>
                <a:sym typeface="Times New Roman"/>
              </a:rPr>
              <a:t>I</a:t>
            </a:r>
            <a:r>
              <a:rPr sz="3600" b="1" dirty="0" smtClean="0">
                <a:solidFill>
                  <a:schemeClr val="lt1"/>
                </a:solidFill>
                <a:latin typeface="Times New Roman"/>
                <a:ea typeface="Times New Roman"/>
                <a:cs typeface="Times New Roman"/>
                <a:sym typeface="Times New Roman"/>
              </a:rPr>
              <a:t>magery</a:t>
            </a:r>
            <a:endParaRPr sz="3600" b="1" dirty="0">
              <a:solidFill>
                <a:schemeClr val="lt1"/>
              </a:solidFill>
              <a:latin typeface="Times New Roman"/>
              <a:ea typeface="Times New Roman"/>
              <a:cs typeface="Times New Roman"/>
              <a:sym typeface="Times New Roman"/>
            </a:endParaRPr>
          </a:p>
        </p:txBody>
      </p:sp>
      <p:sp>
        <p:nvSpPr>
          <p:cNvPr id="148" name="Shape 148"/>
          <p:cNvSpPr/>
          <p:nvPr/>
        </p:nvSpPr>
        <p:spPr>
          <a:xfrm>
            <a:off x="533400" y="5181600"/>
            <a:ext cx="3282225" cy="1477287"/>
          </a:xfrm>
          <a:prstGeom prst="rect">
            <a:avLst/>
          </a:prstGeom>
          <a:noFill/>
          <a:ln>
            <a:noFill/>
          </a:ln>
        </p:spPr>
        <p:txBody>
          <a:bodyPr wrap="square" lIns="91425" tIns="45700" rIns="91425" bIns="45700" anchor="t" anchorCtr="0">
            <a:spAutoFit/>
          </a:bodyPr>
          <a:lstStyle/>
          <a:p>
            <a:pPr lvl="0" rtl="0">
              <a:buClr>
                <a:srgbClr val="000000"/>
              </a:buClr>
              <a:buSzPct val="25000"/>
              <a:buFont typeface="Arial"/>
              <a:buNone/>
            </a:pPr>
            <a:r>
              <a:rPr sz="1800" b="1" dirty="0">
                <a:solidFill>
                  <a:schemeClr val="lt1"/>
                </a:solidFill>
                <a:latin typeface="Times New Roman"/>
                <a:ea typeface="Times New Roman"/>
                <a:cs typeface="Times New Roman"/>
                <a:sym typeface="Times New Roman"/>
              </a:rPr>
              <a:t>Team Members:  </a:t>
            </a:r>
          </a:p>
          <a:p>
            <a:pPr lvl="0" rtl="0">
              <a:buClr>
                <a:srgbClr val="000000"/>
              </a:buClr>
              <a:buSzPct val="25000"/>
              <a:buFont typeface="Arial"/>
              <a:buNone/>
            </a:pPr>
            <a:r>
              <a:rPr sz="1800" dirty="0">
                <a:solidFill>
                  <a:schemeClr val="lt1"/>
                </a:solidFill>
                <a:latin typeface="Times New Roman"/>
                <a:ea typeface="Times New Roman"/>
                <a:cs typeface="Times New Roman"/>
                <a:sym typeface="Times New Roman"/>
              </a:rPr>
              <a:t>	</a:t>
            </a:r>
            <a:r>
              <a:rPr sz="1800" dirty="0" err="1">
                <a:solidFill>
                  <a:schemeClr val="lt1"/>
                </a:solidFill>
                <a:latin typeface="Times New Roman"/>
                <a:ea typeface="Times New Roman"/>
                <a:cs typeface="Times New Roman"/>
                <a:sym typeface="Times New Roman"/>
              </a:rPr>
              <a:t>Ya’Shonti</a:t>
            </a:r>
            <a:r>
              <a:rPr sz="1800" dirty="0">
                <a:solidFill>
                  <a:schemeClr val="lt1"/>
                </a:solidFill>
                <a:latin typeface="Times New Roman"/>
                <a:ea typeface="Times New Roman"/>
                <a:cs typeface="Times New Roman"/>
                <a:sym typeface="Times New Roman"/>
              </a:rPr>
              <a:t> </a:t>
            </a:r>
            <a:r>
              <a:rPr sz="1800" dirty="0" err="1">
                <a:solidFill>
                  <a:schemeClr val="lt1"/>
                </a:solidFill>
                <a:latin typeface="Times New Roman"/>
                <a:ea typeface="Times New Roman"/>
                <a:cs typeface="Times New Roman"/>
                <a:sym typeface="Times New Roman"/>
              </a:rPr>
              <a:t>Bridgers</a:t>
            </a:r>
            <a:endParaRPr sz="1800" dirty="0">
              <a:solidFill>
                <a:schemeClr val="lt1"/>
              </a:solidFill>
              <a:latin typeface="Times New Roman"/>
              <a:ea typeface="Times New Roman"/>
              <a:cs typeface="Times New Roman"/>
              <a:sym typeface="Times New Roman"/>
            </a:endParaRPr>
          </a:p>
          <a:p>
            <a:pPr lvl="0" rtl="0">
              <a:buClr>
                <a:srgbClr val="000000"/>
              </a:buClr>
              <a:buSzPct val="25000"/>
              <a:buFont typeface="Arial"/>
              <a:buNone/>
            </a:pPr>
            <a:r>
              <a:rPr sz="1800" dirty="0">
                <a:solidFill>
                  <a:schemeClr val="lt1"/>
                </a:solidFill>
                <a:latin typeface="Times New Roman"/>
                <a:ea typeface="Times New Roman"/>
                <a:cs typeface="Times New Roman"/>
                <a:sym typeface="Times New Roman"/>
              </a:rPr>
              <a:t>	Ryan Lawrence</a:t>
            </a:r>
          </a:p>
          <a:p>
            <a:pPr lvl="0" rtl="0">
              <a:buClr>
                <a:srgbClr val="000000"/>
              </a:buClr>
              <a:buSzPct val="25000"/>
              <a:buFont typeface="Arial"/>
              <a:buNone/>
            </a:pPr>
            <a:r>
              <a:rPr sz="1800" dirty="0">
                <a:solidFill>
                  <a:schemeClr val="lt1"/>
                </a:solidFill>
                <a:latin typeface="Times New Roman"/>
                <a:ea typeface="Times New Roman"/>
                <a:cs typeface="Times New Roman"/>
                <a:sym typeface="Times New Roman"/>
              </a:rPr>
              <a:t>	Michael Jefferson </a:t>
            </a:r>
            <a:r>
              <a:rPr sz="1800" dirty="0" smtClean="0">
                <a:solidFill>
                  <a:schemeClr val="lt1"/>
                </a:solidFill>
                <a:latin typeface="Times New Roman"/>
                <a:ea typeface="Times New Roman"/>
                <a:cs typeface="Times New Roman"/>
                <a:sym typeface="Times New Roman"/>
              </a:rPr>
              <a:t>Jr</a:t>
            </a:r>
            <a:r>
              <a:rPr sz="1800" dirty="0">
                <a:solidFill>
                  <a:schemeClr val="lt1"/>
                </a:solidFill>
                <a:latin typeface="Times New Roman"/>
                <a:ea typeface="Times New Roman"/>
                <a:cs typeface="Times New Roman"/>
                <a:sym typeface="Times New Roman"/>
              </a:rPr>
              <a:t>. </a:t>
            </a:r>
          </a:p>
          <a:p>
            <a:pPr lvl="0" rtl="0">
              <a:buClr>
                <a:srgbClr val="000000"/>
              </a:buClr>
              <a:buSzPct val="25000"/>
              <a:buFont typeface="Arial"/>
              <a:buNone/>
            </a:pPr>
            <a:r>
              <a:rPr sz="1800" dirty="0">
                <a:solidFill>
                  <a:schemeClr val="lt1"/>
                </a:solidFill>
                <a:latin typeface="Times New Roman"/>
                <a:ea typeface="Times New Roman"/>
                <a:cs typeface="Times New Roman"/>
                <a:sym typeface="Times New Roman"/>
              </a:rPr>
              <a:t>	Glenn Michael Koch</a:t>
            </a:r>
          </a:p>
        </p:txBody>
      </p:sp>
      <p:sp>
        <p:nvSpPr>
          <p:cNvPr id="149" name="Shape 149"/>
          <p:cNvSpPr/>
          <p:nvPr/>
        </p:nvSpPr>
        <p:spPr>
          <a:xfrm>
            <a:off x="5638800" y="5181600"/>
            <a:ext cx="3302700" cy="646290"/>
          </a:xfrm>
          <a:prstGeom prst="rect">
            <a:avLst/>
          </a:prstGeom>
          <a:noFill/>
          <a:ln>
            <a:noFill/>
          </a:ln>
        </p:spPr>
        <p:txBody>
          <a:bodyPr wrap="square" lIns="91425" tIns="45700" rIns="91425" bIns="45700" anchor="t" anchorCtr="0">
            <a:spAutoFit/>
          </a:bodyPr>
          <a:lstStyle/>
          <a:p>
            <a:pPr lvl="0" rtl="0">
              <a:buClr>
                <a:srgbClr val="000000"/>
              </a:buClr>
              <a:buSzPct val="61111"/>
              <a:buFont typeface="Arial"/>
              <a:buNone/>
            </a:pPr>
            <a:r>
              <a:rPr sz="1800" b="1" dirty="0">
                <a:solidFill>
                  <a:schemeClr val="lt1"/>
                </a:solidFill>
                <a:latin typeface="Times New Roman"/>
                <a:ea typeface="Times New Roman"/>
                <a:cs typeface="Times New Roman"/>
                <a:sym typeface="Times New Roman"/>
              </a:rPr>
              <a:t>Team Mentor:  </a:t>
            </a:r>
          </a:p>
          <a:p>
            <a:pPr lvl="0" rtl="0">
              <a:buClr>
                <a:srgbClr val="000000"/>
              </a:buClr>
              <a:buSzPct val="61111"/>
              <a:buFont typeface="Arial"/>
              <a:buNone/>
            </a:pPr>
            <a:r>
              <a:rPr lang="en-US" sz="1800" dirty="0" smtClean="0">
                <a:solidFill>
                  <a:schemeClr val="lt1"/>
                </a:solidFill>
                <a:latin typeface="Times New Roman"/>
                <a:ea typeface="Times New Roman"/>
                <a:cs typeface="Times New Roman"/>
                <a:sym typeface="Times New Roman"/>
              </a:rPr>
              <a:t>Dr. </a:t>
            </a:r>
            <a:r>
              <a:rPr sz="1800" dirty="0" smtClean="0">
                <a:solidFill>
                  <a:schemeClr val="lt1"/>
                </a:solidFill>
                <a:latin typeface="Times New Roman"/>
                <a:ea typeface="Times New Roman"/>
                <a:cs typeface="Times New Roman"/>
                <a:sym typeface="Times New Roman"/>
              </a:rPr>
              <a:t>Malcolm </a:t>
            </a:r>
            <a:r>
              <a:rPr sz="1800" dirty="0">
                <a:solidFill>
                  <a:schemeClr val="lt1"/>
                </a:solidFill>
                <a:latin typeface="Times New Roman"/>
                <a:ea typeface="Times New Roman"/>
                <a:cs typeface="Times New Roman"/>
                <a:sym typeface="Times New Roman"/>
              </a:rPr>
              <a:t>Lecompte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a:spLocks noGrp="1"/>
          </p:cNvSpPr>
          <p:nvPr>
            <p:ph type="title"/>
          </p:nvPr>
        </p:nvSpPr>
        <p:spPr>
          <a:xfrm>
            <a:off x="914400" y="512064"/>
            <a:ext cx="7772400" cy="914400"/>
          </a:xfrm>
          <a:prstGeom prst="rect">
            <a:avLst/>
          </a:prstGeom>
        </p:spPr>
        <p:txBody>
          <a:bodyPr lIns="91425" tIns="91425" rIns="91425" bIns="91425" anchor="t" anchorCtr="0">
            <a:spAutoFit/>
          </a:bodyPr>
          <a:lstStyle/>
          <a:p>
            <a:endParaRPr dirty="0"/>
          </a:p>
        </p:txBody>
      </p:sp>
      <p:sp>
        <p:nvSpPr>
          <p:cNvPr id="209" name="Shape 209"/>
          <p:cNvSpPr/>
          <p:nvPr/>
        </p:nvSpPr>
        <p:spPr>
          <a:xfrm>
            <a:off x="533400" y="1743693"/>
            <a:ext cx="8458200" cy="3209307"/>
          </a:xfrm>
          <a:prstGeom prst="rect">
            <a:avLst/>
          </a:prstGeom>
          <a:blipFill>
            <a:blip r:embed="rId3"/>
            <a:stretch>
              <a:fillRect/>
            </a:stretch>
          </a:blipFill>
        </p:spPr>
      </p:sp>
      <p:sp>
        <p:nvSpPr>
          <p:cNvPr id="4" name="TextBox 3"/>
          <p:cNvSpPr txBox="1"/>
          <p:nvPr/>
        </p:nvSpPr>
        <p:spPr>
          <a:xfrm>
            <a:off x="1828800" y="4953000"/>
            <a:ext cx="57150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dirty="0">
                <a:latin typeface="Times New Roman"/>
                <a:cs typeface="Times New Roman"/>
              </a:rPr>
              <a:t>Figure </a:t>
            </a:r>
            <a:r>
              <a:rPr lang="en-US" dirty="0" smtClean="0">
                <a:latin typeface="Times New Roman"/>
                <a:cs typeface="Times New Roman"/>
              </a:rPr>
              <a:t>2. </a:t>
            </a:r>
            <a:r>
              <a:rPr lang="en-US" dirty="0">
                <a:latin typeface="Times New Roman"/>
                <a:cs typeface="Times New Roman"/>
              </a:rPr>
              <a:t>The sequence of images (1973; </a:t>
            </a:r>
            <a:r>
              <a:rPr lang="en-US" dirty="0" smtClean="0">
                <a:latin typeface="Times New Roman"/>
                <a:cs typeface="Times New Roman"/>
              </a:rPr>
              <a:t>2003</a:t>
            </a:r>
            <a:r>
              <a:rPr lang="en-US" dirty="0">
                <a:latin typeface="Times New Roman"/>
                <a:cs typeface="Times New Roman"/>
              </a:rPr>
              <a:t>; 2012</a:t>
            </a:r>
            <a:r>
              <a:rPr lang="en-US" dirty="0" smtClean="0">
                <a:latin typeface="Times New Roman"/>
                <a:cs typeface="Times New Roman"/>
              </a:rPr>
              <a:t>) in the vicinity of </a:t>
            </a:r>
            <a:r>
              <a:rPr lang="en-US" dirty="0">
                <a:latin typeface="Times New Roman"/>
                <a:cs typeface="Times New Roman"/>
              </a:rPr>
              <a:t>73°</a:t>
            </a:r>
            <a:r>
              <a:rPr lang="en-US" dirty="0" smtClean="0">
                <a:latin typeface="Times New Roman"/>
                <a:cs typeface="Times New Roman"/>
              </a:rPr>
              <a:t>40’49.80”</a:t>
            </a:r>
            <a:r>
              <a:rPr lang="en-US" dirty="0">
                <a:latin typeface="Times New Roman"/>
                <a:cs typeface="Times New Roman"/>
              </a:rPr>
              <a:t>S, </a:t>
            </a:r>
            <a:r>
              <a:rPr lang="en-US" dirty="0" smtClean="0">
                <a:latin typeface="Times New Roman"/>
                <a:cs typeface="Times New Roman"/>
              </a:rPr>
              <a:t>101°43’29.63”</a:t>
            </a:r>
            <a:r>
              <a:rPr lang="en-US" dirty="0">
                <a:latin typeface="Times New Roman"/>
                <a:cs typeface="Times New Roman"/>
              </a:rPr>
              <a:t>W </a:t>
            </a:r>
            <a:r>
              <a:rPr lang="en-US" dirty="0" smtClean="0">
                <a:latin typeface="Times New Roman"/>
                <a:cs typeface="Times New Roman"/>
              </a:rPr>
              <a:t> depicts </a:t>
            </a:r>
            <a:r>
              <a:rPr lang="en-US" dirty="0">
                <a:latin typeface="Times New Roman"/>
                <a:cs typeface="Times New Roman"/>
              </a:rPr>
              <a:t>the possible misplacement of the 2003 ASAID BSB over an ice-shelf, and possible retreat of an pre-existing ice-shelf.	</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a:spLocks noGrp="1"/>
          </p:cNvSpPr>
          <p:nvPr>
            <p:ph type="title"/>
          </p:nvPr>
        </p:nvSpPr>
        <p:spPr>
          <a:xfrm>
            <a:off x="914400" y="512064"/>
            <a:ext cx="7772400" cy="914400"/>
          </a:xfrm>
          <a:prstGeom prst="rect">
            <a:avLst/>
          </a:prstGeom>
        </p:spPr>
        <p:txBody>
          <a:bodyPr lIns="91425" tIns="91425" rIns="91425" bIns="91425" anchor="t" anchorCtr="0">
            <a:spAutoFit/>
          </a:bodyPr>
          <a:lstStyle/>
          <a:p>
            <a:endParaRPr dirty="0"/>
          </a:p>
        </p:txBody>
      </p:sp>
      <p:sp>
        <p:nvSpPr>
          <p:cNvPr id="216" name="Shape 216"/>
          <p:cNvSpPr/>
          <p:nvPr/>
        </p:nvSpPr>
        <p:spPr>
          <a:xfrm>
            <a:off x="533400" y="1752600"/>
            <a:ext cx="8458200" cy="2820342"/>
          </a:xfrm>
          <a:prstGeom prst="rect">
            <a:avLst/>
          </a:prstGeom>
          <a:blipFill>
            <a:blip r:embed="rId3"/>
            <a:stretch>
              <a:fillRect/>
            </a:stretch>
          </a:blipFill>
        </p:spPr>
      </p:sp>
      <p:sp>
        <p:nvSpPr>
          <p:cNvPr id="5" name="TextBox 4"/>
          <p:cNvSpPr txBox="1"/>
          <p:nvPr/>
        </p:nvSpPr>
        <p:spPr>
          <a:xfrm>
            <a:off x="1219200" y="4953000"/>
            <a:ext cx="693420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Times New Roman"/>
                <a:cs typeface="Times New Roman"/>
              </a:rPr>
              <a:t>Figure 3. The sequence of images (1973; 1986; 2003; 2012</a:t>
            </a:r>
            <a:r>
              <a:rPr lang="en-US" dirty="0" smtClean="0">
                <a:latin typeface="Times New Roman"/>
                <a:cs typeface="Times New Roman"/>
              </a:rPr>
              <a:t>) in the vicinity of 73°41’57.01”S, 102°50’3.29”W appears to depicts the possible dissipation of an </a:t>
            </a:r>
            <a:r>
              <a:rPr lang="en-US" dirty="0">
                <a:latin typeface="Times New Roman"/>
                <a:cs typeface="Times New Roman"/>
              </a:rPr>
              <a:t>pre-existing ice-</a:t>
            </a:r>
            <a:r>
              <a:rPr lang="en-US" dirty="0" smtClean="0">
                <a:latin typeface="Times New Roman"/>
                <a:cs typeface="Times New Roman"/>
              </a:rPr>
              <a:t>shelf, as well as possible evolutionary coastal ice retreat.</a:t>
            </a:r>
            <a:endParaRPr lang="en-US" dirty="0">
              <a:latin typeface="Times New Roman"/>
              <a:cs typeface="Times New Roman"/>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a:spLocks noGrp="1"/>
          </p:cNvSpPr>
          <p:nvPr>
            <p:ph type="title"/>
          </p:nvPr>
        </p:nvSpPr>
        <p:spPr>
          <a:xfrm>
            <a:off x="914400" y="512064"/>
            <a:ext cx="7772400" cy="914400"/>
          </a:xfrm>
          <a:prstGeom prst="rect">
            <a:avLst/>
          </a:prstGeom>
        </p:spPr>
        <p:txBody>
          <a:bodyPr lIns="91425" tIns="91425" rIns="91425" bIns="91425" anchor="t" anchorCtr="0">
            <a:spAutoFit/>
          </a:bodyPr>
          <a:lstStyle/>
          <a:p>
            <a:endParaRPr/>
          </a:p>
        </p:txBody>
      </p:sp>
      <p:sp>
        <p:nvSpPr>
          <p:cNvPr id="222" name="Shape 222"/>
          <p:cNvSpPr>
            <a:spLocks noGrp="1"/>
          </p:cNvSpPr>
          <p:nvPr>
            <p:ph type="body" idx="1"/>
          </p:nvPr>
        </p:nvSpPr>
        <p:spPr>
          <a:xfrm>
            <a:off x="838200" y="2514600"/>
            <a:ext cx="7772400" cy="646300"/>
          </a:xfrm>
          <a:prstGeom prst="rect">
            <a:avLst/>
          </a:prstGeom>
        </p:spPr>
        <p:txBody>
          <a:bodyPr lIns="91425" tIns="91425" rIns="91425" bIns="91425" anchor="t" anchorCtr="0">
            <a:spAutoFit/>
          </a:bodyPr>
          <a:lstStyle/>
          <a:p>
            <a:pPr marL="171450" indent="0">
              <a:buNone/>
            </a:pPr>
            <a:endParaRPr dirty="0"/>
          </a:p>
        </p:txBody>
      </p:sp>
      <p:sp>
        <p:nvSpPr>
          <p:cNvPr id="223" name="Shape 223"/>
          <p:cNvSpPr>
            <a:spLocks noChangeAspect="1"/>
          </p:cNvSpPr>
          <p:nvPr/>
        </p:nvSpPr>
        <p:spPr>
          <a:xfrm>
            <a:off x="579109" y="1676400"/>
            <a:ext cx="8336291" cy="2843784"/>
          </a:xfrm>
          <a:prstGeom prst="rect">
            <a:avLst/>
          </a:prstGeom>
          <a:blipFill>
            <a:blip r:embed="rId3"/>
            <a:stretch>
              <a:fillRect/>
            </a:stretch>
          </a:blipFill>
        </p:spPr>
      </p:sp>
      <p:sp>
        <p:nvSpPr>
          <p:cNvPr id="2" name="TextBox 1"/>
          <p:cNvSpPr txBox="1"/>
          <p:nvPr/>
        </p:nvSpPr>
        <p:spPr>
          <a:xfrm>
            <a:off x="1371600" y="4648200"/>
            <a:ext cx="6705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Times New Roman"/>
                <a:cs typeface="Times New Roman"/>
              </a:rPr>
              <a:t>Figure 4. The progression (1986</a:t>
            </a:r>
            <a:r>
              <a:rPr lang="en-US" dirty="0">
                <a:latin typeface="Times New Roman"/>
                <a:cs typeface="Times New Roman"/>
              </a:rPr>
              <a:t>;</a:t>
            </a:r>
            <a:r>
              <a:rPr lang="en-US" dirty="0" smtClean="0">
                <a:latin typeface="Times New Roman"/>
                <a:cs typeface="Times New Roman"/>
              </a:rPr>
              <a:t> 2003; 2012) at 74°15’50.56”S, 101°23’49.70”W shows a possible misplacement of the 2003 ASAID BSB and evolutionary coastal ice erosion.</a:t>
            </a:r>
            <a:endParaRPr lang="en-US" dirty="0">
              <a:latin typeface="Times New Roman"/>
              <a:cs typeface="Times New Roman"/>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a:spLocks noGrp="1"/>
          </p:cNvSpPr>
          <p:nvPr>
            <p:ph type="title"/>
          </p:nvPr>
        </p:nvSpPr>
        <p:spPr>
          <a:xfrm>
            <a:off x="914400" y="512064"/>
            <a:ext cx="7772400" cy="914400"/>
          </a:xfrm>
          <a:prstGeom prst="rect">
            <a:avLst/>
          </a:prstGeom>
        </p:spPr>
        <p:txBody>
          <a:bodyPr lIns="91425" tIns="91425" rIns="91425" bIns="91425" anchor="t" anchorCtr="0">
            <a:spAutoFit/>
          </a:bodyPr>
          <a:lstStyle/>
          <a:p>
            <a:endParaRPr/>
          </a:p>
        </p:txBody>
      </p:sp>
      <p:sp>
        <p:nvSpPr>
          <p:cNvPr id="230" name="Shape 230"/>
          <p:cNvSpPr/>
          <p:nvPr/>
        </p:nvSpPr>
        <p:spPr>
          <a:xfrm>
            <a:off x="533400" y="1904999"/>
            <a:ext cx="8458200" cy="2854929"/>
          </a:xfrm>
          <a:prstGeom prst="rect">
            <a:avLst/>
          </a:prstGeom>
          <a:blipFill>
            <a:blip r:embed="rId3"/>
            <a:stretch>
              <a:fillRect/>
            </a:stretch>
          </a:blipFill>
        </p:spPr>
      </p:sp>
      <p:sp>
        <p:nvSpPr>
          <p:cNvPr id="4" name="TextBox 3"/>
          <p:cNvSpPr txBox="1"/>
          <p:nvPr/>
        </p:nvSpPr>
        <p:spPr>
          <a:xfrm>
            <a:off x="1447800" y="4876800"/>
            <a:ext cx="6705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Times New Roman"/>
                <a:cs typeface="Times New Roman"/>
              </a:rPr>
              <a:t>Figure 5. The progression (1986</a:t>
            </a:r>
            <a:r>
              <a:rPr lang="en-US" dirty="0">
                <a:latin typeface="Times New Roman"/>
                <a:cs typeface="Times New Roman"/>
              </a:rPr>
              <a:t>;</a:t>
            </a:r>
            <a:r>
              <a:rPr lang="en-US" dirty="0" smtClean="0">
                <a:latin typeface="Times New Roman"/>
                <a:cs typeface="Times New Roman"/>
              </a:rPr>
              <a:t> 2003; 2012) in the vicinity of  74°1’41.06”S, 101°31’57.73”W shows evolutionary coastal ice erosion.</a:t>
            </a:r>
            <a:endParaRPr lang="en-US" dirty="0">
              <a:latin typeface="Times New Roman"/>
              <a:cs typeface="Times New Roman"/>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a:spLocks noGrp="1"/>
          </p:cNvSpPr>
          <p:nvPr>
            <p:ph type="title"/>
          </p:nvPr>
        </p:nvSpPr>
        <p:spPr>
          <a:xfrm>
            <a:off x="914400" y="512064"/>
            <a:ext cx="7772400" cy="914400"/>
          </a:xfrm>
          <a:prstGeom prst="rect">
            <a:avLst/>
          </a:prstGeom>
        </p:spPr>
        <p:txBody>
          <a:bodyPr lIns="91425" tIns="91425" rIns="91425" bIns="91425" anchor="t" anchorCtr="0">
            <a:spAutoFit/>
          </a:bodyPr>
          <a:lstStyle/>
          <a:p>
            <a:endParaRPr/>
          </a:p>
        </p:txBody>
      </p:sp>
      <p:sp>
        <p:nvSpPr>
          <p:cNvPr id="237" name="Shape 237"/>
          <p:cNvSpPr/>
          <p:nvPr/>
        </p:nvSpPr>
        <p:spPr>
          <a:xfrm>
            <a:off x="685800" y="1905000"/>
            <a:ext cx="8229600" cy="2795947"/>
          </a:xfrm>
          <a:prstGeom prst="rect">
            <a:avLst/>
          </a:prstGeom>
          <a:blipFill>
            <a:blip r:embed="rId3"/>
            <a:stretch>
              <a:fillRect/>
            </a:stretch>
          </a:blipFill>
        </p:spPr>
      </p:sp>
      <p:sp>
        <p:nvSpPr>
          <p:cNvPr id="4" name="TextBox 3"/>
          <p:cNvSpPr txBox="1"/>
          <p:nvPr/>
        </p:nvSpPr>
        <p:spPr>
          <a:xfrm>
            <a:off x="1371600" y="4800600"/>
            <a:ext cx="6705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Times New Roman"/>
                <a:cs typeface="Times New Roman"/>
              </a:rPr>
              <a:t>Figure 6. The illustration (1986</a:t>
            </a:r>
            <a:r>
              <a:rPr lang="en-US" dirty="0">
                <a:latin typeface="Times New Roman"/>
                <a:cs typeface="Times New Roman"/>
              </a:rPr>
              <a:t>;</a:t>
            </a:r>
            <a:r>
              <a:rPr lang="en-US" dirty="0" smtClean="0">
                <a:latin typeface="Times New Roman"/>
                <a:cs typeface="Times New Roman"/>
              </a:rPr>
              <a:t> 2003; 2012) at 74°7’26.55”S, 101°25’42.27”W shows the  possibility of coastal ice-cliff retreat, which leaves the BSB off-shore (sea-ward).</a:t>
            </a:r>
            <a:endParaRPr lang="en-US" dirty="0">
              <a:latin typeface="Times New Roman"/>
              <a:cs typeface="Times New Roman"/>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a:spLocks noGrp="1"/>
          </p:cNvSpPr>
          <p:nvPr>
            <p:ph type="title"/>
          </p:nvPr>
        </p:nvSpPr>
        <p:spPr>
          <a:xfrm>
            <a:off x="914400" y="512064"/>
            <a:ext cx="7772400" cy="914400"/>
          </a:xfrm>
          <a:prstGeom prst="rect">
            <a:avLst/>
          </a:prstGeom>
        </p:spPr>
        <p:txBody>
          <a:bodyPr lIns="91425" tIns="91425" rIns="91425" bIns="91425" anchor="t" anchorCtr="0">
            <a:spAutoFit/>
          </a:bodyPr>
          <a:lstStyle/>
          <a:p>
            <a:endParaRPr/>
          </a:p>
        </p:txBody>
      </p:sp>
      <p:sp>
        <p:nvSpPr>
          <p:cNvPr id="244" name="Shape 244"/>
          <p:cNvSpPr/>
          <p:nvPr/>
        </p:nvSpPr>
        <p:spPr>
          <a:xfrm>
            <a:off x="533400" y="2133600"/>
            <a:ext cx="8458200" cy="2346401"/>
          </a:xfrm>
          <a:prstGeom prst="rect">
            <a:avLst/>
          </a:prstGeom>
          <a:blipFill>
            <a:blip r:embed="rId3"/>
            <a:stretch>
              <a:fillRect/>
            </a:stretch>
          </a:blipFill>
        </p:spPr>
      </p:sp>
      <p:sp>
        <p:nvSpPr>
          <p:cNvPr id="4" name="TextBox 3"/>
          <p:cNvSpPr txBox="1"/>
          <p:nvPr/>
        </p:nvSpPr>
        <p:spPr>
          <a:xfrm>
            <a:off x="1524000" y="4800600"/>
            <a:ext cx="6705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Times New Roman"/>
                <a:cs typeface="Times New Roman"/>
              </a:rPr>
              <a:t>Figure 7. The image progression (1973; 2003; 2012) in the vicinity of 73°0’6.40”S, 103°15’37.40”W shows</a:t>
            </a:r>
            <a:endParaRPr lang="en-US" dirty="0">
              <a:latin typeface="Times New Roman"/>
              <a:cs typeface="Times New Roman"/>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4" name="Picture 3"/>
          <p:cNvPicPr/>
          <p:nvPr/>
        </p:nvPicPr>
        <p:blipFill rotWithShape="1">
          <a:blip r:embed="rId3"/>
          <a:srcRect t="5166" r="-19" b="34499"/>
          <a:stretch/>
        </p:blipFill>
        <p:spPr bwMode="auto">
          <a:xfrm>
            <a:off x="709991" y="1600200"/>
            <a:ext cx="8001000" cy="3276600"/>
          </a:xfrm>
          <a:prstGeom prst="rect">
            <a:avLst/>
          </a:prstGeom>
          <a:ln>
            <a:noFill/>
          </a:ln>
          <a:extLst>
            <a:ext uri="{53640926-AAD7-44d8-BBD7-CCE9431645EC}">
              <a14:shadowObscured xmlns:a14="http://schemas.microsoft.com/office/drawing/2010/main"/>
            </a:ext>
          </a:extLst>
        </p:spPr>
      </p:pic>
      <p:cxnSp>
        <p:nvCxnSpPr>
          <p:cNvPr id="5" name="Straight Connector 4"/>
          <p:cNvCxnSpPr/>
          <p:nvPr/>
        </p:nvCxnSpPr>
        <p:spPr>
          <a:xfrm>
            <a:off x="7034591" y="3352800"/>
            <a:ext cx="838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43400" y="3352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352800"/>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stretch>
            <a:fillRect/>
          </a:stretch>
        </p:blipFill>
        <p:spPr>
          <a:xfrm>
            <a:off x="3618357" y="1889760"/>
            <a:ext cx="1715643" cy="1158240"/>
          </a:xfrm>
          <a:prstGeom prst="rect">
            <a:avLst/>
          </a:prstGeom>
        </p:spPr>
      </p:pic>
      <p:sp>
        <p:nvSpPr>
          <p:cNvPr id="16" name="TextBox 15"/>
          <p:cNvSpPr txBox="1"/>
          <p:nvPr/>
        </p:nvSpPr>
        <p:spPr>
          <a:xfrm>
            <a:off x="1524000" y="5029200"/>
            <a:ext cx="6705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Times New Roman"/>
                <a:cs typeface="Times New Roman"/>
              </a:rPr>
              <a:t>Figure 8. The sequence of images (1984; 1997; 2003) at 74°179.57”S, 110°50’42.14”W appears to show the evolutionary melting of ice-shelf leading edge.</a:t>
            </a:r>
            <a:endParaRPr lang="en-US" dirty="0">
              <a:latin typeface="Times New Roman"/>
              <a:cs typeface="Times New Roman"/>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a:spLocks noGrp="1"/>
          </p:cNvSpPr>
          <p:nvPr>
            <p:ph type="title"/>
          </p:nvPr>
        </p:nvSpPr>
        <p:spPr>
          <a:xfrm>
            <a:off x="914400" y="512064"/>
            <a:ext cx="7772400" cy="800189"/>
          </a:xfrm>
          <a:prstGeom prst="rect">
            <a:avLst/>
          </a:prstGeom>
        </p:spPr>
        <p:txBody>
          <a:bodyPr lIns="91425" tIns="91425" rIns="91425" bIns="91425" anchor="t" anchorCtr="0">
            <a:spAutoFit/>
          </a:bodyPr>
          <a:lstStyle/>
          <a:p>
            <a:pPr>
              <a:buNone/>
            </a:pPr>
            <a:r>
              <a:rP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Conclusion</a:t>
            </a:r>
          </a:p>
        </p:txBody>
      </p:sp>
      <p:sp>
        <p:nvSpPr>
          <p:cNvPr id="268" name="Shape 268"/>
          <p:cNvSpPr>
            <a:spLocks noGrp="1"/>
          </p:cNvSpPr>
          <p:nvPr>
            <p:ph type="body" idx="1"/>
          </p:nvPr>
        </p:nvSpPr>
        <p:spPr>
          <a:xfrm>
            <a:off x="868340" y="1230773"/>
            <a:ext cx="7818599" cy="4452471"/>
          </a:xfrm>
          <a:prstGeom prst="rect">
            <a:avLst/>
          </a:prstGeom>
        </p:spPr>
        <p:txBody>
          <a:bodyPr lIns="91425" tIns="91425" rIns="91425" bIns="91425" anchor="t" anchorCtr="0">
            <a:spAutoFit/>
          </a:bodyPr>
          <a:lstStyle/>
          <a:p>
            <a:pPr marL="0" lvl="0" indent="0">
              <a:buClr>
                <a:srgbClr val="000000"/>
              </a:buClr>
              <a:buSzPct val="61111"/>
              <a:buNone/>
            </a:pPr>
            <a:r>
              <a:rPr lang="en-US" sz="3200" dirty="0">
                <a:solidFill>
                  <a:srgbClr val="FFFFFF"/>
                </a:solidFill>
                <a:latin typeface="Times New Roman"/>
                <a:ea typeface="Times New Roman"/>
                <a:cs typeface="Times New Roman"/>
                <a:sym typeface="Times New Roman"/>
              </a:rPr>
              <a:t>The survey </a:t>
            </a:r>
            <a:r>
              <a:rPr lang="en-US" sz="3200" dirty="0" smtClean="0">
                <a:solidFill>
                  <a:srgbClr val="FFFFFF"/>
                </a:solidFill>
                <a:latin typeface="Times New Roman"/>
                <a:ea typeface="Times New Roman"/>
                <a:cs typeface="Times New Roman"/>
                <a:sym typeface="Times New Roman"/>
              </a:rPr>
              <a:t>yielded:</a:t>
            </a:r>
          </a:p>
          <a:p>
            <a:pPr marL="571500" lvl="0" indent="-571500">
              <a:buClr>
                <a:srgbClr val="000000"/>
              </a:buClr>
              <a:buSzPct val="61111"/>
              <a:buAutoNum type="romanUcParenR"/>
            </a:pPr>
            <a:r>
              <a:rPr lang="en-US" sz="3200" dirty="0" smtClean="0">
                <a:solidFill>
                  <a:srgbClr val="FFFFFF"/>
                </a:solidFill>
                <a:latin typeface="Times New Roman"/>
                <a:ea typeface="Times New Roman"/>
                <a:cs typeface="Times New Roman"/>
                <a:sym typeface="Times New Roman"/>
              </a:rPr>
              <a:t>1) T</a:t>
            </a:r>
            <a:r>
              <a:rPr lang="en-US" sz="3200" dirty="0" smtClean="0">
                <a:solidFill>
                  <a:srgbClr val="FFFFFF"/>
                </a:solidFill>
                <a:latin typeface="Times New Roman"/>
                <a:ea typeface="Times New Roman"/>
                <a:cs typeface="Times New Roman"/>
                <a:sym typeface="Times New Roman"/>
              </a:rPr>
              <a:t>he </a:t>
            </a:r>
            <a:r>
              <a:rPr lang="en-US" sz="3200" dirty="0">
                <a:solidFill>
                  <a:srgbClr val="FFFFFF"/>
                </a:solidFill>
                <a:latin typeface="Times New Roman"/>
                <a:ea typeface="Times New Roman"/>
                <a:cs typeface="Times New Roman"/>
                <a:sym typeface="Times New Roman"/>
              </a:rPr>
              <a:t>possibility of one significant change in the placement of the </a:t>
            </a:r>
            <a:r>
              <a:rPr lang="en-US" sz="3200" dirty="0" smtClean="0">
                <a:solidFill>
                  <a:srgbClr val="FFFFFF"/>
                </a:solidFill>
                <a:latin typeface="Times New Roman"/>
                <a:ea typeface="Times New Roman"/>
                <a:cs typeface="Times New Roman"/>
                <a:sym typeface="Times New Roman"/>
              </a:rPr>
              <a:t>BSB </a:t>
            </a:r>
          </a:p>
          <a:p>
            <a:pPr marL="571500" lvl="0" indent="-571500">
              <a:buClr>
                <a:srgbClr val="000000"/>
              </a:buClr>
              <a:buSzPct val="61111"/>
              <a:buAutoNum type="romanUcParenR"/>
            </a:pPr>
            <a:r>
              <a:rPr lang="en-US" sz="3200" dirty="0" smtClean="0">
                <a:solidFill>
                  <a:srgbClr val="FFFFFF"/>
                </a:solidFill>
                <a:latin typeface="Times New Roman"/>
                <a:ea typeface="Times New Roman"/>
                <a:cs typeface="Times New Roman"/>
                <a:sym typeface="Times New Roman"/>
              </a:rPr>
              <a:t>2) I</a:t>
            </a:r>
            <a:r>
              <a:rPr lang="en-US" sz="3200" dirty="0" smtClean="0">
                <a:solidFill>
                  <a:srgbClr val="FFFFFF"/>
                </a:solidFill>
                <a:latin typeface="Times New Roman"/>
                <a:ea typeface="Times New Roman"/>
                <a:cs typeface="Times New Roman"/>
                <a:sym typeface="Times New Roman"/>
              </a:rPr>
              <a:t>nstances </a:t>
            </a:r>
            <a:r>
              <a:rPr lang="en-US" sz="3200" dirty="0">
                <a:solidFill>
                  <a:srgbClr val="FFFFFF"/>
                </a:solidFill>
                <a:latin typeface="Times New Roman"/>
                <a:ea typeface="Times New Roman"/>
                <a:cs typeface="Times New Roman"/>
                <a:sym typeface="Times New Roman"/>
              </a:rPr>
              <a:t>of relatively minor </a:t>
            </a:r>
            <a:r>
              <a:rPr lang="en-US" sz="3200" dirty="0" smtClean="0">
                <a:solidFill>
                  <a:srgbClr val="FFFFFF"/>
                </a:solidFill>
                <a:latin typeface="Times New Roman"/>
                <a:ea typeface="Times New Roman"/>
                <a:cs typeface="Times New Roman"/>
                <a:sym typeface="Times New Roman"/>
              </a:rPr>
              <a:t>BSB misplacement </a:t>
            </a:r>
            <a:r>
              <a:rPr lang="en-US" sz="3200" dirty="0" smtClean="0">
                <a:solidFill>
                  <a:srgbClr val="FFFFFF"/>
                </a:solidFill>
                <a:latin typeface="Times New Roman"/>
                <a:ea typeface="Times New Roman"/>
                <a:cs typeface="Times New Roman"/>
                <a:sym typeface="Times New Roman"/>
              </a:rPr>
              <a:t>(or </a:t>
            </a:r>
            <a:r>
              <a:rPr lang="en-US" sz="3200" dirty="0">
                <a:solidFill>
                  <a:srgbClr val="FFFFFF"/>
                </a:solidFill>
                <a:latin typeface="Times New Roman"/>
                <a:ea typeface="Times New Roman"/>
                <a:cs typeface="Times New Roman"/>
                <a:sym typeface="Times New Roman"/>
              </a:rPr>
              <a:t>retreat) and evolutionary coastal ice retreat.</a:t>
            </a:r>
          </a:p>
          <a:p>
            <a:endParaRPr lang="en-US" sz="3200" dirty="0">
              <a:solidFill>
                <a:srgbClr val="FFFFFF"/>
              </a:solidFill>
              <a:latin typeface="Times New Roman"/>
              <a:ea typeface="Times New Roman"/>
              <a:cs typeface="Times New Roman"/>
              <a:sym typeface="Times New Roman"/>
            </a:endParaRPr>
          </a:p>
          <a:p>
            <a:pPr marL="0" lvl="0" indent="457200" rtl="0">
              <a:buNone/>
            </a:pPr>
            <a:endParaRPr dirty="0">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a:spLocks noGrp="1"/>
          </p:cNvSpPr>
          <p:nvPr>
            <p:ph type="title"/>
          </p:nvPr>
        </p:nvSpPr>
        <p:spPr>
          <a:xfrm>
            <a:off x="914400" y="512064"/>
            <a:ext cx="7772400" cy="800189"/>
          </a:xfrm>
          <a:prstGeom prst="rect">
            <a:avLst/>
          </a:prstGeom>
        </p:spPr>
        <p:txBody>
          <a:bodyPr lIns="91425" tIns="91425" rIns="91425" bIns="91425" anchor="t" anchorCtr="0">
            <a:spAutoFit/>
          </a:bodyPr>
          <a:lstStyle/>
          <a:p>
            <a:pPr>
              <a:buNone/>
            </a:pPr>
            <a:r>
              <a:rP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Future Work</a:t>
            </a:r>
          </a:p>
        </p:txBody>
      </p:sp>
      <p:sp>
        <p:nvSpPr>
          <p:cNvPr id="274" name="Shape 274"/>
          <p:cNvSpPr>
            <a:spLocks noGrp="1"/>
          </p:cNvSpPr>
          <p:nvPr>
            <p:ph type="body" idx="1"/>
          </p:nvPr>
        </p:nvSpPr>
        <p:spPr>
          <a:xfrm>
            <a:off x="914400" y="1783559"/>
            <a:ext cx="7772400" cy="4572000"/>
          </a:xfrm>
          <a:prstGeom prst="rect">
            <a:avLst/>
          </a:prstGeom>
        </p:spPr>
        <p:txBody>
          <a:bodyPr lIns="91425" tIns="91425" rIns="91425" bIns="91425" anchor="t" anchorCtr="0">
            <a:spAutoFit/>
          </a:bodyPr>
          <a:lstStyle/>
          <a:p>
            <a:pPr marL="457200" marR="0" lvl="0" indent="-317500" algn="l" rtl="0">
              <a:lnSpc>
                <a:spcPct val="100000"/>
              </a:lnSpc>
              <a:spcBef>
                <a:spcPts val="700"/>
              </a:spcBef>
              <a:spcAft>
                <a:spcPts val="0"/>
              </a:spcAft>
              <a:buClr>
                <a:schemeClr val="lt2"/>
              </a:buClr>
              <a:buSzPct val="77777"/>
              <a:buFont typeface="Arial"/>
              <a:buChar char="•"/>
            </a:pPr>
            <a:r>
              <a:rPr dirty="0">
                <a:latin typeface="Times New Roman"/>
                <a:ea typeface="Times New Roman"/>
                <a:cs typeface="Times New Roman"/>
                <a:sym typeface="Times New Roman"/>
              </a:rPr>
              <a:t>Conduct measurements for the survey areas that resulted in an apparent ice-shelf reduction</a:t>
            </a:r>
          </a:p>
          <a:p>
            <a:pPr marL="457200" lvl="0" indent="-317500" rtl="0">
              <a:buClr>
                <a:schemeClr val="lt2"/>
              </a:buClr>
              <a:buSzPct val="77777"/>
              <a:buFont typeface="Arial"/>
              <a:buChar char="•"/>
            </a:pPr>
            <a:r>
              <a:rPr dirty="0">
                <a:latin typeface="Times New Roman"/>
                <a:ea typeface="Times New Roman"/>
                <a:cs typeface="Times New Roman"/>
                <a:sym typeface="Times New Roman"/>
              </a:rPr>
              <a:t>Investigate the Antarctic Peninsula in the vicinity of the Larsen Ice-Shelf</a:t>
            </a:r>
          </a:p>
          <a:p>
            <a:endParaRPr dirty="0">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a:spLocks noGrp="1"/>
          </p:cNvSpPr>
          <p:nvPr>
            <p:ph type="title"/>
          </p:nvPr>
        </p:nvSpPr>
        <p:spPr>
          <a:xfrm>
            <a:off x="914400" y="512064"/>
            <a:ext cx="7772400" cy="707846"/>
          </a:xfrm>
          <a:prstGeom prst="rect">
            <a:avLst/>
          </a:prstGeom>
          <a:noFill/>
          <a:ln>
            <a:noFill/>
          </a:ln>
        </p:spPr>
        <p:txBody>
          <a:bodyPr lIns="91425" tIns="45700" rIns="91425" bIns="45700" anchor="t" anchorCtr="0">
            <a:spAutoFit/>
          </a:bodyPr>
          <a:lstStyle/>
          <a:p>
            <a:pPr marL="0" marR="0" lvl="0" indent="0" algn="l" rtl="0">
              <a:spcBef>
                <a:spcPts val="0"/>
              </a:spcBef>
              <a:buClr>
                <a:schemeClr val="lt2"/>
              </a:buClr>
              <a:buSzPct val="25000"/>
              <a:buFont typeface="Arial"/>
              <a:buNone/>
            </a:pPr>
            <a:r>
              <a:rPr sz="4000" b="0" i="0" u="none" strike="noStrike" cap="none" baseline="0" dirty="0">
                <a:solidFill>
                  <a:schemeClr val="lt1"/>
                </a:solidFill>
                <a:latin typeface="Times New Roman"/>
                <a:ea typeface="Arial"/>
                <a:cs typeface="Times New Roman"/>
                <a:sym typeface="Arial"/>
              </a:rPr>
              <a:t>References/Acknowledgements</a:t>
            </a:r>
          </a:p>
        </p:txBody>
      </p:sp>
      <p:sp>
        <p:nvSpPr>
          <p:cNvPr id="280" name="Shape 280"/>
          <p:cNvSpPr>
            <a:spLocks noGrp="1"/>
          </p:cNvSpPr>
          <p:nvPr>
            <p:ph type="body" idx="1"/>
          </p:nvPr>
        </p:nvSpPr>
        <p:spPr>
          <a:xfrm>
            <a:off x="762000" y="1371600"/>
            <a:ext cx="7772400" cy="4572000"/>
          </a:xfrm>
          <a:prstGeom prst="rect">
            <a:avLst/>
          </a:prstGeom>
          <a:noFill/>
          <a:ln>
            <a:noFill/>
          </a:ln>
        </p:spPr>
        <p:txBody>
          <a:bodyPr lIns="0" tIns="0" rIns="0" bIns="0" anchor="t" anchorCtr="0">
            <a:spAutoFit/>
          </a:bodyPr>
          <a:lstStyle/>
          <a:p>
            <a:pPr marL="740664" marR="0" lvl="1" indent="-308864" algn="l" rtl="0">
              <a:lnSpc>
                <a:spcPct val="95000"/>
              </a:lnSpc>
              <a:spcBef>
                <a:spcPts val="0"/>
              </a:spcBef>
              <a:buClr>
                <a:srgbClr val="595959"/>
              </a:buClr>
              <a:buSzPct val="90277"/>
              <a:buFont typeface="Arial"/>
              <a:buChar char="•"/>
            </a:pPr>
            <a:r>
              <a:rPr sz="2400" b="0" i="0" u="none" strike="noStrike" cap="none" baseline="0" dirty="0">
                <a:solidFill>
                  <a:schemeClr val="lt1"/>
                </a:solidFill>
                <a:latin typeface="Times New Roman"/>
                <a:ea typeface="Times New Roman"/>
                <a:cs typeface="Times New Roman"/>
                <a:sym typeface="Times New Roman"/>
              </a:rPr>
              <a:t>GloVis: glovis.usgs.gov</a:t>
            </a:r>
          </a:p>
          <a:p>
            <a:endParaRPr sz="2400" b="0" i="0" u="none" strike="noStrike" cap="none" baseline="0" dirty="0">
              <a:solidFill>
                <a:schemeClr val="lt1"/>
              </a:solidFill>
              <a:latin typeface="Times New Roman"/>
              <a:ea typeface="Times New Roman"/>
              <a:cs typeface="Times New Roman"/>
              <a:sym typeface="Times New Roman"/>
            </a:endParaRPr>
          </a:p>
          <a:p>
            <a:pPr marL="740664" marR="0" lvl="1" indent="-308864" algn="l" rtl="0">
              <a:lnSpc>
                <a:spcPct val="95000"/>
              </a:lnSpc>
              <a:spcBef>
                <a:spcPts val="0"/>
              </a:spcBef>
              <a:buClr>
                <a:srgbClr val="595959"/>
              </a:buClr>
              <a:buSzPct val="90277"/>
              <a:buFont typeface="Arial"/>
              <a:buChar char="•"/>
            </a:pPr>
            <a:r>
              <a:rPr sz="2400" b="0" i="0" u="none" strike="noStrike" cap="none" baseline="0" dirty="0">
                <a:solidFill>
                  <a:schemeClr val="lt1"/>
                </a:solidFill>
                <a:latin typeface="Times New Roman"/>
                <a:ea typeface="Times New Roman"/>
                <a:cs typeface="Times New Roman"/>
                <a:sym typeface="Times New Roman"/>
              </a:rPr>
              <a:t>LIMA: lima.usgs.govs</a:t>
            </a:r>
          </a:p>
          <a:p>
            <a:endParaRPr sz="2400" b="0" i="0" u="none" strike="noStrike" cap="none" baseline="0" dirty="0">
              <a:solidFill>
                <a:schemeClr val="lt1"/>
              </a:solidFill>
              <a:latin typeface="Times New Roman"/>
              <a:ea typeface="Times New Roman"/>
              <a:cs typeface="Times New Roman"/>
              <a:sym typeface="Times New Roman"/>
            </a:endParaRPr>
          </a:p>
          <a:p>
            <a:pPr marL="740664" marR="0" lvl="1" indent="-308864" algn="l" rtl="0">
              <a:lnSpc>
                <a:spcPct val="95000"/>
              </a:lnSpc>
              <a:spcBef>
                <a:spcPts val="0"/>
              </a:spcBef>
              <a:buClr>
                <a:srgbClr val="595959"/>
              </a:buClr>
              <a:buSzPct val="90277"/>
              <a:buFont typeface="Arial"/>
              <a:buChar char="•"/>
            </a:pPr>
            <a:r>
              <a:rPr sz="2400" b="0" i="0" u="none" strike="noStrike" cap="none" baseline="0" dirty="0">
                <a:solidFill>
                  <a:schemeClr val="lt1"/>
                </a:solidFill>
                <a:latin typeface="Times New Roman"/>
                <a:ea typeface="Times New Roman"/>
                <a:cs typeface="Times New Roman"/>
                <a:sym typeface="Times New Roman"/>
              </a:rPr>
              <a:t>ENVI: http://www.ittvis.com/language/en-us/productsservices/envi.aspx</a:t>
            </a:r>
          </a:p>
          <a:p>
            <a:endParaRPr sz="2400" b="0" i="0" u="none" strike="noStrike" cap="none" baseline="0" dirty="0">
              <a:solidFill>
                <a:schemeClr val="lt1"/>
              </a:solidFill>
              <a:latin typeface="Times New Roman"/>
              <a:ea typeface="Times New Roman"/>
              <a:cs typeface="Times New Roman"/>
              <a:sym typeface="Times New Roman"/>
            </a:endParaRPr>
          </a:p>
          <a:p>
            <a:pPr marL="740664" marR="0" lvl="1" indent="-308864" algn="l" rtl="0">
              <a:lnSpc>
                <a:spcPct val="95000"/>
              </a:lnSpc>
              <a:spcBef>
                <a:spcPts val="0"/>
              </a:spcBef>
              <a:buClr>
                <a:srgbClr val="595959"/>
              </a:buClr>
              <a:buSzPct val="90277"/>
              <a:buFont typeface="Arial"/>
              <a:buChar char="•"/>
            </a:pPr>
            <a:r>
              <a:rPr sz="2400" b="0" i="0" u="none" strike="noStrike" cap="none" baseline="0" dirty="0">
                <a:solidFill>
                  <a:schemeClr val="lt1"/>
                </a:solidFill>
                <a:latin typeface="Times New Roman"/>
                <a:ea typeface="Times New Roman"/>
                <a:cs typeface="Times New Roman"/>
                <a:sym typeface="Times New Roman"/>
              </a:rPr>
              <a:t>The Landsat Program: </a:t>
            </a:r>
            <a:r>
              <a:rPr sz="2400" b="0" i="0" u="sng" strike="noStrike" cap="none" baseline="0" dirty="0">
                <a:solidFill>
                  <a:schemeClr val="hlink"/>
                </a:solidFill>
                <a:latin typeface="Times New Roman"/>
                <a:ea typeface="Times New Roman"/>
                <a:cs typeface="Times New Roman"/>
                <a:sym typeface="Times New Roman"/>
                <a:hlinkClick r:id="rId3"/>
              </a:rPr>
              <a:t>http://landsat.gsfc.nasa.gov/</a:t>
            </a:r>
          </a:p>
          <a:p>
            <a:endParaRPr sz="2400" b="0" i="0" u="sng" strike="noStrike" cap="none" baseline="0" dirty="0">
              <a:solidFill>
                <a:schemeClr val="hlink"/>
              </a:solidFill>
              <a:latin typeface="Times New Roman"/>
              <a:ea typeface="Times New Roman"/>
              <a:cs typeface="Times New Roman"/>
              <a:sym typeface="Times New Roman"/>
              <a:hlinkClick r:id="rId3"/>
            </a:endParaRPr>
          </a:p>
          <a:p>
            <a:pPr marL="740664" marR="0" lvl="1" indent="-308864" algn="l" rtl="0">
              <a:lnSpc>
                <a:spcPct val="95000"/>
              </a:lnSpc>
              <a:spcBef>
                <a:spcPts val="0"/>
              </a:spcBef>
              <a:buClr>
                <a:srgbClr val="595959"/>
              </a:buClr>
              <a:buSzPct val="90277"/>
              <a:buFont typeface="Arial"/>
              <a:buChar char="•"/>
            </a:pPr>
            <a:r>
              <a:rPr sz="2400" b="0" i="0" u="none" strike="noStrike" cap="none" baseline="0" dirty="0">
                <a:solidFill>
                  <a:schemeClr val="lt1"/>
                </a:solidFill>
                <a:latin typeface="Times New Roman"/>
                <a:ea typeface="Times New Roman"/>
                <a:cs typeface="Times New Roman"/>
                <a:sym typeface="Times New Roman"/>
              </a:rPr>
              <a:t>Dr. Robert Bindshadler, Glaciologist at NASA Goddard</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a:spLocks noGrp="1"/>
          </p:cNvSpPr>
          <p:nvPr>
            <p:ph type="title"/>
          </p:nvPr>
        </p:nvSpPr>
        <p:spPr>
          <a:xfrm>
            <a:off x="914400" y="512064"/>
            <a:ext cx="7772400" cy="707846"/>
          </a:xfrm>
          <a:prstGeom prst="rect">
            <a:avLst/>
          </a:prstGeom>
          <a:noFill/>
          <a:ln>
            <a:noFill/>
          </a:ln>
        </p:spPr>
        <p:txBody>
          <a:bodyPr lIns="91425" tIns="45700" rIns="91425" bIns="45700" anchor="t" anchorCtr="0">
            <a:spAutoFit/>
          </a:bodyPr>
          <a:lstStyle/>
          <a:p>
            <a:pPr marL="0" marR="0" lvl="0" indent="0" algn="l" rtl="0">
              <a:spcBef>
                <a:spcPts val="0"/>
              </a:spcBef>
              <a:buClr>
                <a:schemeClr val="lt2"/>
              </a:buClr>
              <a:buSzPct val="25000"/>
              <a:buFont typeface="Arial"/>
              <a:buNone/>
            </a:pPr>
            <a:r>
              <a:rPr sz="4000" b="0" i="0" u="none" strike="noStrike" cap="none" baseline="0" dirty="0">
                <a:solidFill>
                  <a:schemeClr val="lt1"/>
                </a:solidFill>
                <a:latin typeface="Times New Roman"/>
                <a:ea typeface="Arial"/>
                <a:cs typeface="Times New Roman"/>
                <a:sym typeface="Arial"/>
              </a:rPr>
              <a:t>Overview</a:t>
            </a:r>
          </a:p>
        </p:txBody>
      </p:sp>
      <p:sp>
        <p:nvSpPr>
          <p:cNvPr id="155" name="Shape 155"/>
          <p:cNvSpPr>
            <a:spLocks noGrp="1"/>
          </p:cNvSpPr>
          <p:nvPr>
            <p:ph type="body" idx="1"/>
          </p:nvPr>
        </p:nvSpPr>
        <p:spPr>
          <a:xfrm>
            <a:off x="914400" y="1783559"/>
            <a:ext cx="7772400" cy="3311122"/>
          </a:xfrm>
          <a:prstGeom prst="rect">
            <a:avLst/>
          </a:prstGeom>
          <a:noFill/>
          <a:ln>
            <a:noFill/>
          </a:ln>
        </p:spPr>
        <p:txBody>
          <a:bodyPr lIns="91425" tIns="45700" rIns="91425" bIns="45700" anchor="t" anchorCtr="0">
            <a:spAutoFit/>
          </a:bodyPr>
          <a:lstStyle/>
          <a:p>
            <a:pPr marL="411480" marR="0" lvl="0" indent="-347980" algn="l" rtl="0">
              <a:spcBef>
                <a:spcPts val="700"/>
              </a:spcBef>
              <a:buClr>
                <a:schemeClr val="lt2"/>
              </a:buClr>
              <a:buSzPct val="94444"/>
              <a:buFont typeface="Arial"/>
              <a:buChar char="•"/>
            </a:pPr>
            <a:r>
              <a:rPr sz="3000" b="0" i="0" u="none" strike="noStrike" cap="none" baseline="0" dirty="0">
                <a:solidFill>
                  <a:schemeClr val="lt1"/>
                </a:solidFill>
                <a:latin typeface="Times New Roman"/>
                <a:ea typeface="Arial"/>
                <a:cs typeface="Times New Roman"/>
                <a:sym typeface="Arial"/>
              </a:rPr>
              <a:t>Abstract</a:t>
            </a:r>
          </a:p>
          <a:p>
            <a:pPr marL="411480" marR="0" lvl="0" indent="-347980" algn="l" rtl="0">
              <a:spcBef>
                <a:spcPts val="700"/>
              </a:spcBef>
              <a:buClr>
                <a:schemeClr val="lt2"/>
              </a:buClr>
              <a:buSzPct val="94444"/>
              <a:buFont typeface="Arial"/>
              <a:buChar char="•"/>
            </a:pPr>
            <a:r>
              <a:rPr sz="3000" b="0" i="0" u="none" strike="noStrike" cap="none" baseline="0" dirty="0">
                <a:solidFill>
                  <a:schemeClr val="lt1"/>
                </a:solidFill>
                <a:latin typeface="Times New Roman"/>
                <a:ea typeface="Arial"/>
                <a:cs typeface="Times New Roman"/>
                <a:sym typeface="Arial"/>
              </a:rPr>
              <a:t>Background</a:t>
            </a:r>
          </a:p>
          <a:p>
            <a:pPr marL="411480" marR="0" lvl="0" indent="-347980" algn="l" rtl="0">
              <a:spcBef>
                <a:spcPts val="700"/>
              </a:spcBef>
              <a:buClr>
                <a:schemeClr val="lt2"/>
              </a:buClr>
              <a:buSzPct val="94444"/>
              <a:buFont typeface="Arial"/>
              <a:buChar char="•"/>
            </a:pPr>
            <a:r>
              <a:rPr sz="3000" b="0" i="0" u="none" strike="noStrike" cap="none" baseline="0" dirty="0">
                <a:solidFill>
                  <a:schemeClr val="lt1"/>
                </a:solidFill>
                <a:latin typeface="Times New Roman"/>
                <a:ea typeface="Arial"/>
                <a:cs typeface="Times New Roman"/>
                <a:sym typeface="Arial"/>
              </a:rPr>
              <a:t>Methodology</a:t>
            </a:r>
          </a:p>
          <a:p>
            <a:pPr marL="411480" marR="0" lvl="0" indent="-347980" algn="l" rtl="0">
              <a:spcBef>
                <a:spcPts val="700"/>
              </a:spcBef>
              <a:buClr>
                <a:schemeClr val="lt2"/>
              </a:buClr>
              <a:buSzPct val="94444"/>
              <a:buFont typeface="Arial"/>
              <a:buChar char="•"/>
            </a:pPr>
            <a:r>
              <a:rPr sz="3000" b="0" i="0" u="none" strike="noStrike" cap="none" baseline="0" dirty="0">
                <a:solidFill>
                  <a:schemeClr val="lt1"/>
                </a:solidFill>
                <a:latin typeface="Times New Roman"/>
                <a:ea typeface="Arial"/>
                <a:cs typeface="Times New Roman"/>
                <a:sym typeface="Arial"/>
              </a:rPr>
              <a:t>Results</a:t>
            </a:r>
          </a:p>
          <a:p>
            <a:pPr marL="411480" marR="0" lvl="0" indent="-347980" algn="l" rtl="0">
              <a:spcBef>
                <a:spcPts val="700"/>
              </a:spcBef>
              <a:buClr>
                <a:schemeClr val="lt2"/>
              </a:buClr>
              <a:buSzPct val="94444"/>
              <a:buFont typeface="Arial"/>
              <a:buChar char="•"/>
            </a:pPr>
            <a:r>
              <a:rPr sz="3000" b="0" i="0" u="none" strike="noStrike" cap="none" baseline="0" dirty="0">
                <a:solidFill>
                  <a:schemeClr val="lt1"/>
                </a:solidFill>
                <a:latin typeface="Times New Roman"/>
                <a:ea typeface="Arial"/>
                <a:cs typeface="Times New Roman"/>
                <a:sym typeface="Arial"/>
              </a:rPr>
              <a:t>Conclusion</a:t>
            </a:r>
          </a:p>
          <a:p>
            <a:pPr marL="411480" marR="0" lvl="0" indent="-347980" algn="l" rtl="0">
              <a:spcBef>
                <a:spcPts val="700"/>
              </a:spcBef>
              <a:buClr>
                <a:schemeClr val="lt2"/>
              </a:buClr>
              <a:buSzPct val="94444"/>
              <a:buFont typeface="Arial"/>
              <a:buChar char="•"/>
            </a:pPr>
            <a:r>
              <a:rPr sz="3000" b="0" i="0" u="none" strike="noStrike" cap="none" baseline="0" dirty="0">
                <a:solidFill>
                  <a:schemeClr val="lt1"/>
                </a:solidFill>
                <a:latin typeface="Times New Roman"/>
                <a:ea typeface="Arial"/>
                <a:cs typeface="Times New Roman"/>
                <a:sym typeface="Arial"/>
              </a:rPr>
              <a:t>Future Research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a:spLocks noGrp="1"/>
          </p:cNvSpPr>
          <p:nvPr>
            <p:ph type="title"/>
          </p:nvPr>
        </p:nvSpPr>
        <p:spPr>
          <a:xfrm>
            <a:off x="703275" y="384889"/>
            <a:ext cx="7907325" cy="800189"/>
          </a:xfrm>
          <a:prstGeom prst="rect">
            <a:avLst/>
          </a:prstGeom>
        </p:spPr>
        <p:txBody>
          <a:bodyPr wrap="square" lIns="91425" tIns="91425" rIns="91425" bIns="91425" anchor="t" anchorCtr="0">
            <a:spAutoFit/>
          </a:bodyPr>
          <a:lstStyle/>
          <a:p>
            <a:pPr>
              <a:buNone/>
            </a:pPr>
            <a:r>
              <a:rPr dirty="0">
                <a:solidFill>
                  <a:srgbClr val="FFFFFF"/>
                </a:solidFill>
              </a:rPr>
              <a:t>Abstract</a:t>
            </a:r>
          </a:p>
        </p:txBody>
      </p:sp>
      <p:sp>
        <p:nvSpPr>
          <p:cNvPr id="161" name="Shape 161"/>
          <p:cNvSpPr>
            <a:spLocks noGrp="1"/>
          </p:cNvSpPr>
          <p:nvPr>
            <p:ph type="body" idx="1"/>
          </p:nvPr>
        </p:nvSpPr>
        <p:spPr>
          <a:xfrm>
            <a:off x="698250" y="1085059"/>
            <a:ext cx="8008199" cy="5495321"/>
          </a:xfrm>
          <a:prstGeom prst="rect">
            <a:avLst/>
          </a:prstGeom>
        </p:spPr>
        <p:txBody>
          <a:bodyPr lIns="91425" tIns="91425" rIns="91425" bIns="91425" anchor="t" anchorCtr="0">
            <a:spAutoFit/>
          </a:bodyPr>
          <a:lstStyle/>
          <a:p>
            <a:pPr marL="0" lvl="0" indent="0" algn="just" rtl="0">
              <a:lnSpc>
                <a:spcPct val="115000"/>
              </a:lnSpc>
              <a:spcBef>
                <a:spcPts val="0"/>
              </a:spcBef>
              <a:buClr>
                <a:srgbClr val="000000"/>
              </a:buClr>
              <a:buSzPct val="61111"/>
              <a:buFont typeface="Arial"/>
              <a:buNone/>
            </a:pPr>
            <a:r>
              <a:rPr sz="1800" dirty="0">
                <a:solidFill>
                  <a:srgbClr val="FFFFFF"/>
                </a:solidFill>
                <a:latin typeface="Times New Roman"/>
                <a:ea typeface="Times New Roman"/>
                <a:cs typeface="Times New Roman"/>
                <a:sym typeface="Times New Roman"/>
              </a:rPr>
              <a:t>In the 2003 Antarctic Surface Accumulation and Ice Discharge project, the Pine Island Bay Region </a:t>
            </a:r>
            <a:r>
              <a:rPr sz="1800" dirty="0" smtClean="0">
                <a:solidFill>
                  <a:srgbClr val="FFFFFF"/>
                </a:solidFill>
                <a:latin typeface="Times New Roman"/>
                <a:ea typeface="Times New Roman"/>
                <a:cs typeface="Times New Roman"/>
                <a:sym typeface="Times New Roman"/>
              </a:rPr>
              <a:t>was </a:t>
            </a:r>
            <a:r>
              <a:rPr sz="1800" dirty="0">
                <a:solidFill>
                  <a:srgbClr val="FFFFFF"/>
                </a:solidFill>
                <a:latin typeface="Times New Roman"/>
                <a:ea typeface="Times New Roman"/>
                <a:cs typeface="Times New Roman"/>
                <a:sym typeface="Times New Roman"/>
              </a:rPr>
              <a:t>identified as an area to exhibit rapid changes potentially due to climate warming.</a:t>
            </a:r>
          </a:p>
          <a:p>
            <a:endParaRPr sz="1800" dirty="0">
              <a:solidFill>
                <a:srgbClr val="FFFFFF"/>
              </a:solidFill>
              <a:latin typeface="Times New Roman"/>
              <a:ea typeface="Times New Roman"/>
              <a:cs typeface="Times New Roman"/>
              <a:sym typeface="Times New Roman"/>
            </a:endParaRPr>
          </a:p>
          <a:p>
            <a:pPr marL="0" lvl="0" indent="0" algn="just">
              <a:lnSpc>
                <a:spcPct val="115000"/>
              </a:lnSpc>
              <a:spcBef>
                <a:spcPts val="0"/>
              </a:spcBef>
              <a:buClr>
                <a:srgbClr val="000000"/>
              </a:buClr>
              <a:buSzPct val="61111"/>
              <a:buNone/>
            </a:pPr>
            <a:r>
              <a:rPr sz="1800" dirty="0">
                <a:solidFill>
                  <a:srgbClr val="FFFFFF"/>
                </a:solidFill>
                <a:latin typeface="Times New Roman"/>
                <a:ea typeface="Times New Roman"/>
                <a:cs typeface="Times New Roman"/>
                <a:sym typeface="Times New Roman"/>
              </a:rPr>
              <a:t>Utilizing the 2003 Antarctic Surface Accumulation and Ice Discharge </a:t>
            </a:r>
            <a:r>
              <a:rPr lang="en-US" sz="1800" dirty="0" smtClean="0">
                <a:solidFill>
                  <a:srgbClr val="FFFFFF"/>
                </a:solidFill>
                <a:latin typeface="Times New Roman"/>
                <a:ea typeface="Times New Roman"/>
                <a:cs typeface="Times New Roman"/>
                <a:sym typeface="Times New Roman"/>
              </a:rPr>
              <a:t>basal stress boundary </a:t>
            </a:r>
            <a:r>
              <a:rPr sz="1800" dirty="0" smtClean="0">
                <a:solidFill>
                  <a:srgbClr val="FFFFFF"/>
                </a:solidFill>
                <a:latin typeface="Times New Roman"/>
                <a:ea typeface="Times New Roman"/>
                <a:cs typeface="Times New Roman"/>
                <a:sym typeface="Times New Roman"/>
              </a:rPr>
              <a:t>vector </a:t>
            </a:r>
            <a:r>
              <a:rPr sz="1800" dirty="0">
                <a:solidFill>
                  <a:srgbClr val="FFFFFF"/>
                </a:solidFill>
                <a:latin typeface="Times New Roman"/>
                <a:ea typeface="Times New Roman"/>
                <a:cs typeface="Times New Roman"/>
                <a:sym typeface="Times New Roman"/>
              </a:rPr>
              <a:t>file, </a:t>
            </a:r>
            <a:r>
              <a:rPr lang="en-US" sz="1800" dirty="0" smtClean="0">
                <a:solidFill>
                  <a:srgbClr val="FFFFFF"/>
                </a:solidFill>
                <a:latin typeface="Times New Roman"/>
                <a:ea typeface="Times New Roman"/>
                <a:cs typeface="Times New Roman"/>
                <a:sym typeface="Times New Roman"/>
              </a:rPr>
              <a:t>we </a:t>
            </a:r>
            <a:r>
              <a:rPr sz="1800" dirty="0" smtClean="0">
                <a:solidFill>
                  <a:srgbClr val="FFFFFF"/>
                </a:solidFill>
                <a:latin typeface="Times New Roman"/>
                <a:ea typeface="Times New Roman"/>
                <a:cs typeface="Times New Roman"/>
                <a:sym typeface="Times New Roman"/>
              </a:rPr>
              <a:t>surveyed </a:t>
            </a:r>
            <a:r>
              <a:rPr sz="1800" dirty="0">
                <a:solidFill>
                  <a:srgbClr val="FFFFFF"/>
                </a:solidFill>
                <a:latin typeface="Times New Roman"/>
                <a:ea typeface="Times New Roman"/>
                <a:cs typeface="Times New Roman"/>
                <a:sym typeface="Times New Roman"/>
              </a:rPr>
              <a:t>the Pine Island Bay region from </a:t>
            </a:r>
            <a:r>
              <a:rPr sz="1800" dirty="0" smtClean="0">
                <a:solidFill>
                  <a:srgbClr val="FFFFFF"/>
                </a:solidFill>
                <a:latin typeface="Times New Roman"/>
                <a:ea typeface="Times New Roman"/>
                <a:cs typeface="Times New Roman"/>
                <a:sym typeface="Times New Roman"/>
              </a:rPr>
              <a:t>100°</a:t>
            </a:r>
            <a:r>
              <a:rPr lang="en-US" sz="1800" dirty="0">
                <a:solidFill>
                  <a:srgbClr val="FFFFFF"/>
                </a:solidFill>
                <a:latin typeface="Times New Roman"/>
                <a:ea typeface="Times New Roman"/>
                <a:cs typeface="Times New Roman"/>
                <a:sym typeface="Times New Roman"/>
              </a:rPr>
              <a:t> West </a:t>
            </a:r>
            <a:r>
              <a:rPr sz="1800" dirty="0" smtClean="0">
                <a:solidFill>
                  <a:srgbClr val="FFFFFF"/>
                </a:solidFill>
                <a:latin typeface="Times New Roman"/>
                <a:ea typeface="Times New Roman"/>
                <a:cs typeface="Times New Roman"/>
                <a:sym typeface="Times New Roman"/>
              </a:rPr>
              <a:t>longitude </a:t>
            </a:r>
            <a:r>
              <a:rPr sz="1800" dirty="0">
                <a:solidFill>
                  <a:srgbClr val="FFFFFF"/>
                </a:solidFill>
                <a:latin typeface="Times New Roman"/>
                <a:ea typeface="Times New Roman"/>
                <a:cs typeface="Times New Roman"/>
                <a:sym typeface="Times New Roman"/>
              </a:rPr>
              <a:t>to </a:t>
            </a:r>
            <a:r>
              <a:rPr sz="1800" dirty="0" smtClean="0">
                <a:solidFill>
                  <a:srgbClr val="FFFFFF"/>
                </a:solidFill>
                <a:latin typeface="Times New Roman"/>
                <a:ea typeface="Times New Roman"/>
                <a:cs typeface="Times New Roman"/>
                <a:sym typeface="Times New Roman"/>
              </a:rPr>
              <a:t>11</a:t>
            </a:r>
            <a:r>
              <a:rPr lang="en-US" sz="1800" dirty="0" smtClean="0">
                <a:solidFill>
                  <a:srgbClr val="FFFFFF"/>
                </a:solidFill>
                <a:latin typeface="Times New Roman"/>
                <a:ea typeface="Times New Roman"/>
                <a:cs typeface="Times New Roman"/>
                <a:sym typeface="Times New Roman"/>
              </a:rPr>
              <a:t>2</a:t>
            </a:r>
            <a:r>
              <a:rPr sz="1800" dirty="0" smtClean="0">
                <a:solidFill>
                  <a:srgbClr val="FFFFFF"/>
                </a:solidFill>
                <a:latin typeface="Times New Roman"/>
                <a:ea typeface="Times New Roman"/>
                <a:cs typeface="Times New Roman"/>
                <a:sym typeface="Times New Roman"/>
              </a:rPr>
              <a:t>°</a:t>
            </a:r>
            <a:r>
              <a:rPr lang="en-US" sz="1800" dirty="0" smtClean="0">
                <a:solidFill>
                  <a:srgbClr val="FFFFFF"/>
                </a:solidFill>
                <a:latin typeface="Times New Roman"/>
                <a:ea typeface="Times New Roman"/>
                <a:cs typeface="Times New Roman"/>
                <a:sym typeface="Times New Roman"/>
              </a:rPr>
              <a:t> </a:t>
            </a:r>
            <a:r>
              <a:rPr lang="en-US" sz="1800" dirty="0">
                <a:solidFill>
                  <a:srgbClr val="FFFFFF"/>
                </a:solidFill>
                <a:latin typeface="Times New Roman"/>
                <a:ea typeface="Times New Roman"/>
                <a:cs typeface="Times New Roman"/>
                <a:sym typeface="Times New Roman"/>
              </a:rPr>
              <a:t>West </a:t>
            </a:r>
            <a:r>
              <a:rPr sz="1800" dirty="0" smtClean="0">
                <a:solidFill>
                  <a:srgbClr val="FFFFFF"/>
                </a:solidFill>
                <a:latin typeface="Times New Roman"/>
                <a:ea typeface="Times New Roman"/>
                <a:cs typeface="Times New Roman"/>
                <a:sym typeface="Times New Roman"/>
              </a:rPr>
              <a:t>longitude </a:t>
            </a:r>
            <a:r>
              <a:rPr sz="1800" dirty="0">
                <a:solidFill>
                  <a:srgbClr val="FFFFFF"/>
                </a:solidFill>
                <a:latin typeface="Times New Roman"/>
                <a:ea typeface="Times New Roman"/>
                <a:cs typeface="Times New Roman"/>
                <a:sym typeface="Times New Roman"/>
              </a:rPr>
              <a:t>to determine the accuracy of the grounding line and detect </a:t>
            </a:r>
            <a:r>
              <a:rPr lang="en-US" sz="1800" dirty="0" smtClean="0">
                <a:solidFill>
                  <a:srgbClr val="FFFFFF"/>
                </a:solidFill>
                <a:latin typeface="Times New Roman"/>
                <a:ea typeface="Times New Roman"/>
                <a:cs typeface="Times New Roman"/>
                <a:sym typeface="Times New Roman"/>
              </a:rPr>
              <a:t>significant </a:t>
            </a:r>
            <a:r>
              <a:rPr sz="1800" dirty="0" smtClean="0">
                <a:solidFill>
                  <a:srgbClr val="FFFFFF"/>
                </a:solidFill>
                <a:latin typeface="Times New Roman"/>
                <a:ea typeface="Times New Roman"/>
                <a:cs typeface="Times New Roman"/>
                <a:sym typeface="Times New Roman"/>
              </a:rPr>
              <a:t>changes over</a:t>
            </a:r>
            <a:r>
              <a:rPr lang="en-US" sz="1800" dirty="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multi-</a:t>
            </a:r>
            <a:r>
              <a:rPr sz="1800" dirty="0" smtClean="0">
                <a:solidFill>
                  <a:srgbClr val="FFFFFF"/>
                </a:solidFill>
                <a:latin typeface="Times New Roman"/>
                <a:ea typeface="Times New Roman"/>
                <a:cs typeface="Times New Roman"/>
                <a:sym typeface="Times New Roman"/>
              </a:rPr>
              <a:t>decadal </a:t>
            </a:r>
            <a:r>
              <a:rPr sz="1800" dirty="0">
                <a:solidFill>
                  <a:srgbClr val="FFFFFF"/>
                </a:solidFill>
                <a:latin typeface="Times New Roman"/>
                <a:ea typeface="Times New Roman"/>
                <a:cs typeface="Times New Roman"/>
                <a:sym typeface="Times New Roman"/>
              </a:rPr>
              <a:t>time intervals.</a:t>
            </a:r>
          </a:p>
          <a:p>
            <a:pPr marL="0" lvl="0" indent="0" rtl="0">
              <a:lnSpc>
                <a:spcPct val="115000"/>
              </a:lnSpc>
              <a:spcBef>
                <a:spcPts val="0"/>
              </a:spcBef>
              <a:buClr>
                <a:srgbClr val="000000"/>
              </a:buClr>
              <a:buSzPct val="61111"/>
              <a:buFont typeface="Arial"/>
              <a:buNone/>
            </a:pPr>
            <a:r>
              <a:rPr sz="1800" dirty="0">
                <a:solidFill>
                  <a:srgbClr val="FFFFFF"/>
                </a:solidFill>
                <a:latin typeface="Times New Roman"/>
                <a:ea typeface="Times New Roman"/>
                <a:cs typeface="Times New Roman"/>
                <a:sym typeface="Times New Roman"/>
              </a:rPr>
              <a:t> </a:t>
            </a:r>
          </a:p>
          <a:p>
            <a:pPr marL="0" lvl="0" indent="0">
              <a:buClr>
                <a:srgbClr val="000000"/>
              </a:buClr>
              <a:buSzPct val="61111"/>
              <a:buNone/>
            </a:pPr>
            <a:r>
              <a:rPr sz="1800" dirty="0" smtClean="0">
                <a:solidFill>
                  <a:srgbClr val="FFFFFF"/>
                </a:solidFill>
                <a:latin typeface="Times New Roman"/>
                <a:ea typeface="Times New Roman"/>
                <a:cs typeface="Times New Roman"/>
                <a:sym typeface="Times New Roman"/>
              </a:rPr>
              <a:t>Exelis </a:t>
            </a:r>
            <a:r>
              <a:rPr sz="1800" dirty="0">
                <a:solidFill>
                  <a:srgbClr val="FFFFFF"/>
                </a:solidFill>
                <a:latin typeface="Times New Roman"/>
                <a:ea typeface="Times New Roman"/>
                <a:cs typeface="Times New Roman"/>
                <a:sym typeface="Times New Roman"/>
              </a:rPr>
              <a:t>Visualization Information Solutions’ ENVI image processing </a:t>
            </a:r>
            <a:r>
              <a:rPr sz="1800" dirty="0" smtClean="0">
                <a:solidFill>
                  <a:srgbClr val="FFFFFF"/>
                </a:solidFill>
                <a:latin typeface="Times New Roman"/>
                <a:ea typeface="Times New Roman"/>
                <a:cs typeface="Times New Roman"/>
                <a:sym typeface="Times New Roman"/>
              </a:rPr>
              <a:t>software</a:t>
            </a:r>
            <a:r>
              <a:rPr lang="en-US" sz="1800" dirty="0" smtClean="0">
                <a:solidFill>
                  <a:srgbClr val="FFFFFF"/>
                </a:solidFill>
                <a:latin typeface="Times New Roman"/>
                <a:ea typeface="Times New Roman"/>
                <a:cs typeface="Times New Roman"/>
                <a:sym typeface="Times New Roman"/>
              </a:rPr>
              <a:t> was used to co-register</a:t>
            </a:r>
            <a:r>
              <a:rPr sz="1800" dirty="0" smtClean="0">
                <a:solidFill>
                  <a:srgbClr val="FFFFFF"/>
                </a:solidFill>
                <a:latin typeface="Times New Roman"/>
                <a:ea typeface="Times New Roman"/>
                <a:cs typeface="Times New Roman"/>
                <a:sym typeface="Times New Roman"/>
              </a:rPr>
              <a:t> Landsat</a:t>
            </a:r>
            <a:r>
              <a:rPr lang="en-US" sz="1800" dirty="0" smtClean="0">
                <a:solidFill>
                  <a:srgbClr val="FFFFFF"/>
                </a:solidFill>
                <a:latin typeface="Times New Roman"/>
                <a:ea typeface="Times New Roman"/>
                <a:cs typeface="Times New Roman"/>
                <a:sym typeface="Times New Roman"/>
              </a:rPr>
              <a:t> Muti-Spectral Scanner and Thematic Mapper</a:t>
            </a:r>
            <a:r>
              <a:rPr sz="1800" dirty="0" smtClean="0">
                <a:solidFill>
                  <a:srgbClr val="FFFFFF"/>
                </a:solidFill>
                <a:latin typeface="Times New Roman"/>
                <a:ea typeface="Times New Roman"/>
                <a:cs typeface="Times New Roman"/>
                <a:sym typeface="Times New Roman"/>
              </a:rPr>
              <a:t> </a:t>
            </a:r>
            <a:r>
              <a:rPr sz="1800" dirty="0" smtClean="0">
                <a:solidFill>
                  <a:srgbClr val="FFFFFF"/>
                </a:solidFill>
                <a:latin typeface="Times New Roman"/>
                <a:ea typeface="Times New Roman"/>
                <a:cs typeface="Times New Roman"/>
                <a:sym typeface="Times New Roman"/>
              </a:rPr>
              <a:t>images</a:t>
            </a:r>
            <a:r>
              <a:rPr lang="en-US" sz="1800" dirty="0">
                <a:solidFill>
                  <a:srgbClr val="FFFFFF"/>
                </a:solidFill>
                <a:latin typeface="Times New Roman"/>
                <a:ea typeface="Times New Roman"/>
                <a:cs typeface="Times New Roman"/>
                <a:sym typeface="Times New Roman"/>
              </a:rPr>
              <a:t>.</a:t>
            </a:r>
            <a:r>
              <a:rPr sz="1800" dirty="0" smtClean="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Images prior </a:t>
            </a:r>
            <a:r>
              <a:rPr lang="en-US" sz="1800" dirty="0" smtClean="0">
                <a:solidFill>
                  <a:srgbClr val="FFFFFF"/>
                </a:solidFill>
                <a:latin typeface="Times New Roman"/>
                <a:ea typeface="Times New Roman"/>
                <a:cs typeface="Times New Roman"/>
                <a:sym typeface="Times New Roman"/>
              </a:rPr>
              <a:t>to </a:t>
            </a:r>
            <a:r>
              <a:rPr lang="en-US" sz="1800" dirty="0" smtClean="0">
                <a:solidFill>
                  <a:srgbClr val="FFFFFF"/>
                </a:solidFill>
                <a:latin typeface="Times New Roman"/>
                <a:ea typeface="Times New Roman"/>
                <a:cs typeface="Times New Roman"/>
                <a:sym typeface="Times New Roman"/>
              </a:rPr>
              <a:t>2003 </a:t>
            </a:r>
            <a:r>
              <a:rPr sz="1800" dirty="0" smtClean="0">
                <a:solidFill>
                  <a:srgbClr val="FFFFFF"/>
                </a:solidFill>
                <a:latin typeface="Times New Roman"/>
                <a:ea typeface="Times New Roman"/>
                <a:cs typeface="Times New Roman"/>
                <a:sym typeface="Times New Roman"/>
              </a:rPr>
              <a:t>were </a:t>
            </a:r>
            <a:r>
              <a:rPr sz="1800" dirty="0">
                <a:solidFill>
                  <a:srgbClr val="FFFFFF"/>
                </a:solidFill>
                <a:latin typeface="Times New Roman"/>
                <a:ea typeface="Times New Roman"/>
                <a:cs typeface="Times New Roman"/>
                <a:sym typeface="Times New Roman"/>
              </a:rPr>
              <a:t>co-registered </a:t>
            </a:r>
            <a:r>
              <a:rPr lang="en-US" sz="1800" dirty="0" smtClean="0">
                <a:solidFill>
                  <a:srgbClr val="FFFFFF"/>
                </a:solidFill>
                <a:latin typeface="Times New Roman"/>
                <a:ea typeface="Times New Roman"/>
                <a:cs typeface="Times New Roman"/>
                <a:sym typeface="Times New Roman"/>
              </a:rPr>
              <a:t>with </a:t>
            </a:r>
            <a:r>
              <a:rPr lang="it-IT" sz="1800" dirty="0" smtClean="0">
                <a:solidFill>
                  <a:srgbClr val="FFFFFF"/>
                </a:solidFill>
                <a:latin typeface="Times New Roman"/>
                <a:ea typeface="Times New Roman"/>
                <a:cs typeface="Times New Roman"/>
                <a:sym typeface="Times New Roman"/>
              </a:rPr>
              <a:t>circa 2003 </a:t>
            </a:r>
            <a:r>
              <a:rPr sz="1800" dirty="0" smtClean="0">
                <a:solidFill>
                  <a:srgbClr val="FFFFFF"/>
                </a:solidFill>
                <a:latin typeface="Times New Roman"/>
                <a:ea typeface="Times New Roman"/>
                <a:cs typeface="Times New Roman"/>
                <a:sym typeface="Times New Roman"/>
              </a:rPr>
              <a:t>Landsat</a:t>
            </a:r>
            <a:r>
              <a:rPr lang="en-US" sz="1800" dirty="0" smtClean="0">
                <a:solidFill>
                  <a:srgbClr val="FFFFFF"/>
                </a:solidFill>
                <a:latin typeface="Times New Roman"/>
                <a:ea typeface="Times New Roman"/>
                <a:cs typeface="Times New Roman"/>
                <a:sym typeface="Times New Roman"/>
              </a:rPr>
              <a:t> Ehanced Thematic Mapper</a:t>
            </a:r>
            <a:r>
              <a:rPr lang="en-US" sz="1800" dirty="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used to created the 2003 </a:t>
            </a:r>
            <a:r>
              <a:rPr lang="en-US" sz="1800" dirty="0">
                <a:solidFill>
                  <a:srgbClr val="FFFFFF"/>
                </a:solidFill>
                <a:latin typeface="Times New Roman"/>
                <a:ea typeface="Times New Roman"/>
                <a:cs typeface="Times New Roman"/>
                <a:sym typeface="Times New Roman"/>
              </a:rPr>
              <a:t>Antarctic Surface Accumulation and Ice </a:t>
            </a:r>
            <a:r>
              <a:rPr lang="en-US" sz="1800" dirty="0" smtClean="0">
                <a:solidFill>
                  <a:srgbClr val="FFFFFF"/>
                </a:solidFill>
                <a:latin typeface="Times New Roman"/>
                <a:ea typeface="Times New Roman"/>
                <a:cs typeface="Times New Roman"/>
                <a:sym typeface="Times New Roman"/>
              </a:rPr>
              <a:t>Discharge basal stress boundary.</a:t>
            </a:r>
            <a:r>
              <a:rPr sz="1800" dirty="0" smtClean="0">
                <a:solidFill>
                  <a:srgbClr val="FFFFFF"/>
                </a:solidFill>
                <a:latin typeface="Times New Roman"/>
                <a:ea typeface="Times New Roman"/>
                <a:cs typeface="Times New Roman"/>
                <a:sym typeface="Times New Roman"/>
              </a:rPr>
              <a:t> The </a:t>
            </a:r>
            <a:r>
              <a:rPr sz="1800" dirty="0">
                <a:solidFill>
                  <a:srgbClr val="FFFFFF"/>
                </a:solidFill>
                <a:latin typeface="Times New Roman"/>
                <a:ea typeface="Times New Roman"/>
                <a:cs typeface="Times New Roman"/>
                <a:sym typeface="Times New Roman"/>
              </a:rPr>
              <a:t>survey yielded </a:t>
            </a:r>
            <a:r>
              <a:rPr sz="1800" dirty="0" smtClean="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the possibility of one </a:t>
            </a:r>
            <a:r>
              <a:rPr sz="1800" dirty="0" smtClean="0">
                <a:solidFill>
                  <a:srgbClr val="FFFFFF"/>
                </a:solidFill>
                <a:latin typeface="Times New Roman"/>
                <a:ea typeface="Times New Roman"/>
                <a:cs typeface="Times New Roman"/>
                <a:sym typeface="Times New Roman"/>
              </a:rPr>
              <a:t>significan</a:t>
            </a:r>
            <a:r>
              <a:rPr lang="en-US" sz="1800" dirty="0" smtClean="0">
                <a:solidFill>
                  <a:srgbClr val="FFFFFF"/>
                </a:solidFill>
                <a:latin typeface="Times New Roman"/>
                <a:ea typeface="Times New Roman"/>
                <a:cs typeface="Times New Roman"/>
                <a:sym typeface="Times New Roman"/>
              </a:rPr>
              <a:t>t change</a:t>
            </a:r>
            <a:r>
              <a:rPr sz="1800" dirty="0" smtClean="0">
                <a:solidFill>
                  <a:srgbClr val="FFFFFF"/>
                </a:solidFill>
                <a:latin typeface="Times New Roman"/>
                <a:ea typeface="Times New Roman"/>
                <a:cs typeface="Times New Roman"/>
                <a:sym typeface="Times New Roman"/>
              </a:rPr>
              <a:t> </a:t>
            </a:r>
            <a:r>
              <a:rPr sz="1800" dirty="0">
                <a:solidFill>
                  <a:srgbClr val="FFFFFF"/>
                </a:solidFill>
                <a:latin typeface="Times New Roman"/>
                <a:ea typeface="Times New Roman"/>
                <a:cs typeface="Times New Roman"/>
                <a:sym typeface="Times New Roman"/>
              </a:rPr>
              <a:t>in the </a:t>
            </a:r>
            <a:r>
              <a:rPr lang="en-US" sz="1800" dirty="0" smtClean="0">
                <a:solidFill>
                  <a:srgbClr val="FFFFFF"/>
                </a:solidFill>
                <a:latin typeface="Times New Roman"/>
                <a:ea typeface="Times New Roman"/>
                <a:cs typeface="Times New Roman"/>
                <a:sym typeface="Times New Roman"/>
              </a:rPr>
              <a:t>placement of the basal </a:t>
            </a:r>
            <a:r>
              <a:rPr lang="en-US" sz="1800" dirty="0">
                <a:solidFill>
                  <a:srgbClr val="FFFFFF"/>
                </a:solidFill>
                <a:latin typeface="Times New Roman"/>
                <a:ea typeface="Times New Roman"/>
                <a:cs typeface="Times New Roman"/>
                <a:sym typeface="Times New Roman"/>
              </a:rPr>
              <a:t>stress </a:t>
            </a:r>
            <a:r>
              <a:rPr lang="en-US" sz="1800" dirty="0" smtClean="0">
                <a:solidFill>
                  <a:srgbClr val="FFFFFF"/>
                </a:solidFill>
                <a:latin typeface="Times New Roman"/>
                <a:ea typeface="Times New Roman"/>
                <a:cs typeface="Times New Roman"/>
                <a:sym typeface="Times New Roman"/>
              </a:rPr>
              <a:t>boundary</a:t>
            </a:r>
            <a:r>
              <a:rPr lang="en-US" sz="1800" dirty="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and</a:t>
            </a:r>
            <a:r>
              <a:rPr lang="en-US" sz="1800" dirty="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instances of relatively minor basal </a:t>
            </a:r>
            <a:r>
              <a:rPr lang="en-US" sz="1800" dirty="0">
                <a:solidFill>
                  <a:srgbClr val="FFFFFF"/>
                </a:solidFill>
                <a:latin typeface="Times New Roman"/>
                <a:ea typeface="Times New Roman"/>
                <a:cs typeface="Times New Roman"/>
                <a:sym typeface="Times New Roman"/>
              </a:rPr>
              <a:t>stress </a:t>
            </a:r>
            <a:r>
              <a:rPr lang="en-US" sz="1800" dirty="0" smtClean="0">
                <a:solidFill>
                  <a:srgbClr val="FFFFFF"/>
                </a:solidFill>
                <a:latin typeface="Times New Roman"/>
                <a:ea typeface="Times New Roman"/>
                <a:cs typeface="Times New Roman"/>
                <a:sym typeface="Times New Roman"/>
              </a:rPr>
              <a:t>boundary misplacement </a:t>
            </a:r>
            <a:r>
              <a:rPr lang="en-US" sz="1800" dirty="0" smtClean="0">
                <a:solidFill>
                  <a:srgbClr val="FFFFFF"/>
                </a:solidFill>
                <a:latin typeface="Times New Roman"/>
                <a:ea typeface="Times New Roman"/>
                <a:cs typeface="Times New Roman"/>
                <a:sym typeface="Times New Roman"/>
              </a:rPr>
              <a:t>(or </a:t>
            </a:r>
            <a:r>
              <a:rPr lang="en-US" sz="1800" dirty="0" smtClean="0">
                <a:solidFill>
                  <a:srgbClr val="FFFFFF"/>
                </a:solidFill>
                <a:latin typeface="Times New Roman"/>
                <a:ea typeface="Times New Roman"/>
                <a:cs typeface="Times New Roman"/>
                <a:sym typeface="Times New Roman"/>
              </a:rPr>
              <a:t>retreat)</a:t>
            </a:r>
            <a:r>
              <a:rPr sz="1800" dirty="0" smtClean="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and</a:t>
            </a:r>
            <a:r>
              <a:rPr sz="1800" dirty="0" smtClean="0">
                <a:solidFill>
                  <a:srgbClr val="FFFFFF"/>
                </a:solidFill>
                <a:latin typeface="Times New Roman"/>
                <a:ea typeface="Times New Roman"/>
                <a:cs typeface="Times New Roman"/>
                <a:sym typeface="Times New Roman"/>
              </a:rPr>
              <a:t> </a:t>
            </a:r>
            <a:r>
              <a:rPr sz="1800" dirty="0">
                <a:solidFill>
                  <a:srgbClr val="FFFFFF"/>
                </a:solidFill>
                <a:latin typeface="Times New Roman"/>
                <a:ea typeface="Times New Roman"/>
                <a:cs typeface="Times New Roman"/>
                <a:sym typeface="Times New Roman"/>
              </a:rPr>
              <a:t>evolutionary </a:t>
            </a:r>
            <a:r>
              <a:rPr sz="1800" dirty="0" smtClean="0">
                <a:solidFill>
                  <a:srgbClr val="FFFFFF"/>
                </a:solidFill>
                <a:latin typeface="Times New Roman"/>
                <a:ea typeface="Times New Roman"/>
                <a:cs typeface="Times New Roman"/>
                <a:sym typeface="Times New Roman"/>
              </a:rPr>
              <a:t>coast</a:t>
            </a:r>
            <a:r>
              <a:rPr lang="en-US" sz="1800" dirty="0">
                <a:solidFill>
                  <a:srgbClr val="FFFFFF"/>
                </a:solidFill>
                <a:latin typeface="Times New Roman"/>
                <a:ea typeface="Times New Roman"/>
                <a:cs typeface="Times New Roman"/>
                <a:sym typeface="Times New Roman"/>
              </a:rPr>
              <a:t>al ice </a:t>
            </a:r>
            <a:r>
              <a:rPr lang="en-US" sz="1800" dirty="0" smtClean="0">
                <a:solidFill>
                  <a:srgbClr val="FFFFFF"/>
                </a:solidFill>
                <a:latin typeface="Times New Roman"/>
                <a:ea typeface="Times New Roman"/>
                <a:cs typeface="Times New Roman"/>
                <a:sym typeface="Times New Roman"/>
              </a:rPr>
              <a:t>retreat.</a:t>
            </a:r>
            <a:endParaRPr sz="1800" dirty="0">
              <a:solidFill>
                <a:srgbClr val="FFFFFF"/>
              </a:solidFill>
              <a:latin typeface="Times New Roman"/>
              <a:ea typeface="Times New Roman"/>
              <a:cs typeface="Times New Roman"/>
              <a:sym typeface="Times New Roman"/>
            </a:endParaRPr>
          </a:p>
          <a:p>
            <a:endParaRPr sz="1800" dirty="0">
              <a:solidFill>
                <a:srgbClr val="FFFFFF"/>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a:spLocks noGrp="1"/>
          </p:cNvSpPr>
          <p:nvPr>
            <p:ph type="title"/>
          </p:nvPr>
        </p:nvSpPr>
        <p:spPr>
          <a:xfrm>
            <a:off x="533400" y="228600"/>
            <a:ext cx="8042276" cy="707846"/>
          </a:xfrm>
          <a:prstGeom prst="rect">
            <a:avLst/>
          </a:prstGeom>
          <a:noFill/>
          <a:ln>
            <a:noFill/>
          </a:ln>
        </p:spPr>
        <p:txBody>
          <a:bodyPr lIns="91425" tIns="45700" rIns="91425" bIns="45700" anchor="t" anchorCtr="0">
            <a:spAutoFit/>
          </a:bodyPr>
          <a:lstStyle/>
          <a:p>
            <a:pPr marL="0" marR="0" lvl="0" indent="0" algn="l" rtl="0">
              <a:spcBef>
                <a:spcPts val="0"/>
              </a:spcBef>
              <a:buClr>
                <a:schemeClr val="lt2"/>
              </a:buClr>
              <a:buSzPct val="25000"/>
              <a:buFont typeface="Arial"/>
              <a:buNone/>
            </a:pPr>
            <a:r>
              <a:rPr sz="4000" b="0" i="0" u="none" strike="noStrike" cap="none" baseline="0" dirty="0">
                <a:solidFill>
                  <a:schemeClr val="lt1"/>
                </a:solidFill>
                <a:latin typeface="Times New Roman"/>
                <a:ea typeface="Arial"/>
                <a:cs typeface="Times New Roman"/>
                <a:sym typeface="Arial"/>
              </a:rPr>
              <a:t>Key Terms</a:t>
            </a:r>
          </a:p>
        </p:txBody>
      </p:sp>
      <p:sp>
        <p:nvSpPr>
          <p:cNvPr id="173" name="Shape 173"/>
          <p:cNvSpPr>
            <a:spLocks noGrp="1"/>
          </p:cNvSpPr>
          <p:nvPr>
            <p:ph type="body" idx="1"/>
          </p:nvPr>
        </p:nvSpPr>
        <p:spPr>
          <a:xfrm>
            <a:off x="549275" y="1146221"/>
            <a:ext cx="8042276" cy="5711779"/>
          </a:xfrm>
          <a:prstGeom prst="rect">
            <a:avLst/>
          </a:prstGeom>
          <a:noFill/>
          <a:ln>
            <a:noFill/>
          </a:ln>
        </p:spPr>
        <p:txBody>
          <a:bodyPr lIns="91425" tIns="45700" rIns="91425" bIns="45700" anchor="t" anchorCtr="0">
            <a:spAutoFit/>
          </a:bodyPr>
          <a:lstStyle/>
          <a:p>
            <a:pPr marL="411480" marR="0" lvl="0" indent="-347980" algn="l" rtl="0">
              <a:spcBef>
                <a:spcPts val="700"/>
              </a:spcBef>
              <a:buClr>
                <a:schemeClr val="lt2"/>
              </a:buClr>
              <a:buSzPct val="104166"/>
              <a:buFont typeface="Arial"/>
              <a:buChar char="•"/>
            </a:pPr>
            <a:r>
              <a:rPr sz="2400" b="1" i="0" u="none" strike="noStrike" cap="none" baseline="0" dirty="0">
                <a:solidFill>
                  <a:schemeClr val="lt1"/>
                </a:solidFill>
                <a:latin typeface="Times New Roman"/>
                <a:ea typeface="Times New Roman"/>
                <a:cs typeface="Times New Roman"/>
                <a:sym typeface="Times New Roman"/>
              </a:rPr>
              <a:t>Landsat: </a:t>
            </a:r>
            <a:r>
              <a:rPr sz="2400" b="0" i="0" u="none" strike="noStrike" cap="none" baseline="0" dirty="0">
                <a:solidFill>
                  <a:schemeClr val="lt1"/>
                </a:solidFill>
                <a:latin typeface="Times New Roman"/>
                <a:ea typeface="Times New Roman"/>
                <a:cs typeface="Times New Roman"/>
                <a:sym typeface="Times New Roman"/>
              </a:rPr>
              <a:t>The Landsat Program is a series of earth-observing satellites jointly managed by NASA and the USGS</a:t>
            </a:r>
          </a:p>
          <a:p>
            <a:pPr marL="411480" marR="0" lvl="0" indent="-347980" algn="l" rtl="0">
              <a:spcBef>
                <a:spcPts val="700"/>
              </a:spcBef>
              <a:buClr>
                <a:schemeClr val="lt2"/>
              </a:buClr>
              <a:buSzPct val="104166"/>
              <a:buFont typeface="Arial"/>
              <a:buChar char="•"/>
            </a:pPr>
            <a:r>
              <a:rPr sz="2400" b="1" i="0" u="none" strike="noStrike" cap="none" baseline="0" dirty="0">
                <a:solidFill>
                  <a:schemeClr val="lt1"/>
                </a:solidFill>
                <a:latin typeface="Times New Roman"/>
                <a:ea typeface="Times New Roman"/>
                <a:cs typeface="Times New Roman"/>
                <a:sym typeface="Times New Roman"/>
              </a:rPr>
              <a:t>ENVI: </a:t>
            </a:r>
            <a:r>
              <a:rPr sz="2400" b="0" i="0" u="none" strike="noStrike" cap="none" baseline="0" dirty="0">
                <a:solidFill>
                  <a:schemeClr val="lt1"/>
                </a:solidFill>
                <a:latin typeface="Times New Roman"/>
                <a:ea typeface="Times New Roman"/>
                <a:cs typeface="Times New Roman"/>
                <a:sym typeface="Times New Roman"/>
              </a:rPr>
              <a:t>ITT Visual Information Solutions </a:t>
            </a:r>
            <a:r>
              <a:rPr sz="2400" b="1" i="1" u="none" strike="noStrike" cap="none" baseline="0" dirty="0">
                <a:solidFill>
                  <a:schemeClr val="lt1"/>
                </a:solidFill>
                <a:latin typeface="Times New Roman"/>
                <a:ea typeface="Times New Roman"/>
                <a:cs typeface="Times New Roman"/>
                <a:sym typeface="Times New Roman"/>
              </a:rPr>
              <a:t>ENVI </a:t>
            </a:r>
            <a:r>
              <a:rPr sz="2400" b="0" i="0" u="none" strike="noStrike" cap="none" baseline="0" dirty="0">
                <a:solidFill>
                  <a:schemeClr val="lt1"/>
                </a:solidFill>
                <a:latin typeface="Times New Roman"/>
                <a:ea typeface="Times New Roman"/>
                <a:cs typeface="Times New Roman"/>
                <a:sym typeface="Times New Roman"/>
              </a:rPr>
              <a:t>product family provides a variety of software solutions for processing and analyzing geospatial imagery</a:t>
            </a:r>
          </a:p>
          <a:p>
            <a:pPr marL="411480" marR="0" lvl="0" indent="-347980" algn="l" rtl="0">
              <a:spcBef>
                <a:spcPts val="700"/>
              </a:spcBef>
              <a:buClr>
                <a:schemeClr val="lt2"/>
              </a:buClr>
              <a:buSzPct val="104166"/>
              <a:buFont typeface="Arial"/>
              <a:buChar char="•"/>
            </a:pPr>
            <a:r>
              <a:rPr sz="2400" b="1" i="0" u="none" strike="noStrike" cap="none" baseline="0" dirty="0">
                <a:solidFill>
                  <a:schemeClr val="lt1"/>
                </a:solidFill>
                <a:latin typeface="Times New Roman"/>
                <a:ea typeface="Times New Roman"/>
                <a:cs typeface="Times New Roman"/>
                <a:sym typeface="Times New Roman"/>
              </a:rPr>
              <a:t>Glacier: </a:t>
            </a:r>
            <a:r>
              <a:rPr sz="2400" b="0" i="0" u="none" strike="noStrike" cap="none" baseline="0" dirty="0">
                <a:solidFill>
                  <a:schemeClr val="lt1"/>
                </a:solidFill>
                <a:latin typeface="Times New Roman"/>
                <a:ea typeface="Times New Roman"/>
                <a:cs typeface="Times New Roman"/>
                <a:sym typeface="Times New Roman"/>
              </a:rPr>
              <a:t>a large, slow moving mass of ice resting on land that formed from an accumulation of snow over time </a:t>
            </a:r>
          </a:p>
          <a:p>
            <a:pPr marL="411480" marR="0" lvl="0" indent="-347980" algn="l" rtl="0">
              <a:spcBef>
                <a:spcPts val="700"/>
              </a:spcBef>
              <a:buClr>
                <a:schemeClr val="lt2"/>
              </a:buClr>
              <a:buSzPct val="104166"/>
              <a:buFont typeface="Arial"/>
              <a:buChar char="•"/>
            </a:pPr>
            <a:r>
              <a:rPr sz="2400" b="1" i="0" u="none" strike="noStrike" cap="none" baseline="0" dirty="0" smtClean="0">
                <a:solidFill>
                  <a:schemeClr val="lt1"/>
                </a:solidFill>
                <a:latin typeface="Times New Roman"/>
                <a:ea typeface="Times New Roman"/>
                <a:cs typeface="Times New Roman"/>
                <a:sym typeface="Times New Roman"/>
              </a:rPr>
              <a:t>Ice</a:t>
            </a:r>
            <a:r>
              <a:rPr lang="en-US" sz="2400" b="1" i="0" u="none" strike="noStrike" cap="none" baseline="0" dirty="0" smtClean="0">
                <a:solidFill>
                  <a:schemeClr val="lt1"/>
                </a:solidFill>
                <a:latin typeface="Times New Roman"/>
                <a:ea typeface="Times New Roman"/>
                <a:cs typeface="Times New Roman"/>
                <a:sym typeface="Times New Roman"/>
              </a:rPr>
              <a:t>-</a:t>
            </a:r>
            <a:r>
              <a:rPr sz="2400" b="1" i="0" u="none" strike="noStrike" cap="none" baseline="0" dirty="0" smtClean="0">
                <a:solidFill>
                  <a:schemeClr val="lt1"/>
                </a:solidFill>
                <a:latin typeface="Times New Roman"/>
                <a:ea typeface="Times New Roman"/>
                <a:cs typeface="Times New Roman"/>
                <a:sym typeface="Times New Roman"/>
              </a:rPr>
              <a:t>Shelf</a:t>
            </a:r>
            <a:r>
              <a:rPr sz="2400" b="1" i="0" u="none" strike="noStrike" cap="none" baseline="0" dirty="0">
                <a:solidFill>
                  <a:schemeClr val="lt1"/>
                </a:solidFill>
                <a:latin typeface="Times New Roman"/>
                <a:ea typeface="Times New Roman"/>
                <a:cs typeface="Times New Roman"/>
                <a:sym typeface="Times New Roman"/>
              </a:rPr>
              <a:t>: </a:t>
            </a:r>
            <a:r>
              <a:rPr sz="2400" b="0" i="0" u="none" strike="noStrike" cap="none" baseline="0" dirty="0">
                <a:solidFill>
                  <a:schemeClr val="lt1"/>
                </a:solidFill>
                <a:latin typeface="Times New Roman"/>
                <a:ea typeface="Times New Roman"/>
                <a:cs typeface="Times New Roman"/>
                <a:sym typeface="Times New Roman"/>
              </a:rPr>
              <a:t>a thick mass of ice that is still attached to a glacier but floats on water</a:t>
            </a:r>
          </a:p>
          <a:p>
            <a:pPr marL="411480" marR="0" lvl="0" indent="-347980" algn="l" rtl="0">
              <a:spcBef>
                <a:spcPts val="700"/>
              </a:spcBef>
              <a:buClr>
                <a:schemeClr val="lt2"/>
              </a:buClr>
              <a:buSzPct val="104166"/>
              <a:buFont typeface="Arial"/>
              <a:buChar char="•"/>
            </a:pPr>
            <a:r>
              <a:rPr lang="en-US" sz="2400" b="1" i="0" u="none" strike="noStrike" cap="none" baseline="0" dirty="0" smtClean="0">
                <a:solidFill>
                  <a:schemeClr val="lt1"/>
                </a:solidFill>
                <a:latin typeface="Times New Roman"/>
                <a:ea typeface="Times New Roman"/>
                <a:cs typeface="Times New Roman"/>
                <a:sym typeface="Times New Roman"/>
              </a:rPr>
              <a:t>Basal</a:t>
            </a:r>
            <a:r>
              <a:rPr lang="en-US" sz="2400" b="1" i="0" u="none" strike="noStrike" cap="none" dirty="0" smtClean="0">
                <a:solidFill>
                  <a:schemeClr val="lt1"/>
                </a:solidFill>
                <a:latin typeface="Times New Roman"/>
                <a:ea typeface="Times New Roman"/>
                <a:cs typeface="Times New Roman"/>
                <a:sym typeface="Times New Roman"/>
              </a:rPr>
              <a:t> Stress </a:t>
            </a:r>
            <a:r>
              <a:rPr lang="en-US" sz="2400" b="1" dirty="0" smtClean="0">
                <a:latin typeface="Times New Roman"/>
                <a:ea typeface="Times New Roman"/>
                <a:cs typeface="Times New Roman"/>
                <a:sym typeface="Times New Roman"/>
              </a:rPr>
              <a:t>B</a:t>
            </a:r>
            <a:r>
              <a:rPr lang="en-US" sz="2400" b="1" i="0" u="none" strike="noStrike" cap="none" dirty="0" smtClean="0">
                <a:solidFill>
                  <a:schemeClr val="lt1"/>
                </a:solidFill>
                <a:latin typeface="Times New Roman"/>
                <a:ea typeface="Times New Roman"/>
                <a:cs typeface="Times New Roman"/>
                <a:sym typeface="Times New Roman"/>
              </a:rPr>
              <a:t>oundary (BSB)</a:t>
            </a:r>
            <a:r>
              <a:rPr sz="2400" b="1" i="0" u="none" strike="noStrike" cap="none" baseline="0" dirty="0" smtClean="0">
                <a:solidFill>
                  <a:schemeClr val="lt1"/>
                </a:solidFill>
                <a:latin typeface="Times New Roman"/>
                <a:ea typeface="Times New Roman"/>
                <a:cs typeface="Times New Roman"/>
                <a:sym typeface="Times New Roman"/>
              </a:rPr>
              <a:t>: </a:t>
            </a:r>
            <a:r>
              <a:rPr sz="2400" b="0" i="0" u="none" strike="noStrike" cap="none" baseline="0" dirty="0">
                <a:solidFill>
                  <a:schemeClr val="lt1"/>
                </a:solidFill>
                <a:latin typeface="Times New Roman"/>
                <a:ea typeface="Times New Roman"/>
                <a:cs typeface="Times New Roman"/>
                <a:sym typeface="Times New Roman"/>
              </a:rPr>
              <a:t>the boundary between “grounded” ice resting on land and any associated floating ice comprising a retaining ice shelf</a:t>
            </a:r>
          </a:p>
          <a:p>
            <a:endParaRPr sz="2400" b="0" i="0" u="none" strike="noStrike" cap="none" baseline="0" dirty="0">
              <a:solidFill>
                <a:schemeClr val="lt1"/>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a:spLocks noGrp="1"/>
          </p:cNvSpPr>
          <p:nvPr>
            <p:ph type="title"/>
          </p:nvPr>
        </p:nvSpPr>
        <p:spPr>
          <a:xfrm>
            <a:off x="762000" y="381000"/>
            <a:ext cx="7772400" cy="800189"/>
          </a:xfrm>
          <a:prstGeom prst="rect">
            <a:avLst/>
          </a:prstGeom>
        </p:spPr>
        <p:txBody>
          <a:bodyPr lIns="91425" tIns="91425" rIns="91425" bIns="91425" anchor="t" anchorCtr="0">
            <a:spAutoFit/>
          </a:bodyPr>
          <a:lstStyle/>
          <a:p>
            <a:pPr lvl="0">
              <a:buClr>
                <a:srgbClr val="000000"/>
              </a:buClr>
              <a:buSzPct val="27500"/>
              <a:buFont typeface="Arial"/>
              <a:buNone/>
            </a:pPr>
            <a:r>
              <a:rPr dirty="0">
                <a:solidFill>
                  <a:schemeClr val="bg1"/>
                </a:solidFill>
                <a:latin typeface="Times New Roman"/>
                <a:cs typeface="Times New Roman"/>
              </a:rPr>
              <a:t>Background</a:t>
            </a:r>
          </a:p>
        </p:txBody>
      </p:sp>
      <p:sp>
        <p:nvSpPr>
          <p:cNvPr id="167" name="Shape 167"/>
          <p:cNvSpPr>
            <a:spLocks noGrp="1"/>
          </p:cNvSpPr>
          <p:nvPr>
            <p:ph type="body" idx="1"/>
          </p:nvPr>
        </p:nvSpPr>
        <p:spPr>
          <a:xfrm>
            <a:off x="698250" y="1085059"/>
            <a:ext cx="8008199" cy="3044393"/>
          </a:xfrm>
          <a:prstGeom prst="rect">
            <a:avLst/>
          </a:prstGeom>
        </p:spPr>
        <p:txBody>
          <a:bodyPr lIns="91425" tIns="91425" rIns="91425" bIns="91425" anchor="t" anchorCtr="0">
            <a:spAutoFit/>
          </a:bodyPr>
          <a:lstStyle/>
          <a:p>
            <a:pPr marL="0" marR="0" lvl="0" indent="0" algn="l" rtl="0">
              <a:lnSpc>
                <a:spcPct val="100000"/>
              </a:lnSpc>
              <a:spcBef>
                <a:spcPts val="700"/>
              </a:spcBef>
              <a:spcAft>
                <a:spcPts val="0"/>
              </a:spcAft>
              <a:buClr>
                <a:srgbClr val="000000"/>
              </a:buClr>
              <a:buSzPct val="61111"/>
              <a:buFont typeface="Arial"/>
              <a:buNone/>
            </a:pPr>
            <a:r>
              <a:rPr sz="1800" dirty="0" smtClean="0">
                <a:latin typeface="Times New Roman"/>
                <a:ea typeface="Times New Roman"/>
                <a:cs typeface="Times New Roman"/>
                <a:sym typeface="Times New Roman"/>
              </a:rPr>
              <a:t>In </a:t>
            </a:r>
            <a:r>
              <a:rPr sz="1800" dirty="0">
                <a:latin typeface="Times New Roman"/>
                <a:ea typeface="Times New Roman"/>
                <a:cs typeface="Times New Roman"/>
                <a:sym typeface="Times New Roman"/>
              </a:rPr>
              <a:t>2011, ECSU students observed the gradual reduction of an ice shelf in Pine Island Bay when comparing Landsat images spanning the years 1972 to the shelf’s ultimate disappearance by January 17, 2003.  The ice shelf was located within </a:t>
            </a:r>
            <a:r>
              <a:rPr sz="1800" i="1" dirty="0">
                <a:latin typeface="Times New Roman"/>
                <a:ea typeface="Times New Roman"/>
                <a:cs typeface="Times New Roman"/>
                <a:sym typeface="Times New Roman"/>
              </a:rPr>
              <a:t>ECSU Bay</a:t>
            </a:r>
            <a:r>
              <a:rPr sz="1800" dirty="0">
                <a:latin typeface="Times New Roman"/>
                <a:ea typeface="Times New Roman"/>
                <a:cs typeface="Times New Roman"/>
                <a:sym typeface="Times New Roman"/>
              </a:rPr>
              <a:t> at 73.945° South Latitude and 102.390 West Longitude lies on the Canisteo Peninsula. These observations suggested the Pine Island Bay coastal ice morphology were exhibiting long term changes possibly due to processes related to global climate change. The presence of other similar instances of long term change along the roughly 1000 km extent of the Pine Island Bay coastline was surveyed between 100° West Longitude to </a:t>
            </a:r>
            <a:r>
              <a:rPr sz="1800" dirty="0" smtClean="0">
                <a:latin typeface="Times New Roman"/>
                <a:ea typeface="Times New Roman"/>
                <a:cs typeface="Times New Roman"/>
                <a:sym typeface="Times New Roman"/>
              </a:rPr>
              <a:t>11</a:t>
            </a:r>
            <a:r>
              <a:rPr lang="en-US" sz="1800" dirty="0" smtClean="0">
                <a:latin typeface="Times New Roman"/>
                <a:ea typeface="Times New Roman"/>
                <a:cs typeface="Times New Roman"/>
                <a:sym typeface="Times New Roman"/>
              </a:rPr>
              <a:t>2</a:t>
            </a:r>
            <a:r>
              <a:rPr sz="1800" dirty="0" smtClean="0">
                <a:latin typeface="Times New Roman"/>
                <a:ea typeface="Times New Roman"/>
                <a:cs typeface="Times New Roman"/>
                <a:sym typeface="Times New Roman"/>
              </a:rPr>
              <a:t>° </a:t>
            </a:r>
            <a:r>
              <a:rPr sz="1800" dirty="0">
                <a:latin typeface="Times New Roman"/>
                <a:ea typeface="Times New Roman"/>
                <a:cs typeface="Times New Roman"/>
                <a:sym typeface="Times New Roman"/>
              </a:rPr>
              <a:t>West Longitude</a:t>
            </a:r>
            <a:r>
              <a:rPr sz="1800" dirty="0" smtClean="0">
                <a:latin typeface="Times New Roman"/>
                <a:ea typeface="Times New Roman"/>
                <a:cs typeface="Times New Roman"/>
                <a:sym typeface="Times New Roman"/>
              </a:rPr>
              <a:t>.</a:t>
            </a:r>
            <a:endParaRPr sz="1800" dirty="0">
              <a:solidFill>
                <a:srgbClr val="FFFFFF"/>
              </a:solidFill>
              <a:latin typeface="Times New Roman"/>
              <a:ea typeface="Times New Roman"/>
              <a:cs typeface="Times New Roman"/>
              <a:sym typeface="Times New Roman"/>
            </a:endParaRPr>
          </a:p>
          <a:p>
            <a:endParaRPr sz="1800" dirty="0">
              <a:solidFill>
                <a:srgbClr val="FFFFFF"/>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a:spLocks noGrp="1"/>
          </p:cNvSpPr>
          <p:nvPr>
            <p:ph type="title"/>
          </p:nvPr>
        </p:nvSpPr>
        <p:spPr>
          <a:xfrm>
            <a:off x="914400" y="381000"/>
            <a:ext cx="7391400" cy="800189"/>
          </a:xfrm>
          <a:prstGeom prst="rect">
            <a:avLst/>
          </a:prstGeom>
        </p:spPr>
        <p:txBody>
          <a:bodyPr wrap="square" lIns="91425" tIns="91425" rIns="91425" bIns="91425" anchor="t" anchorCtr="0">
            <a:spAutoFit/>
          </a:bodyPr>
          <a:lstStyle/>
          <a:p>
            <a:pPr>
              <a:buNone/>
            </a:pPr>
            <a:r>
              <a:rPr lang="en-US" dirty="0" smtClean="0">
                <a:solidFill>
                  <a:schemeClr val="bg1"/>
                </a:solidFill>
                <a:latin typeface="Times New Roman"/>
                <a:cs typeface="Times New Roman"/>
              </a:rPr>
              <a:t>Survey </a:t>
            </a:r>
            <a:r>
              <a:rPr lang="en-US" dirty="0">
                <a:solidFill>
                  <a:schemeClr val="bg1"/>
                </a:solidFill>
                <a:latin typeface="Times New Roman"/>
                <a:cs typeface="Times New Roman"/>
              </a:rPr>
              <a:t>o</a:t>
            </a:r>
            <a:r>
              <a:rPr dirty="0" smtClean="0">
                <a:solidFill>
                  <a:schemeClr val="bg1"/>
                </a:solidFill>
                <a:latin typeface="Times New Roman"/>
                <a:cs typeface="Times New Roman"/>
              </a:rPr>
              <a:t>f</a:t>
            </a:r>
            <a:r>
              <a:rPr lang="en-US" dirty="0" smtClean="0">
                <a:solidFill>
                  <a:schemeClr val="bg1"/>
                </a:solidFill>
                <a:latin typeface="Times New Roman"/>
                <a:cs typeface="Times New Roman"/>
              </a:rPr>
              <a:t> Pine Island Bay</a:t>
            </a:r>
            <a:endParaRPr dirty="0">
              <a:solidFill>
                <a:schemeClr val="bg1"/>
              </a:solidFill>
              <a:latin typeface="Times New Roman"/>
              <a:cs typeface="Times New Roman"/>
            </a:endParaRPr>
          </a:p>
        </p:txBody>
      </p:sp>
      <p:sp>
        <p:nvSpPr>
          <p:cNvPr id="179" name="Shape 179"/>
          <p:cNvSpPr/>
          <p:nvPr/>
        </p:nvSpPr>
        <p:spPr>
          <a:xfrm>
            <a:off x="914400" y="1219200"/>
            <a:ext cx="7418060" cy="5383167"/>
          </a:xfrm>
          <a:prstGeom prst="rect">
            <a:avLst/>
          </a:prstGeom>
          <a:blipFill>
            <a:blip r:embed="rId3"/>
            <a:stretch>
              <a:fillRect/>
            </a:stretch>
          </a:blipFill>
          <a:ln>
            <a:solidFill>
              <a:schemeClr val="bg1"/>
            </a:solidFill>
          </a:ln>
        </p:spPr>
      </p:sp>
      <p:sp>
        <p:nvSpPr>
          <p:cNvPr id="2" name="Oval 1"/>
          <p:cNvSpPr/>
          <p:nvPr/>
        </p:nvSpPr>
        <p:spPr>
          <a:xfrm>
            <a:off x="1676400" y="4038600"/>
            <a:ext cx="914400" cy="914400"/>
          </a:xfrm>
          <a:prstGeom prst="ellipse">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extBox 2"/>
          <p:cNvSpPr txBox="1"/>
          <p:nvPr/>
        </p:nvSpPr>
        <p:spPr>
          <a:xfrm>
            <a:off x="2895600" y="3733800"/>
            <a:ext cx="22098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Times New Roman"/>
                <a:cs typeface="Times New Roman"/>
              </a:rPr>
              <a:t>Pine Island Bay </a:t>
            </a:r>
          </a:p>
          <a:p>
            <a:r>
              <a:rPr lang="en-US" dirty="0" smtClean="0">
                <a:latin typeface="Times New Roman"/>
                <a:cs typeface="Times New Roman"/>
              </a:rPr>
              <a:t>(100° West Longitude - 112° West Longitude)</a:t>
            </a:r>
            <a:endParaRPr lang="en-US" dirty="0">
              <a:latin typeface="Times New Roman"/>
              <a:cs typeface="Times New Roman"/>
            </a:endParaRPr>
          </a:p>
        </p:txBody>
      </p:sp>
      <p:cxnSp>
        <p:nvCxnSpPr>
          <p:cNvPr id="5" name="Straight Connector 4"/>
          <p:cNvCxnSpPr>
            <a:stCxn id="3" idx="1"/>
          </p:cNvCxnSpPr>
          <p:nvPr/>
        </p:nvCxnSpPr>
        <p:spPr>
          <a:xfrm flipH="1">
            <a:off x="2514600" y="4103132"/>
            <a:ext cx="381000" cy="16406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2166375" y="1809252"/>
            <a:ext cx="5120099" cy="2855399"/>
          </a:xfrm>
          <a:prstGeom prst="rect">
            <a:avLst/>
          </a:prstGeom>
          <a:noFill/>
          <a:ln>
            <a:noFill/>
          </a:ln>
        </p:spPr>
        <p:txBody>
          <a:bodyPr lIns="91425" tIns="45700" rIns="91425" bIns="45700" anchor="t" anchorCtr="0">
            <a:spAutoFit/>
          </a:bodyPr>
          <a:lstStyle/>
          <a:p>
            <a:endParaRPr/>
          </a:p>
        </p:txBody>
      </p:sp>
      <p:pic>
        <p:nvPicPr>
          <p:cNvPr id="2" name="Picture 1" descr="Pine Isla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853440"/>
            <a:ext cx="5917067" cy="5623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p:cNvSpPr/>
          <p:nvPr/>
        </p:nvSpPr>
        <p:spPr>
          <a:xfrm>
            <a:off x="4419600" y="2743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0386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581400" y="3429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267200" y="3200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648200" y="2667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495800" y="26670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410200" y="5181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38400" y="54102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286000" y="5334000"/>
            <a:ext cx="2362200" cy="584776"/>
          </a:xfrm>
          <a:prstGeom prst="rect">
            <a:avLst/>
          </a:prstGeom>
          <a:noFill/>
        </p:spPr>
        <p:txBody>
          <a:bodyPr wrap="square" rtlCol="0">
            <a:spAutoFit/>
          </a:bodyPr>
          <a:lstStyle/>
          <a:p>
            <a:r>
              <a:rPr lang="en-US" dirty="0" smtClean="0"/>
              <a:t>     </a:t>
            </a:r>
            <a:r>
              <a:rPr lang="en-US" dirty="0" smtClean="0">
                <a:solidFill>
                  <a:schemeClr val="bg1"/>
                </a:solidFill>
              </a:rPr>
              <a:t> -   </a:t>
            </a:r>
            <a:r>
              <a:rPr lang="en-US" sz="1600" dirty="0" smtClean="0">
                <a:solidFill>
                  <a:schemeClr val="bg1"/>
                </a:solidFill>
                <a:latin typeface="Times New Roman"/>
                <a:cs typeface="Times New Roman"/>
              </a:rPr>
              <a:t>points of change found during the survey</a:t>
            </a:r>
            <a:endParaRPr lang="en-US" sz="1600" dirty="0">
              <a:solidFill>
                <a:schemeClr val="bg1"/>
              </a:solidFill>
              <a:latin typeface="Times New Roman"/>
              <a:cs typeface="Times New Roman"/>
            </a:endParaRPr>
          </a:p>
        </p:txBody>
      </p:sp>
      <p:sp>
        <p:nvSpPr>
          <p:cNvPr id="13" name="Oval 12"/>
          <p:cNvSpPr/>
          <p:nvPr/>
        </p:nvSpPr>
        <p:spPr>
          <a:xfrm flipH="1">
            <a:off x="4419600" y="28194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flipV="1">
            <a:off x="4419600" y="3048000"/>
            <a:ext cx="304800" cy="762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Shape 178"/>
          <p:cNvSpPr txBox="1">
            <a:spLocks/>
          </p:cNvSpPr>
          <p:nvPr/>
        </p:nvSpPr>
        <p:spPr>
          <a:xfrm>
            <a:off x="914400" y="237322"/>
            <a:ext cx="7620000" cy="677078"/>
          </a:xfrm>
          <a:prstGeom prst="rect">
            <a:avLst/>
          </a:prstGeom>
        </p:spPr>
        <p:txBody>
          <a:bodyPr wrap="square" lIns="91425" tIns="91425" rIns="91425" bIns="91425" anchor="t"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en-US" sz="3200" dirty="0" smtClean="0">
                <a:solidFill>
                  <a:schemeClr val="bg1"/>
                </a:solidFill>
                <a:latin typeface="Times New Roman"/>
                <a:cs typeface="Times New Roman"/>
              </a:rPr>
              <a:t>Survey Points of Change in Pine Island Bay</a:t>
            </a:r>
            <a:endParaRPr lang="en-US" sz="3200" dirty="0">
              <a:solidFill>
                <a:schemeClr val="bg1"/>
              </a:solidFill>
              <a:latin typeface="Times New Roman"/>
              <a:cs typeface="Times New Roman"/>
            </a:endParaRPr>
          </a:p>
        </p:txBody>
      </p:sp>
      <p:sp>
        <p:nvSpPr>
          <p:cNvPr id="19" name="TextBox 18"/>
          <p:cNvSpPr txBox="1"/>
          <p:nvPr/>
        </p:nvSpPr>
        <p:spPr>
          <a:xfrm>
            <a:off x="4724400" y="3048000"/>
            <a:ext cx="9906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latin typeface="Times New Roman"/>
                <a:cs typeface="Times New Roman"/>
              </a:rPr>
              <a:t>“ECSU Bay</a:t>
            </a:r>
            <a:r>
              <a:rPr lang="en-US" sz="1200" dirty="0" smtClean="0">
                <a:latin typeface="Times New Roman"/>
                <a:cs typeface="Times New Roman"/>
              </a:rPr>
              <a:t>”</a:t>
            </a:r>
            <a:endParaRPr lang="en-US" sz="1200" dirty="0">
              <a:latin typeface="Times New Roman"/>
              <a:cs typeface="Times New Roman"/>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a:spLocks noGrp="1"/>
          </p:cNvSpPr>
          <p:nvPr>
            <p:ph type="title"/>
          </p:nvPr>
        </p:nvSpPr>
        <p:spPr>
          <a:xfrm>
            <a:off x="762000" y="381000"/>
            <a:ext cx="7543800" cy="707846"/>
          </a:xfrm>
          <a:prstGeom prst="rect">
            <a:avLst/>
          </a:prstGeom>
          <a:noFill/>
          <a:ln>
            <a:noFill/>
          </a:ln>
        </p:spPr>
        <p:txBody>
          <a:bodyPr wrap="square" lIns="91425" tIns="45700" rIns="91425" bIns="45700" anchor="t" anchorCtr="0">
            <a:spAutoFit/>
          </a:bodyPr>
          <a:lstStyle/>
          <a:p>
            <a:pPr marL="0" marR="0" lvl="0" indent="0" algn="l" rtl="0">
              <a:spcBef>
                <a:spcPts val="0"/>
              </a:spcBef>
              <a:buClr>
                <a:schemeClr val="lt2"/>
              </a:buClr>
              <a:buSzPct val="25000"/>
              <a:buFont typeface="Arial"/>
              <a:buNone/>
            </a:pPr>
            <a:r>
              <a:rPr sz="4000" b="0" i="0" u="none" strike="noStrike" cap="none" baseline="0" dirty="0">
                <a:solidFill>
                  <a:schemeClr val="lt1"/>
                </a:solidFill>
                <a:latin typeface="Times New Roman"/>
                <a:ea typeface="Arial"/>
                <a:cs typeface="Times New Roman"/>
                <a:sym typeface="Arial"/>
              </a:rPr>
              <a:t>Methodology</a:t>
            </a:r>
          </a:p>
        </p:txBody>
      </p:sp>
      <p:sp>
        <p:nvSpPr>
          <p:cNvPr id="195" name="Shape 195"/>
          <p:cNvSpPr>
            <a:spLocks noGrp="1"/>
          </p:cNvSpPr>
          <p:nvPr>
            <p:ph type="body" idx="1"/>
          </p:nvPr>
        </p:nvSpPr>
        <p:spPr>
          <a:xfrm>
            <a:off x="762000" y="1143000"/>
            <a:ext cx="7848600" cy="5326803"/>
          </a:xfrm>
          <a:prstGeom prst="rect">
            <a:avLst/>
          </a:prstGeom>
          <a:noFill/>
          <a:ln w="9525" cap="flat">
            <a:solidFill>
              <a:srgbClr val="FFFFFF"/>
            </a:solidFill>
            <a:prstDash val="solid"/>
            <a:round/>
            <a:headEnd type="none" w="med" len="med"/>
            <a:tailEnd type="none" w="med" len="med"/>
          </a:ln>
        </p:spPr>
        <p:txBody>
          <a:bodyPr wrap="square" lIns="91425" tIns="45700" rIns="91425" bIns="45700" anchor="t" anchorCtr="0">
            <a:spAutoFit/>
          </a:bodyPr>
          <a:lstStyle/>
          <a:p>
            <a:pPr marL="0" marR="0" lvl="0" indent="-85725" algn="just" rtl="0">
              <a:lnSpc>
                <a:spcPct val="115000"/>
              </a:lnSpc>
              <a:spcBef>
                <a:spcPts val="0"/>
              </a:spcBef>
              <a:spcAft>
                <a:spcPts val="0"/>
              </a:spcAft>
              <a:buClr>
                <a:schemeClr val="lt2"/>
              </a:buClr>
              <a:buSzPct val="125000"/>
              <a:buFont typeface="Arial"/>
              <a:buChar char="•"/>
            </a:pPr>
            <a:r>
              <a:rPr sz="1800" dirty="0">
                <a:solidFill>
                  <a:srgbClr val="FFFFFF"/>
                </a:solidFill>
                <a:latin typeface="Times New Roman"/>
                <a:ea typeface="Times New Roman"/>
                <a:cs typeface="Times New Roman"/>
                <a:sym typeface="Times New Roman"/>
              </a:rPr>
              <a:t>Landsat images of the study area were obtained from the LIMA website and the USGS </a:t>
            </a:r>
            <a:r>
              <a:rPr sz="1800" dirty="0" err="1">
                <a:solidFill>
                  <a:srgbClr val="FFFFFF"/>
                </a:solidFill>
                <a:latin typeface="Times New Roman"/>
                <a:ea typeface="Times New Roman"/>
                <a:cs typeface="Times New Roman"/>
                <a:sym typeface="Times New Roman"/>
              </a:rPr>
              <a:t>GLoVIS</a:t>
            </a:r>
            <a:r>
              <a:rPr sz="1800" dirty="0">
                <a:solidFill>
                  <a:srgbClr val="FFFFFF"/>
                </a:solidFill>
                <a:latin typeface="Times New Roman"/>
                <a:ea typeface="Times New Roman"/>
                <a:cs typeface="Times New Roman"/>
                <a:sym typeface="Times New Roman"/>
              </a:rPr>
              <a:t> archives. The images were selected using the following criteria: 1) spatially covered study area </a:t>
            </a:r>
            <a:r>
              <a:rPr sz="1800" dirty="0" smtClean="0">
                <a:solidFill>
                  <a:srgbClr val="FFFFFF"/>
                </a:solidFill>
                <a:latin typeface="Times New Roman"/>
                <a:ea typeface="Times New Roman"/>
                <a:cs typeface="Times New Roman"/>
                <a:sym typeface="Times New Roman"/>
              </a:rPr>
              <a:t>2</a:t>
            </a:r>
            <a:r>
              <a:rPr sz="1800" dirty="0">
                <a:solidFill>
                  <a:srgbClr val="FFFFFF"/>
                </a:solidFill>
                <a:latin typeface="Times New Roman"/>
                <a:ea typeface="Times New Roman"/>
                <a:cs typeface="Times New Roman"/>
                <a:sym typeface="Times New Roman"/>
              </a:rPr>
              <a:t>) clarity (&lt; 20% cloud cover)  and 3) age.</a:t>
            </a:r>
          </a:p>
          <a:p>
            <a:endParaRPr sz="1800" dirty="0">
              <a:solidFill>
                <a:srgbClr val="FFFFFF"/>
              </a:solidFill>
              <a:latin typeface="Times New Roman"/>
              <a:ea typeface="Times New Roman"/>
              <a:cs typeface="Times New Roman"/>
              <a:sym typeface="Times New Roman"/>
            </a:endParaRPr>
          </a:p>
          <a:p>
            <a:pPr marL="0" lvl="0" indent="-85725" algn="just" rtl="0">
              <a:lnSpc>
                <a:spcPct val="115000"/>
              </a:lnSpc>
              <a:spcBef>
                <a:spcPts val="0"/>
              </a:spcBef>
              <a:buClr>
                <a:schemeClr val="lt2"/>
              </a:buClr>
              <a:buSzPct val="125000"/>
              <a:buFont typeface="Arial"/>
              <a:buChar char="•"/>
            </a:pPr>
            <a:r>
              <a:rPr sz="1800" dirty="0">
                <a:solidFill>
                  <a:srgbClr val="FFFFFF"/>
                </a:solidFill>
                <a:latin typeface="Times New Roman"/>
                <a:ea typeface="Times New Roman"/>
                <a:cs typeface="Times New Roman"/>
                <a:sym typeface="Times New Roman"/>
              </a:rPr>
              <a:t>Available images were downloaded from the </a:t>
            </a:r>
            <a:r>
              <a:rPr sz="1800" dirty="0" smtClean="0">
                <a:solidFill>
                  <a:srgbClr val="FFFFFF"/>
                </a:solidFill>
                <a:latin typeface="Times New Roman"/>
                <a:ea typeface="Times New Roman"/>
                <a:cs typeface="Times New Roman"/>
                <a:sym typeface="Times New Roman"/>
              </a:rPr>
              <a:t>years </a:t>
            </a:r>
            <a:r>
              <a:rPr sz="1800" dirty="0">
                <a:solidFill>
                  <a:srgbClr val="FFFFFF"/>
                </a:solidFill>
                <a:latin typeface="Times New Roman"/>
                <a:ea typeface="Times New Roman"/>
                <a:cs typeface="Times New Roman"/>
                <a:sym typeface="Times New Roman"/>
              </a:rPr>
              <a:t>1973 </a:t>
            </a:r>
            <a:r>
              <a:rPr lang="en-US" sz="1800" dirty="0" smtClean="0">
                <a:solidFill>
                  <a:srgbClr val="FFFFFF"/>
                </a:solidFill>
                <a:latin typeface="Times New Roman"/>
                <a:ea typeface="Times New Roman"/>
                <a:cs typeface="Times New Roman"/>
                <a:sym typeface="Times New Roman"/>
              </a:rPr>
              <a:t>- </a:t>
            </a:r>
            <a:r>
              <a:rPr sz="1800" dirty="0" smtClean="0">
                <a:solidFill>
                  <a:srgbClr val="FFFFFF"/>
                </a:solidFill>
                <a:latin typeface="Times New Roman"/>
                <a:ea typeface="Times New Roman"/>
                <a:cs typeface="Times New Roman"/>
                <a:sym typeface="Times New Roman"/>
              </a:rPr>
              <a:t>2012</a:t>
            </a:r>
            <a:r>
              <a:rPr sz="1800" dirty="0">
                <a:solidFill>
                  <a:srgbClr val="FFFFFF"/>
                </a:solidFill>
                <a:latin typeface="Times New Roman"/>
                <a:ea typeface="Times New Roman"/>
                <a:cs typeface="Times New Roman"/>
                <a:sym typeface="Times New Roman"/>
              </a:rPr>
              <a:t>.</a:t>
            </a:r>
          </a:p>
          <a:p>
            <a:endParaRPr sz="1800" dirty="0">
              <a:solidFill>
                <a:srgbClr val="FFFFFF"/>
              </a:solidFill>
              <a:latin typeface="Times New Roman"/>
              <a:ea typeface="Times New Roman"/>
              <a:cs typeface="Times New Roman"/>
              <a:sym typeface="Times New Roman"/>
            </a:endParaRPr>
          </a:p>
          <a:p>
            <a:pPr marL="0" lvl="0" indent="-85725" algn="just" rtl="0">
              <a:lnSpc>
                <a:spcPct val="115000"/>
              </a:lnSpc>
              <a:spcBef>
                <a:spcPts val="0"/>
              </a:spcBef>
              <a:buClr>
                <a:schemeClr val="lt2"/>
              </a:buClr>
              <a:buSzPct val="125000"/>
              <a:buFont typeface="Arial"/>
              <a:buChar char="•"/>
            </a:pPr>
            <a:r>
              <a:rPr lang="en-US" sz="1800" dirty="0" smtClean="0">
                <a:solidFill>
                  <a:srgbClr val="FFFFFF"/>
                </a:solidFill>
                <a:latin typeface="Times New Roman"/>
                <a:ea typeface="Times New Roman"/>
                <a:cs typeface="Times New Roman"/>
                <a:sym typeface="Times New Roman"/>
              </a:rPr>
              <a:t> T</a:t>
            </a:r>
            <a:r>
              <a:rPr sz="1800" dirty="0" smtClean="0">
                <a:solidFill>
                  <a:srgbClr val="FFFFFF"/>
                </a:solidFill>
                <a:latin typeface="Times New Roman"/>
                <a:ea typeface="Times New Roman"/>
                <a:cs typeface="Times New Roman"/>
                <a:sym typeface="Times New Roman"/>
              </a:rPr>
              <a:t>he </a:t>
            </a:r>
            <a:r>
              <a:rPr sz="1800" dirty="0">
                <a:solidFill>
                  <a:srgbClr val="FFFFFF"/>
                </a:solidFill>
                <a:latin typeface="Times New Roman"/>
                <a:ea typeface="Times New Roman"/>
                <a:cs typeface="Times New Roman"/>
                <a:sym typeface="Times New Roman"/>
              </a:rPr>
              <a:t>ASAID </a:t>
            </a:r>
            <a:r>
              <a:rPr lang="en-US" sz="1800" dirty="0" smtClean="0">
                <a:solidFill>
                  <a:srgbClr val="FFFFFF"/>
                </a:solidFill>
                <a:latin typeface="Times New Roman"/>
                <a:ea typeface="Times New Roman"/>
                <a:cs typeface="Times New Roman"/>
                <a:sym typeface="Times New Roman"/>
              </a:rPr>
              <a:t>BSB text </a:t>
            </a:r>
            <a:r>
              <a:rPr sz="1800" dirty="0" smtClean="0">
                <a:solidFill>
                  <a:srgbClr val="FFFFFF"/>
                </a:solidFill>
                <a:latin typeface="Times New Roman"/>
                <a:ea typeface="Times New Roman"/>
                <a:cs typeface="Times New Roman"/>
                <a:sym typeface="Times New Roman"/>
              </a:rPr>
              <a:t>file </a:t>
            </a:r>
            <a:r>
              <a:rPr sz="1800" dirty="0">
                <a:solidFill>
                  <a:srgbClr val="FFFFFF"/>
                </a:solidFill>
                <a:latin typeface="Times New Roman"/>
                <a:ea typeface="Times New Roman"/>
                <a:cs typeface="Times New Roman"/>
                <a:sym typeface="Times New Roman"/>
              </a:rPr>
              <a:t>was </a:t>
            </a:r>
            <a:r>
              <a:rPr lang="en-US" sz="1800" dirty="0" smtClean="0">
                <a:solidFill>
                  <a:srgbClr val="FFFFFF"/>
                </a:solidFill>
                <a:latin typeface="Times New Roman"/>
                <a:ea typeface="Times New Roman"/>
                <a:cs typeface="Times New Roman"/>
                <a:sym typeface="Times New Roman"/>
              </a:rPr>
              <a:t>edited</a:t>
            </a:r>
            <a:r>
              <a:rPr sz="1800" dirty="0" smtClean="0">
                <a:solidFill>
                  <a:srgbClr val="FFFFFF"/>
                </a:solidFill>
                <a:latin typeface="Times New Roman"/>
                <a:ea typeface="Times New Roman"/>
                <a:cs typeface="Times New Roman"/>
                <a:sym typeface="Times New Roman"/>
              </a:rPr>
              <a:t> </a:t>
            </a:r>
            <a:r>
              <a:rPr sz="1800" dirty="0">
                <a:solidFill>
                  <a:srgbClr val="FFFFFF"/>
                </a:solidFill>
                <a:latin typeface="Times New Roman"/>
                <a:ea typeface="Times New Roman"/>
                <a:cs typeface="Times New Roman"/>
                <a:sym typeface="Times New Roman"/>
              </a:rPr>
              <a:t>to specifically encompass </a:t>
            </a:r>
            <a:r>
              <a:rPr sz="1800" dirty="0" smtClean="0">
                <a:solidFill>
                  <a:srgbClr val="FFFFFF"/>
                </a:solidFill>
                <a:latin typeface="Times New Roman"/>
                <a:ea typeface="Times New Roman"/>
                <a:cs typeface="Times New Roman"/>
                <a:sym typeface="Times New Roman"/>
              </a:rPr>
              <a:t>the</a:t>
            </a:r>
            <a:r>
              <a:rPr lang="en-US" sz="1800" dirty="0" smtClean="0">
                <a:solidFill>
                  <a:srgbClr val="FFFFFF"/>
                </a:solidFill>
                <a:latin typeface="Times New Roman"/>
                <a:ea typeface="Times New Roman"/>
                <a:cs typeface="Times New Roman"/>
                <a:sym typeface="Times New Roman"/>
              </a:rPr>
              <a:t> Pine Island Bay periphery</a:t>
            </a:r>
            <a:r>
              <a:rPr sz="1800" dirty="0" smtClean="0">
                <a:solidFill>
                  <a:srgbClr val="FFFFFF"/>
                </a:solidFill>
                <a:latin typeface="Times New Roman"/>
                <a:ea typeface="Times New Roman"/>
                <a:cs typeface="Times New Roman"/>
                <a:sym typeface="Times New Roman"/>
              </a:rPr>
              <a:t>. </a:t>
            </a:r>
            <a:endParaRPr lang="en-US" sz="1800" dirty="0" smtClean="0">
              <a:solidFill>
                <a:srgbClr val="FFFFFF"/>
              </a:solidFill>
              <a:latin typeface="Times New Roman"/>
              <a:ea typeface="Times New Roman"/>
              <a:cs typeface="Times New Roman"/>
              <a:sym typeface="Times New Roman"/>
            </a:endParaRPr>
          </a:p>
          <a:p>
            <a:pPr marL="0" lvl="0" indent="-85725" algn="just" rtl="0">
              <a:lnSpc>
                <a:spcPct val="115000"/>
              </a:lnSpc>
              <a:spcBef>
                <a:spcPts val="0"/>
              </a:spcBef>
              <a:buClr>
                <a:schemeClr val="lt2"/>
              </a:buClr>
              <a:buSzPct val="125000"/>
              <a:buFont typeface="Arial"/>
              <a:buChar char="•"/>
            </a:pPr>
            <a:endParaRPr lang="en-US" sz="1800" dirty="0" smtClean="0">
              <a:solidFill>
                <a:srgbClr val="FFFFFF"/>
              </a:solidFill>
              <a:latin typeface="Times New Roman"/>
              <a:ea typeface="Times New Roman"/>
              <a:cs typeface="Times New Roman"/>
              <a:sym typeface="Times New Roman"/>
            </a:endParaRPr>
          </a:p>
          <a:p>
            <a:pPr marL="0" lvl="0" indent="-85725" algn="just" rtl="0">
              <a:lnSpc>
                <a:spcPct val="115000"/>
              </a:lnSpc>
              <a:spcBef>
                <a:spcPts val="0"/>
              </a:spcBef>
              <a:buClr>
                <a:schemeClr val="lt2"/>
              </a:buClr>
              <a:buSzPct val="125000"/>
              <a:buFont typeface="Arial"/>
              <a:buChar char="•"/>
            </a:pPr>
            <a:r>
              <a:rPr lang="en-US" sz="1800" dirty="0" smtClean="0">
                <a:solidFill>
                  <a:srgbClr val="FFFFFF"/>
                </a:solidFill>
                <a:latin typeface="Times New Roman"/>
                <a:ea typeface="Times New Roman"/>
                <a:cs typeface="Times New Roman"/>
                <a:sym typeface="Times New Roman"/>
              </a:rPr>
              <a:t> The edited BSB vector file was overlain on all Landsat</a:t>
            </a:r>
            <a:r>
              <a:rPr sz="1800" dirty="0" smtClean="0">
                <a:solidFill>
                  <a:srgbClr val="FFFFFF"/>
                </a:solidFill>
                <a:latin typeface="Times New Roman"/>
                <a:ea typeface="Times New Roman"/>
                <a:cs typeface="Times New Roman"/>
                <a:sym typeface="Times New Roman"/>
              </a:rPr>
              <a:t> images</a:t>
            </a:r>
            <a:r>
              <a:rPr lang="en-US" sz="1800" dirty="0" smtClean="0">
                <a:solidFill>
                  <a:srgbClr val="FFFFFF"/>
                </a:solidFill>
                <a:latin typeface="Times New Roman"/>
                <a:ea typeface="Times New Roman"/>
                <a:cs typeface="Times New Roman"/>
                <a:sym typeface="Times New Roman"/>
              </a:rPr>
              <a:t>, providing a reference for determining temporal variation. </a:t>
            </a:r>
            <a:endParaRPr sz="1800" dirty="0">
              <a:solidFill>
                <a:srgbClr val="FFFFFF"/>
              </a:solidFill>
              <a:latin typeface="Times New Roman"/>
              <a:ea typeface="Times New Roman"/>
              <a:cs typeface="Times New Roman"/>
              <a:sym typeface="Times New Roman"/>
            </a:endParaRPr>
          </a:p>
          <a:p>
            <a:endParaRPr sz="1800" dirty="0">
              <a:solidFill>
                <a:srgbClr val="FFFFFF"/>
              </a:solidFill>
              <a:latin typeface="Times New Roman"/>
              <a:ea typeface="Times New Roman"/>
              <a:cs typeface="Times New Roman"/>
              <a:sym typeface="Times New Roman"/>
            </a:endParaRPr>
          </a:p>
          <a:p>
            <a:pPr marL="0" lvl="0" indent="-85725" algn="just" rtl="0">
              <a:lnSpc>
                <a:spcPct val="115000"/>
              </a:lnSpc>
              <a:spcBef>
                <a:spcPts val="0"/>
              </a:spcBef>
              <a:buClr>
                <a:schemeClr val="lt2"/>
              </a:buClr>
              <a:buSzPct val="125000"/>
              <a:buFont typeface="Arial"/>
              <a:buChar char="•"/>
            </a:pPr>
            <a:r>
              <a:rPr lang="en-US" sz="1800" dirty="0" smtClean="0">
                <a:solidFill>
                  <a:srgbClr val="FFFFFF"/>
                </a:solidFill>
                <a:latin typeface="Times New Roman"/>
                <a:ea typeface="Times New Roman"/>
                <a:cs typeface="Times New Roman"/>
                <a:sym typeface="Times New Roman"/>
              </a:rPr>
              <a:t> MSS </a:t>
            </a:r>
            <a:r>
              <a:rPr lang="en-US" sz="1800" dirty="0">
                <a:solidFill>
                  <a:srgbClr val="FFFFFF"/>
                </a:solidFill>
                <a:latin typeface="Times New Roman"/>
                <a:ea typeface="Times New Roman"/>
                <a:cs typeface="Times New Roman"/>
                <a:sym typeface="Times New Roman"/>
              </a:rPr>
              <a:t>p</a:t>
            </a:r>
            <a:r>
              <a:rPr sz="1800" dirty="0" smtClean="0">
                <a:solidFill>
                  <a:srgbClr val="FFFFFF"/>
                </a:solidFill>
                <a:latin typeface="Times New Roman"/>
                <a:ea typeface="Times New Roman"/>
                <a:cs typeface="Times New Roman"/>
                <a:sym typeface="Times New Roman"/>
              </a:rPr>
              <a:t>ixel size</a:t>
            </a:r>
            <a:r>
              <a:rPr lang="en-US" sz="1800" dirty="0" smtClean="0">
                <a:solidFill>
                  <a:srgbClr val="FFFFFF"/>
                </a:solidFill>
                <a:latin typeface="Times New Roman"/>
                <a:ea typeface="Times New Roman"/>
                <a:cs typeface="Times New Roman"/>
                <a:sym typeface="Times New Roman"/>
              </a:rPr>
              <a:t>, shape and</a:t>
            </a:r>
            <a:r>
              <a:rPr sz="1800" dirty="0" smtClean="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spatial </a:t>
            </a:r>
            <a:r>
              <a:rPr sz="1800" dirty="0" smtClean="0">
                <a:solidFill>
                  <a:srgbClr val="FFFFFF"/>
                </a:solidFill>
                <a:latin typeface="Times New Roman"/>
                <a:ea typeface="Times New Roman"/>
                <a:cs typeface="Times New Roman"/>
                <a:sym typeface="Times New Roman"/>
              </a:rPr>
              <a:t>resolution</a:t>
            </a:r>
            <a:r>
              <a:rPr lang="en-US" sz="1800" dirty="0" smtClean="0">
                <a:solidFill>
                  <a:srgbClr val="FFFFFF"/>
                </a:solidFill>
                <a:latin typeface="Times New Roman"/>
                <a:ea typeface="Times New Roman"/>
                <a:cs typeface="Times New Roman"/>
                <a:sym typeface="Times New Roman"/>
              </a:rPr>
              <a:t> differed from that of later TM instruments. Early MSS and TM images were also poorly registered geographically. Early MSS and TM images</a:t>
            </a:r>
            <a:r>
              <a:rPr sz="1800" dirty="0" smtClean="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were co-registered and resized (warped) to circa 2003  ETM+</a:t>
            </a:r>
            <a:r>
              <a:rPr sz="1800" dirty="0" smtClean="0">
                <a:solidFill>
                  <a:srgbClr val="FFFFFF"/>
                </a:solidFill>
                <a:latin typeface="Times New Roman"/>
                <a:ea typeface="Times New Roman"/>
                <a:cs typeface="Times New Roman"/>
                <a:sym typeface="Times New Roman"/>
              </a:rPr>
              <a:t> </a:t>
            </a:r>
            <a:r>
              <a:rPr lang="en-US" sz="1800" dirty="0" smtClean="0">
                <a:solidFill>
                  <a:srgbClr val="FFFFFF"/>
                </a:solidFill>
                <a:latin typeface="Times New Roman"/>
                <a:ea typeface="Times New Roman"/>
                <a:cs typeface="Times New Roman"/>
                <a:sym typeface="Times New Roman"/>
              </a:rPr>
              <a:t>reference </a:t>
            </a:r>
            <a:r>
              <a:rPr sz="1800" dirty="0" smtClean="0">
                <a:solidFill>
                  <a:srgbClr val="FFFFFF"/>
                </a:solidFill>
                <a:latin typeface="Times New Roman"/>
                <a:ea typeface="Times New Roman"/>
                <a:cs typeface="Times New Roman"/>
                <a:sym typeface="Times New Roman"/>
              </a:rPr>
              <a:t>image</a:t>
            </a:r>
            <a:r>
              <a:rPr lang="en-US" sz="1800" dirty="0" smtClean="0">
                <a:solidFill>
                  <a:srgbClr val="FFFFFF"/>
                </a:solidFill>
                <a:latin typeface="Times New Roman"/>
                <a:ea typeface="Times New Roman"/>
                <a:cs typeface="Times New Roman"/>
                <a:sym typeface="Times New Roman"/>
              </a:rPr>
              <a:t>s using ENVI software.</a:t>
            </a:r>
            <a:endParaRPr sz="1800" dirty="0">
              <a:solidFill>
                <a:srgbClr val="FFFFFF"/>
              </a:solidFill>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a:spLocks noGrp="1"/>
          </p:cNvSpPr>
          <p:nvPr>
            <p:ph type="title"/>
          </p:nvPr>
        </p:nvSpPr>
        <p:spPr>
          <a:xfrm>
            <a:off x="914400" y="512064"/>
            <a:ext cx="7772400" cy="800189"/>
          </a:xfrm>
          <a:prstGeom prst="rect">
            <a:avLst/>
          </a:prstGeom>
        </p:spPr>
        <p:txBody>
          <a:bodyPr lIns="91425" tIns="91425" rIns="91425" bIns="91425" anchor="t" anchorCtr="0">
            <a:spAutoFit/>
          </a:bodyPr>
          <a:lstStyle/>
          <a:p>
            <a:pPr>
              <a:buNone/>
            </a:pPr>
            <a:r>
              <a:rPr dirty="0">
                <a:solidFill>
                  <a:schemeClr val="bg1"/>
                </a:solidFill>
                <a:latin typeface="Times New Roman"/>
                <a:cs typeface="Times New Roman"/>
              </a:rPr>
              <a:t>Results</a:t>
            </a:r>
          </a:p>
        </p:txBody>
      </p:sp>
      <p:pic>
        <p:nvPicPr>
          <p:cNvPr id="2" name="Picture 1" descr="Screen shot 2012-04-16 at 2.42.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0"/>
            <a:ext cx="8250143" cy="3374136"/>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1828800" y="4953000"/>
            <a:ext cx="57150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dirty="0">
                <a:latin typeface="Times New Roman"/>
                <a:cs typeface="Times New Roman"/>
              </a:rPr>
              <a:t>Figure </a:t>
            </a:r>
            <a:r>
              <a:rPr lang="en-US" dirty="0" smtClean="0">
                <a:latin typeface="Times New Roman"/>
                <a:cs typeface="Times New Roman"/>
              </a:rPr>
              <a:t>1. </a:t>
            </a:r>
            <a:r>
              <a:rPr lang="en-US" dirty="0">
                <a:latin typeface="Times New Roman"/>
                <a:cs typeface="Times New Roman"/>
              </a:rPr>
              <a:t>The sequence of images </a:t>
            </a:r>
            <a:r>
              <a:rPr lang="en-US" dirty="0" smtClean="0">
                <a:latin typeface="Times New Roman"/>
                <a:cs typeface="Times New Roman"/>
              </a:rPr>
              <a:t>(1986</a:t>
            </a:r>
            <a:r>
              <a:rPr lang="en-US" dirty="0">
                <a:latin typeface="Times New Roman"/>
                <a:cs typeface="Times New Roman"/>
              </a:rPr>
              <a:t>; 2003; 2012) </a:t>
            </a:r>
            <a:r>
              <a:rPr lang="en-US" dirty="0" smtClean="0">
                <a:latin typeface="Times New Roman"/>
                <a:cs typeface="Times New Roman"/>
              </a:rPr>
              <a:t>in the vicinity of </a:t>
            </a:r>
            <a:r>
              <a:rPr lang="en-US" dirty="0">
                <a:latin typeface="Times New Roman"/>
                <a:cs typeface="Times New Roman"/>
              </a:rPr>
              <a:t>73</a:t>
            </a:r>
            <a:r>
              <a:rPr lang="en-US" dirty="0" smtClean="0">
                <a:latin typeface="Times New Roman"/>
                <a:cs typeface="Times New Roman"/>
              </a:rPr>
              <a:t>°58’56.59”</a:t>
            </a:r>
            <a:r>
              <a:rPr lang="en-US" dirty="0">
                <a:latin typeface="Times New Roman"/>
                <a:cs typeface="Times New Roman"/>
              </a:rPr>
              <a:t>S, </a:t>
            </a:r>
            <a:r>
              <a:rPr lang="en-US" dirty="0" smtClean="0">
                <a:latin typeface="Times New Roman"/>
                <a:cs typeface="Times New Roman"/>
              </a:rPr>
              <a:t>101°56’20.32”</a:t>
            </a:r>
            <a:r>
              <a:rPr lang="en-US" dirty="0">
                <a:latin typeface="Times New Roman"/>
                <a:cs typeface="Times New Roman"/>
              </a:rPr>
              <a:t>W </a:t>
            </a:r>
            <a:r>
              <a:rPr lang="en-US" dirty="0" smtClean="0">
                <a:latin typeface="Times New Roman"/>
                <a:cs typeface="Times New Roman"/>
              </a:rPr>
              <a:t>depicts the possible misplacement of the 2003 </a:t>
            </a:r>
            <a:r>
              <a:rPr lang="en-US" dirty="0">
                <a:latin typeface="Times New Roman"/>
                <a:cs typeface="Times New Roman"/>
              </a:rPr>
              <a:t>ASAID </a:t>
            </a:r>
            <a:r>
              <a:rPr lang="en-US" dirty="0" smtClean="0">
                <a:latin typeface="Times New Roman"/>
                <a:cs typeface="Times New Roman"/>
              </a:rPr>
              <a:t>BSB over an ice-shelf, and possible retreat of </a:t>
            </a:r>
            <a:r>
              <a:rPr lang="en-US" dirty="0">
                <a:latin typeface="Times New Roman"/>
                <a:cs typeface="Times New Roman"/>
              </a:rPr>
              <a:t>an pre-existing ice-</a:t>
            </a:r>
            <a:r>
              <a:rPr lang="en-US" dirty="0" smtClean="0">
                <a:latin typeface="Times New Roman"/>
                <a:cs typeface="Times New Roman"/>
              </a:rPr>
              <a:t>shelf</a:t>
            </a:r>
            <a:r>
              <a:rPr lang="en-US" dirty="0">
                <a:latin typeface="Times New Roman"/>
                <a:cs typeface="Times New Roman"/>
              </a:rPr>
              <a:t>.</a:t>
            </a:r>
            <a:r>
              <a:rPr lang="en-US" dirty="0" smtClean="0">
                <a:latin typeface="Times New Roman"/>
                <a:cs typeface="Times New Roman"/>
              </a:rPr>
              <a:t>	</a:t>
            </a:r>
            <a:endParaRPr lang="en-US" dirty="0">
              <a:latin typeface="Times New Roman"/>
              <a:cs typeface="Times New Roman"/>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1284</Words>
  <Application>Microsoft Macintosh PowerPoint</Application>
  <PresentationFormat>On-screen Show (4:3)</PresentationFormat>
  <Paragraphs>76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
      <vt:lpstr>PowerPoint Presentation</vt:lpstr>
      <vt:lpstr>Overview</vt:lpstr>
      <vt:lpstr>Abstract</vt:lpstr>
      <vt:lpstr>Key Terms</vt:lpstr>
      <vt:lpstr>Background</vt:lpstr>
      <vt:lpstr>Survey of Pine Island Bay</vt:lpstr>
      <vt:lpstr>PowerPoint Presentation</vt:lpstr>
      <vt:lpstr>Methodology</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Future Work</vt:lpstr>
      <vt:lpstr>References/Acknowledgements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CERSER</cp:lastModifiedBy>
  <cp:revision>28</cp:revision>
  <cp:lastPrinted>2012-04-16T12:28:25Z</cp:lastPrinted>
  <dcterms:modified xsi:type="dcterms:W3CDTF">2012-04-17T19:47:26Z</dcterms:modified>
</cp:coreProperties>
</file>