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36576000"/>
  <p:notesSz cx="21275675" cy="28590875"/>
  <p:custDataLst>
    <p:tags r:id="rId3"/>
  </p:custDataLst>
  <p:defaultText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43" autoAdjust="0"/>
  </p:normalViewPr>
  <p:slideViewPr>
    <p:cSldViewPr>
      <p:cViewPr>
        <p:scale>
          <a:sx n="45" d="100"/>
          <a:sy n="45" d="100"/>
        </p:scale>
        <p:origin x="-1740" y="4356"/>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a:t>Twister WordCount Performance</a:t>
            </a:r>
          </a:p>
        </c:rich>
      </c:tx>
      <c:layout>
        <c:manualLayout>
          <c:xMode val="edge"/>
          <c:yMode val="edge"/>
          <c:x val="0.41609081591354002"/>
          <c:y val="1.4072212388909801E-3"/>
        </c:manualLayout>
      </c:layout>
      <c:overlay val="0"/>
    </c:title>
    <c:autoTitleDeleted val="0"/>
    <c:plotArea>
      <c:layout>
        <c:manualLayout>
          <c:layoutTarget val="inner"/>
          <c:xMode val="edge"/>
          <c:yMode val="edge"/>
          <c:x val="0.221425017718406"/>
          <c:y val="6.8577436725460406E-2"/>
          <c:w val="0.72793813602247104"/>
          <c:h val="0.59291936609189699"/>
        </c:manualLayout>
      </c:layout>
      <c:lineChart>
        <c:grouping val="standard"/>
        <c:varyColors val="0"/>
        <c:ser>
          <c:idx val="3"/>
          <c:order val="0"/>
          <c:tx>
            <c:strRef>
              <c:f>Sheet1!$E$1</c:f>
              <c:strCache>
                <c:ptCount val="1"/>
                <c:pt idx="0">
                  <c:v>Average (s)</c:v>
                </c:pt>
              </c:strCache>
            </c:strRef>
          </c:tx>
          <c:spPr>
            <a:ln w="76200"/>
          </c:spPr>
          <c:cat>
            <c:strRef>
              <c:f>Sheet1!$A$2:$A$5</c:f>
              <c:strCache>
                <c:ptCount val="4"/>
                <c:pt idx="0">
                  <c:v>32 MB</c:v>
                </c:pt>
                <c:pt idx="1">
                  <c:v>64 MB</c:v>
                </c:pt>
                <c:pt idx="2">
                  <c:v>96 MB</c:v>
                </c:pt>
                <c:pt idx="3">
                  <c:v>128 MB</c:v>
                </c:pt>
              </c:strCache>
            </c:strRef>
          </c:cat>
          <c:val>
            <c:numRef>
              <c:f>Sheet1!$E$2:$E$5</c:f>
              <c:numCache>
                <c:formatCode>General</c:formatCode>
                <c:ptCount val="4"/>
                <c:pt idx="0">
                  <c:v>4.6629999999999994</c:v>
                </c:pt>
                <c:pt idx="1">
                  <c:v>7.7234999999999996</c:v>
                </c:pt>
                <c:pt idx="2">
                  <c:v>10.414</c:v>
                </c:pt>
                <c:pt idx="3">
                  <c:v>12.984</c:v>
                </c:pt>
              </c:numCache>
            </c:numRef>
          </c:val>
          <c:smooth val="0"/>
        </c:ser>
        <c:dLbls>
          <c:showLegendKey val="0"/>
          <c:showVal val="0"/>
          <c:showCatName val="0"/>
          <c:showSerName val="0"/>
          <c:showPercent val="0"/>
          <c:showBubbleSize val="0"/>
        </c:dLbls>
        <c:marker val="1"/>
        <c:smooth val="0"/>
        <c:axId val="40425344"/>
        <c:axId val="40427520"/>
      </c:lineChart>
      <c:catAx>
        <c:axId val="40425344"/>
        <c:scaling>
          <c:orientation val="minMax"/>
        </c:scaling>
        <c:delete val="0"/>
        <c:axPos val="b"/>
        <c:title>
          <c:tx>
            <c:rich>
              <a:bodyPr/>
              <a:lstStyle/>
              <a:p>
                <a:pPr>
                  <a:defRPr/>
                </a:pPr>
                <a:r>
                  <a:rPr lang="en-US"/>
                  <a:t>Data Size (MB)</a:t>
                </a:r>
              </a:p>
            </c:rich>
          </c:tx>
          <c:layout/>
          <c:overlay val="0"/>
        </c:title>
        <c:numFmt formatCode="General" sourceLinked="1"/>
        <c:majorTickMark val="none"/>
        <c:minorTickMark val="none"/>
        <c:tickLblPos val="nextTo"/>
        <c:crossAx val="40427520"/>
        <c:crosses val="autoZero"/>
        <c:auto val="1"/>
        <c:lblAlgn val="ctr"/>
        <c:lblOffset val="100"/>
        <c:noMultiLvlLbl val="0"/>
      </c:catAx>
      <c:valAx>
        <c:axId val="40427520"/>
        <c:scaling>
          <c:orientation val="minMax"/>
        </c:scaling>
        <c:delete val="0"/>
        <c:axPos val="l"/>
        <c:majorGridlines/>
        <c:title>
          <c:tx>
            <c:rich>
              <a:bodyPr/>
              <a:lstStyle/>
              <a:p>
                <a:pPr>
                  <a:defRPr/>
                </a:pPr>
                <a:r>
                  <a:rPr lang="en-US"/>
                  <a:t>Execution Time (s)</a:t>
                </a:r>
              </a:p>
            </c:rich>
          </c:tx>
          <c:layout/>
          <c:overlay val="0"/>
        </c:title>
        <c:numFmt formatCode="General" sourceLinked="1"/>
        <c:majorTickMark val="none"/>
        <c:minorTickMark val="none"/>
        <c:tickLblPos val="nextTo"/>
        <c:crossAx val="40425344"/>
        <c:crosses val="autoZero"/>
        <c:crossBetween val="between"/>
      </c:valAx>
      <c:spPr>
        <a:noFill/>
      </c:spPr>
    </c:plotArea>
    <c:plotVisOnly val="1"/>
    <c:dispBlanksAs val="gap"/>
    <c:showDLblsOverMax val="0"/>
  </c:chart>
  <c:spPr>
    <a:noFill/>
  </c:spPr>
  <c:txPr>
    <a:bodyPr/>
    <a:lstStyle/>
    <a:p>
      <a:pPr>
        <a:defRPr sz="2800">
          <a:solidFill>
            <a:schemeClr val="tx1"/>
          </a:solidFil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08E834-44EC-40D3-8088-60D30C7F8A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B421152-4E29-49F8-B85A-D4807436F1D2}">
      <dgm:prSet/>
      <dgm:spPr/>
      <dgm:t>
        <a:bodyPr/>
        <a:lstStyle/>
        <a:p>
          <a:pPr rtl="0"/>
          <a:endParaRPr lang="en-US" b="1" i="0" dirty="0">
            <a:latin typeface="Times New Roman" pitchFamily="18" charset="0"/>
            <a:cs typeface="Times New Roman" pitchFamily="18" charset="0"/>
          </a:endParaRPr>
        </a:p>
      </dgm:t>
    </dgm:pt>
    <dgm:pt modelId="{CF13FA1B-7EAE-44B7-B19E-FB818F286E1C}" type="parTrans" cxnId="{CAB28DE1-C2DF-423F-932D-1BC13EE357ED}">
      <dgm:prSet/>
      <dgm:spPr/>
      <dgm:t>
        <a:bodyPr/>
        <a:lstStyle/>
        <a:p>
          <a:endParaRPr lang="en-US"/>
        </a:p>
      </dgm:t>
    </dgm:pt>
    <dgm:pt modelId="{55690F96-9B92-44B1-9036-EEF4CD2EEC4F}" type="sibTrans" cxnId="{CAB28DE1-C2DF-423F-932D-1BC13EE357ED}">
      <dgm:prSet/>
      <dgm:spPr/>
      <dgm:t>
        <a:bodyPr/>
        <a:lstStyle/>
        <a:p>
          <a:endParaRPr lang="en-US"/>
        </a:p>
      </dgm:t>
    </dgm:pt>
    <dgm:pt modelId="{B9797D0E-2A81-444A-9D81-5AF1EA3C7A34}" type="pres">
      <dgm:prSet presAssocID="{E608E834-44EC-40D3-8088-60D30C7F8AB9}" presName="Name0" presStyleCnt="0">
        <dgm:presLayoutVars>
          <dgm:dir/>
          <dgm:animLvl val="lvl"/>
          <dgm:resizeHandles val="exact"/>
        </dgm:presLayoutVars>
      </dgm:prSet>
      <dgm:spPr/>
      <dgm:t>
        <a:bodyPr/>
        <a:lstStyle/>
        <a:p>
          <a:endParaRPr lang="en-US"/>
        </a:p>
      </dgm:t>
    </dgm:pt>
    <dgm:pt modelId="{26E1D49D-FF72-4E0E-BE8A-1D93A6F2DA22}" type="pres">
      <dgm:prSet presAssocID="{2B421152-4E29-49F8-B85A-D4807436F1D2}" presName="linNode" presStyleCnt="0"/>
      <dgm:spPr/>
    </dgm:pt>
    <dgm:pt modelId="{466B1CCB-5A8A-4805-99CD-3F2F10CCBF90}" type="pres">
      <dgm:prSet presAssocID="{2B421152-4E29-49F8-B85A-D4807436F1D2}" presName="parentText" presStyleLbl="node1" presStyleIdx="0" presStyleCnt="1" custLinFactNeighborX="40542">
        <dgm:presLayoutVars>
          <dgm:chMax val="1"/>
          <dgm:bulletEnabled val="1"/>
        </dgm:presLayoutVars>
      </dgm:prSet>
      <dgm:spPr/>
      <dgm:t>
        <a:bodyPr/>
        <a:lstStyle/>
        <a:p>
          <a:endParaRPr lang="en-US"/>
        </a:p>
      </dgm:t>
    </dgm:pt>
  </dgm:ptLst>
  <dgm:cxnLst>
    <dgm:cxn modelId="{3A8C4E16-8F1B-49CF-81F1-B6FD0E470450}" type="presOf" srcId="{E608E834-44EC-40D3-8088-60D30C7F8AB9}" destId="{B9797D0E-2A81-444A-9D81-5AF1EA3C7A34}" srcOrd="0" destOrd="0" presId="urn:microsoft.com/office/officeart/2005/8/layout/vList5"/>
    <dgm:cxn modelId="{CAB28DE1-C2DF-423F-932D-1BC13EE357ED}" srcId="{E608E834-44EC-40D3-8088-60D30C7F8AB9}" destId="{2B421152-4E29-49F8-B85A-D4807436F1D2}" srcOrd="0" destOrd="0" parTransId="{CF13FA1B-7EAE-44B7-B19E-FB818F286E1C}" sibTransId="{55690F96-9B92-44B1-9036-EEF4CD2EEC4F}"/>
    <dgm:cxn modelId="{2BA91C26-8328-4BB0-8C7B-150D1898D123}" type="presOf" srcId="{2B421152-4E29-49F8-B85A-D4807436F1D2}" destId="{466B1CCB-5A8A-4805-99CD-3F2F10CCBF90}" srcOrd="0" destOrd="0" presId="urn:microsoft.com/office/officeart/2005/8/layout/vList5"/>
    <dgm:cxn modelId="{B0AD2C1E-673E-4284-A523-357A3F29061C}" type="presParOf" srcId="{B9797D0E-2A81-444A-9D81-5AF1EA3C7A34}" destId="{26E1D49D-FF72-4E0E-BE8A-1D93A6F2DA22}" srcOrd="0" destOrd="0" presId="urn:microsoft.com/office/officeart/2005/8/layout/vList5"/>
    <dgm:cxn modelId="{66BCEF0E-4BD5-4301-B46A-5FD9358C9F2F}" type="presParOf" srcId="{26E1D49D-FF72-4E0E-BE8A-1D93A6F2DA22}" destId="{466B1CCB-5A8A-4805-99CD-3F2F10CCBF9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6B1CCB-5A8A-4805-99CD-3F2F10CCBF90}">
      <dsp:nvSpPr>
        <dsp:cNvPr id="0" name=""/>
        <dsp:cNvSpPr/>
      </dsp:nvSpPr>
      <dsp:spPr>
        <a:xfrm>
          <a:off x="6994579" y="0"/>
          <a:ext cx="5404104" cy="64633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endParaRPr lang="en-US" sz="3400" b="1" i="0" kern="1200" dirty="0">
            <a:latin typeface="Times New Roman" pitchFamily="18" charset="0"/>
            <a:cs typeface="Times New Roman" pitchFamily="18" charset="0"/>
          </a:endParaRPr>
        </a:p>
      </dsp:txBody>
      <dsp:txXfrm>
        <a:off x="7026130" y="31551"/>
        <a:ext cx="5341002" cy="58322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1362270"/>
            <a:ext cx="23317200" cy="7840133"/>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0726400"/>
            <a:ext cx="19202400" cy="9347200"/>
          </a:xfrm>
        </p:spPr>
        <p:txBody>
          <a:bodyPr/>
          <a:lstStyle>
            <a:lvl1pPr marL="0" indent="0" algn="ctr">
              <a:buNone/>
              <a:defRPr>
                <a:solidFill>
                  <a:schemeClr val="tx1">
                    <a:tint val="75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12F148-A730-445A-9CFF-D695BB62F17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20830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2F148-A730-445A-9CFF-D695BB62F17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56018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7814739"/>
            <a:ext cx="18516600" cy="1664377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14800" y="7814739"/>
            <a:ext cx="55092600" cy="1664377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2F148-A730-445A-9CFF-D695BB62F17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98212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12F148-A730-445A-9CFF-D695BB62F17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9911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23503469"/>
            <a:ext cx="23317200" cy="72644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15502472"/>
            <a:ext cx="23317200" cy="8000997"/>
          </a:xfrm>
        </p:spPr>
        <p:txBody>
          <a:bodyPr anchor="b"/>
          <a:lstStyle>
            <a:lvl1pPr marL="0" indent="0">
              <a:buNone/>
              <a:defRPr sz="8000">
                <a:solidFill>
                  <a:schemeClr val="tx1">
                    <a:tint val="7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12F148-A730-445A-9CFF-D695BB62F173}" type="datetimeFigureOut">
              <a:rPr lang="en-US" smtClean="0"/>
              <a:t>2/13/2012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103639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14800" y="45516800"/>
            <a:ext cx="36804600" cy="1287356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376600" y="45516800"/>
            <a:ext cx="36804600" cy="1287356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12F148-A730-445A-9CFF-D695BB62F173}" type="datetimeFigureOut">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1043508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464736"/>
            <a:ext cx="24688800" cy="609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8187269"/>
            <a:ext cx="12120564"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371600" y="11599333"/>
            <a:ext cx="12120564"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8187269"/>
            <a:ext cx="12125325"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3935077" y="11599333"/>
            <a:ext cx="12125325"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12F148-A730-445A-9CFF-D695BB62F173}" type="datetimeFigureOut">
              <a:rPr lang="en-US" smtClean="0"/>
              <a:t>2/13/2012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163641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12F148-A730-445A-9CFF-D695BB62F173}" type="datetimeFigureOut">
              <a:rPr lang="en-US" smtClean="0"/>
              <a:t>2/13/2012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2984243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2F148-A730-445A-9CFF-D695BB62F173}" type="datetimeFigureOut">
              <a:rPr lang="en-US" smtClean="0"/>
              <a:t>2/13/2012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107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1456267"/>
            <a:ext cx="9024939" cy="61976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0725150" y="1456269"/>
            <a:ext cx="15335250" cy="3121660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2" y="7653869"/>
            <a:ext cx="9024939" cy="25019003"/>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12F148-A730-445A-9CFF-D695BB62F173}" type="datetimeFigureOut">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2476467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5603200"/>
            <a:ext cx="16459200" cy="3022603"/>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5376864" y="3268133"/>
            <a:ext cx="16459200" cy="21945600"/>
          </a:xfrm>
        </p:spPr>
        <p:txBody>
          <a:bodyPr/>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endParaRPr lang="en-US"/>
          </a:p>
        </p:txBody>
      </p:sp>
      <p:sp>
        <p:nvSpPr>
          <p:cNvPr id="4" name="Text Placeholder 3"/>
          <p:cNvSpPr>
            <a:spLocks noGrp="1"/>
          </p:cNvSpPr>
          <p:nvPr>
            <p:ph type="body" sz="half" idx="2"/>
          </p:nvPr>
        </p:nvSpPr>
        <p:spPr>
          <a:xfrm>
            <a:off x="5376864" y="28625803"/>
            <a:ext cx="16459200" cy="4292597"/>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12F148-A730-445A-9CFF-D695BB62F173}" type="datetimeFigureOut">
              <a:rPr lang="en-US" smtClean="0"/>
              <a:t>2/13/2012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F33B0-50E7-4ED5-8020-3BE813C30CA8}" type="slidenum">
              <a:rPr lang="en-US" smtClean="0"/>
              <a:t>‹#›</a:t>
            </a:fld>
            <a:endParaRPr lang="en-US"/>
          </a:p>
        </p:txBody>
      </p:sp>
    </p:spTree>
    <p:extLst>
      <p:ext uri="{BB962C8B-B14F-4D97-AF65-F5344CB8AC3E}">
        <p14:creationId xmlns:p14="http://schemas.microsoft.com/office/powerpoint/2010/main" val="248942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1464736"/>
            <a:ext cx="24688800" cy="6096000"/>
          </a:xfrm>
          <a:prstGeom prst="rect">
            <a:avLst/>
          </a:prstGeom>
        </p:spPr>
        <p:txBody>
          <a:bodyPr vert="horz" lIns="365760" tIns="182880" rIns="365760" bIns="18288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8534403"/>
            <a:ext cx="24688800" cy="24138469"/>
          </a:xfrm>
          <a:prstGeom prst="rect">
            <a:avLst/>
          </a:prstGeom>
        </p:spPr>
        <p:txBody>
          <a:bodyPr vert="horz" lIns="365760" tIns="182880" rIns="365760" bIns="1828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33900536"/>
            <a:ext cx="6400800" cy="1947333"/>
          </a:xfrm>
          <a:prstGeom prst="rect">
            <a:avLst/>
          </a:prstGeom>
        </p:spPr>
        <p:txBody>
          <a:bodyPr vert="horz" lIns="365760" tIns="182880" rIns="365760" bIns="182880" rtlCol="0" anchor="ctr"/>
          <a:lstStyle>
            <a:lvl1pPr algn="l">
              <a:defRPr sz="4800">
                <a:solidFill>
                  <a:schemeClr val="tx1">
                    <a:tint val="75000"/>
                  </a:schemeClr>
                </a:solidFill>
              </a:defRPr>
            </a:lvl1pPr>
          </a:lstStyle>
          <a:p>
            <a:fld id="{3912F148-A730-445A-9CFF-D695BB62F173}" type="datetimeFigureOut">
              <a:rPr lang="en-US" smtClean="0"/>
              <a:t>2/13/2012</a:t>
            </a:fld>
            <a:endParaRPr lang="en-US"/>
          </a:p>
        </p:txBody>
      </p:sp>
      <p:sp>
        <p:nvSpPr>
          <p:cNvPr id="5" name="Footer Placeholder 4"/>
          <p:cNvSpPr>
            <a:spLocks noGrp="1"/>
          </p:cNvSpPr>
          <p:nvPr>
            <p:ph type="ftr" sz="quarter" idx="3"/>
          </p:nvPr>
        </p:nvSpPr>
        <p:spPr>
          <a:xfrm>
            <a:off x="9372600" y="33900536"/>
            <a:ext cx="8686800" cy="1947333"/>
          </a:xfrm>
          <a:prstGeom prst="rect">
            <a:avLst/>
          </a:prstGeom>
        </p:spPr>
        <p:txBody>
          <a:bodyPr vert="horz" lIns="365760" tIns="182880" rIns="365760" bIns="18288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33900536"/>
            <a:ext cx="6400800" cy="1947333"/>
          </a:xfrm>
          <a:prstGeom prst="rect">
            <a:avLst/>
          </a:prstGeom>
        </p:spPr>
        <p:txBody>
          <a:bodyPr vert="horz" lIns="365760" tIns="182880" rIns="365760" bIns="182880" rtlCol="0" anchor="ctr"/>
          <a:lstStyle>
            <a:lvl1pPr algn="r">
              <a:defRPr sz="4800">
                <a:solidFill>
                  <a:schemeClr val="tx1">
                    <a:tint val="75000"/>
                  </a:schemeClr>
                </a:solidFill>
              </a:defRPr>
            </a:lvl1pPr>
          </a:lstStyle>
          <a:p>
            <a:fld id="{531F33B0-50E7-4ED5-8020-3BE813C30CA8}" type="slidenum">
              <a:rPr lang="en-US" smtClean="0"/>
              <a:t>‹#›</a:t>
            </a:fld>
            <a:endParaRPr lang="en-US"/>
          </a:p>
        </p:txBody>
      </p:sp>
    </p:spTree>
    <p:extLst>
      <p:ext uri="{BB962C8B-B14F-4D97-AF65-F5344CB8AC3E}">
        <p14:creationId xmlns:p14="http://schemas.microsoft.com/office/powerpoint/2010/main" val="3521524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600" rtl="0" eaLnBrk="1" latinLnBrk="0" hangingPunct="1">
        <a:spcBef>
          <a:spcPct val="0"/>
        </a:spcBef>
        <a:buNone/>
        <a:defRPr sz="17600" kern="1200">
          <a:solidFill>
            <a:schemeClr val="tx1"/>
          </a:solidFill>
          <a:latin typeface="+mj-lt"/>
          <a:ea typeface="+mj-ea"/>
          <a:cs typeface="+mj-cs"/>
        </a:defRPr>
      </a:lvl1pPr>
    </p:titleStyle>
    <p:bodyStyle>
      <a:lvl1pPr marL="1371600" indent="-1371600" algn="l" defTabSz="3657600" rtl="0" eaLnBrk="1" latinLnBrk="0" hangingPunct="1">
        <a:spcBef>
          <a:spcPct val="20000"/>
        </a:spcBef>
        <a:buFont typeface="Arial" pitchFamily="34" charset="0"/>
        <a:buChar char="•"/>
        <a:defRPr sz="12800" kern="1200">
          <a:solidFill>
            <a:schemeClr val="tx1"/>
          </a:solidFill>
          <a:latin typeface="+mn-lt"/>
          <a:ea typeface="+mn-ea"/>
          <a:cs typeface="+mn-cs"/>
        </a:defRPr>
      </a:lvl1pPr>
      <a:lvl2pPr marL="2971800" indent="-1143000" algn="l" defTabSz="3657600" rtl="0" eaLnBrk="1" latinLnBrk="0" hangingPunct="1">
        <a:spcBef>
          <a:spcPct val="20000"/>
        </a:spcBef>
        <a:buFont typeface="Arial" pitchFamily="34" charset="0"/>
        <a:buChar char="–"/>
        <a:defRPr sz="11200" kern="1200">
          <a:solidFill>
            <a:schemeClr val="tx1"/>
          </a:solidFill>
          <a:latin typeface="+mn-lt"/>
          <a:ea typeface="+mn-ea"/>
          <a:cs typeface="+mn-cs"/>
        </a:defRPr>
      </a:lvl2pPr>
      <a:lvl3pPr marL="4572000" indent="-914400" algn="l" defTabSz="3657600" rtl="0" eaLnBrk="1" latinLnBrk="0" hangingPunct="1">
        <a:spcBef>
          <a:spcPct val="20000"/>
        </a:spcBef>
        <a:buFont typeface="Arial" pitchFamily="34" charset="0"/>
        <a:buChar char="•"/>
        <a:defRPr sz="9600" kern="1200">
          <a:solidFill>
            <a:schemeClr val="tx1"/>
          </a:solidFill>
          <a:latin typeface="+mn-lt"/>
          <a:ea typeface="+mn-ea"/>
          <a:cs typeface="+mn-cs"/>
        </a:defRPr>
      </a:lvl3pPr>
      <a:lvl4pPr marL="64008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4pPr>
      <a:lvl5pPr marL="82296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5pPr>
      <a:lvl6pPr marL="100584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72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60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4800" indent="-914400" algn="l" defTabSz="3657600"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7.jpeg"/><Relationship Id="rId3" Type="http://schemas.openxmlformats.org/officeDocument/2006/relationships/diagramLayout" Target="../diagrams/layout1.xml"/><Relationship Id="rId7" Type="http://schemas.openxmlformats.org/officeDocument/2006/relationships/image" Target="../media/image2.png"/><Relationship Id="rId12"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5.png"/><Relationship Id="rId5" Type="http://schemas.openxmlformats.org/officeDocument/2006/relationships/diagramColors" Target="../diagrams/colors1.xml"/><Relationship Id="rId15" Type="http://schemas.openxmlformats.org/officeDocument/2006/relationships/image" Target="../media/image9.png"/><Relationship Id="rId10" Type="http://schemas.openxmlformats.org/officeDocument/2006/relationships/chart" Target="../charts/chart1.xml"/><Relationship Id="rId4" Type="http://schemas.openxmlformats.org/officeDocument/2006/relationships/diagramQuickStyle" Target="../diagrams/quickStyle1.xml"/><Relationship Id="rId9" Type="http://schemas.openxmlformats.org/officeDocument/2006/relationships/image" Target="../media/image4.png"/><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37819" y="5791200"/>
            <a:ext cx="15014852" cy="8077200"/>
          </a:xfrm>
          <a:prstGeom prst="rect">
            <a:avLst/>
          </a:prstGeom>
          <a:no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latin typeface="Times New Roman" pitchFamily="18" charset="0"/>
              <a:cs typeface="Times New Roman" pitchFamily="18" charset="0"/>
            </a:endParaRPr>
          </a:p>
        </p:txBody>
      </p:sp>
      <p:sp>
        <p:nvSpPr>
          <p:cNvPr id="9" name="Rectangle 8"/>
          <p:cNvSpPr/>
          <p:nvPr/>
        </p:nvSpPr>
        <p:spPr>
          <a:xfrm>
            <a:off x="16764000" y="5791200"/>
            <a:ext cx="9677400" cy="8077200"/>
          </a:xfrm>
          <a:prstGeom prst="rect">
            <a:avLst/>
          </a:prstGeom>
          <a:no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276600" y="6172200"/>
            <a:ext cx="184731" cy="1200329"/>
          </a:xfrm>
          <a:prstGeom prst="rect">
            <a:avLst/>
          </a:prstGeom>
          <a:noFill/>
        </p:spPr>
        <p:txBody>
          <a:bodyPr wrap="none" rtlCol="0">
            <a:spAutoFit/>
          </a:bodyPr>
          <a:lstStyle/>
          <a:p>
            <a:endParaRPr lang="en-US" dirty="0"/>
          </a:p>
        </p:txBody>
      </p:sp>
      <p:sp>
        <p:nvSpPr>
          <p:cNvPr id="13" name="TextBox 12"/>
          <p:cNvSpPr txBox="1"/>
          <p:nvPr/>
        </p:nvSpPr>
        <p:spPr>
          <a:xfrm>
            <a:off x="8305800" y="4114800"/>
            <a:ext cx="184731" cy="584775"/>
          </a:xfrm>
          <a:prstGeom prst="rect">
            <a:avLst/>
          </a:prstGeom>
          <a:noFill/>
        </p:spPr>
        <p:txBody>
          <a:bodyPr wrap="none" rtlCol="0">
            <a:spAutoFit/>
          </a:bodyPr>
          <a:lstStyle/>
          <a:p>
            <a:endParaRPr lang="en-US" sz="3200" dirty="0"/>
          </a:p>
        </p:txBody>
      </p:sp>
      <p:sp>
        <p:nvSpPr>
          <p:cNvPr id="14" name="TextBox 13"/>
          <p:cNvSpPr txBox="1"/>
          <p:nvPr/>
        </p:nvSpPr>
        <p:spPr>
          <a:xfrm>
            <a:off x="2964447" y="3040911"/>
            <a:ext cx="12075870" cy="1200329"/>
          </a:xfrm>
          <a:prstGeom prst="rect">
            <a:avLst/>
          </a:prstGeom>
          <a:noFill/>
        </p:spPr>
        <p:txBody>
          <a:bodyPr wrap="none" rtlCol="0">
            <a:spAutoFit/>
          </a:bodyPr>
          <a:lstStyle/>
          <a:p>
            <a:r>
              <a:rPr lang="en-US" sz="3600" dirty="0" smtClean="0">
                <a:latin typeface="Times New Roman" pitchFamily="18" charset="0"/>
                <a:cs typeface="Times New Roman" pitchFamily="18" charset="0"/>
              </a:rPr>
              <a:t>Members: Joyce Bevins and Autumn Luke</a:t>
            </a:r>
          </a:p>
          <a:p>
            <a:r>
              <a:rPr lang="en-US" sz="3600" dirty="0" smtClean="0">
                <a:latin typeface="Times New Roman" pitchFamily="18" charset="0"/>
                <a:cs typeface="Times New Roman" pitchFamily="18" charset="0"/>
              </a:rPr>
              <a:t>Mentors:  </a:t>
            </a:r>
            <a:r>
              <a:rPr lang="en-US" sz="3600" dirty="0">
                <a:latin typeface="Times New Roman" pitchFamily="18" charset="0"/>
                <a:cs typeface="Times New Roman" pitchFamily="18" charset="0"/>
              </a:rPr>
              <a:t>Thilina Gunarathne, Stephen Wu, and Bingjing Zhang</a:t>
            </a:r>
          </a:p>
        </p:txBody>
      </p:sp>
      <p:graphicFrame>
        <p:nvGraphicFramePr>
          <p:cNvPr id="21" name="Diagram 20"/>
          <p:cNvGraphicFramePr/>
          <p:nvPr>
            <p:extLst>
              <p:ext uri="{D42A27DB-BD31-4B8C-83A1-F6EECF244321}">
                <p14:modId xmlns:p14="http://schemas.microsoft.com/office/powerpoint/2010/main" val="1342961923"/>
              </p:ext>
            </p:extLst>
          </p:nvPr>
        </p:nvGraphicFramePr>
        <p:xfrm>
          <a:off x="12207803" y="5880585"/>
          <a:ext cx="15011400" cy="646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2" name="Group 21"/>
          <p:cNvGrpSpPr/>
          <p:nvPr/>
        </p:nvGrpSpPr>
        <p:grpSpPr>
          <a:xfrm>
            <a:off x="5831482" y="5880585"/>
            <a:ext cx="5404104" cy="646331"/>
            <a:chOff x="4803647" y="0"/>
            <a:chExt cx="5404104" cy="646331"/>
          </a:xfrm>
        </p:grpSpPr>
        <p:sp>
          <p:nvSpPr>
            <p:cNvPr id="23" name="Rounded Rectangle 22"/>
            <p:cNvSpPr/>
            <p:nvPr/>
          </p:nvSpPr>
          <p:spPr>
            <a:xfrm>
              <a:off x="4803647" y="0"/>
              <a:ext cx="5404104" cy="6463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Rounded Rectangle 4"/>
            <p:cNvSpPr/>
            <p:nvPr/>
          </p:nvSpPr>
          <p:spPr>
            <a:xfrm>
              <a:off x="4835198" y="31551"/>
              <a:ext cx="5341002" cy="583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1" dirty="0" smtClean="0">
                  <a:latin typeface="Times New Roman" pitchFamily="18" charset="0"/>
                  <a:cs typeface="Times New Roman" pitchFamily="18" charset="0"/>
                </a:rPr>
                <a:t>Abstract</a:t>
              </a:r>
              <a:endParaRPr lang="en-US" sz="3200" kern="1200" dirty="0">
                <a:latin typeface="Times New Roman" pitchFamily="18" charset="0"/>
                <a:cs typeface="Times New Roman" pitchFamily="18" charset="0"/>
              </a:endParaRPr>
            </a:p>
          </p:txBody>
        </p:sp>
      </p:grpSp>
      <p:sp>
        <p:nvSpPr>
          <p:cNvPr id="28" name="TextBox 27"/>
          <p:cNvSpPr txBox="1"/>
          <p:nvPr/>
        </p:nvSpPr>
        <p:spPr>
          <a:xfrm>
            <a:off x="1465313" y="6753001"/>
            <a:ext cx="14574202" cy="7294305"/>
          </a:xfrm>
          <a:prstGeom prst="rect">
            <a:avLst/>
          </a:prstGeom>
          <a:noFill/>
        </p:spPr>
        <p:txBody>
          <a:bodyPr wrap="square" rtlCol="0">
            <a:spAutoFit/>
          </a:bodyPr>
          <a:lstStyle/>
          <a:p>
            <a:pPr algn="just"/>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primary focus of this research project was to analyze the attributes of MapReduce frameworks for data intensive computing and to compare two different MapReduce frameworks, Hadoop and Twister. MapReduce is a data processing  framework that allows developers to write applications that can process large sets of data in a timely manner with the use of distributed computing resources. One of it’s main features is the ability to partition a large computation in to a set of discrete tasks to enable of parallel processing of the computation. Google, the most popular search Engine on the internet, uses MapReduce to simplify data processing on it’s large clusters. We analyze the performance of Hadoop and Twister using the </a:t>
            </a:r>
            <a:r>
              <a:rPr lang="en-US" sz="3600" dirty="0" smtClean="0">
                <a:latin typeface="Times New Roman" pitchFamily="18" charset="0"/>
                <a:cs typeface="Times New Roman" pitchFamily="18" charset="0"/>
              </a:rPr>
              <a:t>Word Count </a:t>
            </a:r>
            <a:r>
              <a:rPr lang="en-US" sz="3600" dirty="0">
                <a:latin typeface="Times New Roman" pitchFamily="18" charset="0"/>
                <a:cs typeface="Times New Roman" pitchFamily="18" charset="0"/>
              </a:rPr>
              <a:t>application and compare the scalability and efficiency of the two frameworks for this particular application. </a:t>
            </a:r>
            <a:r>
              <a:rPr lang="en-US" sz="3600" dirty="0" smtClean="0">
                <a:latin typeface="Times New Roman" pitchFamily="18" charset="0"/>
                <a:cs typeface="Times New Roman" pitchFamily="18" charset="0"/>
              </a:rPr>
              <a:t>	</a:t>
            </a:r>
          </a:p>
          <a:p>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pic>
        <p:nvPicPr>
          <p:cNvPr id="1026" name="Picture 2" descr="C:\Users\jobevins\Desktop\DIAGRAM 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8330" y="16191185"/>
            <a:ext cx="8008645" cy="6805485"/>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p:cNvSpPr/>
          <p:nvPr/>
        </p:nvSpPr>
        <p:spPr>
          <a:xfrm>
            <a:off x="1148330" y="14278138"/>
            <a:ext cx="15014851" cy="8974248"/>
          </a:xfrm>
          <a:prstGeom prst="rect">
            <a:avLst/>
          </a:prstGeom>
          <a:noFill/>
          <a:ln>
            <a:solidFill>
              <a:schemeClr val="bg1">
                <a:lumMod val="85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4" descr="C:\Users\jobevins\Desktop\twister\Captur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76100" y="15560528"/>
            <a:ext cx="7649997" cy="7436142"/>
          </a:xfrm>
          <a:prstGeom prst="rect">
            <a:avLst/>
          </a:prstGeom>
          <a:noFill/>
          <a:extLst>
            <a:ext uri="{909E8E84-426E-40DD-AFC4-6F175D3DCCD1}">
              <a14:hiddenFill xmlns:a14="http://schemas.microsoft.com/office/drawing/2010/main">
                <a:solidFill>
                  <a:srgbClr val="FFFFFF"/>
                </a:solidFill>
              </a14:hiddenFill>
            </a:ext>
          </a:extLst>
        </p:spPr>
      </p:pic>
      <p:grpSp>
        <p:nvGrpSpPr>
          <p:cNvPr id="33" name="Group 32"/>
          <p:cNvGrpSpPr/>
          <p:nvPr/>
        </p:nvGrpSpPr>
        <p:grpSpPr>
          <a:xfrm>
            <a:off x="6056347" y="14411322"/>
            <a:ext cx="5404104" cy="689211"/>
            <a:chOff x="5143091" y="27205"/>
            <a:chExt cx="5404104" cy="689211"/>
          </a:xfrm>
        </p:grpSpPr>
        <p:sp>
          <p:nvSpPr>
            <p:cNvPr id="34" name="Rounded Rectangle 33"/>
            <p:cNvSpPr/>
            <p:nvPr/>
          </p:nvSpPr>
          <p:spPr>
            <a:xfrm>
              <a:off x="5143091" y="27205"/>
              <a:ext cx="5404104" cy="6463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Rounded Rectangle 4"/>
            <p:cNvSpPr/>
            <p:nvPr/>
          </p:nvSpPr>
          <p:spPr>
            <a:xfrm>
              <a:off x="5206193" y="133187"/>
              <a:ext cx="5341002" cy="583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1" kern="1200" dirty="0" smtClean="0">
                  <a:latin typeface="Times New Roman" pitchFamily="18" charset="0"/>
                  <a:cs typeface="Times New Roman" pitchFamily="18" charset="0"/>
                </a:rPr>
                <a:t>Twister Framework</a:t>
              </a:r>
              <a:endParaRPr lang="en-US" sz="3200" b="1" kern="1200" dirty="0">
                <a:latin typeface="Times New Roman" pitchFamily="18" charset="0"/>
                <a:cs typeface="Times New Roman" pitchFamily="18" charset="0"/>
              </a:endParaRPr>
            </a:p>
          </p:txBody>
        </p:sp>
      </p:grpSp>
      <p:sp>
        <p:nvSpPr>
          <p:cNvPr id="37" name="Rectangle 36"/>
          <p:cNvSpPr/>
          <p:nvPr/>
        </p:nvSpPr>
        <p:spPr>
          <a:xfrm>
            <a:off x="16783050" y="14278137"/>
            <a:ext cx="9677400" cy="8974248"/>
          </a:xfrm>
          <a:prstGeom prst="rect">
            <a:avLst/>
          </a:prstGeom>
          <a:no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19386351" y="14325600"/>
            <a:ext cx="5404104" cy="646331"/>
            <a:chOff x="4803647" y="0"/>
            <a:chExt cx="5404104" cy="646331"/>
          </a:xfrm>
        </p:grpSpPr>
        <p:sp>
          <p:nvSpPr>
            <p:cNvPr id="39" name="Rounded Rectangle 38"/>
            <p:cNvSpPr/>
            <p:nvPr/>
          </p:nvSpPr>
          <p:spPr>
            <a:xfrm>
              <a:off x="4803647" y="0"/>
              <a:ext cx="5404104" cy="6463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Rounded Rectangle 4"/>
            <p:cNvSpPr/>
            <p:nvPr/>
          </p:nvSpPr>
          <p:spPr>
            <a:xfrm>
              <a:off x="4835198" y="31551"/>
              <a:ext cx="5341002" cy="583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endParaRPr lang="en-US" sz="3200" kern="1200" dirty="0">
                <a:latin typeface="Times New Roman" pitchFamily="18" charset="0"/>
                <a:cs typeface="Times New Roman" pitchFamily="18" charset="0"/>
              </a:endParaRPr>
            </a:p>
          </p:txBody>
        </p:sp>
      </p:grpSp>
      <p:pic>
        <p:nvPicPr>
          <p:cNvPr id="25" name="Picture 6" descr="C:\Users\lukea\Pictures\Picture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22783" y="16165785"/>
            <a:ext cx="6616732" cy="2133601"/>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25"/>
          <p:cNvSpPr/>
          <p:nvPr/>
        </p:nvSpPr>
        <p:spPr>
          <a:xfrm>
            <a:off x="16783050" y="23622000"/>
            <a:ext cx="9791700" cy="11049001"/>
          </a:xfrm>
          <a:prstGeom prst="rect">
            <a:avLst/>
          </a:prstGeom>
          <a:no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148330" y="23741861"/>
            <a:ext cx="15014852" cy="11049000"/>
          </a:xfrm>
          <a:prstGeom prst="rect">
            <a:avLst/>
          </a:prstGeom>
          <a:noFill/>
          <a:ln>
            <a:solidFill>
              <a:schemeClr val="bg1">
                <a:lumMod val="85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6502271" y="23777329"/>
            <a:ext cx="5404104" cy="689211"/>
            <a:chOff x="5143091" y="27205"/>
            <a:chExt cx="5404104" cy="689211"/>
          </a:xfrm>
        </p:grpSpPr>
        <p:sp>
          <p:nvSpPr>
            <p:cNvPr id="31" name="Rounded Rectangle 30"/>
            <p:cNvSpPr/>
            <p:nvPr/>
          </p:nvSpPr>
          <p:spPr>
            <a:xfrm>
              <a:off x="5143091" y="27205"/>
              <a:ext cx="5404104" cy="6463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Rounded Rectangle 4"/>
            <p:cNvSpPr/>
            <p:nvPr/>
          </p:nvSpPr>
          <p:spPr>
            <a:xfrm>
              <a:off x="5206193" y="133187"/>
              <a:ext cx="5341002" cy="583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endParaRPr lang="en-US" sz="3200" kern="1200" dirty="0">
                <a:latin typeface="Times New Roman" pitchFamily="18" charset="0"/>
                <a:cs typeface="Times New Roman" pitchFamily="18" charset="0"/>
              </a:endParaRPr>
            </a:p>
          </p:txBody>
        </p:sp>
      </p:grpSp>
      <p:grpSp>
        <p:nvGrpSpPr>
          <p:cNvPr id="42" name="Group 41"/>
          <p:cNvGrpSpPr/>
          <p:nvPr/>
        </p:nvGrpSpPr>
        <p:grpSpPr>
          <a:xfrm>
            <a:off x="19281544" y="23831911"/>
            <a:ext cx="5404104" cy="646331"/>
            <a:chOff x="4803647" y="0"/>
            <a:chExt cx="5404104" cy="646331"/>
          </a:xfrm>
        </p:grpSpPr>
        <p:sp>
          <p:nvSpPr>
            <p:cNvPr id="43" name="Rounded Rectangle 42"/>
            <p:cNvSpPr/>
            <p:nvPr/>
          </p:nvSpPr>
          <p:spPr>
            <a:xfrm>
              <a:off x="4803647" y="0"/>
              <a:ext cx="5404104" cy="646331"/>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Rounded Rectangle 4"/>
            <p:cNvSpPr/>
            <p:nvPr/>
          </p:nvSpPr>
          <p:spPr>
            <a:xfrm>
              <a:off x="4835198" y="31551"/>
              <a:ext cx="5341002" cy="583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endParaRPr lang="en-US" sz="3200" kern="1200" dirty="0">
                <a:latin typeface="Times New Roman" pitchFamily="18" charset="0"/>
                <a:cs typeface="Times New Roman" pitchFamily="18" charset="0"/>
              </a:endParaRPr>
            </a:p>
          </p:txBody>
        </p:sp>
      </p:grpSp>
      <p:sp>
        <p:nvSpPr>
          <p:cNvPr id="2" name="TextBox 1"/>
          <p:cNvSpPr txBox="1"/>
          <p:nvPr/>
        </p:nvSpPr>
        <p:spPr>
          <a:xfrm>
            <a:off x="1465313" y="24688800"/>
            <a:ext cx="14231887" cy="2862322"/>
          </a:xfrm>
          <a:prstGeom prst="rect">
            <a:avLst/>
          </a:prstGeom>
          <a:noFill/>
        </p:spPr>
        <p:txBody>
          <a:bodyPr wrap="square" rtlCol="0">
            <a:spAutoFit/>
          </a:bodyPr>
          <a:lstStyle/>
          <a:p>
            <a:pPr algn="just"/>
            <a:r>
              <a:rPr lang="en-US" sz="3600" dirty="0" smtClean="0">
                <a:latin typeface="Times New Roman" pitchFamily="18" charset="0"/>
                <a:cs typeface="Times New Roman" pitchFamily="18" charset="0"/>
              </a:rPr>
              <a:t>Our </a:t>
            </a:r>
            <a:r>
              <a:rPr lang="en-US" sz="3600" dirty="0">
                <a:latin typeface="Times New Roman" pitchFamily="18" charset="0"/>
                <a:cs typeface="Times New Roman" pitchFamily="18" charset="0"/>
              </a:rPr>
              <a:t>group is testing the </a:t>
            </a:r>
            <a:r>
              <a:rPr lang="en-US" sz="3600" dirty="0" smtClean="0">
                <a:latin typeface="Times New Roman" pitchFamily="18" charset="0"/>
                <a:cs typeface="Times New Roman" pitchFamily="18" charset="0"/>
              </a:rPr>
              <a:t>accuracy </a:t>
            </a:r>
            <a:r>
              <a:rPr lang="en-US" sz="3600" dirty="0">
                <a:latin typeface="Times New Roman" pitchFamily="18" charset="0"/>
                <a:cs typeface="Times New Roman" pitchFamily="18" charset="0"/>
              </a:rPr>
              <a:t>of Twister and Hadoop, two MapReduce frameworks, by running </a:t>
            </a:r>
            <a:r>
              <a:rPr lang="en-US" sz="3600" dirty="0" smtClean="0">
                <a:latin typeface="Times New Roman" pitchFamily="18" charset="0"/>
                <a:cs typeface="Times New Roman" pitchFamily="18" charset="0"/>
              </a:rPr>
              <a:t>both </a:t>
            </a:r>
            <a:r>
              <a:rPr lang="en-US" sz="3600" dirty="0">
                <a:latin typeface="Times New Roman" pitchFamily="18" charset="0"/>
                <a:cs typeface="Times New Roman" pitchFamily="18" charset="0"/>
              </a:rPr>
              <a:t>Word Count applications. First we </a:t>
            </a:r>
            <a:r>
              <a:rPr lang="en-US" sz="3600" dirty="0" smtClean="0">
                <a:latin typeface="Times New Roman" pitchFamily="18" charset="0"/>
                <a:cs typeface="Times New Roman" pitchFamily="18" charset="0"/>
              </a:rPr>
              <a:t>tested </a:t>
            </a:r>
            <a:r>
              <a:rPr lang="en-US" sz="3600" dirty="0">
                <a:latin typeface="Times New Roman" pitchFamily="18" charset="0"/>
                <a:cs typeface="Times New Roman" pitchFamily="18" charset="0"/>
              </a:rPr>
              <a:t>the framework of Twister by increasing the input data </a:t>
            </a:r>
            <a:r>
              <a:rPr lang="en-US" sz="3600" dirty="0" smtClean="0">
                <a:latin typeface="Times New Roman" pitchFamily="18" charset="0"/>
                <a:cs typeface="Times New Roman" pitchFamily="18" charset="0"/>
              </a:rPr>
              <a:t>size </a:t>
            </a:r>
            <a:r>
              <a:rPr lang="en-US" sz="3600" dirty="0">
                <a:latin typeface="Times New Roman" pitchFamily="18" charset="0"/>
                <a:cs typeface="Times New Roman" pitchFamily="18" charset="0"/>
              </a:rPr>
              <a:t>to observe the difference in time it takes to complete the WordCount application. The average execution time was </a:t>
            </a:r>
            <a:r>
              <a:rPr lang="en-US" sz="3600" dirty="0" smtClean="0">
                <a:latin typeface="Times New Roman" pitchFamily="18" charset="0"/>
                <a:cs typeface="Times New Roman" pitchFamily="18" charset="0"/>
              </a:rPr>
              <a:t>computed and  recorded. </a:t>
            </a:r>
            <a:endParaRPr lang="en-US" sz="3600" dirty="0">
              <a:latin typeface="Times New Roman" pitchFamily="18" charset="0"/>
              <a:cs typeface="Times New Roman" pitchFamily="18" charset="0"/>
            </a:endParaRPr>
          </a:p>
        </p:txBody>
      </p:sp>
      <p:sp>
        <p:nvSpPr>
          <p:cNvPr id="3" name="TextBox 2"/>
          <p:cNvSpPr txBox="1"/>
          <p:nvPr/>
        </p:nvSpPr>
        <p:spPr>
          <a:xfrm>
            <a:off x="18276100" y="24688800"/>
            <a:ext cx="7602113" cy="6186309"/>
          </a:xfrm>
          <a:prstGeom prst="rect">
            <a:avLst/>
          </a:prstGeom>
          <a:noFill/>
        </p:spPr>
        <p:txBody>
          <a:bodyPr wrap="square" rtlCol="0">
            <a:spAutoFit/>
          </a:bodyPr>
          <a:lstStyle/>
          <a:p>
            <a:pPr algn="just"/>
            <a:r>
              <a:rPr lang="en-US" sz="3600" dirty="0">
                <a:latin typeface="Times New Roman" pitchFamily="18" charset="0"/>
                <a:cs typeface="Times New Roman" pitchFamily="18" charset="0"/>
              </a:rPr>
              <a:t>Future work will include performing the  same </a:t>
            </a:r>
            <a:r>
              <a:rPr lang="en-US" sz="3600" dirty="0" smtClean="0">
                <a:latin typeface="Times New Roman" pitchFamily="18" charset="0"/>
                <a:cs typeface="Times New Roman" pitchFamily="18" charset="0"/>
              </a:rPr>
              <a:t>performance test </a:t>
            </a:r>
            <a:r>
              <a:rPr lang="en-US" sz="3600" dirty="0">
                <a:latin typeface="Times New Roman" pitchFamily="18" charset="0"/>
                <a:cs typeface="Times New Roman" pitchFamily="18" charset="0"/>
              </a:rPr>
              <a:t>using Hadoop Word Count application. After three runs are successfully </a:t>
            </a:r>
            <a:r>
              <a:rPr lang="en-US" sz="3600" dirty="0" smtClean="0">
                <a:latin typeface="Times New Roman" pitchFamily="18" charset="0"/>
                <a:cs typeface="Times New Roman" pitchFamily="18" charset="0"/>
              </a:rPr>
              <a:t>completed for </a:t>
            </a:r>
            <a:r>
              <a:rPr lang="en-US" sz="3600" dirty="0">
                <a:latin typeface="Times New Roman" pitchFamily="18" charset="0"/>
                <a:cs typeface="Times New Roman" pitchFamily="18" charset="0"/>
              </a:rPr>
              <a:t>the Hadoop framework, an average will be calculated and compared with the average of Twister. This will enable us to decipher which MapReduce framework can be utilized most efficiently for the WordCount </a:t>
            </a:r>
            <a:r>
              <a:rPr lang="en-US" sz="3600" dirty="0" smtClean="0">
                <a:latin typeface="Times New Roman" pitchFamily="18" charset="0"/>
                <a:cs typeface="Times New Roman" pitchFamily="18" charset="0"/>
              </a:rPr>
              <a:t>application.</a:t>
            </a:r>
            <a:endParaRPr lang="en-US" sz="3600" dirty="0">
              <a:latin typeface="Times New Roman" pitchFamily="18" charset="0"/>
              <a:cs typeface="Times New Roman" pitchFamily="18" charset="0"/>
            </a:endParaRPr>
          </a:p>
        </p:txBody>
      </p:sp>
      <p:sp>
        <p:nvSpPr>
          <p:cNvPr id="4" name="TextBox 3"/>
          <p:cNvSpPr txBox="1"/>
          <p:nvPr/>
        </p:nvSpPr>
        <p:spPr>
          <a:xfrm>
            <a:off x="9472373" y="15938955"/>
            <a:ext cx="7864563" cy="215444"/>
          </a:xfrm>
          <a:prstGeom prst="rect">
            <a:avLst/>
          </a:prstGeom>
          <a:noFill/>
        </p:spPr>
        <p:txBody>
          <a:bodyPr wrap="square" rtlCol="0">
            <a:spAutoFit/>
          </a:bodyPr>
          <a:lstStyle/>
          <a:p>
            <a:r>
              <a:rPr lang="en-US" sz="800" dirty="0" smtClean="0">
                <a:latin typeface="Times New Roman" pitchFamily="18" charset="0"/>
                <a:cs typeface="Times New Roman" pitchFamily="18" charset="0"/>
              </a:rPr>
              <a:t>  1. Input                                 2. split                                   3. map                               4. shuffle                            5. Reduce                                 6. Result</a:t>
            </a:r>
            <a:endParaRPr lang="en-US" sz="800" dirty="0">
              <a:latin typeface="Times New Roman" pitchFamily="18" charset="0"/>
              <a:cs typeface="Times New Roman" pitchFamily="18" charset="0"/>
            </a:endParaRPr>
          </a:p>
        </p:txBody>
      </p:sp>
      <p:sp>
        <p:nvSpPr>
          <p:cNvPr id="6" name="Rectangle 5"/>
          <p:cNvSpPr/>
          <p:nvPr/>
        </p:nvSpPr>
        <p:spPr>
          <a:xfrm>
            <a:off x="9497773" y="18440400"/>
            <a:ext cx="6541742" cy="3970318"/>
          </a:xfrm>
          <a:prstGeom prst="rect">
            <a:avLst/>
          </a:prstGeom>
        </p:spPr>
        <p:txBody>
          <a:bodyPr wrap="square">
            <a:spAutoFit/>
          </a:bodyPr>
          <a:lstStyle/>
          <a:p>
            <a:pPr marL="571500" indent="-571500">
              <a:buFont typeface="Arial" pitchFamily="34" charset="0"/>
              <a:buChar char="•"/>
            </a:pPr>
            <a:r>
              <a:rPr lang="en-US" sz="3600" dirty="0" smtClean="0">
                <a:latin typeface="Times New Roman" pitchFamily="18" charset="0"/>
                <a:cs typeface="Times New Roman" pitchFamily="18" charset="0"/>
              </a:rPr>
              <a:t>Input reader</a:t>
            </a:r>
          </a:p>
          <a:p>
            <a:pPr marL="571500" indent="-571500">
              <a:buFont typeface="Arial" pitchFamily="34" charset="0"/>
              <a:buChar char="•"/>
            </a:pPr>
            <a:r>
              <a:rPr lang="en-US" sz="3600" dirty="0" smtClean="0">
                <a:latin typeface="Times New Roman" pitchFamily="18" charset="0"/>
                <a:cs typeface="Times New Roman" pitchFamily="18" charset="0"/>
              </a:rPr>
              <a:t>Map </a:t>
            </a:r>
            <a:r>
              <a:rPr lang="en-US" sz="3600" dirty="0">
                <a:latin typeface="Times New Roman" pitchFamily="18" charset="0"/>
                <a:cs typeface="Times New Roman" pitchFamily="18" charset="0"/>
              </a:rPr>
              <a:t>function</a:t>
            </a:r>
          </a:p>
          <a:p>
            <a:pPr marL="571500" indent="-571500">
              <a:buFont typeface="Arial" pitchFamily="34" charset="0"/>
              <a:buChar char="•"/>
            </a:pPr>
            <a:r>
              <a:rPr lang="en-US" sz="3600" dirty="0" smtClean="0">
                <a:latin typeface="Times New Roman" pitchFamily="18" charset="0"/>
                <a:cs typeface="Times New Roman" pitchFamily="18" charset="0"/>
              </a:rPr>
              <a:t>Partition </a:t>
            </a:r>
            <a:r>
              <a:rPr lang="en-US" sz="3600" dirty="0">
                <a:latin typeface="Times New Roman" pitchFamily="18" charset="0"/>
                <a:cs typeface="Times New Roman" pitchFamily="18" charset="0"/>
              </a:rPr>
              <a:t>function</a:t>
            </a:r>
          </a:p>
          <a:p>
            <a:pPr marL="571500" indent="-571500">
              <a:buFont typeface="Arial" pitchFamily="34" charset="0"/>
              <a:buChar char="•"/>
            </a:pPr>
            <a:r>
              <a:rPr lang="en-US" sz="3600" dirty="0" smtClean="0">
                <a:latin typeface="Times New Roman" pitchFamily="18" charset="0"/>
                <a:cs typeface="Times New Roman" pitchFamily="18" charset="0"/>
              </a:rPr>
              <a:t>Compare/Sort </a:t>
            </a:r>
            <a:r>
              <a:rPr lang="en-US" sz="3600" dirty="0">
                <a:latin typeface="Times New Roman" pitchFamily="18" charset="0"/>
                <a:cs typeface="Times New Roman" pitchFamily="18" charset="0"/>
              </a:rPr>
              <a:t>function</a:t>
            </a:r>
          </a:p>
          <a:p>
            <a:pPr marL="571500" indent="-571500">
              <a:buFont typeface="Arial" pitchFamily="34" charset="0"/>
              <a:buChar char="•"/>
            </a:pPr>
            <a:r>
              <a:rPr lang="en-US" sz="3600" dirty="0" smtClean="0">
                <a:latin typeface="Times New Roman" pitchFamily="18" charset="0"/>
                <a:cs typeface="Times New Roman" pitchFamily="18" charset="0"/>
              </a:rPr>
              <a:t>Reduce </a:t>
            </a:r>
            <a:r>
              <a:rPr lang="en-US" sz="3600" dirty="0">
                <a:latin typeface="Times New Roman" pitchFamily="18" charset="0"/>
                <a:cs typeface="Times New Roman" pitchFamily="18" charset="0"/>
              </a:rPr>
              <a:t>function</a:t>
            </a:r>
          </a:p>
          <a:p>
            <a:pPr marL="571500" indent="-571500">
              <a:buFont typeface="Arial" pitchFamily="34" charset="0"/>
              <a:buChar char="•"/>
            </a:pPr>
            <a:r>
              <a:rPr lang="en-US" sz="3600" dirty="0" smtClean="0">
                <a:latin typeface="Times New Roman" pitchFamily="18" charset="0"/>
                <a:cs typeface="Times New Roman" pitchFamily="18" charset="0"/>
              </a:rPr>
              <a:t>Output </a:t>
            </a:r>
            <a:r>
              <a:rPr lang="en-US" sz="3600" dirty="0">
                <a:latin typeface="Times New Roman" pitchFamily="18" charset="0"/>
                <a:cs typeface="Times New Roman" pitchFamily="18" charset="0"/>
              </a:rPr>
              <a:t>writer</a:t>
            </a:r>
          </a:p>
          <a:p>
            <a:endParaRPr lang="en-US" sz="3600" dirty="0">
              <a:latin typeface="Times New Roman" pitchFamily="18" charset="0"/>
              <a:cs typeface="Times New Roman" pitchFamily="18" charset="0"/>
            </a:endParaRPr>
          </a:p>
        </p:txBody>
      </p:sp>
      <p:sp>
        <p:nvSpPr>
          <p:cNvPr id="8" name="TextBox 7"/>
          <p:cNvSpPr txBox="1"/>
          <p:nvPr/>
        </p:nvSpPr>
        <p:spPr>
          <a:xfrm>
            <a:off x="18276100" y="12039600"/>
            <a:ext cx="184731" cy="1200329"/>
          </a:xfrm>
          <a:prstGeom prst="rect">
            <a:avLst/>
          </a:prstGeom>
          <a:noFill/>
        </p:spPr>
        <p:txBody>
          <a:bodyPr wrap="none" rtlCol="0">
            <a:spAutoFit/>
          </a:bodyPr>
          <a:lstStyle/>
          <a:p>
            <a:endParaRPr lang="en-US" dirty="0"/>
          </a:p>
        </p:txBody>
      </p:sp>
      <p:sp>
        <p:nvSpPr>
          <p:cNvPr id="10" name="Rectangle 9"/>
          <p:cNvSpPr/>
          <p:nvPr/>
        </p:nvSpPr>
        <p:spPr>
          <a:xfrm>
            <a:off x="21131121" y="14357151"/>
            <a:ext cx="1939955" cy="535531"/>
          </a:xfrm>
          <a:prstGeom prst="rect">
            <a:avLst/>
          </a:prstGeom>
        </p:spPr>
        <p:txBody>
          <a:bodyPr wrap="none">
            <a:spAutoFit/>
          </a:bodyPr>
          <a:lstStyle/>
          <a:p>
            <a:pPr lvl="0" algn="ctr" defTabSz="1422400">
              <a:lnSpc>
                <a:spcPct val="90000"/>
              </a:lnSpc>
              <a:spcBef>
                <a:spcPct val="0"/>
              </a:spcBef>
              <a:spcAft>
                <a:spcPct val="35000"/>
              </a:spcAft>
            </a:pPr>
            <a:r>
              <a:rPr lang="en-US" sz="3200" b="1" dirty="0" smtClean="0">
                <a:solidFill>
                  <a:schemeClr val="bg1"/>
                </a:solidFill>
                <a:latin typeface="Times New Roman" pitchFamily="18" charset="0"/>
                <a:cs typeface="Times New Roman" pitchFamily="18" charset="0"/>
              </a:rPr>
              <a:t>Execution</a:t>
            </a:r>
            <a:endParaRPr lang="en-US" sz="3200" b="1" dirty="0">
              <a:solidFill>
                <a:schemeClr val="bg1"/>
              </a:solidFill>
              <a:latin typeface="Times New Roman" pitchFamily="18" charset="0"/>
              <a:cs typeface="Times New Roman" pitchFamily="18" charset="0"/>
            </a:endParaRPr>
          </a:p>
        </p:txBody>
      </p:sp>
      <p:sp>
        <p:nvSpPr>
          <p:cNvPr id="12" name="Rectangle 11"/>
          <p:cNvSpPr/>
          <p:nvPr/>
        </p:nvSpPr>
        <p:spPr>
          <a:xfrm>
            <a:off x="20478340" y="23807573"/>
            <a:ext cx="2771464" cy="646331"/>
          </a:xfrm>
          <a:prstGeom prst="rect">
            <a:avLst/>
          </a:prstGeom>
        </p:spPr>
        <p:txBody>
          <a:bodyPr wrap="none">
            <a:spAutoFit/>
          </a:bodyPr>
          <a:lstStyle/>
          <a:p>
            <a:r>
              <a:rPr lang="en-US" sz="3600" b="1" dirty="0" smtClean="0">
                <a:solidFill>
                  <a:schemeClr val="bg1"/>
                </a:solidFill>
                <a:latin typeface="Times New Roman" pitchFamily="18" charset="0"/>
                <a:cs typeface="Times New Roman" pitchFamily="18" charset="0"/>
              </a:rPr>
              <a:t>Future Work</a:t>
            </a:r>
            <a:endParaRPr lang="en-US" sz="3600" b="1" dirty="0">
              <a:solidFill>
                <a:schemeClr val="bg1"/>
              </a:solidFill>
              <a:latin typeface="Times New Roman" pitchFamily="18" charset="0"/>
              <a:cs typeface="Times New Roman" pitchFamily="18" charset="0"/>
            </a:endParaRPr>
          </a:p>
        </p:txBody>
      </p:sp>
      <p:sp>
        <p:nvSpPr>
          <p:cNvPr id="15" name="Rectangle 14"/>
          <p:cNvSpPr/>
          <p:nvPr/>
        </p:nvSpPr>
        <p:spPr>
          <a:xfrm>
            <a:off x="8421638" y="23838885"/>
            <a:ext cx="1564852" cy="584775"/>
          </a:xfrm>
          <a:prstGeom prst="rect">
            <a:avLst/>
          </a:prstGeom>
        </p:spPr>
        <p:txBody>
          <a:bodyPr wrap="none">
            <a:spAutoFit/>
          </a:bodyPr>
          <a:lstStyle/>
          <a:p>
            <a:r>
              <a:rPr lang="en-US" sz="3200" b="1" dirty="0" smtClean="0">
                <a:solidFill>
                  <a:schemeClr val="bg1"/>
                </a:solidFill>
                <a:latin typeface="Times New Roman" pitchFamily="18" charset="0"/>
                <a:cs typeface="Times New Roman" pitchFamily="18" charset="0"/>
              </a:rPr>
              <a:t>Results </a:t>
            </a:r>
            <a:endParaRPr lang="en-US" sz="3200" dirty="0"/>
          </a:p>
        </p:txBody>
      </p:sp>
      <p:sp>
        <p:nvSpPr>
          <p:cNvPr id="16" name="Rectangle 15"/>
          <p:cNvSpPr/>
          <p:nvPr/>
        </p:nvSpPr>
        <p:spPr>
          <a:xfrm>
            <a:off x="20935685" y="5879812"/>
            <a:ext cx="2305439" cy="584775"/>
          </a:xfrm>
          <a:prstGeom prst="rect">
            <a:avLst/>
          </a:prstGeom>
        </p:spPr>
        <p:txBody>
          <a:bodyPr wrap="none">
            <a:spAutoFit/>
          </a:bodyPr>
          <a:lstStyle/>
          <a:p>
            <a:pPr algn="ctr"/>
            <a:r>
              <a:rPr lang="en-US" sz="3200" b="1" dirty="0" smtClean="0">
                <a:solidFill>
                  <a:schemeClr val="bg1"/>
                </a:solidFill>
                <a:latin typeface="Times New Roman" pitchFamily="18" charset="0"/>
                <a:cs typeface="Times New Roman" pitchFamily="18" charset="0"/>
              </a:rPr>
              <a:t>MapReduce</a:t>
            </a:r>
            <a:endParaRPr lang="en-US" sz="3200" dirty="0"/>
          </a:p>
        </p:txBody>
      </p:sp>
      <p:sp>
        <p:nvSpPr>
          <p:cNvPr id="18" name="Rectangle 17"/>
          <p:cNvSpPr/>
          <p:nvPr/>
        </p:nvSpPr>
        <p:spPr>
          <a:xfrm>
            <a:off x="17273428" y="6879012"/>
            <a:ext cx="9123514" cy="6186309"/>
          </a:xfrm>
          <a:prstGeom prst="rect">
            <a:avLst/>
          </a:prstGeom>
        </p:spPr>
        <p:txBody>
          <a:bodyPr wrap="square">
            <a:spAutoFit/>
          </a:bodyPr>
          <a:lstStyle/>
          <a:p>
            <a:pPr algn="just"/>
            <a:r>
              <a:rPr lang="en-US" sz="3600" b="1" dirty="0">
                <a:latin typeface="Times New Roman" pitchFamily="18" charset="0"/>
                <a:cs typeface="Times New Roman" pitchFamily="18" charset="0"/>
              </a:rPr>
              <a:t>Map reducing has two stages</a:t>
            </a:r>
            <a:r>
              <a:rPr lang="en-US" sz="3600" b="1" dirty="0" smtClean="0">
                <a:latin typeface="Times New Roman" pitchFamily="18" charset="0"/>
                <a:cs typeface="Times New Roman" pitchFamily="18" charset="0"/>
              </a:rPr>
              <a:t>:</a:t>
            </a:r>
          </a:p>
          <a:p>
            <a:pPr algn="just"/>
            <a:endParaRPr lang="en-US" sz="3600" dirty="0">
              <a:latin typeface="Times New Roman" pitchFamily="18" charset="0"/>
              <a:cs typeface="Times New Roman" pitchFamily="18" charset="0"/>
            </a:endParaRPr>
          </a:p>
          <a:p>
            <a:pPr algn="just"/>
            <a:r>
              <a:rPr lang="en-US" sz="3600" dirty="0">
                <a:latin typeface="Times New Roman" pitchFamily="18" charset="0"/>
                <a:cs typeface="Times New Roman" pitchFamily="18" charset="0"/>
              </a:rPr>
              <a:t>1)The map function separates out data to be processed. It splits the input data to different computer nodes and process the split data. The partial result is generated.</a:t>
            </a:r>
          </a:p>
          <a:p>
            <a:pPr algn="just"/>
            <a:endParaRPr lang="en-US" sz="3600" dirty="0">
              <a:latin typeface="Times New Roman" pitchFamily="18" charset="0"/>
              <a:cs typeface="Times New Roman" pitchFamily="18" charset="0"/>
            </a:endParaRPr>
          </a:p>
          <a:p>
            <a:pPr algn="just"/>
            <a:r>
              <a:rPr lang="en-US" sz="3600" dirty="0">
                <a:latin typeface="Times New Roman" pitchFamily="18" charset="0"/>
                <a:cs typeface="Times New Roman" pitchFamily="18" charset="0"/>
              </a:rPr>
              <a:t>2)The reduce function performs analysis on that data. It merges the split data. In other words it merges the partial result to generate a final result.</a:t>
            </a:r>
          </a:p>
        </p:txBody>
      </p:sp>
      <p:graphicFrame>
        <p:nvGraphicFramePr>
          <p:cNvPr id="46" name="Chart 45"/>
          <p:cNvGraphicFramePr/>
          <p:nvPr>
            <p:extLst>
              <p:ext uri="{D42A27DB-BD31-4B8C-83A1-F6EECF244321}">
                <p14:modId xmlns:p14="http://schemas.microsoft.com/office/powerpoint/2010/main" val="1533377577"/>
              </p:ext>
            </p:extLst>
          </p:nvPr>
        </p:nvGraphicFramePr>
        <p:xfrm>
          <a:off x="-341755" y="27505669"/>
          <a:ext cx="16381270" cy="9024878"/>
        </p:xfrm>
        <a:graphic>
          <a:graphicData uri="http://schemas.openxmlformats.org/drawingml/2006/chart">
            <c:chart xmlns:c="http://schemas.openxmlformats.org/drawingml/2006/chart" xmlns:r="http://schemas.openxmlformats.org/officeDocument/2006/relationships" r:id="rId10"/>
          </a:graphicData>
        </a:graphic>
      </p:graphicFrame>
      <p:sp>
        <p:nvSpPr>
          <p:cNvPr id="5" name="TextBox 4"/>
          <p:cNvSpPr txBox="1"/>
          <p:nvPr/>
        </p:nvSpPr>
        <p:spPr>
          <a:xfrm>
            <a:off x="1148330" y="22410718"/>
            <a:ext cx="6019800" cy="646331"/>
          </a:xfrm>
          <a:prstGeom prst="rect">
            <a:avLst/>
          </a:prstGeom>
          <a:noFill/>
        </p:spPr>
        <p:txBody>
          <a:bodyPr wrap="square" rtlCol="0">
            <a:spAutoFit/>
          </a:bodyPr>
          <a:lstStyle/>
          <a:p>
            <a:r>
              <a:rPr lang="en-US" sz="1200" dirty="0" smtClean="0">
                <a:latin typeface="Times New Roman" pitchFamily="18" charset="0"/>
                <a:cs typeface="Times New Roman" pitchFamily="18" charset="0"/>
              </a:rPr>
              <a:t>Twister Flow Chart</a:t>
            </a:r>
            <a:r>
              <a:rPr lang="en-US"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pic>
        <p:nvPicPr>
          <p:cNvPr id="17" name="Picture 2"/>
          <p:cNvPicPr>
            <a:picLocks noChangeAspect="1" noChangeArrowheads="1"/>
          </p:cNvPicPr>
          <p:nvPr/>
        </p:nvPicPr>
        <p:blipFill>
          <a:blip r:embed="rId11" cstate="print">
            <a:extLst>
              <a:ext uri="{28A0092B-C50C-407E-A947-70E740481C1C}">
                <a14:useLocalDpi xmlns:a14="http://schemas.microsoft.com/office/drawing/2010/main" val="0"/>
              </a:ext>
            </a:extLst>
          </a:blip>
          <a:stretch>
            <a:fillRect/>
          </a:stretch>
        </p:blipFill>
        <p:spPr bwMode="auto">
          <a:xfrm>
            <a:off x="6491231" y="35054251"/>
            <a:ext cx="986098" cy="1237981"/>
          </a:xfrm>
          <a:prstGeom prst="rect">
            <a:avLst/>
          </a:prstGeom>
          <a:noFill/>
          <a:extLst>
            <a:ext uri="{909E8E84-426E-40DD-AFC4-6F175D3DCCD1}">
              <a14:hiddenFill xmlns:a14="http://schemas.microsoft.com/office/drawing/2010/main">
                <a:solidFill>
                  <a:srgbClr val="FFFFFF"/>
                </a:solidFill>
              </a14:hiddenFill>
            </a:ext>
          </a:extLst>
        </p:spPr>
      </p:pic>
      <p:sp>
        <p:nvSpPr>
          <p:cNvPr id="19" name="AutoShape 4" descr="data:image/jpg;base64,/9j/4AAQSkZJRgABAQAAAQABAAD/2wCEAAkGBhQPEBAUEBQVFBUVFxUYFxcVFxYWGRoXGRcXIBgXGxUYJyYfGRkkHBkaIC8lIyopLCwtGR89NTAqQSgrLTUBCQoKDgwOGg8PGi4gHyQsKSwsLCwpNSopLDIpKiwsKSwsLCktKSwsLC8sNSksLC4sLyosNSwpLCwpNCktKSwsLP/AABEIAKAAeAMBIgACEQEDEQH/xAAcAAACAgMBAQAAAAAAAAAAAAAABgUHAQMEAgj/xABKEAACAQMCAgcDCQMKAgsAAAABAgMABBEFIRIxBgcTIkFRYRcycRRCU1SBkZSk0SOSoRUkM0NSYnKCscEIcyY0NWN0k6KzwuHw/8QAGQEAAwEBAQAAAAAAAAAAAAAAAAEDAgUE/8QAMxEAAgECBAMFBgYDAAAAAAAAAAECAxEEEiExE1FhQVJxodIiMoGxwfAFFTOR0eEUQvH/2gAMAwEAAhEDEQA/ALxooooAKKKKACiiigAooooAKKKTel/WpZ6aWQsZph/VR4JB/vvyT/X0rcKcqjyxV2Juw5UV85a711X9ySImW2TwEQy2PWRt8/ACo3of0rnGqWUs88sg7ZVbtJHYcL907E4+dXRX4ZUyuUml0J8RXsfT9FFFcsqFFFFABRRRQAUUUUAFFFFABXiaYIrMxCqoJJJAAA5kk8hXpmABJ2A8a+fetXrNN+7W1q2LVT3mH9cwPP8A5Y8B48/KvThsPKvPKtu1mZSUUd3WH1yvOXg05ikW4acZDv58HiievM+nih9Heh93qLEWsTOAe857qA+rnbPoMmn7q66mzcBLjUQVjOCkG6s48C55qvpzPjjxu20s0hRY4lVEUYVVAVQPIAcq6U8VSwq4dBXfa/vcmoOWsiodG/4fBgG8uTnxSBQB/wCY+c/uimGPqM05cY+UZHJu13B8DyxVh0Vz5Y2vJ6yKKCRgCs0UV5DQUUUUAFFFFABRRRQAUUUs9YPS9dLsnl2MjdyFT4yEbEj+yo7x+HrWoQc5KMd2DdhE66+sHhDWFs25H84YHkp5RA+o3b0wPE1o6o+q/i7O9vV22aCJh90rg/eo+3yqI6q+gLanOby8y8KuW72/by5yc+aA7nzO3nV/AV069VYeHApb/wCzJRWZ5mZorg1rXYLKIy3MixoPFjzPko5sfQVTPS3r1mlLJp69inLtXAMh9VX3U+3J+FeOhhqlZ+ytOfYblJR3Lo1TWoLROO4ljiXzdgufhnmfhSVqfXjp8JIjMs5/7tMD95ytUZb6feanKWRJ7qQ83w0n3udl+GRTJZ9S2pyAExRx/wCOVc/cua6SwNCn+rPXxt/ZPPJ7Ic5f+IaPPds5CP70qL/AA1L9FOueLULqK3+TSRvISAeNGUYUnfkfDyqvJuo3UlGwgf0EuD/6gBXd1bdCruz1m2N1bvGoWY8WOJM9mQO+uRnenUoYThycGrpPtBSnfUvyiiiuGWCiiigAoorDNgZNAHmWUIpZiFABJJOAAOZJ8BiqOuoZOlWqngLLY2/d4+XczuRn+skI28lAzyqb6U9IJdfuDp2mH+bqR8qufm4z7oPiu3+cjyBJsXo50dh0+3SC3XCrzJ95mPN2Pixr3Qf+NHM/fe3Rc/HkYfteB22NikEaRRKERAFVRyAHIUo9P+s6HSlMa4luSO7GDsueTSEe6PTmfTnUP1nda4suK2siGueTvzWLPhj50np4ePlSr0K6nZr1vlOpl40c8XASe2kJ3JcndAfXvH0rdHDxS4td2XYu1icntEVo7bUOkN0W70zDmx7sUSnwzyQegyT61a3RTqQtbYK95/OZeeDtED6Jzb4t9wqwNN0uK1iWKCNY415KowP/ALPqdzXVSrY6c1lp+zHoCglqzXBbrGoVFCqNgqgKAPIAbCtlYLY51xS65bocNPEp9ZEH+prwWbKHdRXJb6tDJ/Ryxv8A4XVv9DXXQ1bcAooopAFFQPSfVJ7ZQ8QXgx3mMZk4fUgOmB68vMik271aeZcz3WoLEwyDZWacJHpPEZtvUNV4UXNXuJsdukfTG105OK6mVDjITm7f4UG5+PKkSZ9Q6RnhVXsNOPMt/SzL5Y8j5e75luVcunXulWj9pFYX91PnPHLbySuW88y7A+uKmZul+r3fdstN7AH+su2xj17Pb/5V6o0+HrFa85WVvBf9M3uNumaXa6Ra8MfBBCm7M5AyfFnc82P6Y8qQdc6xLnVZGtdCjcjlJdEcIUH+yT7g9T3j4DxrvtuqqW8dZdau3uiDkQxkpCv3Yz9gX7abp76y0mFVZobWJR3V2XPwQbsfgCamnCEr+/Ly/lhr4C70H6p4NPKyzH5Rc8+Nh3UP9xT4/wB47/CnHUtVitYzJcSJEg+c7BR8N+Z9BVUdJOvFpW7HSYWdjsJHQsx/wQDc/Fvupeg6stW1WQS3rFM/OuWywHksS54fh3as8PObz4mWXx3/AGFmS0ihy6QdfVtFlbON7hv7Tfso/jk95vuHxqvNX65NRuCQsqwKfmwqFP77ZarI0TqHs4cG5eS4bxGeyT91d/vY08aV0XtbTHye3ijx4qihv3veP31pVsJR9yOZ839/QVpPdnzJJZahe7sl5cZ8WWaQfx2rW/Qu9UZNlcgf8h/9hX1nRWvzSS2ig4XU+OLi1aJsSIUbydSp+5gDUrpPTC8tCPk9zKgHzeMsn7jZX+FfVV7p8c6lJo0kU/NdQw+5qrfpd1HW86s9h/N5efAcmJvTHNPiNvSvRT/EaVT2asbeaMum1syS6peml1qkM7XSJiJlUSICvGxBLAruMgcO4x73Kipnq86NHTtPghcASYLy43/aOckZHPGw+yiuNXcXUk4KyLR21GWlrUugUErtJA0tpM25ktXMXEfN0Hcf7RmozrdjBsoDwgsLq3AycbM+COIcgRsfSpjoxZCIXKcEcEhkLNHE3Gqqe7G4BG3EqZ90ZIO1OKcIZ0w6EFL0f1qHa31GGZfD5RAFb95Ac/wrma36RHbtLAeoDf7imPoNq8l3YW0s7gyyq52Crycr3VHgNvPnXDo+vSPpJubi4EZVpS8vZptHHKykKnLiKrjcHduXKrZ5ptOMXZ22/gyQzdDdaudrnVFiU8xbxkH7wEP8a3ad1IWStx3Tz3TnmZXIB+IXc/aTU/0e1aZbOSe/bvYabs8KHihwTGrhcZkKjJ2G5IHKtXRPpDLd2tz23cuIXlRgFI4cjjjIRhn3WXmN8Gm6tZJ5WklporfILInNL0OC0Xhtoo4l8kULn4kbn7a7qROgHSue7fguW3e1t7hMoqseMsJGXg7pjDAAcXez510dB9buLoFp3P8AXKOJI1RmSZ1UoVPFlVTLA/2hjGKhOjNNuT2+ppMc6KUtDubp766hkuOJbY2+f2UY7TtIWLZxuvewRjwGDnnUPqvSy7jGoBGf9lewQo/ZxFFR+x4lbO5b9qd8eC+tCoNuya7PMLli1gGljW27TUbKCf8AoGincKfdlnQx8KMOTYQuwU7Hng8NS9hp0EMkwgCozBGdEwAPeCtwDZScEZxvw+lTcbJMCRoqA0Sea4tI3aUh+OTiYImSqSSKFwRgbAb4rGiNcXFjHIZ8SzwROpMaYjkZMk4A7ykkbHwHOm4Wvd7OwXGCioTovfS3MZml7obCCPC91o8rKeIc8yBsegHLNFZlHK7MZx9NbaSQQiOwhvhl+ITSIgT3cEBgQSd/hj1qFs7jUIFdYtGgQP74W6jHFtjfC77bVt60ui17fi1+QScHZmXj/avFniCcPu8+R+H20geyzW/p/wA3LXQoQhKms0oro7/Rom277DvYtfW5Jh0S3jypXuXUa90nJUYXYEgHbyrA+Xdj2H8iW3Y54uz+VR8HFnOeHhxnO/xpK9lmt/T/AJuWj2Wa39P+blq3Dpd+Pn6hXfIdgb7gkT+RLfgkILj5VHhiuMFu7vjAxnyrYLnUA0rDRoOKYYkb5WmXGMYY8Pe223pF9lmt/T/m5aPZZrf0/wCblo4dLvx8/UF3yHiwlv7cMINFt4+IYPBdRrkDOBkLyGTgeGTXmwa+t24odEt4zgjK3UYwCQWx3dskDPnikj2Wa39P+blrPss1v6f83LRw6Xfj5+oLvkPlve6jHJJImjwLJJ77i7QM2OXEeHfFc8i3rCQNolsRIwdwbqM8TjOGbu7sM86S/ZZrf0/5uWseyzW/p/zctHDpd+Pn6gu+Q/3mpalMnBLo8LrscNdxnBHIjK7EeBG9ebK+1KAN2WkQrxHLEXiZY4wCWK5O229Ifss1v6f83LR7LNb+n/Ny0uFRtbNHz9QXfJj9b6jqUcfZR6RCse/dW8QDvZztw+OT99e7XV9UiRUj0mJEUYVVvEAA8gOHYVXvss1v6f8ANy1n2Wa39P8Am5aOFR70fP1Bd8mWt0RluRxpPYx2cY7y9nMsoZmPe7oAx558SaxS91YdEL+xmuGvpONXRQg7Z5cMGydm5bVmufXSU3lafh/dyi2HvUrMzRlFkeInk8fDxD94EY+yq+6tZLrU7SSW4vrgOszx/sxAowoXfBQ77mrKNVJ1RLe/IZvkrWoT5RL/AEyyluLC53RgMcqpR/Sltut/iJ7j3oFhdQXNys873EDJE0LyCMMrZkEiHgAz8w5x4/GmGl/oOk4tW+V57btrjj97hP7Z8FOLfs8Y4fTFMFQqe8/oNC7016YLpsKEIZZpmEcEQOC7nHj4KMjJ9R51qsejt1Moe+vJRIdzHbEQxJ/dBALvjzLb+VKPTh/+kuiiT3AuVzy4y0n8chP4VatWmuHCNt2r3+OwlqxOm0q7s7u0aG5nntpJCk0UoWRkyjcLiQANw8QAOeWRvTjRRUJTcrXGLPWF0mbT7PtIuESSSRxIz7qhc7uw8QoBNc2s9Fblbd3tL26Nyqll43QpIwGeAx8IVQ3LbGM1M9KejcepWslvNnhfBDDmrDdWHqD9+9VxZdIb/o7JFBqX84siQkdwuSUHgPPYfNbfAPCTjFeqjHNG0LZk9n2/fIT6ltRElQSMHAyPI+Irxd2/aIyh2TPzkIDD4Egj+FbEcEAjcHcEeVeq8Rorjq8vLq5vNRW4u5ZFtJ+zRcRqGGZN34VydlHLHjT5qlk00ZVJZIW5h4+HIP8AmBBHpikPqt/69r//AIv/AHlqxjXqxOlXTp8kZjsKXVo881lFcXU8k0kobIbgCLwuwHCqgb7cyaK39Wn/AGXa/CT/AN2SipVv1JeLGtib1TUhbpxlJZN8BYkaRifgvIbcztVcdVt7Np1rLDdWV4pMzyKVhLghgu3d3BBFS/Wl0wu9NFr8jjWTtDLx5jeTHCE4fcIx7x50g+2LVvq6fh5v1r20MPOdJ2Ss+vIxKSTLRi6RT3N5bxw29xDCvG88s0RjBAXCRIG3yWIJPku3jTTVC+2LVvq6fh5v1o9sWrfV0/DzfrRLAVHtZfEM6LN6wuhJ1KKNoX7K5t244JPAHIPCceBKqc+BA9axpXTOREVNStZ4Jl2Zo4nmhYj5yvEGwDzweXrVZ+2LVvq6fh5v1o9sWrfV0/DzfrW1g6uXJKzS211Qs6LMuOkM95cW8VnDPHEJFae4kjaJezXfs0WQBmLkAE42BP2N1UL7YtW+rp+Hm/Wj2xat9XT8PN+tZlgKjtay+I86LW6V6hcWstpNDHLPCDIlxHEOJuFgpWQJzYqVOw8GNQnTW6/lezNpaQzM8zJl5YZIo4gGBLs0gG4A91cnekT2xat9XT8PN+tHti1b6un4eb9a3DB1Y2dlddfmLOi87K1EUUcYOQiqoJ8lAH+1b6oX2xat9XT8PN+tHti1b6un4eb9aj+X1ea/cedDfLY3Oj6rdXUUElxZ3mGlEI45I5B87s+bDJbl4N6VN3vS6S7jaLT7e47VwVEk8LwRRZ242aQAtw8+FQSSKrX2xat9XT8PN+tHti1b6un4eb9au8LUlZySbXXlzFmRdehaStnbQQJusSKgJ5nA3Y+pOT9tZpI6sOnF7qM1wl5EqKiKykRPHklsHdic7UVza0JQm1LcondDT0mupI/k/ZFz3+8iA8TLsO6+CAwJ4uFsBgG3FdmsXEkaK0WMl0Ugoz7MwUnukYxkn7PCpCis5ttAIrUtSeF7dVQuGYdqwVu6hwvEAPHjZdt8KGPhmtkk8ouUQEdmUZj3GJHCYxw8ecZPEx/y8jvUjRSv0AirbUJGu5omGEUDhPC2+VUnvctiTUoRWaKTdxi70eupZDCJDLxJHIJg6lR2naJw5JABOA+MbYx6V0z6lMtyIwmYiyDjCseHKksG8MHGzDkQQRuDUzRWnJN3sI4YLl2nmQjCKsRU8J3LcfF3jscYHLlnetGlXczpIZlCFcrjhIyy5DOMk5RjgqPLxNStFK/QZAW+sTNYNMV/bBM8HA/vcIPDw8zuf/2DXuXVZhZGUJ+1GQU4WzkMQQF/tYG2/CTjvYOanKKeZcu37QiPmu3ElsANpOLjyrZGEJG/JN9t6xDPKbmRCR2aojDuMCeIyArx5wSOFTy+d8KkcUUrjI3T7qVp7hJAoSMgKQrDiDAMDknGwPCccznlyoqSopN3A//Z"/>
          <p:cNvSpPr>
            <a:spLocks noChangeAspect="1" noChangeArrowheads="1"/>
          </p:cNvSpPr>
          <p:nvPr/>
        </p:nvSpPr>
        <p:spPr bwMode="auto">
          <a:xfrm>
            <a:off x="96838" y="-784225"/>
            <a:ext cx="1143000" cy="1524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p:cNvPicPr>
            <a:picLocks noChangeAspect="1" noChangeArrowheads="1"/>
          </p:cNvPicPr>
          <p:nvPr/>
        </p:nvPicPr>
        <p:blipFill>
          <a:blip r:embed="rId12">
            <a:extLst>
              <a:ext uri="{28A0092B-C50C-407E-A947-70E740481C1C}">
                <a14:useLocalDpi xmlns:a14="http://schemas.microsoft.com/office/drawing/2010/main" val="0"/>
              </a:ext>
            </a:extLst>
          </a:blip>
          <a:stretch>
            <a:fillRect/>
          </a:stretch>
        </p:blipFill>
        <p:spPr bwMode="auto">
          <a:xfrm>
            <a:off x="3252173" y="35138865"/>
            <a:ext cx="2671879" cy="106875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echbu.com/wp-content/uploads/2011/06/Google-Search.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987340" y="31753129"/>
            <a:ext cx="3053260" cy="263212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svn.apache.org/repos/asf/hadoop/logos/out_rgb/hadoop+elephant_rgb.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8660715" y="33526463"/>
            <a:ext cx="3635250" cy="85878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iterativemapreduce.org/images/twister.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239838" y="14438473"/>
            <a:ext cx="2957864" cy="8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4632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291</Words>
  <Application>Microsoft Office PowerPoint</Application>
  <PresentationFormat>Custom</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Bevins, Joyce</dc:creator>
  <cp:lastModifiedBy>MMT</cp:lastModifiedBy>
  <cp:revision>57</cp:revision>
  <cp:lastPrinted>2012-02-13T14:50:48Z</cp:lastPrinted>
  <dcterms:created xsi:type="dcterms:W3CDTF">2011-07-12T19:54:44Z</dcterms:created>
  <dcterms:modified xsi:type="dcterms:W3CDTF">2012-02-13T14:51:13Z</dcterms:modified>
</cp:coreProperties>
</file>