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4" r:id="rId22"/>
    <p:sldId id="276" r:id="rId23"/>
    <p:sldId id="280" r:id="rId24"/>
    <p:sldId id="277"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31" autoAdjust="0"/>
    <p:restoredTop sz="71821" autoAdjust="0"/>
  </p:normalViewPr>
  <p:slideViewPr>
    <p:cSldViewPr>
      <p:cViewPr varScale="1">
        <p:scale>
          <a:sx n="113" d="100"/>
          <a:sy n="113" d="100"/>
        </p:scale>
        <p:origin x="-15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58020-5186-4187-A20F-9DCFCC497693}" type="datetimeFigureOut">
              <a:rPr lang="en-US" smtClean="0"/>
              <a:pPr/>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56D84-6D04-4A1F-B8F9-451ACB4A0574}" type="slidenum">
              <a:rPr lang="en-US" smtClean="0"/>
              <a:pPr/>
              <a:t>‹#›</a:t>
            </a:fld>
            <a:endParaRPr lang="en-US"/>
          </a:p>
        </p:txBody>
      </p:sp>
    </p:spTree>
    <p:extLst>
      <p:ext uri="{BB962C8B-B14F-4D97-AF65-F5344CB8AC3E}">
        <p14:creationId xmlns:p14="http://schemas.microsoft.com/office/powerpoint/2010/main" val="138892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Center of Excellence in Remote Sensing Education and Research (CERSER) website was transferred from a Windows operating system to a Macintosh Operating system during the fall of 2010. This website stores and processes images produced from data received from NOAA satellites. The TeraScan system used to create these Tagged Image File Format (TIFF) images places them onto the CERSER server where they will be converted to Joint Photographic Experts Group (JPEG) format and resized. The script also adds the files to a database for later retrieval. This script was originally written in 2006 to utilize Active Server Page (ASP) scripting along with Microsoft’s Access database software. Due to the change in operating systems, this script no longer operates. </a:t>
            </a:r>
          </a:p>
          <a:p>
            <a:r>
              <a:rPr lang="en-US" sz="1200" kern="1200" dirty="0" smtClean="0">
                <a:solidFill>
                  <a:schemeClr val="tx1"/>
                </a:solidFill>
                <a:latin typeface="+mn-lt"/>
                <a:ea typeface="+mn-ea"/>
                <a:cs typeface="+mn-cs"/>
              </a:rPr>
              <a:t>The goal of this project was to develop a new scripting file utilizing PHP, ImageMagick®, and the My Structure Query Language (MySQL) to process these images and add records to the database. These software packages are cross-platform compatible and Open Source which makes any future changes in operating systems straightforward to complete.</a:t>
            </a:r>
          </a:p>
        </p:txBody>
      </p:sp>
      <p:sp>
        <p:nvSpPr>
          <p:cNvPr id="4" name="Slide Number Placeholder 3"/>
          <p:cNvSpPr>
            <a:spLocks noGrp="1"/>
          </p:cNvSpPr>
          <p:nvPr>
            <p:ph type="sldNum" sz="quarter" idx="10"/>
          </p:nvPr>
        </p:nvSpPr>
        <p:spPr/>
        <p:txBody>
          <a:bodyPr/>
          <a:lstStyle/>
          <a:p>
            <a:fld id="{A9A56D84-6D04-4A1F-B8F9-451ACB4A057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Several checks and variable assignments need to be made before the conversion loop is entered. The first step in the conversion process is to assign the directory containing the TeraScan processed TIFF images to the variable $dir. This variable will be used throughout the conversion process to access the original image to be handled and converted. This command is performed through the command: $dir = "original/".</a:t>
            </a:r>
          </a:p>
          <a:p>
            <a:r>
              <a:rPr lang="en-US" sz="1200" kern="1200" dirty="0" smtClean="0">
                <a:solidFill>
                  <a:schemeClr val="tx1"/>
                </a:solidFill>
                <a:latin typeface="+mn-lt"/>
                <a:ea typeface="+mn-ea"/>
                <a:cs typeface="+mn-cs"/>
              </a:rPr>
              <a:t>To ensure that the contents of the variable $dir is a directory, the PHP command “</a:t>
            </a:r>
            <a:r>
              <a:rPr lang="en-US" sz="1200" kern="1200" dirty="0" err="1" smtClean="0">
                <a:solidFill>
                  <a:schemeClr val="tx1"/>
                </a:solidFill>
                <a:latin typeface="+mn-lt"/>
                <a:ea typeface="+mn-ea"/>
                <a:cs typeface="+mn-cs"/>
              </a:rPr>
              <a:t>is_dir</a:t>
            </a:r>
            <a:r>
              <a:rPr lang="en-US" sz="1200" kern="1200" dirty="0" smtClean="0">
                <a:solidFill>
                  <a:schemeClr val="tx1"/>
                </a:solidFill>
                <a:latin typeface="+mn-lt"/>
                <a:ea typeface="+mn-ea"/>
                <a:cs typeface="+mn-cs"/>
              </a:rPr>
              <a:t>()” is used to test it. This takes the form of: if (</a:t>
            </a:r>
            <a:r>
              <a:rPr lang="en-US" sz="1200" kern="1200" dirty="0" err="1" smtClean="0">
                <a:solidFill>
                  <a:schemeClr val="tx1"/>
                </a:solidFill>
                <a:latin typeface="+mn-lt"/>
                <a:ea typeface="+mn-ea"/>
                <a:cs typeface="+mn-cs"/>
              </a:rPr>
              <a:t>is_dir</a:t>
            </a:r>
            <a:r>
              <a:rPr lang="en-US" sz="1200" kern="1200" dirty="0" smtClean="0">
                <a:solidFill>
                  <a:schemeClr val="tx1"/>
                </a:solidFill>
                <a:latin typeface="+mn-lt"/>
                <a:ea typeface="+mn-ea"/>
                <a:cs typeface="+mn-cs"/>
              </a:rPr>
              <a:t> ($dir )) and returns true if the contents is a directory and false if it is not.</a:t>
            </a:r>
          </a:p>
          <a:p>
            <a:r>
              <a:rPr lang="en-US" sz="1200" kern="1200" dirty="0" smtClean="0">
                <a:solidFill>
                  <a:schemeClr val="tx1"/>
                </a:solidFill>
                <a:latin typeface="+mn-lt"/>
                <a:ea typeface="+mn-ea"/>
                <a:cs typeface="+mn-cs"/>
              </a:rPr>
              <a:t>The next command, “</a:t>
            </a:r>
            <a:r>
              <a:rPr lang="en-US" sz="1200" kern="1200" dirty="0" err="1" smtClean="0">
                <a:solidFill>
                  <a:schemeClr val="tx1"/>
                </a:solidFill>
                <a:latin typeface="+mn-lt"/>
                <a:ea typeface="+mn-ea"/>
                <a:cs typeface="+mn-cs"/>
              </a:rPr>
              <a:t>opendir</a:t>
            </a:r>
            <a:r>
              <a:rPr lang="en-US" sz="1200" kern="1200" dirty="0" smtClean="0">
                <a:solidFill>
                  <a:schemeClr val="tx1"/>
                </a:solidFill>
                <a:latin typeface="+mn-lt"/>
                <a:ea typeface="+mn-ea"/>
                <a:cs typeface="+mn-cs"/>
              </a:rPr>
              <a:t>()”, assigns the directory path to the variable $dh. This path will be used with the command “</a:t>
            </a:r>
            <a:r>
              <a:rPr lang="en-US" sz="1200" kern="1200" dirty="0" err="1" smtClean="0">
                <a:solidFill>
                  <a:schemeClr val="tx1"/>
                </a:solidFill>
                <a:latin typeface="+mn-lt"/>
                <a:ea typeface="+mn-ea"/>
                <a:cs typeface="+mn-cs"/>
              </a:rPr>
              <a:t>readdir</a:t>
            </a:r>
            <a:r>
              <a:rPr lang="en-US" sz="1200" kern="1200" dirty="0" smtClean="0">
                <a:solidFill>
                  <a:schemeClr val="tx1"/>
                </a:solidFill>
                <a:latin typeface="+mn-lt"/>
                <a:ea typeface="+mn-ea"/>
                <a:cs typeface="+mn-cs"/>
              </a:rPr>
              <a:t>()” to read the file names into a variable in the step. If the path is not valid, the command returns FALSE exiting out of the “if” statement. The syntax used for this step is: if ($dh = </a:t>
            </a:r>
            <a:r>
              <a:rPr lang="en-US" sz="1200" kern="1200" dirty="0" err="1" smtClean="0">
                <a:solidFill>
                  <a:schemeClr val="tx1"/>
                </a:solidFill>
                <a:latin typeface="+mn-lt"/>
                <a:ea typeface="+mn-ea"/>
                <a:cs typeface="+mn-cs"/>
              </a:rPr>
              <a:t>opendir</a:t>
            </a:r>
            <a:r>
              <a:rPr lang="en-US" sz="1200" kern="1200" dirty="0" smtClean="0">
                <a:solidFill>
                  <a:schemeClr val="tx1"/>
                </a:solidFill>
                <a:latin typeface="+mn-lt"/>
                <a:ea typeface="+mn-ea"/>
                <a:cs typeface="+mn-cs"/>
              </a:rPr>
              <a:t> ($dir )).</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readdir</a:t>
            </a:r>
            <a:r>
              <a:rPr lang="en-US" sz="1200" kern="1200" dirty="0" smtClean="0">
                <a:solidFill>
                  <a:schemeClr val="tx1"/>
                </a:solidFill>
                <a:latin typeface="+mn-lt"/>
                <a:ea typeface="+mn-ea"/>
                <a:cs typeface="+mn-cs"/>
              </a:rPr>
              <a:t>()” command returns the filename of the next file from the directory stored in $dh. The image filenames are returned in the order in which they are stored by the </a:t>
            </a:r>
            <a:r>
              <a:rPr lang="en-US" sz="1200" kern="1200" dirty="0" err="1" smtClean="0">
                <a:solidFill>
                  <a:schemeClr val="tx1"/>
                </a:solidFill>
                <a:latin typeface="+mn-lt"/>
                <a:ea typeface="+mn-ea"/>
                <a:cs typeface="+mn-cs"/>
              </a:rPr>
              <a:t>filesystem</a:t>
            </a:r>
            <a:r>
              <a:rPr lang="en-US" sz="1200" kern="1200" dirty="0" smtClean="0">
                <a:solidFill>
                  <a:schemeClr val="tx1"/>
                </a:solidFill>
                <a:latin typeface="+mn-lt"/>
                <a:ea typeface="+mn-ea"/>
                <a:cs typeface="+mn-cs"/>
              </a:rPr>
              <a:t>. This is the beginning of the looping process meant to process each TeraScan image in the original folder. The name of the file is placed into the variable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to be converted and added to the database. When all the files have been handled, the “</a:t>
            </a:r>
            <a:r>
              <a:rPr lang="en-US" sz="1200" kern="1200" dirty="0" err="1" smtClean="0">
                <a:solidFill>
                  <a:schemeClr val="tx1"/>
                </a:solidFill>
                <a:latin typeface="+mn-lt"/>
                <a:ea typeface="+mn-ea"/>
                <a:cs typeface="+mn-cs"/>
              </a:rPr>
              <a:t>readdir</a:t>
            </a:r>
            <a:r>
              <a:rPr lang="en-US" sz="1200" kern="1200" dirty="0" smtClean="0">
                <a:solidFill>
                  <a:schemeClr val="tx1"/>
                </a:solidFill>
                <a:latin typeface="+mn-lt"/>
                <a:ea typeface="+mn-ea"/>
                <a:cs typeface="+mn-cs"/>
              </a:rPr>
              <a:t>()” command returns FALSE which triggers the procedure to exit the loop. This line of code is constructed as: while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readdir</a:t>
            </a:r>
            <a:r>
              <a:rPr lang="en-US" sz="1200" kern="1200" dirty="0" smtClean="0">
                <a:solidFill>
                  <a:schemeClr val="tx1"/>
                </a:solidFill>
                <a:latin typeface="+mn-lt"/>
                <a:ea typeface="+mn-ea"/>
                <a:cs typeface="+mn-cs"/>
              </a:rPr>
              <a:t> ($dh)) !== false ).</a:t>
            </a:r>
          </a:p>
          <a:p>
            <a:endParaRPr lang="en-US" dirty="0" smtClean="0"/>
          </a:p>
          <a:p>
            <a:r>
              <a:rPr lang="en-US" sz="1200" kern="1200" dirty="0" smtClean="0">
                <a:solidFill>
                  <a:schemeClr val="tx1"/>
                </a:solidFill>
                <a:latin typeface="+mn-lt"/>
                <a:ea typeface="+mn-ea"/>
                <a:cs typeface="+mn-cs"/>
              </a:rPr>
              <a:t>After obtaining the file name it is checked to ensure that it is a TIFF file that can be processed. The sub-string command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is used to retrieve the last four characters to ensure they are “.tiff”. The script below illustrates this check.</a:t>
            </a:r>
          </a:p>
          <a:p>
            <a:r>
              <a:rPr lang="en-US" sz="1200" kern="1200" dirty="0" smtClean="0">
                <a:solidFill>
                  <a:schemeClr val="tx1"/>
                </a:solidFill>
                <a:latin typeface="+mn-lt"/>
                <a:ea typeface="+mn-ea"/>
                <a:cs typeface="+mn-cs"/>
              </a:rPr>
              <a:t>if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15,5)=='.tiff' )</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first part of the image loop is to deconstruct the file name placing data into variables for later inclusion into the database. The command used in this process is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 string $string ,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$start [,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$length ] ) where the portion of the string returned is specified by the start and length parameters.</a:t>
            </a:r>
          </a:p>
          <a:p>
            <a:r>
              <a:rPr lang="en-US" sz="1200" kern="1200" dirty="0" smtClean="0">
                <a:solidFill>
                  <a:schemeClr val="tx1"/>
                </a:solidFill>
                <a:latin typeface="+mn-lt"/>
                <a:ea typeface="+mn-ea"/>
                <a:cs typeface="+mn-cs"/>
              </a:rPr>
              <a:t>The first piece of information to be retrieved is the date and time that the image was created. This is found in characters 1-6 of the file name. The date is converted from the format YYMMDD to the format MM/DD/YYYY and placed into the $</a:t>
            </a:r>
            <a:r>
              <a:rPr lang="en-US" sz="1200" kern="1200" dirty="0" err="1" smtClean="0">
                <a:solidFill>
                  <a:schemeClr val="tx1"/>
                </a:solidFill>
                <a:latin typeface="+mn-lt"/>
                <a:ea typeface="+mn-ea"/>
                <a:cs typeface="+mn-cs"/>
              </a:rPr>
              <a:t>cnvrtDate</a:t>
            </a:r>
            <a:r>
              <a:rPr lang="en-US" sz="1200" kern="1200" dirty="0" smtClean="0">
                <a:solidFill>
                  <a:schemeClr val="tx1"/>
                </a:solidFill>
                <a:latin typeface="+mn-lt"/>
                <a:ea typeface="+mn-ea"/>
                <a:cs typeface="+mn-cs"/>
              </a:rPr>
              <a:t> variable. The time is placed into the variable $</a:t>
            </a:r>
            <a:r>
              <a:rPr lang="en-US" sz="1200" kern="1200" dirty="0" err="1" smtClean="0">
                <a:solidFill>
                  <a:schemeClr val="tx1"/>
                </a:solidFill>
                <a:latin typeface="+mn-lt"/>
                <a:ea typeface="+mn-ea"/>
                <a:cs typeface="+mn-cs"/>
              </a:rPr>
              <a:t>cnvrtTime</a:t>
            </a:r>
            <a:r>
              <a:rPr lang="en-US" sz="1200" kern="1200" dirty="0" smtClean="0">
                <a:solidFill>
                  <a:schemeClr val="tx1"/>
                </a:solidFill>
                <a:latin typeface="+mn-lt"/>
                <a:ea typeface="+mn-ea"/>
                <a:cs typeface="+mn-cs"/>
              </a:rPr>
              <a:t>. Identifying separate characters within the file name starts with the count of “0” and not “1”. The structure of these commands is found below.</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cnvrtDate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2,2) . "/" .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4,2) . "/20" .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0,2);</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cnvrtTime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7,4);</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next step in the file name deconstruction is to obtain the satellite name from which the data was received to create the TIFF image. There are several NOAA satellites used at this time and the potential to receive SeaWiFS satellite data is still open if that contract was renewed. The same PHP command used to obtain the date,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is used in conjunction with two “if” statements to determine which type of satellite was used and the number for that satellite if applicable. The name of the satellite is then placed into the variable $sat. If the satellite cannot be identified, “000” is placed into the variable. The “if” statements and the string commands are found below.</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12, 1) == 'n' )</a:t>
            </a:r>
          </a:p>
          <a:p>
            <a:r>
              <a:rPr lang="en-US" sz="1200" kern="1200" dirty="0" smtClean="0">
                <a:solidFill>
                  <a:schemeClr val="tx1"/>
                </a:solidFill>
                <a:latin typeface="+mn-lt"/>
                <a:ea typeface="+mn-ea"/>
                <a:cs typeface="+mn-cs"/>
              </a:rPr>
              <a:t> $sat = "NOAA-" .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13, 2);</a:t>
            </a:r>
          </a:p>
          <a:p>
            <a:r>
              <a:rPr lang="en-US" sz="1200" kern="1200" dirty="0" smtClean="0">
                <a:solidFill>
                  <a:schemeClr val="tx1"/>
                </a:solidFill>
                <a:latin typeface="+mn-lt"/>
                <a:ea typeface="+mn-ea"/>
                <a:cs typeface="+mn-cs"/>
              </a:rPr>
              <a:t> else</a:t>
            </a:r>
          </a:p>
          <a:p>
            <a:r>
              <a:rPr lang="en-US" sz="1200" kern="1200" dirty="0" smtClean="0">
                <a:solidFill>
                  <a:schemeClr val="tx1"/>
                </a:solidFill>
                <a:latin typeface="+mn-lt"/>
                <a:ea typeface="+mn-ea"/>
                <a:cs typeface="+mn-cs"/>
              </a:rPr>
              <a:t> $sat= "000"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substr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12, 1) == 's' )</a:t>
            </a:r>
          </a:p>
          <a:p>
            <a:r>
              <a:rPr lang="en-US" sz="1200" kern="1200" dirty="0" smtClean="0">
                <a:solidFill>
                  <a:schemeClr val="tx1"/>
                </a:solidFill>
                <a:latin typeface="+mn-lt"/>
                <a:ea typeface="+mn-ea"/>
                <a:cs typeface="+mn-cs"/>
              </a:rPr>
              <a:t> $sat = "SeaWiFS" ;</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that the date, time, and satellite name have been placed into their respective variables, the information can be placed into the TeraScan database. The values are arranged in order as to the database field names in the table “images”. The SQL statement begins with the command “INSERT INTO”, creating a new record in the database. The entire SQL string is placed into the variable $query. The next line of the PHP code utilizes the command “</a:t>
            </a:r>
            <a:r>
              <a:rPr lang="en-US" sz="1200" kern="1200" dirty="0" err="1" smtClean="0">
                <a:solidFill>
                  <a:schemeClr val="tx1"/>
                </a:solidFill>
                <a:latin typeface="+mn-lt"/>
                <a:ea typeface="+mn-ea"/>
                <a:cs typeface="+mn-cs"/>
              </a:rPr>
              <a:t>mysql_query</a:t>
            </a:r>
            <a:r>
              <a:rPr lang="en-US" sz="1200" kern="1200" dirty="0" smtClean="0">
                <a:solidFill>
                  <a:schemeClr val="tx1"/>
                </a:solidFill>
                <a:latin typeface="+mn-lt"/>
                <a:ea typeface="+mn-ea"/>
                <a:cs typeface="+mn-cs"/>
              </a:rPr>
              <a:t>()” to execute the SQL statement in $query. The result of this command is placed into the variable $result in order to provide feedback to the user if the record insertion fails. The next PHP command, “</a:t>
            </a:r>
            <a:r>
              <a:rPr lang="en-US" sz="1200" kern="1200" dirty="0" err="1" smtClean="0">
                <a:solidFill>
                  <a:schemeClr val="tx1"/>
                </a:solidFill>
                <a:latin typeface="+mn-lt"/>
                <a:ea typeface="+mn-ea"/>
                <a:cs typeface="+mn-cs"/>
              </a:rPr>
              <a:t>mysql_insert_id</a:t>
            </a:r>
            <a:r>
              <a:rPr lang="en-US" sz="1200" kern="1200" dirty="0" smtClean="0">
                <a:solidFill>
                  <a:schemeClr val="tx1"/>
                </a:solidFill>
                <a:latin typeface="+mn-lt"/>
                <a:ea typeface="+mn-ea"/>
                <a:cs typeface="+mn-cs"/>
              </a:rPr>
              <a:t>()”, retrieves the ID generated by the last query. This ID number is placed into the variable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to be used later in naming the files. The three lines used for the above process are shown below.</a:t>
            </a:r>
          </a:p>
          <a:p>
            <a:r>
              <a:rPr lang="en-US" sz="1200" kern="1200" dirty="0" smtClean="0">
                <a:solidFill>
                  <a:schemeClr val="tx1"/>
                </a:solidFill>
                <a:latin typeface="+mn-lt"/>
                <a:ea typeface="+mn-ea"/>
                <a:cs typeface="+mn-cs"/>
              </a:rPr>
              <a:t>$query = "INSERT INTO images (</a:t>
            </a:r>
            <a:r>
              <a:rPr lang="en-US" sz="1200" kern="1200" dirty="0" err="1" smtClean="0">
                <a:solidFill>
                  <a:schemeClr val="tx1"/>
                </a:solidFill>
                <a:latin typeface="+mn-lt"/>
                <a:ea typeface="+mn-ea"/>
                <a:cs typeface="+mn-cs"/>
              </a:rPr>
              <a:t>imgdate</a:t>
            </a:r>
            <a:r>
              <a:rPr lang="en-US" sz="1200" kern="1200" dirty="0" smtClean="0">
                <a:solidFill>
                  <a:schemeClr val="tx1"/>
                </a:solidFill>
                <a:latin typeface="+mn-lt"/>
                <a:ea typeface="+mn-ea"/>
                <a:cs typeface="+mn-cs"/>
              </a:rPr>
              <a:t>, time, satellite, product, description, event) VALUES ('" . $</a:t>
            </a:r>
            <a:r>
              <a:rPr lang="en-US" sz="1200" kern="1200" dirty="0" err="1" smtClean="0">
                <a:solidFill>
                  <a:schemeClr val="tx1"/>
                </a:solidFill>
                <a:latin typeface="+mn-lt"/>
                <a:ea typeface="+mn-ea"/>
                <a:cs typeface="+mn-cs"/>
              </a:rPr>
              <a:t>cnvrtDate</a:t>
            </a:r>
            <a:r>
              <a:rPr lang="en-US" sz="1200" kern="1200" dirty="0" smtClean="0">
                <a:solidFill>
                  <a:schemeClr val="tx1"/>
                </a:solidFill>
                <a:latin typeface="+mn-lt"/>
                <a:ea typeface="+mn-ea"/>
                <a:cs typeface="+mn-cs"/>
              </a:rPr>
              <a:t> . "', '". $</a:t>
            </a:r>
            <a:r>
              <a:rPr lang="en-US" sz="1200" kern="1200" dirty="0" err="1" smtClean="0">
                <a:solidFill>
                  <a:schemeClr val="tx1"/>
                </a:solidFill>
                <a:latin typeface="+mn-lt"/>
                <a:ea typeface="+mn-ea"/>
                <a:cs typeface="+mn-cs"/>
              </a:rPr>
              <a:t>cnvrtTime</a:t>
            </a:r>
            <a:r>
              <a:rPr lang="en-US" sz="1200" kern="1200" dirty="0" smtClean="0">
                <a:solidFill>
                  <a:schemeClr val="tx1"/>
                </a:solidFill>
                <a:latin typeface="+mn-lt"/>
                <a:ea typeface="+mn-ea"/>
                <a:cs typeface="+mn-cs"/>
              </a:rPr>
              <a:t> . "', '" . $sat . "',0 , '', 0)";</a:t>
            </a:r>
          </a:p>
          <a:p>
            <a:r>
              <a:rPr lang="en-US" sz="1200" kern="1200" dirty="0" smtClean="0">
                <a:solidFill>
                  <a:schemeClr val="tx1"/>
                </a:solidFill>
                <a:latin typeface="+mn-lt"/>
                <a:ea typeface="+mn-ea"/>
                <a:cs typeface="+mn-cs"/>
              </a:rPr>
              <a:t>$result = </a:t>
            </a:r>
            <a:r>
              <a:rPr lang="en-US" sz="1200" kern="1200" dirty="0" err="1" smtClean="0">
                <a:solidFill>
                  <a:schemeClr val="tx1"/>
                </a:solidFill>
                <a:latin typeface="+mn-lt"/>
                <a:ea typeface="+mn-ea"/>
                <a:cs typeface="+mn-cs"/>
              </a:rPr>
              <a:t>mysql_query</a:t>
            </a:r>
            <a:r>
              <a:rPr lang="en-US" sz="1200" kern="1200" dirty="0" smtClean="0">
                <a:solidFill>
                  <a:schemeClr val="tx1"/>
                </a:solidFill>
                <a:latin typeface="+mn-lt"/>
                <a:ea typeface="+mn-ea"/>
                <a:cs typeface="+mn-cs"/>
              </a:rPr>
              <a:t> ($query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mysql_insert_id</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that the database entry has been made, the original TIFF images can be converted, copied, and resized. The first step is to copy the original file using the standard PHP command “copy()”. The location and name of the original file are placed into the variable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utilizing the script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 $dir .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 The new location and file name are placed into the variable $</a:t>
            </a:r>
            <a:r>
              <a:rPr lang="en-US" sz="1200" kern="1200" dirty="0" err="1" smtClean="0">
                <a:solidFill>
                  <a:schemeClr val="tx1"/>
                </a:solidFill>
                <a:latin typeface="+mn-lt"/>
                <a:ea typeface="+mn-ea"/>
                <a:cs typeface="+mn-cs"/>
              </a:rPr>
              <a:t>newfile</a:t>
            </a:r>
            <a:r>
              <a:rPr lang="en-US" sz="1200" kern="1200" dirty="0" smtClean="0">
                <a:solidFill>
                  <a:schemeClr val="tx1"/>
                </a:solidFill>
                <a:latin typeface="+mn-lt"/>
                <a:ea typeface="+mn-ea"/>
                <a:cs typeface="+mn-cs"/>
              </a:rPr>
              <a:t> utilizing the ID number in the variable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as the new file name. The “copy” command is then issued from within an “if” statement which checks the completion of the “copy” command. This process is shown in the following lines.</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 $dir . $</a:t>
            </a:r>
            <a:r>
              <a:rPr lang="en-US" sz="1200" kern="1200" dirty="0" err="1" smtClean="0">
                <a:solidFill>
                  <a:schemeClr val="tx1"/>
                </a:solidFill>
                <a:latin typeface="+mn-lt"/>
                <a:ea typeface="+mn-ea"/>
                <a:cs typeface="+mn-cs"/>
              </a:rPr>
              <a:t>satName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newfile</a:t>
            </a:r>
            <a:r>
              <a:rPr lang="en-US" sz="1200" kern="1200" dirty="0" smtClean="0">
                <a:solidFill>
                  <a:schemeClr val="tx1"/>
                </a:solidFill>
                <a:latin typeface="+mn-lt"/>
                <a:ea typeface="+mn-ea"/>
                <a:cs typeface="+mn-cs"/>
              </a:rPr>
              <a:t> = 'actual_2011/' .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 '.tiff' ;</a:t>
            </a:r>
          </a:p>
          <a:p>
            <a:r>
              <a:rPr lang="en-US" sz="1200" kern="1200" dirty="0" smtClean="0">
                <a:solidFill>
                  <a:schemeClr val="tx1"/>
                </a:solidFill>
                <a:latin typeface="+mn-lt"/>
                <a:ea typeface="+mn-ea"/>
                <a:cs typeface="+mn-cs"/>
              </a:rPr>
              <a:t>if (!copy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newfile</a:t>
            </a:r>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echo "failed to copy $file...\n &lt;</a:t>
            </a:r>
            <a:r>
              <a:rPr lang="en-US" sz="1200" kern="1200" dirty="0" err="1" smtClean="0">
                <a:solidFill>
                  <a:schemeClr val="tx1"/>
                </a:solidFill>
                <a:latin typeface="+mn-lt"/>
                <a:ea typeface="+mn-ea"/>
                <a:cs typeface="+mn-cs"/>
              </a:rPr>
              <a:t>br</a:t>
            </a:r>
            <a:r>
              <a:rPr lang="en-US" sz="1200" kern="1200" dirty="0" smtClean="0">
                <a:solidFill>
                  <a:schemeClr val="tx1"/>
                </a:solidFill>
                <a:latin typeface="+mn-lt"/>
                <a:ea typeface="+mn-ea"/>
                <a:cs typeface="+mn-cs"/>
              </a:rPr>
              <a:t>&gt;&lt;</a:t>
            </a:r>
            <a:r>
              <a:rPr lang="en-US" sz="1200" kern="1200" dirty="0" err="1" smtClean="0">
                <a:solidFill>
                  <a:schemeClr val="tx1"/>
                </a:solidFill>
                <a:latin typeface="+mn-lt"/>
                <a:ea typeface="+mn-ea"/>
                <a:cs typeface="+mn-cs"/>
              </a:rPr>
              <a:t>br</a:t>
            </a:r>
            <a:r>
              <a:rPr lang="en-US" sz="1200" kern="1200" dirty="0" smtClean="0">
                <a:solidFill>
                  <a:schemeClr val="tx1"/>
                </a:solidFill>
                <a:latin typeface="+mn-lt"/>
                <a:ea typeface="+mn-ea"/>
                <a:cs typeface="+mn-cs"/>
              </a:rPr>
              <a:t>&gt;" ;</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next procedure is to convert the original TIFF file to a JPEG file with no reduction in pixel file size. This will produce a smaller file in memory allowing for a faster download for users. The ImageMagick module convert.exe is used to accomplish this conversion. The location of this module, the contents of the variable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and the location and name of the new file are placed into the variable $</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This line is then executed using the PHP command “exec()”. This command operates in the same fashion as typing the command into the command line interface. The two lines below convert the TIFF file into a JPEG file and rename it using the number in the variable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 '/opt/local/bin/convert ' .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 ' medium_2011/' .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 '.jpg' ;</a:t>
            </a:r>
          </a:p>
          <a:p>
            <a:r>
              <a:rPr lang="en-US" sz="1200" kern="1200" dirty="0" smtClean="0">
                <a:solidFill>
                  <a:schemeClr val="tx1"/>
                </a:solidFill>
                <a:latin typeface="+mn-lt"/>
                <a:ea typeface="+mn-ea"/>
                <a:cs typeface="+mn-cs"/>
              </a:rPr>
              <a:t> exec($</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next two lines below perform in the same way as the previous two lines, but also resize the TIFF image by 50% for a lower resolution image.</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 '/opt/local/bin/convert ' .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 ' -resize 50% low_2011/' .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 '.jpg' ;</a:t>
            </a:r>
          </a:p>
          <a:p>
            <a:r>
              <a:rPr lang="en-US" sz="1200" kern="1200" dirty="0" smtClean="0">
                <a:solidFill>
                  <a:schemeClr val="tx1"/>
                </a:solidFill>
                <a:latin typeface="+mn-lt"/>
                <a:ea typeface="+mn-ea"/>
                <a:cs typeface="+mn-cs"/>
              </a:rPr>
              <a:t> exec($</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thumbnail must also be produced to be viewed on the web page. This is done in much the same method as the last two conversions, but utilizes other attributes to ensure the image is not distorted. These are the two lines used to accomplish this procedure.</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 "/opt/local/bin/convert -size 120x120 '" .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 "' -thumbnail 120x120^ -gravity center -extent 120x120 'thumbs_2011/"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lastID</a:t>
            </a:r>
            <a:r>
              <a:rPr lang="en-US" sz="1200" kern="1200" dirty="0" smtClean="0">
                <a:solidFill>
                  <a:schemeClr val="tx1"/>
                </a:solidFill>
                <a:latin typeface="+mn-lt"/>
                <a:ea typeface="+mn-ea"/>
                <a:cs typeface="+mn-cs"/>
              </a:rPr>
              <a:t> . ".jpg'" ;</a:t>
            </a:r>
          </a:p>
          <a:p>
            <a:r>
              <a:rPr lang="en-US" sz="1200" kern="1200" dirty="0" smtClean="0">
                <a:solidFill>
                  <a:schemeClr val="tx1"/>
                </a:solidFill>
                <a:latin typeface="+mn-lt"/>
                <a:ea typeface="+mn-ea"/>
                <a:cs typeface="+mn-cs"/>
              </a:rPr>
              <a:t> exec($</a:t>
            </a:r>
            <a:r>
              <a:rPr lang="en-US" sz="1200" kern="1200" dirty="0" err="1" smtClean="0">
                <a:solidFill>
                  <a:schemeClr val="tx1"/>
                </a:solidFill>
                <a:latin typeface="+mn-lt"/>
                <a:ea typeface="+mn-ea"/>
                <a:cs typeface="+mn-cs"/>
              </a:rPr>
              <a:t>cnvrt</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the conversion is complete, the script deletes the original file before proceeding to the next TIFF image. This is done utilizing the PHP command “unlink()”. This is formatted as: unlink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 where the variable $</a:t>
            </a:r>
            <a:r>
              <a:rPr lang="en-US" sz="1200" kern="1200" dirty="0" err="1" smtClean="0">
                <a:solidFill>
                  <a:schemeClr val="tx1"/>
                </a:solidFill>
                <a:latin typeface="+mn-lt"/>
                <a:ea typeface="+mn-ea"/>
                <a:cs typeface="+mn-cs"/>
              </a:rPr>
              <a:t>orgFile</a:t>
            </a:r>
            <a:r>
              <a:rPr lang="en-US" sz="1200" kern="1200" dirty="0" smtClean="0">
                <a:solidFill>
                  <a:schemeClr val="tx1"/>
                </a:solidFill>
                <a:latin typeface="+mn-lt"/>
                <a:ea typeface="+mn-ea"/>
                <a:cs typeface="+mn-cs"/>
              </a:rPr>
              <a:t> holds the name of the original TIFF image.</a:t>
            </a:r>
          </a:p>
          <a:p>
            <a:r>
              <a:rPr lang="en-US" sz="1200" kern="1200" dirty="0" smtClean="0">
                <a:solidFill>
                  <a:schemeClr val="tx1"/>
                </a:solidFill>
                <a:latin typeface="+mn-lt"/>
                <a:ea typeface="+mn-ea"/>
                <a:cs typeface="+mn-cs"/>
              </a:rPr>
              <a:t>The script now returns to the “while” statement to check for the next file to be processed. Once all of the files have been processed, the script closes the directory through the command: </a:t>
            </a:r>
            <a:r>
              <a:rPr lang="en-US" sz="1200" kern="1200" dirty="0" err="1" smtClean="0">
                <a:solidFill>
                  <a:schemeClr val="tx1"/>
                </a:solidFill>
                <a:latin typeface="+mn-lt"/>
                <a:ea typeface="+mn-ea"/>
                <a:cs typeface="+mn-cs"/>
              </a:rPr>
              <a:t>closedir</a:t>
            </a:r>
            <a:r>
              <a:rPr lang="en-US" sz="1200" kern="1200" dirty="0" smtClean="0">
                <a:solidFill>
                  <a:schemeClr val="tx1"/>
                </a:solidFill>
                <a:latin typeface="+mn-lt"/>
                <a:ea typeface="+mn-ea"/>
                <a:cs typeface="+mn-cs"/>
              </a:rPr>
              <a:t> ($dh);.</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the loops have completed, the script then inserts an update time into the </a:t>
            </a:r>
            <a:r>
              <a:rPr lang="en-US" sz="1200" kern="1200" dirty="0" err="1" smtClean="0">
                <a:solidFill>
                  <a:schemeClr val="tx1"/>
                </a:solidFill>
                <a:latin typeface="+mn-lt"/>
                <a:ea typeface="+mn-ea"/>
                <a:cs typeface="+mn-cs"/>
              </a:rPr>
              <a:t>CUpdate</a:t>
            </a:r>
            <a:r>
              <a:rPr lang="en-US" sz="1200" kern="1200" dirty="0" smtClean="0">
                <a:solidFill>
                  <a:schemeClr val="tx1"/>
                </a:solidFill>
                <a:latin typeface="+mn-lt"/>
                <a:ea typeface="+mn-ea"/>
                <a:cs typeface="+mn-cs"/>
              </a:rPr>
              <a:t> table of the database. This is performed by using the PHP command “date()” and the desired formatting of the date/time. The values, along with the SQL command, is inserted into the variable $query and executed using the PHP command “</a:t>
            </a:r>
            <a:r>
              <a:rPr lang="en-US" sz="1200" kern="1200" dirty="0" err="1" smtClean="0">
                <a:solidFill>
                  <a:schemeClr val="tx1"/>
                </a:solidFill>
                <a:latin typeface="+mn-lt"/>
                <a:ea typeface="+mn-ea"/>
                <a:cs typeface="+mn-cs"/>
              </a:rPr>
              <a:t>mysql_query</a:t>
            </a:r>
            <a:r>
              <a:rPr lang="en-US" sz="1200" kern="1200" dirty="0" smtClean="0">
                <a:solidFill>
                  <a:schemeClr val="tx1"/>
                </a:solidFill>
                <a:latin typeface="+mn-lt"/>
                <a:ea typeface="+mn-ea"/>
                <a:cs typeface="+mn-cs"/>
              </a:rPr>
              <a:t>()” with the result being checked for completion. The following three lines compile the data and execute it.</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timeNow</a:t>
            </a:r>
            <a:r>
              <a:rPr lang="en-US" sz="1200" kern="1200" dirty="0" smtClean="0">
                <a:solidFill>
                  <a:schemeClr val="tx1"/>
                </a:solidFill>
                <a:latin typeface="+mn-lt"/>
                <a:ea typeface="+mn-ea"/>
                <a:cs typeface="+mn-cs"/>
              </a:rPr>
              <a:t> = date('Y-m-d H:i:s' );</a:t>
            </a:r>
          </a:p>
          <a:p>
            <a:r>
              <a:rPr lang="en-US" sz="1200" kern="1200" dirty="0" smtClean="0">
                <a:solidFill>
                  <a:schemeClr val="tx1"/>
                </a:solidFill>
                <a:latin typeface="+mn-lt"/>
                <a:ea typeface="+mn-ea"/>
                <a:cs typeface="+mn-cs"/>
              </a:rPr>
              <a:t>$query = "INSERT INTO </a:t>
            </a:r>
            <a:r>
              <a:rPr lang="en-US" sz="1200" kern="1200" dirty="0" err="1" smtClean="0">
                <a:solidFill>
                  <a:schemeClr val="tx1"/>
                </a:solidFill>
                <a:latin typeface="+mn-lt"/>
                <a:ea typeface="+mn-ea"/>
                <a:cs typeface="+mn-cs"/>
              </a:rPr>
              <a:t>CUpdate</a:t>
            </a:r>
            <a:r>
              <a:rPr lang="en-US" sz="1200" kern="1200" dirty="0" smtClean="0">
                <a:solidFill>
                  <a:schemeClr val="tx1"/>
                </a:solidFill>
                <a:latin typeface="+mn-lt"/>
                <a:ea typeface="+mn-ea"/>
                <a:cs typeface="+mn-cs"/>
              </a:rPr>
              <a:t> (updated) VALUES ('" . $</a:t>
            </a:r>
            <a:r>
              <a:rPr lang="en-US" sz="1200" kern="1200" dirty="0" err="1" smtClean="0">
                <a:solidFill>
                  <a:schemeClr val="tx1"/>
                </a:solidFill>
                <a:latin typeface="+mn-lt"/>
                <a:ea typeface="+mn-ea"/>
                <a:cs typeface="+mn-cs"/>
              </a:rPr>
              <a:t>timeNow</a:t>
            </a:r>
            <a:r>
              <a:rPr lang="en-US" sz="1200" kern="1200" dirty="0" smtClean="0">
                <a:solidFill>
                  <a:schemeClr val="tx1"/>
                </a:solidFill>
                <a:latin typeface="+mn-lt"/>
                <a:ea typeface="+mn-ea"/>
                <a:cs typeface="+mn-cs"/>
              </a:rPr>
              <a:t> . "')" ;</a:t>
            </a:r>
          </a:p>
          <a:p>
            <a:r>
              <a:rPr lang="en-US" sz="1200" kern="1200" dirty="0" smtClean="0">
                <a:solidFill>
                  <a:schemeClr val="tx1"/>
                </a:solidFill>
                <a:latin typeface="+mn-lt"/>
                <a:ea typeface="+mn-ea"/>
                <a:cs typeface="+mn-cs"/>
              </a:rPr>
              <a:t>$result = </a:t>
            </a:r>
            <a:r>
              <a:rPr lang="en-US" sz="1200" kern="1200" dirty="0" err="1" smtClean="0">
                <a:solidFill>
                  <a:schemeClr val="tx1"/>
                </a:solidFill>
                <a:latin typeface="+mn-lt"/>
                <a:ea typeface="+mn-ea"/>
                <a:cs typeface="+mn-cs"/>
              </a:rPr>
              <a:t>mysql_query</a:t>
            </a:r>
            <a:r>
              <a:rPr lang="en-US" sz="1200" kern="1200" dirty="0" smtClean="0">
                <a:solidFill>
                  <a:schemeClr val="tx1"/>
                </a:solidFill>
                <a:latin typeface="+mn-lt"/>
                <a:ea typeface="+mn-ea"/>
                <a:cs typeface="+mn-cs"/>
              </a:rPr>
              <a:t> ($query );</a:t>
            </a:r>
          </a:p>
          <a:p>
            <a:r>
              <a:rPr lang="en-US" sz="1200" kern="1200" dirty="0" smtClean="0">
                <a:solidFill>
                  <a:schemeClr val="tx1"/>
                </a:solidFill>
                <a:latin typeface="+mn-lt"/>
                <a:ea typeface="+mn-ea"/>
                <a:cs typeface="+mn-cs"/>
              </a:rPr>
              <a:t>The memory of the two </a:t>
            </a:r>
            <a:r>
              <a:rPr lang="en-US" sz="1200" kern="1200" dirty="0" err="1" smtClean="0">
                <a:solidFill>
                  <a:schemeClr val="tx1"/>
                </a:solidFill>
                <a:latin typeface="+mn-lt"/>
                <a:ea typeface="+mn-ea"/>
                <a:cs typeface="+mn-cs"/>
              </a:rPr>
              <a:t>recordsets</a:t>
            </a:r>
            <a:r>
              <a:rPr lang="en-US" sz="1200" kern="1200" dirty="0" smtClean="0">
                <a:solidFill>
                  <a:schemeClr val="tx1"/>
                </a:solidFill>
                <a:latin typeface="+mn-lt"/>
                <a:ea typeface="+mn-ea"/>
                <a:cs typeface="+mn-cs"/>
              </a:rPr>
              <a:t> is now released using the PHP command “</a:t>
            </a:r>
            <a:r>
              <a:rPr lang="en-US" sz="1200" kern="1200" dirty="0" err="1" smtClean="0">
                <a:solidFill>
                  <a:schemeClr val="tx1"/>
                </a:solidFill>
                <a:latin typeface="+mn-lt"/>
                <a:ea typeface="+mn-ea"/>
                <a:cs typeface="+mn-cs"/>
              </a:rPr>
              <a:t>mysql_free_result</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conversion code created was tested with multiple sets of images using sample directories. It was quickly found that the script would run, but not complete the copy and convert operations. Once the permissions were changed for these directories, the code completed the operations without failing. When the testing was completed, the actual directory names needed were substituted into the code. The code was then executed with no failures.</a:t>
            </a:r>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Center of Excellence in Remote Sensing Education and Research (CERSER) website was transferred from a Windows operating system to a Macintosh Operating system during the fall of 2010. This website stores and processes images produced from data received from NOAA satellites. The TeraScan system used to create these Tagged Image File Format (TIFF) images places them onto the CERSER server where they will be converted to Joint Photographic Experts Group (JPEG) format and resized. The script also adds the files to a database for later retrieval. This script was originally written in 2006 to utilize Active Server Page (ASP) scripting along with Microsoft’s Access database software. Due to the change in operating systems, this script no longer operates. </a:t>
            </a:r>
          </a:p>
          <a:p>
            <a:r>
              <a:rPr lang="en-US" sz="1200" kern="1200" dirty="0" smtClean="0">
                <a:solidFill>
                  <a:schemeClr val="tx1"/>
                </a:solidFill>
                <a:latin typeface="+mn-lt"/>
                <a:ea typeface="+mn-ea"/>
                <a:cs typeface="+mn-cs"/>
              </a:rPr>
              <a:t>The goal of this project was to develop a new scripting file utilizing PHP, ImageMagick®, and the My Structure Query Language (MySQL) to process these images and add records to the database. These software packages are cross-platform compatible and Open Source which makes any future changes in operating systems straightforward to complete.</a:t>
            </a:r>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code developed during this project successfully fulfilled the goals set in the beginning. Images developed by the TeraScan system are now being converted on a daily basis by the developed file. Due to the fact that the file is cross platform compatible, future platform changes will be less difficult to implement.</a:t>
            </a:r>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Email notification</a:t>
            </a:r>
          </a:p>
          <a:p>
            <a:r>
              <a:rPr lang="en-US" sz="1200" kern="1200" dirty="0" smtClean="0">
                <a:solidFill>
                  <a:schemeClr val="tx1"/>
                </a:solidFill>
                <a:latin typeface="+mn-lt"/>
                <a:ea typeface="+mn-ea"/>
                <a:cs typeface="+mn-cs"/>
              </a:rPr>
              <a:t>Feedback from the daily execution of the file was coded to echo the update time and date to the screen. Future modifications could include a section which would send an Email notification to the database manager confirming the success of the update. This notification could also include the database values that were updated providing a complete representation of the processed files.</a:t>
            </a:r>
          </a:p>
          <a:p>
            <a:r>
              <a:rPr lang="en-US" sz="1200" b="1" i="1" kern="1200" dirty="0" smtClean="0">
                <a:solidFill>
                  <a:schemeClr val="tx1"/>
                </a:solidFill>
                <a:latin typeface="+mn-lt"/>
                <a:ea typeface="+mn-ea"/>
                <a:cs typeface="+mn-cs"/>
              </a:rPr>
              <a:t>Image Presentation</a:t>
            </a:r>
          </a:p>
          <a:p>
            <a:r>
              <a:rPr lang="en-US" sz="1200" kern="1200" dirty="0" smtClean="0">
                <a:solidFill>
                  <a:schemeClr val="tx1"/>
                </a:solidFill>
                <a:latin typeface="+mn-lt"/>
                <a:ea typeface="+mn-ea"/>
                <a:cs typeface="+mn-cs"/>
              </a:rPr>
              <a:t>Due to recent upgrades to the CERSER web site, the TeraScan images are no longer presented to users. A presentation of these images and the supporting data should be implemented on either the home page of CERSER in a limited manner (one or two images at a time) or on a separate page where more images can be displayed at one time. This can be accomplished through Dreamweaver utilizing the built in database functions.</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of the major segments of this project was to convert and resize processed TIFF images from the TeraScan system. To complete this process, the software suite ImageMagick</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was employed. This software is used to edit, create, and convert images in a range of formats including TIFF, JPEG, GIF, PNG, and several others. ImageMagick can also be used to distort images through resizing, cropping, flipping, and additional transformations.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ImageMagick was chosen for this project due to its ability to be executed from the command line. The software was used in the initial development in 2006 on the Windows platform to interact with Active Server Pages (ASP) and the TeraScan images. The transition from the Windows platform to the MAC OSX and PHP combination was accomplished smoothly due to the cross platform capabilities of ImageMagick. Utilizing the “exec()” PHP command, compiled instructions were able to be executed with two lines of code; one to compile the instructions into a variable and the next to execute it. The ImageMagick executable module “convert.exe” was the only module needed for this project, but the capability for further image manipulations remains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motivation for using this software was its availability as a free, Open Source, package. The complete installation process involved downloading and uncompressing the package and the setting of three system path variables. Once this was completed, directory permissions were modified using the “</a:t>
            </a:r>
            <a:r>
              <a:rPr lang="en-US" sz="1200" kern="1200" dirty="0" err="1" smtClean="0">
                <a:solidFill>
                  <a:schemeClr val="tx1"/>
                </a:solidFill>
                <a:latin typeface="+mn-lt"/>
                <a:ea typeface="+mn-ea"/>
                <a:cs typeface="+mn-cs"/>
              </a:rPr>
              <a:t>chmod</a:t>
            </a:r>
            <a:r>
              <a:rPr lang="en-US" sz="1200" kern="1200" dirty="0" smtClean="0">
                <a:solidFill>
                  <a:schemeClr val="tx1"/>
                </a:solidFill>
                <a:latin typeface="+mn-lt"/>
                <a:ea typeface="+mn-ea"/>
                <a:cs typeface="+mn-cs"/>
              </a:rPr>
              <a:t>” command allowing ImageMagick to write files to these directories.</a:t>
            </a:r>
          </a:p>
        </p:txBody>
      </p:sp>
      <p:sp>
        <p:nvSpPr>
          <p:cNvPr id="4" name="Slide Number Placeholder 3"/>
          <p:cNvSpPr>
            <a:spLocks noGrp="1"/>
          </p:cNvSpPr>
          <p:nvPr>
            <p:ph type="sldNum" sz="quarter" idx="10"/>
          </p:nvPr>
        </p:nvSpPr>
        <p:spPr/>
        <p:txBody>
          <a:bodyPr/>
          <a:lstStyle/>
          <a:p>
            <a:fld id="{A9A56D84-6D04-4A1F-B8F9-451ACB4A057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PHP Hypertext Processor (PHP) is </a:t>
            </a:r>
            <a:r>
              <a:rPr lang="en-US" sz="1200" kern="1200" smtClean="0">
                <a:solidFill>
                  <a:schemeClr val="tx1"/>
                </a:solidFill>
                <a:latin typeface="+mn-lt"/>
                <a:ea typeface="+mn-ea"/>
                <a:cs typeface="+mn-cs"/>
              </a:rPr>
              <a:t>a scripting language </a:t>
            </a:r>
            <a:r>
              <a:rPr lang="en-US" sz="1200" kern="1200" dirty="0" smtClean="0">
                <a:solidFill>
                  <a:schemeClr val="tx1"/>
                </a:solidFill>
                <a:latin typeface="+mn-lt"/>
                <a:ea typeface="+mn-ea"/>
                <a:cs typeface="+mn-cs"/>
              </a:rPr>
              <a:t>used to creating dynamic websites and was used in this Multimedia Team project. PHP can access a command line interface and perform specific tasks such as connecting and disconnecting to a database, copying files, and joining strings together. PHP is cross platform compatible and an Open Source language.</a:t>
            </a:r>
          </a:p>
          <a:p>
            <a:r>
              <a:rPr lang="en-US" sz="1200" kern="1200" dirty="0" smtClean="0">
                <a:solidFill>
                  <a:schemeClr val="tx1"/>
                </a:solidFill>
                <a:latin typeface="+mn-lt"/>
                <a:ea typeface="+mn-ea"/>
                <a:cs typeface="+mn-cs"/>
              </a:rPr>
              <a:t>PHP</a:t>
            </a:r>
            <a:r>
              <a:rPr lang="en-US" sz="1200" kern="1200" baseline="0" dirty="0" smtClean="0">
                <a:solidFill>
                  <a:schemeClr val="tx1"/>
                </a:solidFill>
                <a:latin typeface="+mn-lt"/>
                <a:ea typeface="+mn-ea"/>
                <a:cs typeface="+mn-cs"/>
              </a:rPr>
              <a:t> controlled the database integration with the program MySQL along with providing file copying capabilities.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project also utilized PHP to access ImageMagick through the Command Line Interface. ImageMagick was used to convert the TeraScan TIFF images into a JPEG format. ImageMagick converts images through the module “convert.exe”.</a:t>
            </a:r>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Structured Query Language (MySQL) is an open-source relational database system owned by MySQL AB, a subordinate company of Oracle. MySQL operates as a server supplying multi-user access to multiple databases through MySQL commands.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PHP command “</a:t>
            </a:r>
            <a:r>
              <a:rPr lang="en-US" sz="1200" kern="1200" dirty="0" err="1" smtClean="0">
                <a:solidFill>
                  <a:schemeClr val="tx1"/>
                </a:solidFill>
                <a:latin typeface="+mn-lt"/>
                <a:ea typeface="+mn-ea"/>
                <a:cs typeface="+mn-cs"/>
              </a:rPr>
              <a:t>mysql_query</a:t>
            </a:r>
            <a:r>
              <a:rPr lang="en-US" sz="1200" kern="1200" dirty="0" smtClean="0">
                <a:solidFill>
                  <a:schemeClr val="tx1"/>
                </a:solidFill>
                <a:latin typeface="+mn-lt"/>
                <a:ea typeface="+mn-ea"/>
                <a:cs typeface="+mn-cs"/>
              </a:rPr>
              <a:t>( )” performs a query and places the result into the variable “$result” for troubleshooting purposes. This project also used the MySQL “INSERT INTO” command to insert values into fields in a table of a database. There were two tables in this project that had values inserted in them. The two tables were the “images” table and the “</a:t>
            </a:r>
            <a:r>
              <a:rPr lang="en-US" sz="1200" kern="1200" dirty="0" err="1" smtClean="0">
                <a:solidFill>
                  <a:schemeClr val="tx1"/>
                </a:solidFill>
                <a:latin typeface="+mn-lt"/>
                <a:ea typeface="+mn-ea"/>
                <a:cs typeface="+mn-cs"/>
              </a:rPr>
              <a:t>CUpdate</a:t>
            </a:r>
            <a:r>
              <a:rPr lang="en-US" sz="1200" kern="1200" dirty="0" smtClean="0">
                <a:solidFill>
                  <a:schemeClr val="tx1"/>
                </a:solidFill>
                <a:latin typeface="+mn-lt"/>
                <a:ea typeface="+mn-ea"/>
                <a:cs typeface="+mn-cs"/>
              </a:rPr>
              <a:t>” table in the database TS2011. In the “images” table, the values were inserted into the fields: </a:t>
            </a:r>
            <a:r>
              <a:rPr lang="en-US" sz="1200" kern="1200" dirty="0" err="1" smtClean="0">
                <a:solidFill>
                  <a:schemeClr val="tx1"/>
                </a:solidFill>
                <a:latin typeface="+mn-lt"/>
                <a:ea typeface="+mn-ea"/>
                <a:cs typeface="+mn-cs"/>
              </a:rPr>
              <a:t>imagedate</a:t>
            </a:r>
            <a:r>
              <a:rPr lang="en-US" sz="1200" kern="1200" dirty="0" smtClean="0">
                <a:solidFill>
                  <a:schemeClr val="tx1"/>
                </a:solidFill>
                <a:latin typeface="+mn-lt"/>
                <a:ea typeface="+mn-ea"/>
                <a:cs typeface="+mn-cs"/>
              </a:rPr>
              <a:t>, time, satellite, product, description, and event. In the “</a:t>
            </a:r>
            <a:r>
              <a:rPr lang="en-US" sz="1200" kern="1200" dirty="0" err="1" smtClean="0">
                <a:solidFill>
                  <a:schemeClr val="tx1"/>
                </a:solidFill>
                <a:latin typeface="+mn-lt"/>
                <a:ea typeface="+mn-ea"/>
                <a:cs typeface="+mn-cs"/>
              </a:rPr>
              <a:t>CUpdate</a:t>
            </a:r>
            <a:r>
              <a:rPr lang="en-US" sz="1200" kern="1200" dirty="0" smtClean="0">
                <a:solidFill>
                  <a:schemeClr val="tx1"/>
                </a:solidFill>
                <a:latin typeface="+mn-lt"/>
                <a:ea typeface="+mn-ea"/>
                <a:cs typeface="+mn-cs"/>
              </a:rPr>
              <a:t>” table the variable was inserted into the field “updated”.</a:t>
            </a:r>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construct the PHP code and database connections needed for this project the web development software, Adobe Dreamweaver, was utilized.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package is available on multiple operating system platforms and offers the choice of a coding view or What-You-See-Is-What-You-Get (WYSIWYG) design view. This project relied solely on the coding view to create database connections and to utilize the PHP code elements. Database connections were created through the database window to the MySQL database on the CERSER server. Recordsets were formed through the Server behavior window.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Dreamweaver coding view is color coded to differentiate between HTML, PHP, Comments, and other web development languages. Coding hints are given as the user types to assist in standard development. Once a command is started, Dreamweaver offers selections along with the options needed for that command.</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Macintosh Scheduler</a:t>
            </a:r>
          </a:p>
          <a:p>
            <a:r>
              <a:rPr lang="en-US" sz="1200" kern="1200" dirty="0" smtClean="0">
                <a:solidFill>
                  <a:schemeClr val="tx1"/>
                </a:solidFill>
                <a:latin typeface="+mn-lt"/>
                <a:ea typeface="+mn-ea"/>
                <a:cs typeface="+mn-cs"/>
              </a:rPr>
              <a:t>Scheduler for Macintosh is a scheduling application used to automate the launching of applications or the opening of documents at a set time. This action can occur on a precise date or time, at computer start-up, or after a period of idleness.</a:t>
            </a:r>
          </a:p>
          <a:p>
            <a:r>
              <a:rPr lang="en-US" sz="1200" kern="1200" dirty="0" smtClean="0">
                <a:solidFill>
                  <a:schemeClr val="tx1"/>
                </a:solidFill>
                <a:latin typeface="+mn-lt"/>
                <a:ea typeface="+mn-ea"/>
                <a:cs typeface="+mn-cs"/>
              </a:rPr>
              <a:t>The scheduler was used for this project to run the auto_img_2011.php file each morning at 3:00 am. The scheduler wizard automates this process allowing the user to specify the time, file to open, and application to use.</a:t>
            </a:r>
          </a:p>
        </p:txBody>
      </p:sp>
      <p:sp>
        <p:nvSpPr>
          <p:cNvPr id="4" name="Slide Number Placeholder 3"/>
          <p:cNvSpPr>
            <a:spLocks noGrp="1"/>
          </p:cNvSpPr>
          <p:nvPr>
            <p:ph type="sldNum" sz="quarter" idx="10"/>
          </p:nvPr>
        </p:nvSpPr>
        <p:spPr/>
        <p:txBody>
          <a:bodyPr/>
          <a:lstStyle/>
          <a:p>
            <a:fld id="{A9A56D84-6D04-4A1F-B8F9-451ACB4A057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first step in redesigning the conversion code was to disassemble the code developed in 2006. The code was broken down line by line and described using pseudocode, a method of describing code in plain English. The structure/process of the 2006 code was used as a base for the design process allowing the team to focus more on the PHP syntax to be used in building the scripts.</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Creating the image conversion file starts with connecting to the MySQL database. This is accomplished through a connection file created by Dreamweaver. The image conversion file calls this file in the first line establishing the tie to the database for further queries later in the code. The connection passes the user name, password, and the name of the database to the server to establish this connection. </a:t>
            </a:r>
          </a:p>
          <a:p>
            <a:r>
              <a:rPr lang="en-US" sz="1200" kern="1200" dirty="0" smtClean="0">
                <a:solidFill>
                  <a:schemeClr val="tx1"/>
                </a:solidFill>
                <a:latin typeface="+mn-lt"/>
                <a:ea typeface="+mn-ea"/>
                <a:cs typeface="+mn-cs"/>
              </a:rPr>
              <a:t>The next section of code to be described creates the </a:t>
            </a:r>
            <a:r>
              <a:rPr lang="en-US" sz="1200" kern="1200" dirty="0" err="1" smtClean="0">
                <a:solidFill>
                  <a:schemeClr val="tx1"/>
                </a:solidFill>
                <a:latin typeface="+mn-lt"/>
                <a:ea typeface="+mn-ea"/>
                <a:cs typeface="+mn-cs"/>
              </a:rPr>
              <a:t>recordsets</a:t>
            </a:r>
            <a:r>
              <a:rPr lang="en-US" sz="1200" kern="1200" dirty="0" smtClean="0">
                <a:solidFill>
                  <a:schemeClr val="tx1"/>
                </a:solidFill>
                <a:latin typeface="+mn-lt"/>
                <a:ea typeface="+mn-ea"/>
                <a:cs typeface="+mn-cs"/>
              </a:rPr>
              <a:t> to be used in this file. The first recordset is composed of the records from the table “images” of the TeraScan MySQL database. All the records are chosen and ordered in ascending order by the “id” field. The second recordset is created from the “</a:t>
            </a:r>
            <a:r>
              <a:rPr lang="en-US" sz="1200" kern="1200" dirty="0" err="1" smtClean="0">
                <a:solidFill>
                  <a:schemeClr val="tx1"/>
                </a:solidFill>
                <a:latin typeface="+mn-lt"/>
                <a:ea typeface="+mn-ea"/>
                <a:cs typeface="+mn-cs"/>
              </a:rPr>
              <a:t>CUpdate</a:t>
            </a:r>
            <a:r>
              <a:rPr lang="en-US" sz="1200" kern="1200" dirty="0" smtClean="0">
                <a:solidFill>
                  <a:schemeClr val="tx1"/>
                </a:solidFill>
                <a:latin typeface="+mn-lt"/>
                <a:ea typeface="+mn-ea"/>
                <a:cs typeface="+mn-cs"/>
              </a:rPr>
              <a:t>” table and ordered in a descending order by the “id” field. </a:t>
            </a:r>
          </a:p>
          <a:p>
            <a:endParaRPr lang="en-US" dirty="0"/>
          </a:p>
        </p:txBody>
      </p:sp>
      <p:sp>
        <p:nvSpPr>
          <p:cNvPr id="4" name="Slide Number Placeholder 3"/>
          <p:cNvSpPr>
            <a:spLocks noGrp="1"/>
          </p:cNvSpPr>
          <p:nvPr>
            <p:ph type="sldNum" sz="quarter" idx="10"/>
          </p:nvPr>
        </p:nvSpPr>
        <p:spPr/>
        <p:txBody>
          <a:bodyPr/>
          <a:lstStyle/>
          <a:p>
            <a:fld id="{A9A56D84-6D04-4A1F-B8F9-451ACB4A057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 y="228600"/>
            <a:ext cx="8503920" cy="243840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normAutofit/>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24B4F61-4BF9-4500-B459-D18478A8E5C6}"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AACB-3311-4BC8-ADEF-226282048D09}" type="slidenum">
              <a:rPr lang="en-US" smtClean="0"/>
              <a:pPr/>
              <a:t>‹#›</a:t>
            </a:fld>
            <a:endParaRPr lang="en-US"/>
          </a:p>
        </p:txBody>
      </p:sp>
      <p:sp>
        <p:nvSpPr>
          <p:cNvPr id="13" name="Diagonal Stripe 12"/>
          <p:cNvSpPr/>
          <p:nvPr/>
        </p:nvSpPr>
        <p:spPr>
          <a:xfrm rot="21321315" flipH="1">
            <a:off x="481841" y="3698826"/>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24B4F61-4BF9-4500-B459-D18478A8E5C6}"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24B4F61-4BF9-4500-B459-D18478A8E5C6}"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24B4F61-4BF9-4500-B459-D18478A8E5C6}"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8063" y="1676400"/>
            <a:ext cx="7315200" cy="1362075"/>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l" defTabSz="914400" rtl="0" eaLnBrk="1" latinLnBrk="0" hangingPunct="1">
              <a:spcBef>
                <a:spcPct val="0"/>
              </a:spcBef>
              <a:buNone/>
              <a:defRPr sz="48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08063" y="3148013"/>
            <a:ext cx="7315200" cy="1119187"/>
          </a:xfrm>
        </p:spPr>
        <p:txBody>
          <a:bodyPr vert="horz" lIns="91440" tIns="45720" rIns="91440" bIns="45720" rtlCol="0">
            <a:normAutofit/>
          </a:bodyPr>
          <a:lstStyle>
            <a:lvl1pPr marL="0" indent="0" algn="l" defTabSz="914400" rtl="0" eaLnBrk="1" latinLnBrk="0" hangingPunct="1">
              <a:spcBef>
                <a:spcPts val="1200"/>
              </a:spcBef>
              <a:buFont typeface="Wingdings" pitchFamily="2" charset="2"/>
              <a:buNone/>
              <a:defRPr sz="1800" kern="1200">
                <a:ln>
                  <a:noFill/>
                </a:ln>
                <a:gradFill>
                  <a:gsLst>
                    <a:gs pos="1000">
                      <a:schemeClr val="tx2">
                        <a:lumMod val="40000"/>
                        <a:lumOff val="60000"/>
                      </a:schemeClr>
                    </a:gs>
                    <a:gs pos="50000">
                      <a:schemeClr val="tx2"/>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B4F61-4BF9-4500-B459-D18478A8E5C6}"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AACB-3311-4BC8-ADEF-226282048D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24B4F61-4BF9-4500-B459-D18478A8E5C6}"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4B4F61-4BF9-4500-B459-D18478A8E5C6}" type="datetimeFigureOut">
              <a:rPr lang="en-US" smtClean="0"/>
              <a:pPr/>
              <a:t>4/12/2014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4B4F61-4BF9-4500-B459-D18478A8E5C6}" type="datetimeFigureOut">
              <a:rPr lang="en-US" smtClean="0"/>
              <a:pPr/>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B4F61-4BF9-4500-B459-D18478A8E5C6}" type="datetimeFigureOut">
              <a:rPr lang="en-US" smtClean="0"/>
              <a:pPr/>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B4F61-4BF9-4500-B459-D18478A8E5C6}"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5AACB-3311-4BC8-ADEF-226282048D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7200"/>
            <a:ext cx="2834640" cy="132588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B4F61-4BF9-4500-B459-D18478A8E5C6}"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5AACB-3311-4BC8-ADEF-226282048D09}" type="slidenum">
              <a:rPr lang="en-US" smtClean="0"/>
              <a:pPr/>
              <a:t>‹#›</a:t>
            </a:fld>
            <a:endParaRPr lang="en-US"/>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8" name="Group 7"/>
          <p:cNvGrpSpPr/>
          <p:nvPr/>
        </p:nvGrpSpPr>
        <p:grpSpPr>
          <a:xfrm>
            <a:off x="4468905" y="304800"/>
            <a:ext cx="3975847" cy="56388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228600"/>
            <a:ext cx="8503920" cy="1143000"/>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990600" y="1905001"/>
            <a:ext cx="73152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44235"/>
            <a:ext cx="2133600" cy="24447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fld id="{324B4F61-4BF9-4500-B459-D18478A8E5C6}" type="datetimeFigureOut">
              <a:rPr lang="en-US" smtClean="0"/>
              <a:pPr/>
              <a:t>4/12/2014</a:t>
            </a:fld>
            <a:endParaRPr lang="en-US"/>
          </a:p>
        </p:txBody>
      </p:sp>
      <p:sp>
        <p:nvSpPr>
          <p:cNvPr id="5" name="Footer Placeholder 4"/>
          <p:cNvSpPr>
            <a:spLocks noGrp="1"/>
          </p:cNvSpPr>
          <p:nvPr>
            <p:ph type="ftr" sz="quarter" idx="3"/>
          </p:nvPr>
        </p:nvSpPr>
        <p:spPr>
          <a:xfrm>
            <a:off x="3124200" y="6544235"/>
            <a:ext cx="2895600" cy="244475"/>
          </a:xfrm>
          <a:prstGeom prst="rect">
            <a:avLst/>
          </a:prstGeom>
        </p:spPr>
        <p:txBody>
          <a:bodyPr vert="horz" lIns="91440" tIns="45720" rIns="91440" bIns="45720" rtlCol="0" anchor="ctr"/>
          <a:lstStyle>
            <a:lvl1pPr algn="ctr">
              <a:defRPr sz="1400">
                <a:solidFill>
                  <a:schemeClr val="tx1">
                    <a:tint val="75000"/>
                  </a:schemeClr>
                </a:solidFill>
                <a:effectLst>
                  <a:outerShdw blurRad="63500" sx="102000" sy="102000" algn="ctr" rotWithShape="0">
                    <a:prstClr val="black">
                      <a:alpha val="40000"/>
                    </a:prstClr>
                  </a:outerShdw>
                </a:effectLst>
                <a:latin typeface="+mj-lt"/>
              </a:defRPr>
            </a:lvl1pPr>
          </a:lstStyle>
          <a:p>
            <a:endParaRPr lang="en-US"/>
          </a:p>
        </p:txBody>
      </p:sp>
      <p:sp>
        <p:nvSpPr>
          <p:cNvPr id="6" name="Slide Number Placeholder 5"/>
          <p:cNvSpPr>
            <a:spLocks noGrp="1"/>
          </p:cNvSpPr>
          <p:nvPr>
            <p:ph type="sldNum" sz="quarter" idx="4"/>
          </p:nvPr>
        </p:nvSpPr>
        <p:spPr>
          <a:xfrm>
            <a:off x="6553200" y="6544235"/>
            <a:ext cx="2133600" cy="24447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C5E5AACB-3311-4BC8-ADEF-226282048D09}" type="slidenum">
              <a:rPr lang="en-US" smtClean="0"/>
              <a:pPr/>
              <a:t>‹#›</a:t>
            </a:fld>
            <a:endParaRPr lang="en-US"/>
          </a:p>
        </p:txBody>
      </p:sp>
      <p:grpSp>
        <p:nvGrpSpPr>
          <p:cNvPr id="7" name="Group 12"/>
          <p:cNvGrpSpPr/>
          <p:nvPr/>
        </p:nvGrpSpPr>
        <p:grpSpPr>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p:titleStyle>
    <p:bodyStyle>
      <a:lvl1pPr marL="228600" indent="-228600" algn="l" defTabSz="914400" rtl="0" eaLnBrk="1" latinLnBrk="0" hangingPunct="1">
        <a:spcBef>
          <a:spcPts val="1200"/>
        </a:spcBef>
        <a:buFont typeface="Wingdings" pitchFamily="2" charset="2"/>
        <a:buChar char=""/>
        <a:defRPr sz="20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1pPr>
      <a:lvl2pPr marL="685800" indent="-228600" algn="l" defTabSz="914400" rtl="0" eaLnBrk="1" latinLnBrk="0" hangingPunct="1">
        <a:spcBef>
          <a:spcPts val="1200"/>
        </a:spcBef>
        <a:buClr>
          <a:schemeClr val="tx1">
            <a:lumMod val="75000"/>
          </a:schemeClr>
        </a:buClr>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2pPr>
      <a:lvl3pPr marL="11430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3pPr>
      <a:lvl4pPr marL="16002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4pPr>
      <a:lvl5pPr marL="20574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 y="1246094"/>
            <a:ext cx="8503920" cy="2438400"/>
          </a:xfrm>
        </p:spPr>
        <p:txBody>
          <a:bodyPr>
            <a:normAutofit fontScale="90000"/>
          </a:bodyPr>
          <a:lstStyle/>
          <a:p>
            <a:r>
              <a:rPr lang="en-US" b="1" dirty="0"/>
              <a:t>Redesign of the CERSER Cataloguing System for TeraScan</a:t>
            </a:r>
            <a:r>
              <a:rPr lang="en-US" b="1" baseline="30000" dirty="0"/>
              <a:t>®</a:t>
            </a:r>
            <a:r>
              <a:rPr lang="en-US" b="1" dirty="0"/>
              <a:t> Processed Images</a:t>
            </a:r>
            <a:endParaRPr lang="en-US" dirty="0"/>
          </a:p>
        </p:txBody>
      </p:sp>
      <p:sp>
        <p:nvSpPr>
          <p:cNvPr id="3" name="Subtitle 2"/>
          <p:cNvSpPr>
            <a:spLocks noGrp="1"/>
          </p:cNvSpPr>
          <p:nvPr>
            <p:ph type="subTitle" idx="1"/>
          </p:nvPr>
        </p:nvSpPr>
        <p:spPr>
          <a:xfrm>
            <a:off x="4556760" y="3989294"/>
            <a:ext cx="4267200" cy="1725706"/>
          </a:xfrm>
        </p:spPr>
        <p:txBody>
          <a:bodyPr/>
          <a:lstStyle/>
          <a:p>
            <a:r>
              <a:rPr lang="en-US" dirty="0"/>
              <a:t>2010-2011 Multimedia Team</a:t>
            </a:r>
          </a:p>
        </p:txBody>
      </p:sp>
      <p:pic>
        <p:nvPicPr>
          <p:cNvPr id="5" name="Picture 4" descr="cerser-logo-BW-WHITE.png"/>
          <p:cNvPicPr>
            <a:picLocks noChangeAspect="1"/>
          </p:cNvPicPr>
          <p:nvPr/>
        </p:nvPicPr>
        <p:blipFill>
          <a:blip r:embed="rId2" cstate="print"/>
          <a:stretch>
            <a:fillRect/>
          </a:stretch>
        </p:blipFill>
        <p:spPr>
          <a:xfrm>
            <a:off x="266700" y="3429000"/>
            <a:ext cx="3238500" cy="3238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a:t>
            </a:r>
            <a:r>
              <a:rPr lang="en-US" baseline="0" dirty="0" smtClean="0"/>
              <a:t> Code</a:t>
            </a:r>
            <a:endParaRPr lang="en-US" dirty="0"/>
          </a:p>
        </p:txBody>
      </p:sp>
      <p:sp>
        <p:nvSpPr>
          <p:cNvPr id="4" name="Subtitle 3"/>
          <p:cNvSpPr>
            <a:spLocks noGrp="1"/>
          </p:cNvSpPr>
          <p:nvPr>
            <p:ph type="subTitle" idx="1"/>
          </p:nvPr>
        </p:nvSpPr>
        <p:spPr/>
        <p:txBody>
          <a:bodyPr/>
          <a:lstStyle/>
          <a:p>
            <a:endParaRPr lang="en-US"/>
          </a:p>
        </p:txBody>
      </p:sp>
      <p:pic>
        <p:nvPicPr>
          <p:cNvPr id="5" name="Picture 4" descr="CODE.png"/>
          <p:cNvPicPr>
            <a:picLocks noChangeAspect="1"/>
          </p:cNvPicPr>
          <p:nvPr/>
        </p:nvPicPr>
        <p:blipFill>
          <a:blip r:embed="rId2" cstate="print"/>
          <a:stretch>
            <a:fillRect/>
          </a:stretch>
        </p:blipFill>
        <p:spPr>
          <a:xfrm>
            <a:off x="2343150" y="3505200"/>
            <a:ext cx="6496050"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stCxn id="5" idx="2"/>
            <a:endCxn id="4" idx="0"/>
          </p:cNvCxnSpPr>
          <p:nvPr/>
        </p:nvCxnSpPr>
        <p:spPr>
          <a:xfrm rot="16200000" flipH="1">
            <a:off x="4609338" y="4533138"/>
            <a:ext cx="685800" cy="1524"/>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Disassembling</a:t>
            </a:r>
            <a:r>
              <a:rPr lang="en-US" baseline="0" dirty="0" smtClean="0"/>
              <a:t> the 2006 Code</a:t>
            </a:r>
            <a:endParaRPr lang="en-US" dirty="0"/>
          </a:p>
        </p:txBody>
      </p:sp>
      <p:sp>
        <p:nvSpPr>
          <p:cNvPr id="3" name="Content Placeholder 2"/>
          <p:cNvSpPr>
            <a:spLocks noGrp="1"/>
          </p:cNvSpPr>
          <p:nvPr>
            <p:ph idx="1"/>
          </p:nvPr>
        </p:nvSpPr>
        <p:spPr/>
        <p:txBody>
          <a:bodyPr>
            <a:normAutofit/>
          </a:bodyPr>
          <a:lstStyle/>
          <a:p>
            <a:pPr>
              <a:defRPr/>
            </a:pPr>
            <a:r>
              <a:rPr lang="en-US" dirty="0" err="1" smtClean="0"/>
              <a:t>Pseudocode</a:t>
            </a:r>
            <a:endParaRPr lang="en-US" dirty="0" smtClean="0"/>
          </a:p>
          <a:p>
            <a:pPr>
              <a:defRPr/>
            </a:pPr>
            <a:r>
              <a:rPr lang="en-US" dirty="0" smtClean="0"/>
              <a:t>PHP Syntax</a:t>
            </a:r>
          </a:p>
        </p:txBody>
      </p:sp>
      <p:pic>
        <p:nvPicPr>
          <p:cNvPr id="4" name="Picture 3" descr="codee.jpg"/>
          <p:cNvPicPr>
            <a:picLocks noChangeAspect="1"/>
          </p:cNvPicPr>
          <p:nvPr/>
        </p:nvPicPr>
        <p:blipFill>
          <a:blip r:embed="rId3" cstate="print"/>
          <a:stretch>
            <a:fillRect/>
          </a:stretch>
        </p:blipFill>
        <p:spPr>
          <a:xfrm>
            <a:off x="1143000" y="4876800"/>
            <a:ext cx="7620000" cy="17049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43000" y="3124200"/>
            <a:ext cx="7616952" cy="106680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1600" b="1" dirty="0" smtClean="0">
                <a:solidFill>
                  <a:schemeClr val="bg1"/>
                </a:solidFill>
              </a:rPr>
              <a:t>PSEUDOCODE</a:t>
            </a:r>
          </a:p>
          <a:p>
            <a:r>
              <a:rPr lang="en-US" sz="1600" dirty="0" smtClean="0">
                <a:solidFill>
                  <a:schemeClr val="bg1"/>
                </a:solidFill>
              </a:rPr>
              <a:t>Place the values for the table into the variable “query”</a:t>
            </a:r>
          </a:p>
          <a:p>
            <a:r>
              <a:rPr lang="en-US" sz="1600" dirty="0" smtClean="0">
                <a:solidFill>
                  <a:schemeClr val="bg1"/>
                </a:solidFill>
              </a:rPr>
              <a:t>Insert the variables into the table</a:t>
            </a:r>
          </a:p>
          <a:p>
            <a:r>
              <a:rPr lang="en-US" sz="1600" dirty="0" smtClean="0">
                <a:solidFill>
                  <a:schemeClr val="bg1"/>
                </a:solidFill>
              </a:rPr>
              <a:t>Retrieve the “id” number of the last record inserted and put it into “</a:t>
            </a:r>
            <a:r>
              <a:rPr lang="en-US" sz="1600" dirty="0" err="1" smtClean="0">
                <a:solidFill>
                  <a:schemeClr val="bg1"/>
                </a:solidFill>
              </a:rPr>
              <a:t>lastID</a:t>
            </a:r>
            <a:r>
              <a:rPr lang="en-US" sz="1600" dirty="0" smtClean="0">
                <a:solidFill>
                  <a:schemeClr val="bg1"/>
                </a:solidFill>
              </a:rPr>
              <a:t>”</a:t>
            </a:r>
            <a:endParaRPr lang="en-US" sz="1600" dirty="0">
              <a:solidFill>
                <a:schemeClr val="bg1"/>
              </a:solidFill>
            </a:endParaRPr>
          </a:p>
        </p:txBody>
      </p:sp>
      <p:sp>
        <p:nvSpPr>
          <p:cNvPr id="6" name="TextBox 5"/>
          <p:cNvSpPr txBox="1"/>
          <p:nvPr/>
        </p:nvSpPr>
        <p:spPr>
          <a:xfrm>
            <a:off x="533400" y="4876800"/>
            <a:ext cx="510076" cy="156966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dirty="0" smtClean="0"/>
              <a:t>P</a:t>
            </a:r>
          </a:p>
          <a:p>
            <a:r>
              <a:rPr lang="en-US" sz="3200" dirty="0" smtClean="0"/>
              <a:t>H</a:t>
            </a:r>
          </a:p>
          <a:p>
            <a:r>
              <a:rPr lang="en-US" sz="3200" dirty="0" smtClean="0"/>
              <a:t>P</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Database</a:t>
            </a:r>
            <a:endParaRPr lang="en-US" dirty="0"/>
          </a:p>
        </p:txBody>
      </p:sp>
      <p:pic>
        <p:nvPicPr>
          <p:cNvPr id="4" name="Content Placeholder 3" descr="Code-01.jpg"/>
          <p:cNvPicPr>
            <a:picLocks noGrp="1" noChangeAspect="1"/>
          </p:cNvPicPr>
          <p:nvPr>
            <p:ph idx="1"/>
          </p:nvPr>
        </p:nvPicPr>
        <p:blipFill>
          <a:blip r:embed="rId3" cstate="print"/>
          <a:stretch>
            <a:fillRect/>
          </a:stretch>
        </p:blipFill>
        <p:spPr>
          <a:xfrm>
            <a:off x="904875" y="4114800"/>
            <a:ext cx="7334250" cy="190500"/>
          </a:xfrm>
          <a:prstGeom prst="rect">
            <a:avLst/>
          </a:prstGeom>
          <a:ln>
            <a:noFill/>
          </a:ln>
          <a:effectLst>
            <a:outerShdw blurRad="292100" dist="139700" dir="2700000" algn="tl" rotWithShape="0">
              <a:srgbClr val="333333">
                <a:alpha val="65000"/>
              </a:srgbClr>
            </a:outerShdw>
          </a:effectLst>
        </p:spPr>
      </p:pic>
      <p:pic>
        <p:nvPicPr>
          <p:cNvPr id="5" name="Picture 4" descr="Code-02.jpg"/>
          <p:cNvPicPr>
            <a:picLocks noChangeAspect="1"/>
          </p:cNvPicPr>
          <p:nvPr/>
        </p:nvPicPr>
        <p:blipFill>
          <a:blip r:embed="rId4" cstate="print"/>
          <a:stretch>
            <a:fillRect/>
          </a:stretch>
        </p:blipFill>
        <p:spPr>
          <a:xfrm>
            <a:off x="962025" y="4572000"/>
            <a:ext cx="7219950" cy="196215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Connecting to the Database</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Create the Recordsets</a:t>
            </a:r>
          </a:p>
          <a:p>
            <a:pPr marL="685800" lvl="2"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Image Table</a:t>
            </a:r>
          </a:p>
          <a:p>
            <a:pPr marL="685800" lvl="2" indent="-228600">
              <a:spcBef>
                <a:spcPts val="1200"/>
              </a:spcBef>
              <a:buFont typeface="Wingdings" pitchFamily="2" charset="2"/>
              <a:buChar char=""/>
              <a:defRPr/>
            </a:pP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CUpdate</a:t>
            </a:r>
            <a:endPar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a:t>
            </a:r>
            <a:endParaRPr lang="en-US" dirty="0"/>
          </a:p>
        </p:txBody>
      </p:sp>
      <p:pic>
        <p:nvPicPr>
          <p:cNvPr id="4" name="Content Placeholder 3" descr="Code-04.jpg"/>
          <p:cNvPicPr>
            <a:picLocks noGrp="1" noChangeAspect="1"/>
          </p:cNvPicPr>
          <p:nvPr>
            <p:ph idx="1"/>
          </p:nvPr>
        </p:nvPicPr>
        <p:blipFill>
          <a:blip r:embed="rId3" cstate="print"/>
          <a:stretch>
            <a:fillRect/>
          </a:stretch>
        </p:blipFill>
        <p:spPr>
          <a:xfrm>
            <a:off x="1041400" y="4695825"/>
            <a:ext cx="7153275" cy="180975"/>
          </a:xfrm>
          <a:prstGeom prst="rect">
            <a:avLst/>
          </a:prstGeom>
          <a:ln>
            <a:noFill/>
          </a:ln>
          <a:effectLst>
            <a:outerShdw blurRad="292100" dist="139700" dir="2700000" algn="tl" rotWithShape="0">
              <a:srgbClr val="333333">
                <a:alpha val="65000"/>
              </a:srgbClr>
            </a:outerShdw>
          </a:effectLst>
        </p:spPr>
      </p:pic>
      <p:pic>
        <p:nvPicPr>
          <p:cNvPr id="5" name="Picture 4" descr="Code-03.jpg"/>
          <p:cNvPicPr>
            <a:picLocks noChangeAspect="1"/>
          </p:cNvPicPr>
          <p:nvPr/>
        </p:nvPicPr>
        <p:blipFill>
          <a:blip r:embed="rId4" cstate="print"/>
          <a:stretch>
            <a:fillRect/>
          </a:stretch>
        </p:blipFill>
        <p:spPr>
          <a:xfrm>
            <a:off x="1049866" y="4140200"/>
            <a:ext cx="7153275" cy="180975"/>
          </a:xfrm>
          <a:prstGeom prst="rect">
            <a:avLst/>
          </a:prstGeom>
          <a:ln>
            <a:noFill/>
          </a:ln>
          <a:effectLst>
            <a:outerShdw blurRad="292100" dist="139700" dir="2700000" algn="tl" rotWithShape="0">
              <a:srgbClr val="333333">
                <a:alpha val="65000"/>
              </a:srgbClr>
            </a:outerShdw>
          </a:effectLst>
        </p:spPr>
      </p:pic>
      <p:pic>
        <p:nvPicPr>
          <p:cNvPr id="6" name="Picture 5" descr="Code-05.jpg"/>
          <p:cNvPicPr>
            <a:picLocks noChangeAspect="1"/>
          </p:cNvPicPr>
          <p:nvPr/>
        </p:nvPicPr>
        <p:blipFill>
          <a:blip r:embed="rId5" cstate="print"/>
          <a:stretch>
            <a:fillRect/>
          </a:stretch>
        </p:blipFill>
        <p:spPr>
          <a:xfrm>
            <a:off x="1037696" y="5229225"/>
            <a:ext cx="7153275" cy="180975"/>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Paths</a:t>
            </a:r>
          </a:p>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Directory Validation</a:t>
            </a:r>
          </a:p>
        </p:txBody>
      </p:sp>
      <p:sp>
        <p:nvSpPr>
          <p:cNvPr id="8" name="TextBox 7"/>
          <p:cNvSpPr txBox="1"/>
          <p:nvPr/>
        </p:nvSpPr>
        <p:spPr>
          <a:xfrm>
            <a:off x="4800600" y="762000"/>
            <a:ext cx="2209800" cy="31547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9900" dirty="0" smtClean="0">
                <a:sym typeface="Wingdings"/>
              </a:rPr>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the Loop</a:t>
            </a:r>
            <a:endParaRPr lang="en-US" dirty="0"/>
          </a:p>
        </p:txBody>
      </p:sp>
      <p:pic>
        <p:nvPicPr>
          <p:cNvPr id="4" name="Content Placeholder 3" descr="Code-06.jpg"/>
          <p:cNvPicPr>
            <a:picLocks noGrp="1" noChangeAspect="1"/>
          </p:cNvPicPr>
          <p:nvPr>
            <p:ph idx="1"/>
          </p:nvPr>
        </p:nvPicPr>
        <p:blipFill>
          <a:blip r:embed="rId3" cstate="print"/>
          <a:stretch>
            <a:fillRect/>
          </a:stretch>
        </p:blipFill>
        <p:spPr>
          <a:xfrm>
            <a:off x="1012296" y="4134379"/>
            <a:ext cx="7153275" cy="180975"/>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readdir</a:t>
            </a: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 )</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a:t>
            </a: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satName</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pic>
        <p:nvPicPr>
          <p:cNvPr id="6" name="Picture 5" descr="Code-07.jpg"/>
          <p:cNvPicPr>
            <a:picLocks noChangeAspect="1"/>
          </p:cNvPicPr>
          <p:nvPr/>
        </p:nvPicPr>
        <p:blipFill>
          <a:blip r:embed="rId4" cstate="print"/>
          <a:stretch>
            <a:fillRect/>
          </a:stretch>
        </p:blipFill>
        <p:spPr>
          <a:xfrm>
            <a:off x="1007533" y="4695825"/>
            <a:ext cx="7153275" cy="180975"/>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4191000" y="1066800"/>
            <a:ext cx="3276600" cy="2847208"/>
            <a:chOff x="3581400" y="1371600"/>
            <a:chExt cx="2362200" cy="2052638"/>
          </a:xfrm>
          <a:effectLst>
            <a:outerShdw blurRad="50800" dist="38100" dir="2700000" algn="tl" rotWithShape="0">
              <a:prstClr val="black">
                <a:alpha val="40000"/>
              </a:prstClr>
            </a:outerShdw>
          </a:effectLst>
        </p:grpSpPr>
        <p:sp>
          <p:nvSpPr>
            <p:cNvPr id="7" name="Curved Right Arrow 6"/>
            <p:cNvSpPr/>
            <p:nvPr/>
          </p:nvSpPr>
          <p:spPr>
            <a:xfrm>
              <a:off x="3581400" y="1524000"/>
              <a:ext cx="1143000" cy="1900238"/>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 name="Curved Right Arrow 7"/>
            <p:cNvSpPr/>
            <p:nvPr/>
          </p:nvSpPr>
          <p:spPr>
            <a:xfrm flipH="1" flipV="1">
              <a:off x="4800600" y="1371600"/>
              <a:ext cx="1143000" cy="1900238"/>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Name Deconstruction</a:t>
            </a:r>
            <a:endParaRPr lang="en-US" dirty="0"/>
          </a:p>
        </p:txBody>
      </p:sp>
      <p:sp>
        <p:nvSpPr>
          <p:cNvPr id="3" name="Content Placeholder 2"/>
          <p:cNvSpPr>
            <a:spLocks noGrp="1"/>
          </p:cNvSpPr>
          <p:nvPr>
            <p:ph idx="1"/>
          </p:nvPr>
        </p:nvSpPr>
        <p:spPr/>
        <p:txBody>
          <a:bodyPr>
            <a:normAutofit/>
          </a:bodyPr>
          <a:lstStyle/>
          <a:p>
            <a:pPr>
              <a:defRPr/>
            </a:pPr>
            <a:r>
              <a:rPr lang="en-US" dirty="0" smtClean="0"/>
              <a:t>110824.1424.n18.tiff</a:t>
            </a:r>
          </a:p>
          <a:p>
            <a:pPr>
              <a:defRPr/>
            </a:pPr>
            <a:r>
              <a:rPr lang="en-US" dirty="0" smtClean="0"/>
              <a:t>$</a:t>
            </a:r>
            <a:r>
              <a:rPr lang="en-US" dirty="0" err="1" smtClean="0"/>
              <a:t>cnvrtDate</a:t>
            </a:r>
            <a:endParaRPr lang="en-US" dirty="0" smtClean="0"/>
          </a:p>
          <a:p>
            <a:pPr>
              <a:defRPr/>
            </a:pPr>
            <a:r>
              <a:rPr lang="en-US" dirty="0" smtClean="0"/>
              <a:t>$</a:t>
            </a:r>
            <a:r>
              <a:rPr lang="en-US" dirty="0" err="1" smtClean="0"/>
              <a:t>cnvrtTime</a:t>
            </a:r>
            <a:endParaRPr lang="en-US" dirty="0" smtClean="0"/>
          </a:p>
          <a:p>
            <a:pPr>
              <a:defRPr/>
            </a:pPr>
            <a:r>
              <a:rPr lang="en-US" dirty="0" smtClean="0"/>
              <a:t>Satellite Name</a:t>
            </a:r>
            <a:endParaRPr lang="en-US" dirty="0"/>
          </a:p>
        </p:txBody>
      </p:sp>
      <p:pic>
        <p:nvPicPr>
          <p:cNvPr id="4" name="Picture 3" descr="Code-08.jpg"/>
          <p:cNvPicPr>
            <a:picLocks noChangeAspect="1"/>
          </p:cNvPicPr>
          <p:nvPr/>
        </p:nvPicPr>
        <p:blipFill>
          <a:blip r:embed="rId4" cstate="print"/>
          <a:stretch>
            <a:fillRect/>
          </a:stretch>
        </p:blipFill>
        <p:spPr>
          <a:xfrm>
            <a:off x="921807" y="4132792"/>
            <a:ext cx="7334250" cy="342900"/>
          </a:xfrm>
          <a:prstGeom prst="rect">
            <a:avLst/>
          </a:prstGeom>
          <a:ln>
            <a:noFill/>
          </a:ln>
          <a:effectLst>
            <a:outerShdw blurRad="292100" dist="139700" dir="2700000" algn="tl" rotWithShape="0">
              <a:srgbClr val="333333">
                <a:alpha val="65000"/>
              </a:srgbClr>
            </a:outerShdw>
          </a:effectLst>
        </p:spPr>
      </p:pic>
      <p:pic>
        <p:nvPicPr>
          <p:cNvPr id="5" name="Picture 4" descr="Code-09.jpg"/>
          <p:cNvPicPr>
            <a:picLocks noChangeAspect="1"/>
          </p:cNvPicPr>
          <p:nvPr/>
        </p:nvPicPr>
        <p:blipFill>
          <a:blip r:embed="rId5" cstate="print"/>
          <a:stretch>
            <a:fillRect/>
          </a:stretch>
        </p:blipFill>
        <p:spPr>
          <a:xfrm>
            <a:off x="922865" y="4829175"/>
            <a:ext cx="7334250" cy="962025"/>
          </a:xfrm>
          <a:prstGeom prst="rect">
            <a:avLst/>
          </a:prstGeom>
          <a:ln>
            <a:noFill/>
          </a:ln>
          <a:effectLst>
            <a:outerShdw blurRad="292100" dist="139700" dir="2700000" algn="tl" rotWithShape="0">
              <a:srgbClr val="333333">
                <a:alpha val="65000"/>
              </a:srgbClr>
            </a:outerShdw>
          </a:effectLst>
        </p:spPr>
      </p:pic>
      <p:pic>
        <p:nvPicPr>
          <p:cNvPr id="6" name="Picture 5" descr="puzzle.png"/>
          <p:cNvPicPr>
            <a:picLocks noChangeAspect="1"/>
          </p:cNvPicPr>
          <p:nvPr/>
        </p:nvPicPr>
        <p:blipFill>
          <a:blip r:embed="rId6" cstate="print"/>
          <a:stretch>
            <a:fillRect/>
          </a:stretch>
        </p:blipFill>
        <p:spPr>
          <a:xfrm>
            <a:off x="3581400" y="2438400"/>
            <a:ext cx="5238750" cy="1143000"/>
          </a:xfrm>
          <a:prstGeom prst="rect">
            <a:avLst/>
          </a:prstGeom>
          <a:ln>
            <a:noFill/>
          </a:ln>
          <a:effectLst>
            <a:outerShdw blurRad="292100" dist="139700" dir="2700000" algn="tl" rotWithShape="0">
              <a:srgbClr val="333333">
                <a:alpha val="65000"/>
              </a:srgbClr>
            </a:out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r>
              <a:rPr lang="en-US" baseline="0" dirty="0" smtClean="0"/>
              <a:t> Insertion</a:t>
            </a:r>
            <a:endParaRPr lang="en-US" dirty="0"/>
          </a:p>
        </p:txBody>
      </p:sp>
      <p:pic>
        <p:nvPicPr>
          <p:cNvPr id="4" name="Content Placeholder 3" descr="Code-10.jpg"/>
          <p:cNvPicPr>
            <a:picLocks noGrp="1" noChangeAspect="1"/>
          </p:cNvPicPr>
          <p:nvPr>
            <p:ph idx="1"/>
          </p:nvPr>
        </p:nvPicPr>
        <p:blipFill>
          <a:blip r:embed="rId3" cstate="print"/>
          <a:stretch>
            <a:fillRect/>
          </a:stretch>
        </p:blipFill>
        <p:spPr>
          <a:xfrm>
            <a:off x="995363" y="4140200"/>
            <a:ext cx="7153275" cy="8382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Query</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mysql_query</a:t>
            </a: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 )</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mysql_insert_id</a:t>
            </a: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 )</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pic>
        <p:nvPicPr>
          <p:cNvPr id="6" name="Picture 5" descr="icon_database.png"/>
          <p:cNvPicPr>
            <a:picLocks noChangeAspect="1"/>
          </p:cNvPicPr>
          <p:nvPr/>
        </p:nvPicPr>
        <p:blipFill>
          <a:blip r:embed="rId4" cstate="print"/>
          <a:stretch>
            <a:fillRect/>
          </a:stretch>
        </p:blipFill>
        <p:spPr>
          <a:xfrm>
            <a:off x="6172200" y="1752600"/>
            <a:ext cx="2285524" cy="2285524"/>
          </a:xfrm>
          <a:prstGeom prst="rect">
            <a:avLst/>
          </a:prstGeom>
        </p:spPr>
      </p:pic>
      <p:sp>
        <p:nvSpPr>
          <p:cNvPr id="7" name="Circular Arrow 6"/>
          <p:cNvSpPr/>
          <p:nvPr/>
        </p:nvSpPr>
        <p:spPr>
          <a:xfrm>
            <a:off x="4495800" y="914400"/>
            <a:ext cx="3276600" cy="2514600"/>
          </a:xfrm>
          <a:prstGeom prst="circular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 name="TextBox 7"/>
          <p:cNvSpPr txBox="1"/>
          <p:nvPr/>
        </p:nvSpPr>
        <p:spPr>
          <a:xfrm>
            <a:off x="4114800" y="2209800"/>
            <a:ext cx="1485215"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smtClean="0"/>
              <a:t>Values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a:t>
            </a:r>
            <a:endParaRPr lang="en-US" dirty="0"/>
          </a:p>
        </p:txBody>
      </p:sp>
      <p:pic>
        <p:nvPicPr>
          <p:cNvPr id="4" name="Content Placeholder 3" descr="Code-12.jpg"/>
          <p:cNvPicPr>
            <a:picLocks noGrp="1" noChangeAspect="1"/>
          </p:cNvPicPr>
          <p:nvPr>
            <p:ph idx="1"/>
          </p:nvPr>
        </p:nvPicPr>
        <p:blipFill>
          <a:blip r:embed="rId3" cstate="print"/>
          <a:stretch>
            <a:fillRect/>
          </a:stretch>
        </p:blipFill>
        <p:spPr>
          <a:xfrm>
            <a:off x="914400" y="4140200"/>
            <a:ext cx="7315200" cy="769521"/>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copy( )</a:t>
            </a:r>
          </a:p>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echo</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sp>
        <p:nvSpPr>
          <p:cNvPr id="6" name="Rounded Rectangle 5"/>
          <p:cNvSpPr/>
          <p:nvPr/>
        </p:nvSpPr>
        <p:spPr>
          <a:xfrm>
            <a:off x="3733800" y="685800"/>
            <a:ext cx="2133600" cy="259080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5410200" y="1447800"/>
            <a:ext cx="2133600" cy="259080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U-Turn Arrow 8"/>
          <p:cNvSpPr/>
          <p:nvPr/>
        </p:nvSpPr>
        <p:spPr>
          <a:xfrm flipV="1">
            <a:off x="4495800" y="1981200"/>
            <a:ext cx="2438400" cy="1828800"/>
          </a:xfrm>
          <a:prstGeom prst="uturn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a:t>
            </a:r>
            <a:endParaRPr lang="en-US" dirty="0"/>
          </a:p>
        </p:txBody>
      </p:sp>
      <p:pic>
        <p:nvPicPr>
          <p:cNvPr id="4" name="Content Placeholder 3" descr="Code-13.jpg"/>
          <p:cNvPicPr>
            <a:picLocks noGrp="1" noChangeAspect="1"/>
          </p:cNvPicPr>
          <p:nvPr>
            <p:ph idx="1"/>
          </p:nvPr>
        </p:nvPicPr>
        <p:blipFill>
          <a:blip r:embed="rId3" cstate="print"/>
          <a:stretch>
            <a:fillRect/>
          </a:stretch>
        </p:blipFill>
        <p:spPr>
          <a:xfrm>
            <a:off x="914400" y="4134812"/>
            <a:ext cx="7315200" cy="332509"/>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exec( )</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Medium Directory</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sp>
        <p:nvSpPr>
          <p:cNvPr id="6" name="TextBox 5"/>
          <p:cNvSpPr txBox="1"/>
          <p:nvPr/>
        </p:nvSpPr>
        <p:spPr>
          <a:xfrm>
            <a:off x="5073571" y="533400"/>
            <a:ext cx="1904689" cy="1107996"/>
          </a:xfrm>
          <a:prstGeom prst="rect">
            <a:avLst/>
          </a:prstGeom>
          <a:noFill/>
        </p:spPr>
        <p:txBody>
          <a:bodyPr wrap="none" rtlCol="0">
            <a:spAutoFit/>
          </a:bodyPr>
          <a:lstStyle/>
          <a:p>
            <a:r>
              <a:rPr lang="en-US" sz="6600" dirty="0" smtClean="0"/>
              <a:t>TIFF</a:t>
            </a:r>
            <a:endParaRPr lang="en-US" sz="6600" dirty="0"/>
          </a:p>
        </p:txBody>
      </p:sp>
      <p:sp>
        <p:nvSpPr>
          <p:cNvPr id="7" name="TextBox 6"/>
          <p:cNvSpPr txBox="1"/>
          <p:nvPr/>
        </p:nvSpPr>
        <p:spPr>
          <a:xfrm>
            <a:off x="5029200" y="2362200"/>
            <a:ext cx="1993431" cy="1107996"/>
          </a:xfrm>
          <a:prstGeom prst="rect">
            <a:avLst/>
          </a:prstGeom>
          <a:noFill/>
        </p:spPr>
        <p:txBody>
          <a:bodyPr wrap="none" rtlCol="0">
            <a:spAutoFit/>
          </a:bodyPr>
          <a:lstStyle/>
          <a:p>
            <a:r>
              <a:rPr lang="en-US" sz="6600" dirty="0" smtClean="0"/>
              <a:t>JPEG</a:t>
            </a:r>
            <a:endParaRPr lang="en-US" sz="6600" dirty="0"/>
          </a:p>
        </p:txBody>
      </p:sp>
      <p:cxnSp>
        <p:nvCxnSpPr>
          <p:cNvPr id="9" name="Straight Arrow Connector 8"/>
          <p:cNvCxnSpPr>
            <a:stCxn id="6" idx="2"/>
            <a:endCxn id="7" idx="0"/>
          </p:cNvCxnSpPr>
          <p:nvPr/>
        </p:nvCxnSpPr>
        <p:spPr>
          <a:xfrm rot="5400000">
            <a:off x="5665514" y="2001798"/>
            <a:ext cx="720804" cy="1588"/>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 Resize</a:t>
            </a:r>
            <a:endParaRPr lang="en-US" dirty="0"/>
          </a:p>
        </p:txBody>
      </p:sp>
      <p:pic>
        <p:nvPicPr>
          <p:cNvPr id="4" name="Content Placeholder 3" descr="Code-14.jpg"/>
          <p:cNvPicPr>
            <a:picLocks noGrp="1" noChangeAspect="1"/>
          </p:cNvPicPr>
          <p:nvPr>
            <p:ph idx="1"/>
          </p:nvPr>
        </p:nvPicPr>
        <p:blipFill>
          <a:blip r:embed="rId3" cstate="print"/>
          <a:stretch>
            <a:fillRect/>
          </a:stretch>
        </p:blipFill>
        <p:spPr>
          <a:xfrm>
            <a:off x="914400" y="4131469"/>
            <a:ext cx="7315200" cy="323009"/>
          </a:xfrm>
          <a:prstGeom prst="rect">
            <a:avLst/>
          </a:prstGeom>
          <a:ln>
            <a:noFill/>
          </a:ln>
          <a:effectLst>
            <a:outerShdw blurRad="292100" dist="139700" dir="2700000" algn="tl" rotWithShape="0">
              <a:srgbClr val="333333">
                <a:alpha val="65000"/>
              </a:srgbClr>
            </a:outerShdw>
          </a:effectLst>
        </p:spPr>
      </p:pic>
      <p:pic>
        <p:nvPicPr>
          <p:cNvPr id="5" name="Picture 4" descr="Code-15.jpg"/>
          <p:cNvPicPr>
            <a:picLocks noChangeAspect="1"/>
          </p:cNvPicPr>
          <p:nvPr/>
        </p:nvPicPr>
        <p:blipFill>
          <a:blip r:embed="rId4" cstate="print"/>
          <a:stretch>
            <a:fillRect/>
          </a:stretch>
        </p:blipFill>
        <p:spPr>
          <a:xfrm>
            <a:off x="904875" y="4781550"/>
            <a:ext cx="7334250" cy="47625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200"/>
              </a:spcBef>
              <a:spcAft>
                <a:spcPts val="0"/>
              </a:spcAft>
              <a:buClrTx/>
              <a:buSzTx/>
              <a:buFont typeface="Wingdings" charset="2"/>
              <a:buChar char="§"/>
              <a:tabLst/>
              <a:defRPr/>
            </a:pP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p:txBody>
      </p:sp>
      <p:sp>
        <p:nvSpPr>
          <p:cNvPr id="7" name="Content Placeholder 2"/>
          <p:cNvSpPr txBox="1">
            <a:spLocks/>
          </p:cNvSpPr>
          <p:nvPr/>
        </p:nvSpPr>
        <p:spPr>
          <a:xfrm>
            <a:off x="1143000" y="2057401"/>
            <a:ext cx="7315200" cy="3962400"/>
          </a:xfrm>
          <a:prstGeom prst="rect">
            <a:avLst/>
          </a:prstGeom>
        </p:spPr>
        <p:txBody>
          <a:bodyPr vert="horz" lIns="91440" tIns="45720" rIns="91440" bIns="45720" rtlCol="0">
            <a:normAutofit/>
          </a:bodyPr>
          <a:lstStyle/>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Low Directory</a:t>
            </a:r>
          </a:p>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Thumbnail Directory</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sp>
        <p:nvSpPr>
          <p:cNvPr id="8" name="TextBox 7"/>
          <p:cNvSpPr txBox="1"/>
          <p:nvPr/>
        </p:nvSpPr>
        <p:spPr>
          <a:xfrm>
            <a:off x="5051386" y="533400"/>
            <a:ext cx="1904689" cy="1107996"/>
          </a:xfrm>
          <a:prstGeom prst="rect">
            <a:avLst/>
          </a:prstGeom>
          <a:noFill/>
        </p:spPr>
        <p:txBody>
          <a:bodyPr wrap="none" rtlCol="0">
            <a:spAutoFit/>
          </a:bodyPr>
          <a:lstStyle/>
          <a:p>
            <a:r>
              <a:rPr lang="en-US" sz="6600" dirty="0" smtClean="0"/>
              <a:t>TIFF</a:t>
            </a:r>
            <a:endParaRPr lang="en-US" sz="6600" dirty="0"/>
          </a:p>
        </p:txBody>
      </p:sp>
      <p:sp>
        <p:nvSpPr>
          <p:cNvPr id="9" name="TextBox 8"/>
          <p:cNvSpPr txBox="1"/>
          <p:nvPr/>
        </p:nvSpPr>
        <p:spPr>
          <a:xfrm>
            <a:off x="5458805" y="2362200"/>
            <a:ext cx="1089850" cy="600164"/>
          </a:xfrm>
          <a:prstGeom prst="rect">
            <a:avLst/>
          </a:prstGeom>
          <a:noFill/>
        </p:spPr>
        <p:txBody>
          <a:bodyPr wrap="none" rtlCol="0">
            <a:spAutoFit/>
          </a:bodyPr>
          <a:lstStyle/>
          <a:p>
            <a:pPr algn="ctr"/>
            <a:r>
              <a:rPr lang="en-US" sz="3300" dirty="0" smtClean="0"/>
              <a:t>JPEG</a:t>
            </a:r>
            <a:endParaRPr lang="en-US" sz="3300" dirty="0"/>
          </a:p>
        </p:txBody>
      </p:sp>
      <p:cxnSp>
        <p:nvCxnSpPr>
          <p:cNvPr id="10" name="Straight Arrow Connector 9"/>
          <p:cNvCxnSpPr>
            <a:stCxn id="8" idx="2"/>
            <a:endCxn id="9" idx="0"/>
          </p:cNvCxnSpPr>
          <p:nvPr/>
        </p:nvCxnSpPr>
        <p:spPr>
          <a:xfrm rot="5400000">
            <a:off x="5643329" y="2001798"/>
            <a:ext cx="720804" cy="1"/>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pic>
        <p:nvPicPr>
          <p:cNvPr id="4" name="Content Placeholder 3" descr="bly.jpg"/>
          <p:cNvPicPr>
            <a:picLocks noGrp="1" noChangeAspect="1"/>
          </p:cNvPicPr>
          <p:nvPr>
            <p:ph idx="1"/>
          </p:nvPr>
        </p:nvPicPr>
        <p:blipFill>
          <a:blip r:embed="rId2" cstate="print"/>
          <a:stretch>
            <a:fillRect/>
          </a:stretch>
        </p:blipFill>
        <p:spPr>
          <a:xfrm>
            <a:off x="1255395" y="1371600"/>
            <a:ext cx="1190625" cy="1419225"/>
          </a:xfrm>
        </p:spPr>
      </p:pic>
      <p:pic>
        <p:nvPicPr>
          <p:cNvPr id="5" name="Picture 4" descr="luke.jpg"/>
          <p:cNvPicPr>
            <a:picLocks noChangeAspect="1"/>
          </p:cNvPicPr>
          <p:nvPr/>
        </p:nvPicPr>
        <p:blipFill>
          <a:blip r:embed="rId3" cstate="print"/>
          <a:stretch>
            <a:fillRect/>
          </a:stretch>
        </p:blipFill>
        <p:spPr>
          <a:xfrm>
            <a:off x="1256993" y="2972753"/>
            <a:ext cx="1189027" cy="1417320"/>
          </a:xfrm>
          <a:prstGeom prst="rect">
            <a:avLst/>
          </a:prstGeom>
        </p:spPr>
      </p:pic>
      <p:pic>
        <p:nvPicPr>
          <p:cNvPr id="6" name="Picture 5" descr="Snapshot of me 1.png"/>
          <p:cNvPicPr>
            <a:picLocks noChangeAspect="1"/>
          </p:cNvPicPr>
          <p:nvPr/>
        </p:nvPicPr>
        <p:blipFill>
          <a:blip r:embed="rId4" cstate="print"/>
          <a:stretch>
            <a:fillRect/>
          </a:stretch>
        </p:blipFill>
        <p:spPr>
          <a:xfrm>
            <a:off x="1028700" y="4572000"/>
            <a:ext cx="1417320" cy="1417320"/>
          </a:xfrm>
          <a:prstGeom prst="rect">
            <a:avLst/>
          </a:prstGeom>
          <a:ln>
            <a:solidFill>
              <a:schemeClr val="bg1"/>
            </a:solidFill>
          </a:ln>
        </p:spPr>
      </p:pic>
      <p:sp>
        <p:nvSpPr>
          <p:cNvPr id="7" name="Rectangle 6"/>
          <p:cNvSpPr/>
          <p:nvPr/>
        </p:nvSpPr>
        <p:spPr>
          <a:xfrm>
            <a:off x="2514600" y="1371600"/>
            <a:ext cx="2316724" cy="646331"/>
          </a:xfrm>
          <a:prstGeom prst="rect">
            <a:avLst/>
          </a:prstGeom>
        </p:spPr>
        <p:txBody>
          <a:bodyPr wrap="none">
            <a:spAutoFit/>
          </a:bodyPr>
          <a:lstStyle/>
          <a:p>
            <a:r>
              <a:rPr lang="en-US" dirty="0" smtClean="0"/>
              <a:t>Patrina Bly</a:t>
            </a:r>
          </a:p>
          <a:p>
            <a:r>
              <a:rPr lang="en-US" dirty="0" smtClean="0"/>
              <a:t>Senior - Mathematics</a:t>
            </a:r>
            <a:endParaRPr lang="en-US" dirty="0"/>
          </a:p>
        </p:txBody>
      </p:sp>
      <p:sp>
        <p:nvSpPr>
          <p:cNvPr id="8" name="Rectangle 7"/>
          <p:cNvSpPr/>
          <p:nvPr/>
        </p:nvSpPr>
        <p:spPr>
          <a:xfrm>
            <a:off x="2590800" y="2971800"/>
            <a:ext cx="3206327" cy="646331"/>
          </a:xfrm>
          <a:prstGeom prst="rect">
            <a:avLst/>
          </a:prstGeom>
        </p:spPr>
        <p:txBody>
          <a:bodyPr wrap="none">
            <a:spAutoFit/>
          </a:bodyPr>
          <a:lstStyle/>
          <a:p>
            <a:r>
              <a:rPr lang="en-US" dirty="0" smtClean="0"/>
              <a:t>Autumn Luke</a:t>
            </a:r>
          </a:p>
          <a:p>
            <a:r>
              <a:rPr lang="en-US" dirty="0" smtClean="0"/>
              <a:t>Freshman – Computer Science</a:t>
            </a:r>
            <a:endParaRPr lang="en-US" dirty="0"/>
          </a:p>
        </p:txBody>
      </p:sp>
      <p:sp>
        <p:nvSpPr>
          <p:cNvPr id="9" name="Rectangle 8"/>
          <p:cNvSpPr/>
          <p:nvPr/>
        </p:nvSpPr>
        <p:spPr>
          <a:xfrm>
            <a:off x="2667000" y="4572000"/>
            <a:ext cx="3930243" cy="646331"/>
          </a:xfrm>
          <a:prstGeom prst="rect">
            <a:avLst/>
          </a:prstGeom>
        </p:spPr>
        <p:txBody>
          <a:bodyPr wrap="none">
            <a:spAutoFit/>
          </a:bodyPr>
          <a:lstStyle/>
          <a:p>
            <a:r>
              <a:rPr lang="en-US" dirty="0" smtClean="0"/>
              <a:t>Mentor: Jeff Wood</a:t>
            </a:r>
          </a:p>
          <a:p>
            <a:r>
              <a:rPr lang="en-US" dirty="0" smtClean="0"/>
              <a:t>CERSER Education Program Manager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the Loop</a:t>
            </a:r>
            <a:endParaRPr lang="en-US" dirty="0"/>
          </a:p>
        </p:txBody>
      </p:sp>
      <p:pic>
        <p:nvPicPr>
          <p:cNvPr id="4" name="Content Placeholder 3" descr="Code-16.jpg"/>
          <p:cNvPicPr>
            <a:picLocks noGrp="1" noChangeAspect="1"/>
          </p:cNvPicPr>
          <p:nvPr>
            <p:ph idx="1"/>
          </p:nvPr>
        </p:nvPicPr>
        <p:blipFill>
          <a:blip r:embed="rId3" cstate="print"/>
          <a:stretch>
            <a:fillRect/>
          </a:stretch>
        </p:blipFill>
        <p:spPr>
          <a:xfrm>
            <a:off x="931333" y="4131733"/>
            <a:ext cx="7315200" cy="35151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unlink( )</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closedir</a:t>
            </a: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 )</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sp>
        <p:nvSpPr>
          <p:cNvPr id="5" name="Rounded Rectangle 4"/>
          <p:cNvSpPr/>
          <p:nvPr/>
        </p:nvSpPr>
        <p:spPr>
          <a:xfrm rot="20827204">
            <a:off x="6090799" y="937029"/>
            <a:ext cx="1819835" cy="220980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trash-can-icon.png"/>
          <p:cNvPicPr>
            <a:picLocks noChangeAspect="1"/>
          </p:cNvPicPr>
          <p:nvPr/>
        </p:nvPicPr>
        <p:blipFill>
          <a:blip r:embed="rId4" cstate="print"/>
          <a:stretch>
            <a:fillRect/>
          </a:stretch>
        </p:blipFill>
        <p:spPr>
          <a:xfrm>
            <a:off x="5943600" y="2286000"/>
            <a:ext cx="2581275"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Time</a:t>
            </a:r>
            <a:endParaRPr lang="en-US" dirty="0"/>
          </a:p>
        </p:txBody>
      </p:sp>
      <p:pic>
        <p:nvPicPr>
          <p:cNvPr id="4" name="Content Placeholder 3" descr="Code-17.jpg"/>
          <p:cNvPicPr>
            <a:picLocks noGrp="1" noChangeAspect="1"/>
          </p:cNvPicPr>
          <p:nvPr>
            <p:ph idx="1"/>
          </p:nvPr>
        </p:nvPicPr>
        <p:blipFill>
          <a:blip r:embed="rId3" cstate="print"/>
          <a:stretch>
            <a:fillRect/>
          </a:stretch>
        </p:blipFill>
        <p:spPr>
          <a:xfrm>
            <a:off x="897467" y="4131733"/>
            <a:ext cx="7315200" cy="475013"/>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indent="-228600">
              <a:spcBef>
                <a:spcPts val="1200"/>
              </a:spcBef>
              <a:buFont typeface="Wingdings" pitchFamily="2" charset="2"/>
              <a:buChar char=""/>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date( )</a:t>
            </a:r>
          </a:p>
          <a:p>
            <a:pPr marL="228600" indent="-228600">
              <a:spcBef>
                <a:spcPts val="1200"/>
              </a:spcBef>
              <a:buFont typeface="Wingdings" pitchFamily="2" charset="2"/>
              <a:buChar char=""/>
              <a:defRPr/>
            </a:pPr>
            <a:r>
              <a:rPr lang="en-US" sz="2000" dirty="0" err="1"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CUpdate</a:t>
            </a:r>
            <a:endPar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pic>
        <p:nvPicPr>
          <p:cNvPr id="6" name="Picture 5" descr="24h_clock_v2.png"/>
          <p:cNvPicPr>
            <a:picLocks noChangeAspect="1"/>
          </p:cNvPicPr>
          <p:nvPr/>
        </p:nvPicPr>
        <p:blipFill>
          <a:blip r:embed="rId4" cstate="print"/>
          <a:stretch>
            <a:fillRect/>
          </a:stretch>
        </p:blipFill>
        <p:spPr>
          <a:xfrm>
            <a:off x="5334000" y="914400"/>
            <a:ext cx="2857500"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nome-fs-directory_xxl.png"/>
          <p:cNvPicPr>
            <a:picLocks noChangeAspect="1"/>
          </p:cNvPicPr>
          <p:nvPr/>
        </p:nvPicPr>
        <p:blipFill>
          <a:blip r:embed="rId3" cstate="print"/>
          <a:srcRect t="5556" r="11111" b="15556"/>
          <a:stretch>
            <a:fillRect/>
          </a:stretch>
        </p:blipFill>
        <p:spPr>
          <a:xfrm>
            <a:off x="3048000" y="381000"/>
            <a:ext cx="6096000" cy="5410200"/>
          </a:xfrm>
          <a:prstGeom prst="rect">
            <a:avLst/>
          </a:prstGeom>
        </p:spPr>
      </p:pic>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solidFill>
                  <a:schemeClr val="tx1"/>
                </a:solidFill>
              </a:rPr>
              <a:t>Multiple sets of images</a:t>
            </a:r>
          </a:p>
          <a:p>
            <a:r>
              <a:rPr lang="en-US" dirty="0" smtClean="0">
                <a:solidFill>
                  <a:schemeClr val="tx1"/>
                </a:solidFill>
              </a:rPr>
              <a:t>Permissions  </a:t>
            </a:r>
          </a:p>
          <a:p>
            <a:r>
              <a:rPr lang="en-US" dirty="0" smtClean="0">
                <a:solidFill>
                  <a:schemeClr val="tx1"/>
                </a:solidFill>
              </a:rPr>
              <a:t>Final Execution</a:t>
            </a:r>
          </a:p>
          <a:p>
            <a:endParaRPr lang="en-US" dirty="0"/>
          </a:p>
        </p:txBody>
      </p:sp>
      <p:pic>
        <p:nvPicPr>
          <p:cNvPr id="4" name="Picture 3" descr="ser.png"/>
          <p:cNvPicPr>
            <a:picLocks noChangeAspect="1"/>
          </p:cNvPicPr>
          <p:nvPr/>
        </p:nvPicPr>
        <p:blipFill>
          <a:blip r:embed="rId4" cstate="print"/>
          <a:stretch>
            <a:fillRect/>
          </a:stretch>
        </p:blipFill>
        <p:spPr>
          <a:xfrm>
            <a:off x="685800" y="4495800"/>
            <a:ext cx="5667375" cy="190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Goals Achieved</a:t>
            </a:r>
          </a:p>
          <a:p>
            <a:r>
              <a:rPr lang="en-US" dirty="0" smtClean="0">
                <a:solidFill>
                  <a:schemeClr val="tx1"/>
                </a:solidFill>
              </a:rPr>
              <a:t>Daily Conversion</a:t>
            </a:r>
          </a:p>
          <a:p>
            <a:r>
              <a:rPr lang="en-US" dirty="0" smtClean="0">
                <a:solidFill>
                  <a:schemeClr val="tx1"/>
                </a:solidFill>
              </a:rPr>
              <a:t>Easier Implementation</a:t>
            </a:r>
          </a:p>
          <a:p>
            <a:endParaRPr lang="en-US" dirty="0"/>
          </a:p>
        </p:txBody>
      </p:sp>
      <p:pic>
        <p:nvPicPr>
          <p:cNvPr id="4" name="Picture 3" descr="sst.png"/>
          <p:cNvPicPr>
            <a:picLocks noChangeAspect="1"/>
          </p:cNvPicPr>
          <p:nvPr/>
        </p:nvPicPr>
        <p:blipFill>
          <a:blip r:embed="rId3" cstate="print"/>
          <a:stretch>
            <a:fillRect/>
          </a:stretch>
        </p:blipFill>
        <p:spPr>
          <a:xfrm>
            <a:off x="4267200" y="1752600"/>
            <a:ext cx="4457700" cy="4457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b="1" i="1" dirty="0" smtClean="0"/>
              <a:t>Email notification</a:t>
            </a:r>
          </a:p>
          <a:p>
            <a:r>
              <a:rPr lang="en-US" b="1" i="1" dirty="0" smtClean="0"/>
              <a:t>Image Presentation</a:t>
            </a:r>
          </a:p>
        </p:txBody>
      </p:sp>
      <p:grpSp>
        <p:nvGrpSpPr>
          <p:cNvPr id="7" name="Group 6"/>
          <p:cNvGrpSpPr/>
          <p:nvPr/>
        </p:nvGrpSpPr>
        <p:grpSpPr>
          <a:xfrm>
            <a:off x="5867400" y="-457200"/>
            <a:ext cx="3074881" cy="4907310"/>
            <a:chOff x="4953000" y="304800"/>
            <a:chExt cx="3074881" cy="4907310"/>
          </a:xfrm>
        </p:grpSpPr>
        <p:sp>
          <p:nvSpPr>
            <p:cNvPr id="5" name="TextBox 4"/>
            <p:cNvSpPr txBox="1"/>
            <p:nvPr/>
          </p:nvSpPr>
          <p:spPr>
            <a:xfrm>
              <a:off x="4953000" y="2057400"/>
              <a:ext cx="3074881" cy="31547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9900" dirty="0" smtClean="0">
                  <a:sym typeface="Wingdings"/>
                </a:rPr>
                <a:t></a:t>
              </a:r>
              <a:endParaRPr lang="en-US" dirty="0"/>
            </a:p>
          </p:txBody>
        </p:sp>
        <p:sp>
          <p:nvSpPr>
            <p:cNvPr id="4" name="TextBox 3"/>
            <p:cNvSpPr txBox="1"/>
            <p:nvPr/>
          </p:nvSpPr>
          <p:spPr>
            <a:xfrm>
              <a:off x="5334000" y="304800"/>
              <a:ext cx="2335896" cy="31547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9900" dirty="0" smtClean="0"/>
                <a:t>@</a:t>
              </a:r>
              <a:endParaRPr lang="en-US" dirty="0"/>
            </a:p>
          </p:txBody>
        </p:sp>
      </p:grpSp>
      <p:pic>
        <p:nvPicPr>
          <p:cNvPr id="6" name="Picture 5" descr="cerser.png"/>
          <p:cNvPicPr>
            <a:picLocks noChangeAspect="1"/>
          </p:cNvPicPr>
          <p:nvPr/>
        </p:nvPicPr>
        <p:blipFill>
          <a:blip r:embed="rId3" cstate="print"/>
          <a:stretch>
            <a:fillRect/>
          </a:stretch>
        </p:blipFill>
        <p:spPr>
          <a:xfrm>
            <a:off x="457200" y="2895600"/>
            <a:ext cx="5940743" cy="371189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Wood\AppData\Local\Microsoft\Windows\Temporary Internet Files\Content.IE5\60ROIO6B\MCj04414280000[1].png"/>
          <p:cNvPicPr>
            <a:picLocks noChangeAspect="1" noChangeArrowheads="1"/>
          </p:cNvPicPr>
          <p:nvPr/>
        </p:nvPicPr>
        <p:blipFill>
          <a:blip r:embed="rId2" cstate="print"/>
          <a:srcRect/>
          <a:stretch>
            <a:fillRect/>
          </a:stretch>
        </p:blipFill>
        <p:spPr bwMode="auto">
          <a:xfrm>
            <a:off x="2667000" y="2286000"/>
            <a:ext cx="3581400" cy="3581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990600" y="1066800"/>
            <a:ext cx="7315200" cy="5791200"/>
          </a:xfrm>
        </p:spPr>
        <p:txBody>
          <a:bodyPr>
            <a:noAutofit/>
          </a:bodyPr>
          <a:lstStyle/>
          <a:p>
            <a:pPr marL="0" indent="0">
              <a:lnSpc>
                <a:spcPct val="120000"/>
              </a:lnSpc>
              <a:spcAft>
                <a:spcPts val="600"/>
              </a:spcAft>
              <a:buNone/>
            </a:pPr>
            <a:r>
              <a:rPr lang="en-US" sz="1400" b="1" dirty="0"/>
              <a:t>The Center of Excellence in Remote Sensing Education and Research (CERSER) on the campus of Elizabeth City State University is currently tasked with the responsibility of receiving remotely sensed Advanced Very High Resolution Radiometer (AVHRR) data from orbiting National Oceanic and Atmospheric Administration (NOAA) satellites. This data is collected by the SeaSpace TeraScan® system installed in the CERSER labs in Dixon-Patterson Hall. </a:t>
            </a:r>
          </a:p>
          <a:p>
            <a:pPr marL="0" indent="0">
              <a:lnSpc>
                <a:spcPct val="120000"/>
              </a:lnSpc>
              <a:spcAft>
                <a:spcPts val="600"/>
              </a:spcAft>
              <a:buNone/>
            </a:pPr>
            <a:r>
              <a:rPr lang="en-US" sz="1400" b="1" dirty="0"/>
              <a:t>When this system was initially installed in 2005, the data was collected, processed, annotated, and transformed into images in the Tagged Image File Format </a:t>
            </a:r>
            <a:r>
              <a:rPr lang="en-US" sz="1400" b="1" dirty="0" smtClean="0"/>
              <a:t>(TIFF) </a:t>
            </a:r>
            <a:r>
              <a:rPr lang="en-US" sz="1400" b="1" dirty="0"/>
              <a:t>on a Windows® based server. These</a:t>
            </a:r>
            <a:r>
              <a:rPr lang="en-US" sz="1400" b="1" dirty="0" smtClean="0"/>
              <a:t> TIFF images </a:t>
            </a:r>
            <a:r>
              <a:rPr lang="en-US" sz="1400" b="1" dirty="0"/>
              <a:t>were then uploaded to the CERSER archive library server located at http://cerser.ecsu.edu. Once uploaded, they were converted into various resolutions and their information was added to a tracking database maintained with Microsoft Access software. This database provided a searchable means for retrieving satellite image data through various parameters.</a:t>
            </a:r>
          </a:p>
          <a:p>
            <a:pPr marL="0" indent="0">
              <a:lnSpc>
                <a:spcPct val="120000"/>
              </a:lnSpc>
              <a:spcAft>
                <a:spcPts val="600"/>
              </a:spcAft>
              <a:buNone/>
            </a:pPr>
            <a:r>
              <a:rPr lang="en-US" sz="1400" b="1" dirty="0"/>
              <a:t>Since that time the CERSER server has been replaced with a Macintosh based server which cannot interact with the Microsoft based database and </a:t>
            </a:r>
            <a:r>
              <a:rPr lang="en-US" sz="1400" b="1" dirty="0" smtClean="0"/>
              <a:t>the Javascript scripting </a:t>
            </a:r>
            <a:r>
              <a:rPr lang="en-US" sz="1400" b="1" dirty="0"/>
              <a:t>language. The goal of this project was to redesign the database and the code required to process the images. PHP, </a:t>
            </a:r>
            <a:r>
              <a:rPr lang="en-US" sz="1400" b="1" dirty="0" smtClean="0"/>
              <a:t>My Structured </a:t>
            </a:r>
            <a:r>
              <a:rPr lang="en-US" sz="1400" b="1" dirty="0"/>
              <a:t>Query Language, and Command Line instructions to the software package ImageMagick</a:t>
            </a:r>
            <a:r>
              <a:rPr lang="en-US" sz="1400" b="1" baseline="30000" dirty="0"/>
              <a:t>®</a:t>
            </a:r>
            <a:r>
              <a:rPr lang="en-US" sz="1400" b="1" dirty="0"/>
              <a:t> were utilized to complete these tasks</a:t>
            </a:r>
            <a:r>
              <a:rPr lang="en-US" sz="1400" b="1" dirty="0" smtClean="0"/>
              <a:t>.</a:t>
            </a:r>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Windows to Macintosh</a:t>
            </a:r>
          </a:p>
          <a:p>
            <a:r>
              <a:rPr lang="en-US" dirty="0" smtClean="0"/>
              <a:t>TeraScan System</a:t>
            </a:r>
          </a:p>
          <a:p>
            <a:r>
              <a:rPr lang="en-US" dirty="0" smtClean="0"/>
              <a:t>PHP Script</a:t>
            </a:r>
            <a:endParaRPr lang="en-US" dirty="0"/>
          </a:p>
        </p:txBody>
      </p:sp>
      <p:grpSp>
        <p:nvGrpSpPr>
          <p:cNvPr id="8" name="Group 7"/>
          <p:cNvGrpSpPr/>
          <p:nvPr/>
        </p:nvGrpSpPr>
        <p:grpSpPr>
          <a:xfrm>
            <a:off x="4114800" y="1295400"/>
            <a:ext cx="4495800" cy="2038350"/>
            <a:chOff x="4648200" y="914400"/>
            <a:chExt cx="4495800" cy="2038350"/>
          </a:xfrm>
        </p:grpSpPr>
        <p:pic>
          <p:nvPicPr>
            <p:cNvPr id="4" name="Picture 3" descr="MAC.png"/>
            <p:cNvPicPr>
              <a:picLocks noChangeAspect="1"/>
            </p:cNvPicPr>
            <p:nvPr/>
          </p:nvPicPr>
          <p:blipFill>
            <a:blip r:embed="rId3" cstate="print"/>
            <a:stretch>
              <a:fillRect/>
            </a:stretch>
          </p:blipFill>
          <p:spPr>
            <a:xfrm>
              <a:off x="7404608" y="914400"/>
              <a:ext cx="1739392" cy="2038350"/>
            </a:xfrm>
            <a:prstGeom prst="rect">
              <a:avLst/>
            </a:prstGeom>
            <a:ln>
              <a:noFill/>
            </a:ln>
            <a:effectLst>
              <a:outerShdw blurRad="292100" dist="139700" dir="2700000" algn="tl" rotWithShape="0">
                <a:srgbClr val="333333">
                  <a:alpha val="65000"/>
                </a:srgbClr>
              </a:outerShdw>
            </a:effectLst>
          </p:spPr>
        </p:pic>
        <p:pic>
          <p:nvPicPr>
            <p:cNvPr id="5" name="Picture 4" descr="Windows.png"/>
            <p:cNvPicPr>
              <a:picLocks noChangeAspect="1"/>
            </p:cNvPicPr>
            <p:nvPr/>
          </p:nvPicPr>
          <p:blipFill>
            <a:blip r:embed="rId4" cstate="print"/>
            <a:stretch>
              <a:fillRect/>
            </a:stretch>
          </p:blipFill>
          <p:spPr>
            <a:xfrm>
              <a:off x="4648200" y="1066800"/>
              <a:ext cx="1849120" cy="173355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a:stCxn id="5" idx="3"/>
              <a:endCxn id="4" idx="1"/>
            </p:cNvCxnSpPr>
            <p:nvPr/>
          </p:nvCxnSpPr>
          <p:spPr>
            <a:xfrm>
              <a:off x="6497320" y="1933575"/>
              <a:ext cx="907288" cy="1588"/>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noChangeArrowheads="1"/>
          </p:cNvPicPr>
          <p:nvPr/>
        </p:nvPicPr>
        <p:blipFill>
          <a:blip r:embed="rId5" cstate="print"/>
          <a:stretch>
            <a:fillRect/>
          </a:stretch>
        </p:blipFill>
        <p:spPr bwMode="auto">
          <a:xfrm>
            <a:off x="1219200" y="4191000"/>
            <a:ext cx="2905125" cy="1485682"/>
          </a:xfrm>
          <a:prstGeom prst="rect">
            <a:avLst/>
          </a:prstGeom>
          <a:ln>
            <a:noFill/>
          </a:ln>
          <a:effectLst>
            <a:outerShdw blurRad="292100" dist="139700" dir="2700000" algn="tl" rotWithShape="0">
              <a:srgbClr val="333333">
                <a:alpha val="65000"/>
              </a:srgbClr>
            </a:outerShdw>
          </a:effectLst>
        </p:spPr>
      </p:pic>
      <p:pic>
        <p:nvPicPr>
          <p:cNvPr id="10" name="Picture 9" descr="sst.png"/>
          <p:cNvPicPr>
            <a:picLocks noChangeAspect="1"/>
          </p:cNvPicPr>
          <p:nvPr/>
        </p:nvPicPr>
        <p:blipFill>
          <a:blip r:embed="rId6" cstate="print"/>
          <a:stretch>
            <a:fillRect/>
          </a:stretch>
        </p:blipFill>
        <p:spPr>
          <a:xfrm>
            <a:off x="4876800" y="3581400"/>
            <a:ext cx="29718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ImageMagick</a:t>
            </a:r>
            <a:endParaRPr lang="en-US" dirty="0"/>
          </a:p>
        </p:txBody>
      </p:sp>
      <p:sp>
        <p:nvSpPr>
          <p:cNvPr id="3" name="Content Placeholder 2"/>
          <p:cNvSpPr>
            <a:spLocks noGrp="1"/>
          </p:cNvSpPr>
          <p:nvPr>
            <p:ph idx="1"/>
          </p:nvPr>
        </p:nvSpPr>
        <p:spPr>
          <a:xfrm>
            <a:off x="838200" y="3505200"/>
            <a:ext cx="4114800" cy="1447799"/>
          </a:xfrm>
        </p:spPr>
        <p:txBody>
          <a:bodyPr/>
          <a:lstStyle/>
          <a:p>
            <a:r>
              <a:rPr lang="en-US" dirty="0" smtClean="0"/>
              <a:t>What does </a:t>
            </a:r>
            <a:r>
              <a:rPr lang="en-US" dirty="0" err="1" smtClean="0"/>
              <a:t>ImageMagick</a:t>
            </a:r>
            <a:r>
              <a:rPr lang="en-US" dirty="0" smtClean="0"/>
              <a:t> do?</a:t>
            </a:r>
          </a:p>
          <a:p>
            <a:r>
              <a:rPr lang="en-US" dirty="0" smtClean="0"/>
              <a:t>Why was </a:t>
            </a:r>
            <a:r>
              <a:rPr lang="en-US" dirty="0" err="1" smtClean="0"/>
              <a:t>ImageMagick</a:t>
            </a:r>
            <a:r>
              <a:rPr lang="en-US" dirty="0" smtClean="0"/>
              <a:t> chosen?</a:t>
            </a:r>
          </a:p>
          <a:p>
            <a:pPr>
              <a:buFont typeface="Arial"/>
              <a:buChar char="•"/>
            </a:pPr>
            <a:endParaRPr lang="en-US" dirty="0" smtClean="0"/>
          </a:p>
        </p:txBody>
      </p:sp>
      <p:pic>
        <p:nvPicPr>
          <p:cNvPr id="4" name="Picture 3" descr="logo.png"/>
          <p:cNvPicPr>
            <a:picLocks noChangeAspect="1"/>
          </p:cNvPicPr>
          <p:nvPr/>
        </p:nvPicPr>
        <p:blipFill>
          <a:blip r:embed="rId3" cstate="print"/>
          <a:stretch>
            <a:fillRect/>
          </a:stretch>
        </p:blipFill>
        <p:spPr>
          <a:xfrm>
            <a:off x="2895600" y="1066800"/>
            <a:ext cx="4683612" cy="44927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a:t>
            </a:r>
            <a:endParaRPr lang="en-US" dirty="0"/>
          </a:p>
        </p:txBody>
      </p:sp>
      <p:sp>
        <p:nvSpPr>
          <p:cNvPr id="3" name="Content Placeholder 2"/>
          <p:cNvSpPr>
            <a:spLocks noGrp="1"/>
          </p:cNvSpPr>
          <p:nvPr>
            <p:ph idx="1"/>
          </p:nvPr>
        </p:nvSpPr>
        <p:spPr/>
        <p:txBody>
          <a:bodyPr/>
          <a:lstStyle/>
          <a:p>
            <a:r>
              <a:rPr lang="en-US" dirty="0" smtClean="0"/>
              <a:t>PHP Hypertext Preprocessor</a:t>
            </a:r>
          </a:p>
          <a:p>
            <a:r>
              <a:rPr lang="en-US" dirty="0" smtClean="0"/>
              <a:t>Cross-Platform</a:t>
            </a:r>
          </a:p>
          <a:p>
            <a:r>
              <a:rPr lang="en-US" dirty="0" err="1" smtClean="0"/>
              <a:t>Convert.exe</a:t>
            </a:r>
            <a:endParaRPr lang="en-US" dirty="0" smtClean="0"/>
          </a:p>
          <a:p>
            <a:pPr>
              <a:buFont typeface="Wingdings" charset="2"/>
              <a:buChar char="§"/>
            </a:pPr>
            <a:endParaRPr lang="en-US" dirty="0"/>
          </a:p>
        </p:txBody>
      </p:sp>
      <p:pic>
        <p:nvPicPr>
          <p:cNvPr id="4" name="Picture 3"/>
          <p:cNvPicPr>
            <a:picLocks noChangeAspect="1" noChangeArrowheads="1"/>
          </p:cNvPicPr>
          <p:nvPr/>
        </p:nvPicPr>
        <p:blipFill>
          <a:blip r:embed="rId3" cstate="print"/>
          <a:stretch>
            <a:fillRect/>
          </a:stretch>
        </p:blipFill>
        <p:spPr bwMode="auto">
          <a:xfrm>
            <a:off x="5791200" y="609600"/>
            <a:ext cx="2905125" cy="1485682"/>
          </a:xfrm>
          <a:prstGeom prst="rect">
            <a:avLst/>
          </a:prstGeom>
          <a:ln>
            <a:noFill/>
          </a:ln>
          <a:effectLst>
            <a:outerShdw blurRad="292100" dist="139700" dir="2700000" algn="tl" rotWithShape="0">
              <a:srgbClr val="333333">
                <a:alpha val="65000"/>
              </a:srgbClr>
            </a:outerShdw>
          </a:effectLst>
        </p:spPr>
      </p:pic>
      <p:pic>
        <p:nvPicPr>
          <p:cNvPr id="8" name="Picture 7" descr="MAC.png"/>
          <p:cNvPicPr>
            <a:picLocks noChangeAspect="1"/>
          </p:cNvPicPr>
          <p:nvPr/>
        </p:nvPicPr>
        <p:blipFill>
          <a:blip r:embed="rId4" cstate="print"/>
          <a:stretch>
            <a:fillRect/>
          </a:stretch>
        </p:blipFill>
        <p:spPr>
          <a:xfrm>
            <a:off x="7162800" y="2895600"/>
            <a:ext cx="1739392" cy="2038350"/>
          </a:xfrm>
          <a:prstGeom prst="rect">
            <a:avLst/>
          </a:prstGeom>
          <a:ln>
            <a:noFill/>
          </a:ln>
          <a:effectLst>
            <a:outerShdw blurRad="292100" dist="139700" dir="2700000" algn="tl" rotWithShape="0">
              <a:srgbClr val="333333">
                <a:alpha val="65000"/>
              </a:srgbClr>
            </a:outerShdw>
          </a:effectLst>
        </p:spPr>
      </p:pic>
      <p:pic>
        <p:nvPicPr>
          <p:cNvPr id="7" name="Picture 6" descr="Windows.png"/>
          <p:cNvPicPr>
            <a:picLocks noChangeAspect="1"/>
          </p:cNvPicPr>
          <p:nvPr/>
        </p:nvPicPr>
        <p:blipFill>
          <a:blip r:embed="rId5" cstate="print"/>
          <a:stretch>
            <a:fillRect/>
          </a:stretch>
        </p:blipFill>
        <p:spPr>
          <a:xfrm>
            <a:off x="6248400" y="2057400"/>
            <a:ext cx="1849120" cy="1733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MySQL</a:t>
            </a:r>
            <a:endParaRPr lang="en-US" dirty="0"/>
          </a:p>
        </p:txBody>
      </p:sp>
      <p:sp>
        <p:nvSpPr>
          <p:cNvPr id="3" name="Content Placeholder 2"/>
          <p:cNvSpPr>
            <a:spLocks noGrp="1"/>
          </p:cNvSpPr>
          <p:nvPr>
            <p:ph idx="1"/>
          </p:nvPr>
        </p:nvSpPr>
        <p:spPr/>
        <p:txBody>
          <a:bodyPr>
            <a:normAutofit/>
          </a:bodyPr>
          <a:lstStyle/>
          <a:p>
            <a:r>
              <a:rPr lang="en-US" dirty="0" smtClean="0"/>
              <a:t>My Structured Query Language</a:t>
            </a:r>
          </a:p>
          <a:p>
            <a:r>
              <a:rPr lang="en-US" dirty="0" err="1" smtClean="0"/>
              <a:t>mysql_query</a:t>
            </a:r>
            <a:r>
              <a:rPr lang="en-US" dirty="0" smtClean="0"/>
              <a:t>()</a:t>
            </a:r>
          </a:p>
          <a:p>
            <a:r>
              <a:rPr lang="en-US" dirty="0" smtClean="0"/>
              <a:t>INSERT INTO</a:t>
            </a:r>
          </a:p>
          <a:p>
            <a:r>
              <a:rPr lang="en-US" dirty="0" smtClean="0"/>
              <a:t>Table, Fields, Values</a:t>
            </a:r>
            <a:endParaRPr lang="en-US" dirty="0"/>
          </a:p>
        </p:txBody>
      </p:sp>
      <p:pic>
        <p:nvPicPr>
          <p:cNvPr id="4" name="Picture 3" descr="logo_mysql.png"/>
          <p:cNvPicPr>
            <a:picLocks noChangeAspect="1"/>
          </p:cNvPicPr>
          <p:nvPr/>
        </p:nvPicPr>
        <p:blipFill>
          <a:blip r:embed="rId3" cstate="print"/>
          <a:stretch>
            <a:fillRect/>
          </a:stretch>
        </p:blipFill>
        <p:spPr>
          <a:xfrm>
            <a:off x="6019800" y="1600200"/>
            <a:ext cx="1438275" cy="1457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Dreamweaver</a:t>
            </a:r>
            <a:endParaRPr lang="en-US" dirty="0"/>
          </a:p>
        </p:txBody>
      </p:sp>
      <p:sp>
        <p:nvSpPr>
          <p:cNvPr id="3" name="Content Placeholder 2"/>
          <p:cNvSpPr>
            <a:spLocks noGrp="1"/>
          </p:cNvSpPr>
          <p:nvPr>
            <p:ph idx="1"/>
          </p:nvPr>
        </p:nvSpPr>
        <p:spPr/>
        <p:txBody>
          <a:bodyPr>
            <a:normAutofit/>
          </a:bodyPr>
          <a:lstStyle/>
          <a:p>
            <a:r>
              <a:rPr lang="en-US" dirty="0" smtClean="0"/>
              <a:t>Dreamweaver </a:t>
            </a:r>
          </a:p>
          <a:p>
            <a:r>
              <a:rPr lang="en-US" dirty="0" smtClean="0"/>
              <a:t>WYSIWYG</a:t>
            </a:r>
          </a:p>
          <a:p>
            <a:r>
              <a:rPr lang="en-US" dirty="0" smtClean="0"/>
              <a:t>Coding colors and hints</a:t>
            </a:r>
            <a:endParaRPr lang="en-US" dirty="0"/>
          </a:p>
        </p:txBody>
      </p:sp>
      <p:pic>
        <p:nvPicPr>
          <p:cNvPr id="4" name="Picture 2"/>
          <p:cNvPicPr>
            <a:picLocks noChangeAspect="1" noChangeArrowheads="1"/>
          </p:cNvPicPr>
          <p:nvPr/>
        </p:nvPicPr>
        <p:blipFill>
          <a:blip r:embed="rId3" cstate="print"/>
          <a:stretch>
            <a:fillRect/>
          </a:stretch>
        </p:blipFill>
        <p:spPr bwMode="auto">
          <a:xfrm>
            <a:off x="6172200" y="533400"/>
            <a:ext cx="2438400" cy="2438400"/>
          </a:xfrm>
          <a:prstGeom prst="rect">
            <a:avLst/>
          </a:prstGeom>
          <a:ln>
            <a:noFill/>
          </a:ln>
          <a:effectLst>
            <a:outerShdw blurRad="292100" dist="139700" dir="2700000" algn="tl" rotWithShape="0">
              <a:srgbClr val="333333">
                <a:alpha val="65000"/>
              </a:srgbClr>
            </a:outerShdw>
          </a:effectLst>
        </p:spPr>
      </p:pic>
      <p:pic>
        <p:nvPicPr>
          <p:cNvPr id="5" name="Picture 4" descr="CODE.png"/>
          <p:cNvPicPr>
            <a:picLocks noChangeAspect="1"/>
          </p:cNvPicPr>
          <p:nvPr/>
        </p:nvPicPr>
        <p:blipFill>
          <a:blip r:embed="rId4" cstate="print"/>
          <a:stretch>
            <a:fillRect/>
          </a:stretch>
        </p:blipFill>
        <p:spPr>
          <a:xfrm>
            <a:off x="1752600" y="3733800"/>
            <a:ext cx="6496050"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Macintosh Scheduler</a:t>
            </a:r>
            <a:endParaRPr lang="en-US" dirty="0"/>
          </a:p>
        </p:txBody>
      </p:sp>
      <p:pic>
        <p:nvPicPr>
          <p:cNvPr id="5" name="Content Placeholder 4" descr="mac-scheduler.png"/>
          <p:cNvPicPr>
            <a:picLocks noGrp="1" noChangeAspect="1"/>
          </p:cNvPicPr>
          <p:nvPr>
            <p:ph idx="1"/>
          </p:nvPr>
        </p:nvPicPr>
        <p:blipFill>
          <a:blip r:embed="rId3" cstate="print"/>
          <a:stretch>
            <a:fillRect/>
          </a:stretch>
        </p:blipFill>
        <p:spPr>
          <a:xfrm>
            <a:off x="4448175" y="762000"/>
            <a:ext cx="4695825" cy="131445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srcRect/>
          <a:stretch>
            <a:fillRect/>
          </a:stretch>
        </p:blipFill>
        <p:spPr bwMode="auto">
          <a:xfrm>
            <a:off x="5562600" y="2133600"/>
            <a:ext cx="3315743" cy="449580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print"/>
          <a:srcRect/>
          <a:stretch>
            <a:fillRect/>
          </a:stretch>
        </p:blipFill>
        <p:spPr bwMode="auto">
          <a:xfrm>
            <a:off x="1371600" y="4572000"/>
            <a:ext cx="3714750" cy="1228725"/>
          </a:xfrm>
          <a:prstGeom prst="rect">
            <a:avLst/>
          </a:prstGeom>
          <a:ln>
            <a:noFill/>
          </a:ln>
          <a:effectLst>
            <a:outerShdw blurRad="292100" dist="139700" dir="2700000" algn="tl" rotWithShape="0">
              <a:srgbClr val="333333">
                <a:alpha val="65000"/>
              </a:srgbClr>
            </a:outerShdw>
          </a:effectLst>
        </p:spPr>
      </p:pic>
      <p:sp>
        <p:nvSpPr>
          <p:cNvPr id="8" name="Content Placeholder 2"/>
          <p:cNvSpPr txBox="1">
            <a:spLocks/>
          </p:cNvSpPr>
          <p:nvPr/>
        </p:nvSpPr>
        <p:spPr>
          <a:xfrm>
            <a:off x="990600" y="1905001"/>
            <a:ext cx="7315200" cy="3962400"/>
          </a:xfrm>
          <a:prstGeom prst="rect">
            <a:avLst/>
          </a:prstGeom>
        </p:spPr>
        <p:txBody>
          <a:bodyPr vert="horz" lIns="91440" tIns="45720" rIns="91440" bIns="45720" rtlCol="0">
            <a:normAutofit/>
          </a:bodyPr>
          <a:lstStyle/>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Scheduler for Macintosh</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auto_img_2011.php</a:t>
            </a:r>
          </a:p>
          <a:p>
            <a:pPr marL="228600" marR="0" lvl="0" indent="-228600" fontAlgn="auto">
              <a:lnSpc>
                <a:spcPct val="100000"/>
              </a:lnSpc>
              <a:spcBef>
                <a:spcPts val="1200"/>
              </a:spcBef>
              <a:spcAft>
                <a:spcPts val="0"/>
              </a:spcAft>
              <a:buClrTx/>
              <a:buSzTx/>
              <a:buFont typeface="Wingdings" pitchFamily="2" charset="2"/>
              <a:buChar char=""/>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rPr>
              <a:t>3:00 am</a:t>
            </a:r>
            <a:endParaRPr lang="en-US" sz="2000" dirty="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themeOverride>
</file>

<file path=docProps/app.xml><?xml version="1.0" encoding="utf-8"?>
<Properties xmlns="http://schemas.openxmlformats.org/officeDocument/2006/extended-properties" xmlns:vt="http://schemas.openxmlformats.org/officeDocument/2006/docPropsVTypes">
  <Template/>
  <TotalTime>2059</TotalTime>
  <Words>3613</Words>
  <Application>Microsoft Office PowerPoint</Application>
  <PresentationFormat>On-screen Show (4:3)</PresentationFormat>
  <Paragraphs>203</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Slate</vt:lpstr>
      <vt:lpstr>Redesign of the CERSER Cataloguing System for TeraScan® Processed Images</vt:lpstr>
      <vt:lpstr>Team Members</vt:lpstr>
      <vt:lpstr>Abstract</vt:lpstr>
      <vt:lpstr>Introduction</vt:lpstr>
      <vt:lpstr>ImageMagick</vt:lpstr>
      <vt:lpstr>PHP</vt:lpstr>
      <vt:lpstr>MySQL</vt:lpstr>
      <vt:lpstr>Dreamweaver</vt:lpstr>
      <vt:lpstr>Macintosh Scheduler</vt:lpstr>
      <vt:lpstr>The Code</vt:lpstr>
      <vt:lpstr>Disassembling the 2006 Code</vt:lpstr>
      <vt:lpstr>Connecting to the Database</vt:lpstr>
      <vt:lpstr>Checks</vt:lpstr>
      <vt:lpstr>Beginning the Loop</vt:lpstr>
      <vt:lpstr>File Name Deconstruction</vt:lpstr>
      <vt:lpstr>Database Insertion</vt:lpstr>
      <vt:lpstr>Copy</vt:lpstr>
      <vt:lpstr>Convert</vt:lpstr>
      <vt:lpstr>Convert Resize</vt:lpstr>
      <vt:lpstr>Finishing the Loop</vt:lpstr>
      <vt:lpstr>Update Time</vt:lpstr>
      <vt:lpstr>Results</vt:lpstr>
      <vt:lpstr>Conclusion</vt:lpstr>
      <vt:lpstr>Future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wood</dc:creator>
  <cp:lastModifiedBy>MMT</cp:lastModifiedBy>
  <cp:revision>103</cp:revision>
  <dcterms:created xsi:type="dcterms:W3CDTF">2011-03-31T21:05:10Z</dcterms:created>
  <dcterms:modified xsi:type="dcterms:W3CDTF">2014-04-12T23:55:39Z</dcterms:modified>
</cp:coreProperties>
</file>