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xmlns:mv="urn:schemas-microsoft-com:mac:vml" xmlns:mc="http://schemas.openxmlformats.org/markup-compatibility/2006">
          <a:srgbClr val="FF0000"/>
        </p14:laserClr>
      </p:ext>
      <p:ext uri="{2FDB2607-1784-4EEB-B798-7EB5836EED8A}">
        <p14:showMediaCtrls xmlns="" xmlns:p14="http://schemas.microsoft.com/office/powerpoint/2010/main" xmlns:mv="urn:schemas-microsoft-com:mac:vml" xmlns:mc="http://schemas.openxmlformats.org/markup-compatibility/2006" val="1"/>
      </p:ext>
    </p:extLst>
  </p:showPr>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019" autoAdjust="0"/>
    <p:restoredTop sz="94660"/>
  </p:normalViewPr>
  <p:slideViewPr>
    <p:cSldViewPr>
      <p:cViewPr>
        <p:scale>
          <a:sx n="30" d="100"/>
          <a:sy n="30" d="100"/>
        </p:scale>
        <p:origin x="-2820" y="-20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32D5C-5EF0-4BA2-A135-0A44823B2047}"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6519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32D5C-5EF0-4BA2-A135-0A44823B2047}"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51002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32D5C-5EF0-4BA2-A135-0A44823B2047}"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42420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32D5C-5EF0-4BA2-A135-0A44823B2047}"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62137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32D5C-5EF0-4BA2-A135-0A44823B2047}"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00879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32D5C-5EF0-4BA2-A135-0A44823B2047}"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43124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32D5C-5EF0-4BA2-A135-0A44823B2047}" type="datetimeFigureOut">
              <a:rPr lang="en-US" smtClean="0"/>
              <a:pPr/>
              <a:t>8/24/2010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44008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32D5C-5EF0-4BA2-A135-0A44823B2047}" type="datetimeFigureOut">
              <a:rPr lang="en-US" smtClean="0"/>
              <a:pPr/>
              <a:t>8/24/2010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63630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32D5C-5EF0-4BA2-A135-0A44823B2047}" type="datetimeFigureOut">
              <a:rPr lang="en-US" smtClean="0"/>
              <a:pPr/>
              <a:t>8/24/2010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14096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32D5C-5EF0-4BA2-A135-0A44823B2047}"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6733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32D5C-5EF0-4BA2-A135-0A44823B2047}"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64728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32D5C-5EF0-4BA2-A135-0A44823B2047}" type="datetimeFigureOut">
              <a:rPr lang="en-US" smtClean="0"/>
              <a:pPr/>
              <a:t>8/24/2010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D6F1A-996B-4265-BE9B-88EAC9BAD29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0305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7" name="Picture 3" descr="C:\Users\reu\Desktop\poster image.jpg"/>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99713" y="-10439402"/>
            <a:ext cx="19799301" cy="288036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5" name="Rectangle 4"/>
          <p:cNvSpPr/>
          <p:nvPr/>
        </p:nvSpPr>
        <p:spPr>
          <a:xfrm>
            <a:off x="-6934200" y="-9945400"/>
            <a:ext cx="19241549" cy="1200329"/>
          </a:xfrm>
          <a:prstGeom prst="rect">
            <a:avLst/>
          </a:prstGeom>
        </p:spPr>
        <p:txBody>
          <a:bodyPr wrap="none">
            <a:spAutoFit/>
          </a:bodyPr>
          <a:lstStyle/>
          <a:p>
            <a:r>
              <a:rPr lang="en-US" sz="7200" b="1" dirty="0" smtClean="0">
                <a:latin typeface="Times New Roman" pitchFamily="18" charset="0"/>
                <a:cs typeface="Times New Roman" pitchFamily="18" charset="0"/>
              </a:rPr>
              <a:t>Data </a:t>
            </a:r>
            <a:r>
              <a:rPr lang="en-US" sz="7200" b="1" dirty="0" smtClean="0">
                <a:latin typeface="Times New Roman" pitchFamily="18" charset="0"/>
                <a:cs typeface="Times New Roman" pitchFamily="18" charset="0"/>
              </a:rPr>
              <a:t>Point Visualization </a:t>
            </a:r>
            <a:r>
              <a:rPr lang="en-US" sz="7200" b="1" dirty="0" smtClean="0">
                <a:latin typeface="Times New Roman" pitchFamily="18" charset="0"/>
                <a:cs typeface="Times New Roman" pitchFamily="18" charset="0"/>
              </a:rPr>
              <a:t>and </a:t>
            </a:r>
            <a:r>
              <a:rPr lang="en-US" sz="7200" b="1" dirty="0" smtClean="0">
                <a:latin typeface="Times New Roman" pitchFamily="18" charset="0"/>
                <a:cs typeface="Times New Roman" pitchFamily="18" charset="0"/>
              </a:rPr>
              <a:t>Clustering Analysis</a:t>
            </a:r>
            <a:endParaRPr lang="en-US" sz="7200" b="1" dirty="0">
              <a:latin typeface="Times New Roman" pitchFamily="18" charset="0"/>
              <a:cs typeface="Times New Roman" pitchFamily="18" charset="0"/>
            </a:endParaRPr>
          </a:p>
        </p:txBody>
      </p:sp>
      <p:sp>
        <p:nvSpPr>
          <p:cNvPr id="7" name="Rectangle 6"/>
          <p:cNvSpPr/>
          <p:nvPr/>
        </p:nvSpPr>
        <p:spPr>
          <a:xfrm>
            <a:off x="-2544687" y="-8856968"/>
            <a:ext cx="11811000" cy="646331"/>
          </a:xfrm>
          <a:prstGeom prst="rect">
            <a:avLst/>
          </a:prstGeom>
        </p:spPr>
        <p:txBody>
          <a:bodyPr wrap="square">
            <a:spAutoFit/>
          </a:bodyPr>
          <a:lstStyle/>
          <a:p>
            <a:r>
              <a:rPr lang="en-US" sz="3600" b="1" dirty="0" smtClean="0">
                <a:latin typeface="Times New Roman" pitchFamily="18" charset="0"/>
                <a:cs typeface="Times New Roman" pitchFamily="18" charset="0"/>
              </a:rPr>
              <a:t>Mentors: Jong </a:t>
            </a:r>
            <a:r>
              <a:rPr lang="en-US" sz="3600" b="1" dirty="0" err="1" smtClean="0">
                <a:latin typeface="Times New Roman" pitchFamily="18" charset="0"/>
                <a:cs typeface="Times New Roman" pitchFamily="18" charset="0"/>
              </a:rPr>
              <a:t>Youl</a:t>
            </a:r>
            <a:r>
              <a:rPr lang="en-US" sz="3600" b="1" dirty="0" smtClean="0">
                <a:latin typeface="Times New Roman" pitchFamily="18" charset="0"/>
                <a:cs typeface="Times New Roman" pitchFamily="18" charset="0"/>
              </a:rPr>
              <a:t> Choi, </a:t>
            </a:r>
            <a:r>
              <a:rPr lang="en-US" sz="3600" b="1" dirty="0" err="1" smtClean="0">
                <a:latin typeface="Times New Roman" pitchFamily="18" charset="0"/>
                <a:cs typeface="Times New Roman" pitchFamily="18" charset="0"/>
              </a:rPr>
              <a:t>Ruan</a:t>
            </a:r>
            <a:r>
              <a:rPr lang="en-US" sz="3600" b="1" dirty="0" smtClean="0">
                <a:latin typeface="Times New Roman" pitchFamily="18" charset="0"/>
                <a:cs typeface="Times New Roman" pitchFamily="18" charset="0"/>
              </a:rPr>
              <a:t> Yang</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and </a:t>
            </a:r>
            <a:r>
              <a:rPr lang="en-US" sz="3600" b="1" dirty="0" err="1" smtClean="0">
                <a:latin typeface="Times New Roman" pitchFamily="18" charset="0"/>
                <a:cs typeface="Times New Roman" pitchFamily="18" charset="0"/>
              </a:rPr>
              <a:t>Seung-Hee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Bae</a:t>
            </a:r>
            <a:endParaRPr lang="en-US" sz="3600" b="1" dirty="0">
              <a:latin typeface="Times New Roman" pitchFamily="18" charset="0"/>
              <a:cs typeface="Times New Roman" pitchFamily="18" charset="0"/>
            </a:endParaRPr>
          </a:p>
        </p:txBody>
      </p:sp>
      <p:sp>
        <p:nvSpPr>
          <p:cNvPr id="8" name="Rectangle 7"/>
          <p:cNvSpPr/>
          <p:nvPr/>
        </p:nvSpPr>
        <p:spPr>
          <a:xfrm>
            <a:off x="-2544687" y="-8204775"/>
            <a:ext cx="18211800" cy="584775"/>
          </a:xfrm>
          <a:prstGeom prst="rect">
            <a:avLst/>
          </a:prstGeom>
        </p:spPr>
        <p:txBody>
          <a:bodyPr wrap="square">
            <a:spAutoFit/>
          </a:bodyPr>
          <a:lstStyle/>
          <a:p>
            <a:r>
              <a:rPr lang="en-US" sz="3200" b="1" dirty="0" smtClean="0">
                <a:latin typeface="Times New Roman" pitchFamily="18" charset="0"/>
                <a:cs typeface="Times New Roman" pitchFamily="18" charset="0"/>
              </a:rPr>
              <a:t>Members: Joyce </a:t>
            </a:r>
            <a:r>
              <a:rPr lang="en-US" sz="3200" b="1" dirty="0" err="1" smtClean="0">
                <a:latin typeface="Times New Roman" pitchFamily="18" charset="0"/>
                <a:cs typeface="Times New Roman" pitchFamily="18" charset="0"/>
              </a:rPr>
              <a:t>Bevins</a:t>
            </a:r>
            <a:r>
              <a:rPr lang="en-US" sz="3200" b="1" dirty="0" smtClean="0">
                <a:latin typeface="Times New Roman" pitchFamily="18" charset="0"/>
                <a:cs typeface="Times New Roman" pitchFamily="18" charset="0"/>
              </a:rPr>
              <a:t>, Keenan Black, and Cornelius Myles</a:t>
            </a:r>
            <a:endParaRPr lang="en-US" sz="3200" b="1"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088817" y="7305827"/>
            <a:ext cx="3917159" cy="251274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8008212" y="6744503"/>
            <a:ext cx="4107588" cy="307407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0" name="Rectangle 9"/>
          <p:cNvSpPr/>
          <p:nvPr/>
        </p:nvSpPr>
        <p:spPr>
          <a:xfrm>
            <a:off x="-6648450" y="-6315862"/>
            <a:ext cx="7791450" cy="7848302"/>
          </a:xfrm>
          <a:prstGeom prst="rect">
            <a:avLst/>
          </a:prstGeom>
        </p:spPr>
        <p:txBody>
          <a:bodyPr wrap="square">
            <a:spAutoFit/>
          </a:bodyPr>
          <a:lstStyle/>
          <a:p>
            <a:r>
              <a:rPr lang="en-US" sz="2400" b="1" i="1" dirty="0" smtClean="0">
                <a:latin typeface="Times New Roman" pitchFamily="18" charset="0"/>
                <a:cs typeface="Times New Roman" pitchFamily="18" charset="0"/>
              </a:rPr>
              <a:t>Abstract</a:t>
            </a:r>
            <a:r>
              <a:rPr lang="en-US" sz="2400" b="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The primary purpose of this research project was to create a research tool for 3D data point visualization and clustering analysis, which is one of the most popular data analysis methods in bioinformatics and cheminformatics. For this purpose, we have implemented the Barnes-Hut Tree algorithm in C# to visualize cluster structures of 3-dimenisional data and added the function to a visualization tool, called PlotViz, which is written in C# and Microsoft XNA graphic libraries, developed by the CGL research lab in Indiana University.  </a:t>
            </a:r>
          </a:p>
          <a:p>
            <a:r>
              <a:rPr lang="en-US" sz="2400" dirty="0" smtClean="0">
                <a:latin typeface="Times New Roman" pitchFamily="18" charset="0"/>
                <a:cs typeface="Times New Roman" pitchFamily="18" charset="0"/>
              </a:rPr>
              <a:t>	We have also performed clustering analysis of real research data used in IU bio- and chem-informatics research groups. Among many clustering algorithms available, in our analysis, we have applied two popular clustering algorithms, k-means and hierarchical clustering, by using R, which is a standard statistical analysis tool, and compared the qualities by measuring “withinness” which is the sum of Euclidean distances between cluster centers and points for each cluster group. The results are also compared by visualizing the data points in 3D by using PlotViz. </a:t>
            </a:r>
            <a:endParaRPr lang="en-US" sz="2400" dirty="0">
              <a:latin typeface="Times New Roman" pitchFamily="18" charset="0"/>
              <a:cs typeface="Times New Roman" pitchFamily="18" charset="0"/>
            </a:endParaRPr>
          </a:p>
        </p:txBody>
      </p:sp>
      <p:sp>
        <p:nvSpPr>
          <p:cNvPr id="11" name="TextBox 10"/>
          <p:cNvSpPr txBox="1"/>
          <p:nvPr/>
        </p:nvSpPr>
        <p:spPr>
          <a:xfrm>
            <a:off x="-1958580" y="2524387"/>
            <a:ext cx="985013" cy="369332"/>
          </a:xfrm>
          <a:prstGeom prst="rect">
            <a:avLst/>
          </a:prstGeom>
          <a:noFill/>
        </p:spPr>
        <p:txBody>
          <a:bodyPr wrap="none" rtlCol="0">
            <a:spAutoFit/>
          </a:bodyPr>
          <a:lstStyle/>
          <a:p>
            <a:r>
              <a:rPr lang="en-US" b="1" dirty="0" smtClean="0"/>
              <a:t>Oil data </a:t>
            </a:r>
            <a:endParaRPr lang="en-US" b="1" dirty="0"/>
          </a:p>
        </p:txBody>
      </p:sp>
      <p:pic>
        <p:nvPicPr>
          <p:cNvPr id="1034" name="Picture 10"/>
          <p:cNvPicPr>
            <a:picLocks noChangeAspect="1" noChangeArrowheads="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986810" y="10279008"/>
            <a:ext cx="4196421" cy="281315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988950" y="10314950"/>
            <a:ext cx="4192845" cy="25358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4" name="Rectangle 3"/>
          <p:cNvSpPr>
            <a:spLocks noChangeArrowheads="1"/>
          </p:cNvSpPr>
          <p:nvPr/>
        </p:nvSpPr>
        <p:spPr bwMode="auto">
          <a:xfrm>
            <a:off x="-6629400" y="1581001"/>
            <a:ext cx="737974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rPr>
              <a:t>Key Words: </a:t>
            </a:r>
            <a:r>
              <a:rPr lang="en-US" sz="2000" b="1" i="1" dirty="0" smtClean="0">
                <a:latin typeface="Times New Roman" pitchFamily="18" charset="0"/>
                <a:ea typeface="Calibri" pitchFamily="34" charset="0"/>
                <a:cs typeface="Times New Roman" pitchFamily="18" charset="0"/>
              </a:rPr>
              <a:t>BH-Tree, K-means,  H </a:t>
            </a:r>
            <a:r>
              <a:rPr lang="en-US" sz="2000" b="1" i="1" dirty="0">
                <a:latin typeface="Times New Roman" pitchFamily="18" charset="0"/>
                <a:ea typeface="Calibri" pitchFamily="34" charset="0"/>
                <a:cs typeface="Times New Roman" pitchFamily="18" charset="0"/>
              </a:rPr>
              <a:t>(Hierarchical) </a:t>
            </a:r>
            <a:r>
              <a:rPr lang="en-US" sz="2000" b="1" i="1" dirty="0" smtClean="0">
                <a:latin typeface="Times New Roman" pitchFamily="18" charset="0"/>
                <a:ea typeface="Calibri" pitchFamily="34" charset="0"/>
                <a:cs typeface="Times New Roman" pitchFamily="18" charset="0"/>
              </a:rPr>
              <a:t>Cluster,</a:t>
            </a:r>
          </a:p>
          <a:p>
            <a:pPr lvl="0" fontAlgn="base">
              <a:spcBef>
                <a:spcPct val="0"/>
              </a:spcBef>
              <a:spcAft>
                <a:spcPct val="0"/>
              </a:spcAft>
            </a:pPr>
            <a:r>
              <a:rPr lang="en-US" sz="2000" b="1" i="1" dirty="0" smtClean="0">
                <a:latin typeface="Times New Roman" pitchFamily="18" charset="0"/>
                <a:ea typeface="Calibri" pitchFamily="34" charset="0"/>
                <a:cs typeface="Times New Roman" pitchFamily="18" charset="0"/>
              </a:rPr>
              <a:t>                      C</a:t>
            </a:r>
            <a:r>
              <a:rPr kumimoji="0" lang="en-US" sz="2000" b="1" i="1" u="none" strike="noStrike" cap="none" normalizeH="0" baseline="0" dirty="0" smtClean="0">
                <a:ln>
                  <a:noFill/>
                </a:ln>
                <a:effectLst/>
                <a:latin typeface="Times New Roman" pitchFamily="18" charset="0"/>
                <a:ea typeface="Calibri" pitchFamily="34" charset="0"/>
                <a:cs typeface="Times New Roman" pitchFamily="18" charset="0"/>
              </a:rPr>
              <a:t># (sharp),  XNA, </a:t>
            </a:r>
            <a:r>
              <a:rPr kumimoji="0" lang="en-US" sz="2000" b="1" i="1" u="none" strike="noStrike" cap="none" normalizeH="0" baseline="0" dirty="0" err="1" smtClean="0">
                <a:ln>
                  <a:noFill/>
                </a:ln>
                <a:effectLst/>
                <a:latin typeface="Times New Roman" pitchFamily="18" charset="0"/>
                <a:ea typeface="Calibri" pitchFamily="34" charset="0"/>
                <a:cs typeface="Times New Roman" pitchFamily="18" charset="0"/>
              </a:rPr>
              <a:t>PlotViz</a:t>
            </a:r>
            <a:r>
              <a:rPr kumimoji="0" lang="en-US" sz="2000" b="1" i="1" u="none" strike="noStrike" cap="none" normalizeH="0" baseline="0" dirty="0" smtClean="0">
                <a:ln>
                  <a:noFill/>
                </a:ln>
                <a:effectLst/>
                <a:latin typeface="Times New Roman" pitchFamily="18" charset="0"/>
                <a:ea typeface="Calibri" pitchFamily="34" charset="0"/>
                <a:cs typeface="Times New Roman" pitchFamily="18" charset="0"/>
              </a:rPr>
              <a:t>, 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916797" y="9465809"/>
            <a:ext cx="4457700" cy="369332"/>
          </a:xfrm>
          <a:prstGeom prst="rect">
            <a:avLst/>
          </a:prstGeom>
          <a:noFill/>
        </p:spPr>
        <p:txBody>
          <a:bodyPr wrap="square" rtlCol="0">
            <a:spAutoFit/>
          </a:bodyPr>
          <a:lstStyle/>
          <a:p>
            <a:r>
              <a:rPr lang="en-US" dirty="0" smtClean="0"/>
              <a:t>     </a:t>
            </a:r>
            <a:r>
              <a:rPr lang="en-US" sz="800" b="1" dirty="0" smtClean="0"/>
              <a:t>2</a:t>
            </a:r>
            <a:r>
              <a:rPr lang="en-US" dirty="0" smtClean="0"/>
              <a:t>        </a:t>
            </a:r>
            <a:r>
              <a:rPr lang="en-US" sz="800" b="1" dirty="0" smtClean="0"/>
              <a:t>4</a:t>
            </a:r>
            <a:r>
              <a:rPr lang="en-US" dirty="0" smtClean="0"/>
              <a:t>        </a:t>
            </a:r>
            <a:r>
              <a:rPr lang="en-US" sz="800" dirty="0" smtClean="0">
                <a:latin typeface="+mj-lt"/>
                <a:cs typeface="Arial" pitchFamily="34" charset="0"/>
              </a:rPr>
              <a:t>6</a:t>
            </a:r>
            <a:r>
              <a:rPr lang="en-US" dirty="0" smtClean="0"/>
              <a:t>         </a:t>
            </a:r>
            <a:r>
              <a:rPr lang="en-US" sz="800" b="1" dirty="0" smtClean="0"/>
              <a:t>8</a:t>
            </a:r>
            <a:r>
              <a:rPr lang="en-US" dirty="0" smtClean="0"/>
              <a:t>       </a:t>
            </a:r>
            <a:r>
              <a:rPr lang="en-US" sz="800" b="1" dirty="0" smtClean="0"/>
              <a:t>10</a:t>
            </a:r>
            <a:r>
              <a:rPr lang="en-US" dirty="0" smtClean="0"/>
              <a:t>        </a:t>
            </a:r>
            <a:r>
              <a:rPr lang="en-US" sz="800" b="1" dirty="0" smtClean="0"/>
              <a:t>12</a:t>
            </a:r>
            <a:r>
              <a:rPr lang="en-US" sz="800" dirty="0" smtClean="0"/>
              <a:t> </a:t>
            </a:r>
            <a:r>
              <a:rPr lang="en-US" dirty="0" smtClean="0"/>
              <a:t>       </a:t>
            </a:r>
            <a:r>
              <a:rPr lang="en-US" sz="800" b="1" dirty="0" smtClean="0"/>
              <a:t>14</a:t>
            </a:r>
            <a:endParaRPr lang="en-US" sz="800" b="1" dirty="0"/>
          </a:p>
        </p:txBody>
      </p:sp>
      <p:grpSp>
        <p:nvGrpSpPr>
          <p:cNvPr id="19" name="Group 18"/>
          <p:cNvGrpSpPr/>
          <p:nvPr/>
        </p:nvGrpSpPr>
        <p:grpSpPr>
          <a:xfrm>
            <a:off x="-2117714" y="9945618"/>
            <a:ext cx="4119710" cy="2907323"/>
            <a:chOff x="-2117714" y="9945618"/>
            <a:chExt cx="4119710" cy="2907323"/>
          </a:xfrm>
        </p:grpSpPr>
        <p:pic>
          <p:nvPicPr>
            <p:cNvPr id="1033" name="Picture 9"/>
            <p:cNvPicPr>
              <a:picLocks noChangeAspect="1" noChangeArrowheads="1"/>
            </p:cNvPicPr>
            <p:nvPr/>
          </p:nvPicPr>
          <p:blipFill>
            <a:blip r:embed="rId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109173" y="10279008"/>
              <a:ext cx="4111169" cy="25739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2" name="TextBox 11"/>
            <p:cNvSpPr txBox="1"/>
            <p:nvPr/>
          </p:nvSpPr>
          <p:spPr>
            <a:xfrm>
              <a:off x="-2117714" y="9945618"/>
              <a:ext cx="1550104" cy="369332"/>
            </a:xfrm>
            <a:prstGeom prst="rect">
              <a:avLst/>
            </a:prstGeom>
            <a:noFill/>
          </p:spPr>
          <p:txBody>
            <a:bodyPr wrap="none" rtlCol="0">
              <a:spAutoFit/>
            </a:bodyPr>
            <a:lstStyle/>
            <a:p>
              <a:r>
                <a:rPr lang="en-US" b="1" dirty="0" smtClean="0"/>
                <a:t>Breast Cancer </a:t>
              </a:r>
              <a:endParaRPr lang="en-US" b="1" dirty="0"/>
            </a:p>
          </p:txBody>
        </p:sp>
      </p:grpSp>
      <p:pic>
        <p:nvPicPr>
          <p:cNvPr id="15" name="Picture 3" descr="C:\Users\reu\Desktop\algorithm 2.PNG"/>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848600" y="-6157047"/>
            <a:ext cx="4208628" cy="45906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23" name="Picture 9"/>
          <p:cNvPicPr>
            <a:picLocks noChangeAspect="1" noChangeArrowheads="1"/>
          </p:cNvPicPr>
          <p:nvPr/>
        </p:nvPicPr>
        <p:blipFill>
          <a:blip r:embed="rId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813384" y="7305827"/>
            <a:ext cx="4182987" cy="251274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4" name="Rectangle 23"/>
          <p:cNvSpPr/>
          <p:nvPr/>
        </p:nvSpPr>
        <p:spPr>
          <a:xfrm>
            <a:off x="7810501" y="-1570375"/>
            <a:ext cx="4305299" cy="6740307"/>
          </a:xfrm>
          <a:prstGeom prst="rect">
            <a:avLst/>
          </a:prstGeom>
        </p:spPr>
        <p:txBody>
          <a:bodyPr wrap="square">
            <a:spAutoFit/>
          </a:bodyPr>
          <a:lstStyle/>
          <a:p>
            <a:r>
              <a:rPr lang="en-US" sz="2400" b="1" dirty="0" smtClean="0">
                <a:latin typeface="Times New Roman" pitchFamily="18" charset="0"/>
                <a:cs typeface="Times New Roman" pitchFamily="18" charset="0"/>
              </a:rPr>
              <a:t>The Barnes-Hut Algorithm</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Works </a:t>
            </a:r>
            <a:r>
              <a:rPr lang="en-US" sz="2400" dirty="0">
                <a:latin typeface="Times New Roman" pitchFamily="18" charset="0"/>
                <a:cs typeface="Times New Roman" pitchFamily="18" charset="0"/>
              </a:rPr>
              <a:t>by grouping points using a hierarch of cubes arranged in an </a:t>
            </a:r>
            <a:r>
              <a:rPr lang="en-US" sz="2400" dirty="0" err="1">
                <a:latin typeface="Times New Roman" pitchFamily="18" charset="0"/>
                <a:cs typeface="Times New Roman" pitchFamily="18" charset="0"/>
              </a:rPr>
              <a:t>oct</a:t>
            </a:r>
            <a:r>
              <a:rPr lang="en-US" sz="2400" dirty="0">
                <a:latin typeface="Times New Roman" pitchFamily="18" charset="0"/>
                <a:cs typeface="Times New Roman" pitchFamily="18" charset="0"/>
              </a:rPr>
              <a:t>-tree structure. Each parent node in the tree has eight </a:t>
            </a:r>
            <a:r>
              <a:rPr lang="en-US" sz="2400" dirty="0" smtClean="0">
                <a:latin typeface="Times New Roman" pitchFamily="18" charset="0"/>
                <a:cs typeface="Times New Roman" pitchFamily="18" charset="0"/>
              </a:rPr>
              <a:t>children each </a:t>
            </a:r>
            <a:r>
              <a:rPr lang="en-US" sz="2400" dirty="0">
                <a:latin typeface="Times New Roman" pitchFamily="18" charset="0"/>
                <a:cs typeface="Times New Roman" pitchFamily="18" charset="0"/>
              </a:rPr>
              <a:t>having its own direction. Each child can contain exactly one point. To insert a point into the tree you must first find its direction by comparing it with the minimum, maximum, and center point of the parent node. If a point is inserted into the tree and it has the same direction of a child that already has a point then that child becomes a parent node and it inherits its eight children. </a:t>
            </a:r>
            <a:endParaRPr lang="en-US" sz="2400" dirty="0"/>
          </a:p>
        </p:txBody>
      </p:sp>
      <p:sp>
        <p:nvSpPr>
          <p:cNvPr id="25" name="TextBox 24"/>
          <p:cNvSpPr txBox="1"/>
          <p:nvPr/>
        </p:nvSpPr>
        <p:spPr>
          <a:xfrm>
            <a:off x="2651634" y="5078409"/>
            <a:ext cx="9355805"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Then</a:t>
            </a:r>
            <a:r>
              <a:rPr lang="en-US" sz="2400"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previous point it had and the new point are inserted into one of the new children. This process repeats itself until there are no more points left to be inserted. It uses O(n logn) time.</a:t>
            </a:r>
          </a:p>
        </p:txBody>
      </p:sp>
      <p:pic>
        <p:nvPicPr>
          <p:cNvPr id="32" name="Picture 15"/>
          <p:cNvPicPr>
            <a:picLocks noChangeAspect="1" noChangeArrowheads="1"/>
          </p:cNvPicPr>
          <p:nvPr/>
        </p:nvPicPr>
        <p:blipFill>
          <a:blip r:embed="rId10"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986810" y="13331681"/>
            <a:ext cx="4189517" cy="253116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1"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026049" y="13341467"/>
            <a:ext cx="4182986" cy="25311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28" name="Picture 10" descr="C:\Users\reu\Desktop\more iu images\example.gif"/>
          <p:cNvPicPr>
            <a:picLocks noChangeAspect="1" noChangeArrowheads="1"/>
          </p:cNvPicPr>
          <p:nvPr/>
        </p:nvPicPr>
        <p:blipFill>
          <a:blip r:embed="rId1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695476" y="1219200"/>
            <a:ext cx="3695924"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44" name="Picture 20" descr="C:\Users\reu\Desktop\df.PNG"/>
          <p:cNvPicPr>
            <a:picLocks noChangeAspect="1" noChangeArrowheads="1"/>
          </p:cNvPicPr>
          <p:nvPr/>
        </p:nvPicPr>
        <p:blipFill>
          <a:blip r:embed="rId1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517028" y="6793105"/>
            <a:ext cx="4093414" cy="2775799"/>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33" name="Picture 16" descr="C:\Users\reu\Desktop\square.PNG"/>
          <p:cNvPicPr>
            <a:picLocks noChangeAspect="1" noChangeArrowheads="1"/>
          </p:cNvPicPr>
          <p:nvPr/>
        </p:nvPicPr>
        <p:blipFill>
          <a:blip r:embed="rId1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09600" y="1219200"/>
            <a:ext cx="2875861"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38" name="Picture 14"/>
          <p:cNvPicPr>
            <a:picLocks noChangeAspect="1" noChangeArrowheads="1"/>
          </p:cNvPicPr>
          <p:nvPr/>
        </p:nvPicPr>
        <p:blipFill>
          <a:blip r:embed="rId15"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088817" y="13335000"/>
            <a:ext cx="4309178" cy="25311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4" name="Picture 17" descr="C:\Users\reu\Desktop\Capture.PNG"/>
          <p:cNvPicPr>
            <a:picLocks noChangeAspect="1" noChangeArrowheads="1"/>
          </p:cNvPicPr>
          <p:nvPr/>
        </p:nvPicPr>
        <p:blipFill>
          <a:blip r:embed="rId1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539394" y="2492619"/>
            <a:ext cx="5537827" cy="360338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9" name="TextBox 8"/>
          <p:cNvSpPr txBox="1"/>
          <p:nvPr/>
        </p:nvSpPr>
        <p:spPr>
          <a:xfrm>
            <a:off x="-6553200" y="6076890"/>
            <a:ext cx="5521892" cy="400110"/>
          </a:xfrm>
          <a:prstGeom prst="rect">
            <a:avLst/>
          </a:prstGeom>
          <a:noFill/>
        </p:spPr>
        <p:txBody>
          <a:bodyPr wrap="square" rtlCol="0">
            <a:spAutoFit/>
          </a:bodyPr>
          <a:lstStyle/>
          <a:p>
            <a:r>
              <a:rPr lang="en-US" sz="2000" b="1" i="1" dirty="0" smtClean="0">
                <a:latin typeface="Times New Roman" pitchFamily="18" charset="0"/>
                <a:cs typeface="Times New Roman" pitchFamily="18" charset="0"/>
              </a:rPr>
              <a:t>Barnes-Hut Tree using </a:t>
            </a:r>
            <a:r>
              <a:rPr lang="en-US" sz="2000" b="1" i="1" dirty="0" err="1" smtClean="0">
                <a:latin typeface="Times New Roman" pitchFamily="18" charset="0"/>
                <a:cs typeface="Times New Roman" pitchFamily="18" charset="0"/>
              </a:rPr>
              <a:t>PubChem</a:t>
            </a:r>
            <a:r>
              <a:rPr lang="en-US" sz="2000" b="1" i="1" dirty="0" smtClean="0">
                <a:latin typeface="Times New Roman" pitchFamily="18" charset="0"/>
                <a:cs typeface="Times New Roman" pitchFamily="18" charset="0"/>
              </a:rPr>
              <a:t> data . 1k points.</a:t>
            </a:r>
            <a:endParaRPr lang="en-US" sz="2000" b="1" i="1" dirty="0">
              <a:latin typeface="Times New Roman" pitchFamily="18" charset="0"/>
              <a:cs typeface="Times New Roman" pitchFamily="18" charset="0"/>
            </a:endParaRPr>
          </a:p>
        </p:txBody>
      </p:sp>
      <p:pic>
        <p:nvPicPr>
          <p:cNvPr id="14" name="Picture 2" descr="C:\Users\reu\Desktop\algorithm 1.PNG"/>
          <p:cNvPicPr>
            <a:picLocks noChangeAspect="1" noChangeArrowheads="1"/>
          </p:cNvPicPr>
          <p:nvPr/>
        </p:nvPicPr>
        <p:blipFill>
          <a:blip r:embed="rId1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990600" y="-5715000"/>
            <a:ext cx="6338937" cy="68127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6" name="TextBox 15"/>
          <p:cNvSpPr txBox="1"/>
          <p:nvPr/>
        </p:nvSpPr>
        <p:spPr>
          <a:xfrm>
            <a:off x="1052463" y="-6252865"/>
            <a:ext cx="6338937"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Flow Chart of BH Tree Implementation</a:t>
            </a:r>
            <a:endParaRPr lang="en-US" sz="2400" b="1" i="1" dirty="0">
              <a:latin typeface="Times New Roman" pitchFamily="18" charset="0"/>
              <a:cs typeface="Times New Roman" pitchFamily="18" charset="0"/>
            </a:endParaRPr>
          </a:p>
        </p:txBody>
      </p:sp>
      <p:sp>
        <p:nvSpPr>
          <p:cNvPr id="21" name="TextBox 20"/>
          <p:cNvSpPr txBox="1"/>
          <p:nvPr/>
        </p:nvSpPr>
        <p:spPr>
          <a:xfrm>
            <a:off x="-6248401" y="10130284"/>
            <a:ext cx="3703714" cy="600164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Results</a:t>
            </a:r>
          </a:p>
          <a:p>
            <a:r>
              <a:rPr lang="en-US" sz="2400" dirty="0" smtClean="0">
                <a:latin typeface="Times New Roman" pitchFamily="18" charset="0"/>
                <a:cs typeface="Times New Roman" pitchFamily="18" charset="0"/>
              </a:rPr>
              <a:t>Our results show that the overall </a:t>
            </a:r>
            <a:r>
              <a:rPr lang="en-US" sz="2400" dirty="0" err="1" smtClean="0">
                <a:latin typeface="Times New Roman" pitchFamily="18" charset="0"/>
                <a:cs typeface="Times New Roman" pitchFamily="18" charset="0"/>
              </a:rPr>
              <a:t>withinness</a:t>
            </a:r>
            <a:r>
              <a:rPr lang="en-US" sz="2400" dirty="0" smtClean="0">
                <a:latin typeface="Times New Roman" pitchFamily="18" charset="0"/>
                <a:cs typeface="Times New Roman" pitchFamily="18" charset="0"/>
              </a:rPr>
              <a:t> goes down with the amount of clusters you have. </a:t>
            </a:r>
            <a:r>
              <a:rPr lang="en-US" sz="2400" dirty="0" err="1" smtClean="0">
                <a:latin typeface="Times New Roman" pitchFamily="18" charset="0"/>
                <a:cs typeface="Times New Roman" pitchFamily="18" charset="0"/>
              </a:rPr>
              <a:t>Withinness</a:t>
            </a:r>
            <a:r>
              <a:rPr lang="en-US" sz="2400" dirty="0" smtClean="0">
                <a:latin typeface="Times New Roman" pitchFamily="18" charset="0"/>
                <a:cs typeface="Times New Roman" pitchFamily="18" charset="0"/>
              </a:rPr>
              <a:t> measurement is used to represent how </a:t>
            </a:r>
            <a:r>
              <a:rPr lang="en-US" sz="2400" dirty="0">
                <a:latin typeface="Times New Roman" pitchFamily="18" charset="0"/>
                <a:cs typeface="Times New Roman" pitchFamily="18" charset="0"/>
              </a:rPr>
              <a:t>the points in </a:t>
            </a:r>
            <a:r>
              <a:rPr lang="en-US" sz="2400" dirty="0" smtClean="0">
                <a:latin typeface="Times New Roman" pitchFamily="18" charset="0"/>
                <a:cs typeface="Times New Roman" pitchFamily="18" charset="0"/>
              </a:rPr>
              <a:t>3D space are </a:t>
            </a:r>
            <a:r>
              <a:rPr lang="en-US" sz="2400" dirty="0">
                <a:latin typeface="Times New Roman" pitchFamily="18" charset="0"/>
                <a:cs typeface="Times New Roman" pitchFamily="18" charset="0"/>
              </a:rPr>
              <a:t>related to each other.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 are some clusters along the slope that doesn’t stay consistent with the graph. The graph can be used to determine the best number of clusters of a given data set.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1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373612" y="16630649"/>
            <a:ext cx="1428750" cy="154483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648450" y="16630650"/>
            <a:ext cx="1274838" cy="154483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0"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944862" y="16630648"/>
            <a:ext cx="1765661" cy="154483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9" name="Oval 28"/>
          <p:cNvSpPr/>
          <p:nvPr/>
        </p:nvSpPr>
        <p:spPr>
          <a:xfrm>
            <a:off x="-381000" y="929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42662" y="876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83468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13212" y="899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6300" y="914037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05710" y="92494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8736" y="93163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896" y="937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49887" y="76876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38200" y="94266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1500" y="944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6800" y="946227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81000" y="94107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95400" y="94756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24000" y="949805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18137" y="1066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89537" y="119570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22837" y="1216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69408" y="122047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04174" y="123126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1472" y="123571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589" y="12407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96096" y="124269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8813" y="124396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80493" y="124523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974226" y="124904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4800" y="1239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219200" y="124841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47800" y="1252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676400" y="125158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811787" y="1356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24000" y="144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252987" y="150050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01567" y="1516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23661" y="1531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59237" y="15328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94936" y="1539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772" y="154051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9113" y="154305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09600" y="1546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38200" y="154876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4900" y="1546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375138" y="154495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80713" y="155257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936459" y="155257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059789" y="6936495"/>
            <a:ext cx="954557" cy="369332"/>
          </a:xfrm>
          <a:prstGeom prst="rect">
            <a:avLst/>
          </a:prstGeom>
          <a:noFill/>
        </p:spPr>
        <p:txBody>
          <a:bodyPr wrap="none" rtlCol="0">
            <a:spAutoFit/>
          </a:bodyPr>
          <a:lstStyle/>
          <a:p>
            <a:r>
              <a:rPr lang="en-US" b="1" dirty="0" smtClean="0"/>
              <a:t>Oil Data</a:t>
            </a:r>
            <a:endParaRPr lang="en-US" b="1" dirty="0"/>
          </a:p>
        </p:txBody>
      </p:sp>
      <p:sp>
        <p:nvSpPr>
          <p:cNvPr id="94" name="TextBox 93"/>
          <p:cNvSpPr txBox="1"/>
          <p:nvPr/>
        </p:nvSpPr>
        <p:spPr>
          <a:xfrm>
            <a:off x="-2053753" y="12979556"/>
            <a:ext cx="1605376" cy="369332"/>
          </a:xfrm>
          <a:prstGeom prst="rect">
            <a:avLst/>
          </a:prstGeom>
          <a:noFill/>
        </p:spPr>
        <p:txBody>
          <a:bodyPr wrap="none" rtlCol="0">
            <a:spAutoFit/>
          </a:bodyPr>
          <a:lstStyle/>
          <a:p>
            <a:r>
              <a:rPr lang="en-US" b="1" dirty="0" err="1" smtClean="0"/>
              <a:t>PubChem</a:t>
            </a:r>
            <a:r>
              <a:rPr lang="en-US" b="1" dirty="0" smtClean="0"/>
              <a:t> Data</a:t>
            </a:r>
            <a:endParaRPr lang="en-US" b="1" dirty="0"/>
          </a:p>
        </p:txBody>
      </p:sp>
      <p:sp>
        <p:nvSpPr>
          <p:cNvPr id="96" name="TextBox 95"/>
          <p:cNvSpPr txBox="1"/>
          <p:nvPr/>
        </p:nvSpPr>
        <p:spPr>
          <a:xfrm>
            <a:off x="-2480075" y="7650426"/>
            <a:ext cx="829813" cy="369332"/>
          </a:xfrm>
          <a:prstGeom prst="rect">
            <a:avLst/>
          </a:prstGeom>
          <a:noFill/>
        </p:spPr>
        <p:txBody>
          <a:bodyPr wrap="square" rtlCol="0">
            <a:spAutoFit/>
          </a:bodyPr>
          <a:lstStyle/>
          <a:p>
            <a:r>
              <a:rPr lang="en-US" dirty="0" smtClean="0"/>
              <a:t>     </a:t>
            </a:r>
            <a:r>
              <a:rPr lang="en-US" sz="800" b="1" dirty="0" smtClean="0"/>
              <a:t>1400</a:t>
            </a:r>
            <a:endParaRPr lang="en-US" sz="800" b="1" dirty="0"/>
          </a:p>
        </p:txBody>
      </p:sp>
      <p:sp>
        <p:nvSpPr>
          <p:cNvPr id="97" name="TextBox 96"/>
          <p:cNvSpPr txBox="1"/>
          <p:nvPr/>
        </p:nvSpPr>
        <p:spPr>
          <a:xfrm>
            <a:off x="-2498345" y="7887746"/>
            <a:ext cx="829813" cy="369332"/>
          </a:xfrm>
          <a:prstGeom prst="rect">
            <a:avLst/>
          </a:prstGeom>
          <a:noFill/>
        </p:spPr>
        <p:txBody>
          <a:bodyPr wrap="square" rtlCol="0">
            <a:spAutoFit/>
          </a:bodyPr>
          <a:lstStyle/>
          <a:p>
            <a:r>
              <a:rPr lang="en-US" dirty="0" smtClean="0"/>
              <a:t>     </a:t>
            </a:r>
            <a:r>
              <a:rPr lang="en-US" sz="800" b="1" dirty="0" smtClean="0"/>
              <a:t>1200</a:t>
            </a:r>
            <a:endParaRPr lang="en-US" sz="800" b="1" dirty="0"/>
          </a:p>
        </p:txBody>
      </p:sp>
      <p:sp>
        <p:nvSpPr>
          <p:cNvPr id="99" name="TextBox 98"/>
          <p:cNvSpPr txBox="1"/>
          <p:nvPr/>
        </p:nvSpPr>
        <p:spPr>
          <a:xfrm>
            <a:off x="-2505143" y="8159382"/>
            <a:ext cx="829813" cy="369332"/>
          </a:xfrm>
          <a:prstGeom prst="rect">
            <a:avLst/>
          </a:prstGeom>
          <a:noFill/>
        </p:spPr>
        <p:txBody>
          <a:bodyPr wrap="square" rtlCol="0">
            <a:spAutoFit/>
          </a:bodyPr>
          <a:lstStyle/>
          <a:p>
            <a:r>
              <a:rPr lang="en-US" dirty="0" smtClean="0"/>
              <a:t>     </a:t>
            </a:r>
            <a:r>
              <a:rPr lang="en-US" sz="800" b="1" dirty="0" smtClean="0"/>
              <a:t>1000</a:t>
            </a:r>
            <a:endParaRPr lang="en-US" sz="800" b="1" dirty="0"/>
          </a:p>
        </p:txBody>
      </p:sp>
      <p:sp>
        <p:nvSpPr>
          <p:cNvPr id="100" name="TextBox 99"/>
          <p:cNvSpPr txBox="1"/>
          <p:nvPr/>
        </p:nvSpPr>
        <p:spPr>
          <a:xfrm>
            <a:off x="-2402242" y="8682345"/>
            <a:ext cx="829813" cy="369332"/>
          </a:xfrm>
          <a:prstGeom prst="rect">
            <a:avLst/>
          </a:prstGeom>
          <a:noFill/>
        </p:spPr>
        <p:txBody>
          <a:bodyPr wrap="square" rtlCol="0">
            <a:spAutoFit/>
          </a:bodyPr>
          <a:lstStyle/>
          <a:p>
            <a:r>
              <a:rPr lang="en-US" dirty="0" smtClean="0"/>
              <a:t>     </a:t>
            </a:r>
            <a:r>
              <a:rPr lang="en-US" sz="800" b="1" dirty="0" smtClean="0"/>
              <a:t>600</a:t>
            </a:r>
            <a:endParaRPr lang="en-US" sz="800" b="1" dirty="0"/>
          </a:p>
        </p:txBody>
      </p:sp>
      <p:sp>
        <p:nvSpPr>
          <p:cNvPr id="101" name="TextBox 100"/>
          <p:cNvSpPr txBox="1"/>
          <p:nvPr/>
        </p:nvSpPr>
        <p:spPr>
          <a:xfrm>
            <a:off x="-2423614" y="8431768"/>
            <a:ext cx="829813" cy="369332"/>
          </a:xfrm>
          <a:prstGeom prst="rect">
            <a:avLst/>
          </a:prstGeom>
          <a:noFill/>
        </p:spPr>
        <p:txBody>
          <a:bodyPr wrap="square" rtlCol="0">
            <a:spAutoFit/>
          </a:bodyPr>
          <a:lstStyle/>
          <a:p>
            <a:r>
              <a:rPr lang="en-US" dirty="0" smtClean="0"/>
              <a:t>     </a:t>
            </a:r>
            <a:r>
              <a:rPr lang="en-US" sz="800" b="1" dirty="0" smtClean="0"/>
              <a:t>800</a:t>
            </a:r>
            <a:endParaRPr lang="en-US" sz="800" b="1" dirty="0"/>
          </a:p>
        </p:txBody>
      </p:sp>
      <p:sp>
        <p:nvSpPr>
          <p:cNvPr id="102" name="TextBox 101"/>
          <p:cNvSpPr txBox="1"/>
          <p:nvPr/>
        </p:nvSpPr>
        <p:spPr>
          <a:xfrm>
            <a:off x="-2430014" y="9190575"/>
            <a:ext cx="829813" cy="369332"/>
          </a:xfrm>
          <a:prstGeom prst="rect">
            <a:avLst/>
          </a:prstGeom>
          <a:noFill/>
        </p:spPr>
        <p:txBody>
          <a:bodyPr wrap="square" rtlCol="0">
            <a:spAutoFit/>
          </a:bodyPr>
          <a:lstStyle/>
          <a:p>
            <a:r>
              <a:rPr lang="en-US" dirty="0" smtClean="0"/>
              <a:t>     </a:t>
            </a:r>
            <a:r>
              <a:rPr lang="en-US" sz="800" b="1" dirty="0" smtClean="0"/>
              <a:t>200</a:t>
            </a:r>
            <a:endParaRPr lang="en-US" sz="800" b="1" dirty="0"/>
          </a:p>
        </p:txBody>
      </p:sp>
      <p:sp>
        <p:nvSpPr>
          <p:cNvPr id="103" name="TextBox 102"/>
          <p:cNvSpPr txBox="1"/>
          <p:nvPr/>
        </p:nvSpPr>
        <p:spPr>
          <a:xfrm>
            <a:off x="-2430013" y="8933023"/>
            <a:ext cx="829813" cy="369332"/>
          </a:xfrm>
          <a:prstGeom prst="rect">
            <a:avLst/>
          </a:prstGeom>
          <a:noFill/>
        </p:spPr>
        <p:txBody>
          <a:bodyPr wrap="square" rtlCol="0">
            <a:spAutoFit/>
          </a:bodyPr>
          <a:lstStyle/>
          <a:p>
            <a:r>
              <a:rPr lang="en-US" dirty="0" smtClean="0"/>
              <a:t>     </a:t>
            </a:r>
            <a:r>
              <a:rPr lang="en-US" sz="800" dirty="0" smtClean="0"/>
              <a:t>400</a:t>
            </a:r>
            <a:endParaRPr lang="en-US" sz="800" dirty="0"/>
          </a:p>
        </p:txBody>
      </p:sp>
      <p:sp>
        <p:nvSpPr>
          <p:cNvPr id="104" name="TextBox 103"/>
          <p:cNvSpPr txBox="1"/>
          <p:nvPr/>
        </p:nvSpPr>
        <p:spPr>
          <a:xfrm>
            <a:off x="-1919737" y="12471400"/>
            <a:ext cx="4457700" cy="369332"/>
          </a:xfrm>
          <a:prstGeom prst="rect">
            <a:avLst/>
          </a:prstGeom>
          <a:noFill/>
        </p:spPr>
        <p:txBody>
          <a:bodyPr wrap="square" rtlCol="0">
            <a:spAutoFit/>
          </a:bodyPr>
          <a:lstStyle/>
          <a:p>
            <a:r>
              <a:rPr lang="en-US" dirty="0" smtClean="0"/>
              <a:t>     </a:t>
            </a:r>
            <a:r>
              <a:rPr lang="en-US" sz="800" b="1" dirty="0" smtClean="0"/>
              <a:t>2</a:t>
            </a:r>
            <a:r>
              <a:rPr lang="en-US" dirty="0" smtClean="0"/>
              <a:t>        </a:t>
            </a:r>
            <a:r>
              <a:rPr lang="en-US" sz="800" b="1" dirty="0" smtClean="0"/>
              <a:t>4</a:t>
            </a:r>
            <a:r>
              <a:rPr lang="en-US" dirty="0" smtClean="0"/>
              <a:t>         </a:t>
            </a:r>
            <a:r>
              <a:rPr lang="en-US" sz="800" dirty="0" smtClean="0">
                <a:latin typeface="+mj-lt"/>
                <a:cs typeface="Arial" pitchFamily="34" charset="0"/>
              </a:rPr>
              <a:t>6</a:t>
            </a:r>
            <a:r>
              <a:rPr lang="en-US" dirty="0" smtClean="0"/>
              <a:t>         </a:t>
            </a:r>
            <a:r>
              <a:rPr lang="en-US" sz="800" b="1" dirty="0" smtClean="0"/>
              <a:t>8</a:t>
            </a:r>
            <a:r>
              <a:rPr lang="en-US" dirty="0" smtClean="0"/>
              <a:t>        </a:t>
            </a:r>
            <a:r>
              <a:rPr lang="en-US" sz="800" b="1" dirty="0" smtClean="0"/>
              <a:t>10</a:t>
            </a:r>
            <a:r>
              <a:rPr lang="en-US" dirty="0" smtClean="0"/>
              <a:t>        </a:t>
            </a:r>
            <a:r>
              <a:rPr lang="en-US" sz="800" b="1" dirty="0" smtClean="0"/>
              <a:t>12</a:t>
            </a:r>
            <a:r>
              <a:rPr lang="en-US" sz="800" dirty="0" smtClean="0"/>
              <a:t> </a:t>
            </a:r>
            <a:r>
              <a:rPr lang="en-US" dirty="0" smtClean="0"/>
              <a:t>       </a:t>
            </a:r>
            <a:r>
              <a:rPr lang="en-US" sz="800" b="1" dirty="0" smtClean="0"/>
              <a:t>14</a:t>
            </a:r>
            <a:endParaRPr lang="en-US" sz="800" b="1" dirty="0"/>
          </a:p>
        </p:txBody>
      </p:sp>
      <p:sp>
        <p:nvSpPr>
          <p:cNvPr id="105" name="TextBox 104"/>
          <p:cNvSpPr txBox="1"/>
          <p:nvPr/>
        </p:nvSpPr>
        <p:spPr>
          <a:xfrm>
            <a:off x="-2544687" y="12096234"/>
            <a:ext cx="829813" cy="369332"/>
          </a:xfrm>
          <a:prstGeom prst="rect">
            <a:avLst/>
          </a:prstGeom>
          <a:noFill/>
        </p:spPr>
        <p:txBody>
          <a:bodyPr wrap="square" rtlCol="0">
            <a:spAutoFit/>
          </a:bodyPr>
          <a:lstStyle/>
          <a:p>
            <a:r>
              <a:rPr lang="en-US" dirty="0" smtClean="0"/>
              <a:t>     </a:t>
            </a:r>
            <a:r>
              <a:rPr lang="en-US" sz="800" b="1" dirty="0" smtClean="0"/>
              <a:t>10000</a:t>
            </a:r>
            <a:endParaRPr lang="en-US" sz="800" b="1" dirty="0"/>
          </a:p>
        </p:txBody>
      </p:sp>
      <p:sp>
        <p:nvSpPr>
          <p:cNvPr id="106" name="TextBox 105"/>
          <p:cNvSpPr txBox="1"/>
          <p:nvPr/>
        </p:nvSpPr>
        <p:spPr>
          <a:xfrm>
            <a:off x="-2537150" y="11663918"/>
            <a:ext cx="829813" cy="369332"/>
          </a:xfrm>
          <a:prstGeom prst="rect">
            <a:avLst/>
          </a:prstGeom>
          <a:noFill/>
        </p:spPr>
        <p:txBody>
          <a:bodyPr wrap="square" rtlCol="0">
            <a:spAutoFit/>
          </a:bodyPr>
          <a:lstStyle/>
          <a:p>
            <a:r>
              <a:rPr lang="en-US" dirty="0" smtClean="0"/>
              <a:t>     </a:t>
            </a:r>
            <a:r>
              <a:rPr lang="en-US" sz="800" b="1" dirty="0" smtClean="0"/>
              <a:t>20000</a:t>
            </a:r>
            <a:endParaRPr lang="en-US" sz="800" b="1" dirty="0"/>
          </a:p>
        </p:txBody>
      </p:sp>
      <p:sp>
        <p:nvSpPr>
          <p:cNvPr id="107" name="TextBox 106"/>
          <p:cNvSpPr txBox="1"/>
          <p:nvPr/>
        </p:nvSpPr>
        <p:spPr>
          <a:xfrm>
            <a:off x="-2583467" y="11213534"/>
            <a:ext cx="829813" cy="369332"/>
          </a:xfrm>
          <a:prstGeom prst="rect">
            <a:avLst/>
          </a:prstGeom>
          <a:noFill/>
        </p:spPr>
        <p:txBody>
          <a:bodyPr wrap="square" rtlCol="0">
            <a:spAutoFit/>
          </a:bodyPr>
          <a:lstStyle/>
          <a:p>
            <a:r>
              <a:rPr lang="en-US" dirty="0" smtClean="0"/>
              <a:t>     </a:t>
            </a:r>
            <a:r>
              <a:rPr lang="en-US" sz="800" b="1" dirty="0" smtClean="0"/>
              <a:t>30000</a:t>
            </a:r>
            <a:endParaRPr lang="en-US" sz="800" b="1" dirty="0"/>
          </a:p>
        </p:txBody>
      </p:sp>
      <p:sp>
        <p:nvSpPr>
          <p:cNvPr id="108" name="TextBox 107"/>
          <p:cNvSpPr txBox="1"/>
          <p:nvPr/>
        </p:nvSpPr>
        <p:spPr>
          <a:xfrm>
            <a:off x="-2581550" y="10812824"/>
            <a:ext cx="829813" cy="369332"/>
          </a:xfrm>
          <a:prstGeom prst="rect">
            <a:avLst/>
          </a:prstGeom>
          <a:noFill/>
        </p:spPr>
        <p:txBody>
          <a:bodyPr wrap="square" rtlCol="0">
            <a:spAutoFit/>
          </a:bodyPr>
          <a:lstStyle/>
          <a:p>
            <a:r>
              <a:rPr lang="en-US" dirty="0" smtClean="0"/>
              <a:t>     </a:t>
            </a:r>
            <a:r>
              <a:rPr lang="en-US" sz="800" b="1" dirty="0" smtClean="0"/>
              <a:t>40000</a:t>
            </a:r>
            <a:endParaRPr lang="en-US" sz="800" b="1" dirty="0"/>
          </a:p>
        </p:txBody>
      </p:sp>
      <p:sp>
        <p:nvSpPr>
          <p:cNvPr id="109" name="TextBox 108"/>
          <p:cNvSpPr txBox="1"/>
          <p:nvPr/>
        </p:nvSpPr>
        <p:spPr>
          <a:xfrm>
            <a:off x="-1881637" y="15468600"/>
            <a:ext cx="4457700" cy="369332"/>
          </a:xfrm>
          <a:prstGeom prst="rect">
            <a:avLst/>
          </a:prstGeom>
          <a:noFill/>
        </p:spPr>
        <p:txBody>
          <a:bodyPr wrap="square" rtlCol="0">
            <a:spAutoFit/>
          </a:bodyPr>
          <a:lstStyle/>
          <a:p>
            <a:r>
              <a:rPr lang="en-US" dirty="0" smtClean="0"/>
              <a:t>     </a:t>
            </a:r>
            <a:r>
              <a:rPr lang="en-US" sz="800" b="1" dirty="0" smtClean="0"/>
              <a:t>2</a:t>
            </a:r>
            <a:r>
              <a:rPr lang="en-US" dirty="0" smtClean="0"/>
              <a:t>         </a:t>
            </a:r>
            <a:r>
              <a:rPr lang="en-US" sz="800" b="1" dirty="0" smtClean="0"/>
              <a:t>4</a:t>
            </a:r>
            <a:r>
              <a:rPr lang="en-US" dirty="0" smtClean="0"/>
              <a:t>         </a:t>
            </a:r>
            <a:r>
              <a:rPr lang="en-US" sz="800" dirty="0" smtClean="0">
                <a:latin typeface="+mj-lt"/>
                <a:cs typeface="Arial" pitchFamily="34" charset="0"/>
              </a:rPr>
              <a:t>6</a:t>
            </a:r>
            <a:r>
              <a:rPr lang="en-US" dirty="0" smtClean="0"/>
              <a:t>          </a:t>
            </a:r>
            <a:r>
              <a:rPr lang="en-US" sz="800" b="1" dirty="0" smtClean="0"/>
              <a:t>8</a:t>
            </a:r>
            <a:r>
              <a:rPr lang="en-US" dirty="0" smtClean="0"/>
              <a:t>        </a:t>
            </a:r>
            <a:r>
              <a:rPr lang="en-US" sz="800" b="1" dirty="0" smtClean="0"/>
              <a:t>10</a:t>
            </a:r>
            <a:r>
              <a:rPr lang="en-US" dirty="0" smtClean="0"/>
              <a:t>         </a:t>
            </a:r>
            <a:r>
              <a:rPr lang="en-US" sz="800" b="1" dirty="0" smtClean="0"/>
              <a:t>12</a:t>
            </a:r>
            <a:r>
              <a:rPr lang="en-US" sz="800" dirty="0" smtClean="0"/>
              <a:t> </a:t>
            </a:r>
            <a:r>
              <a:rPr lang="en-US" dirty="0" smtClean="0"/>
              <a:t>       </a:t>
            </a:r>
            <a:r>
              <a:rPr lang="en-US" sz="800" b="1" dirty="0" smtClean="0"/>
              <a:t>14</a:t>
            </a:r>
            <a:endParaRPr lang="en-US" sz="800" b="1" dirty="0"/>
          </a:p>
        </p:txBody>
      </p:sp>
      <p:sp>
        <p:nvSpPr>
          <p:cNvPr id="110" name="TextBox 109"/>
          <p:cNvSpPr txBox="1"/>
          <p:nvPr/>
        </p:nvSpPr>
        <p:spPr>
          <a:xfrm>
            <a:off x="-2552473" y="14993858"/>
            <a:ext cx="829813" cy="369332"/>
          </a:xfrm>
          <a:prstGeom prst="rect">
            <a:avLst/>
          </a:prstGeom>
          <a:noFill/>
        </p:spPr>
        <p:txBody>
          <a:bodyPr wrap="square" rtlCol="0">
            <a:spAutoFit/>
          </a:bodyPr>
          <a:lstStyle/>
          <a:p>
            <a:r>
              <a:rPr lang="en-US" dirty="0" smtClean="0"/>
              <a:t>     </a:t>
            </a:r>
            <a:r>
              <a:rPr lang="en-US" sz="800" b="1" dirty="0" smtClean="0"/>
              <a:t>2e+06</a:t>
            </a:r>
            <a:endParaRPr lang="en-US" sz="800" b="1" dirty="0"/>
          </a:p>
        </p:txBody>
      </p:sp>
      <p:sp>
        <p:nvSpPr>
          <p:cNvPr id="111" name="TextBox 110"/>
          <p:cNvSpPr txBox="1"/>
          <p:nvPr/>
        </p:nvSpPr>
        <p:spPr>
          <a:xfrm>
            <a:off x="-2524080" y="14528800"/>
            <a:ext cx="829813" cy="369332"/>
          </a:xfrm>
          <a:prstGeom prst="rect">
            <a:avLst/>
          </a:prstGeom>
          <a:noFill/>
        </p:spPr>
        <p:txBody>
          <a:bodyPr wrap="square" rtlCol="0">
            <a:spAutoFit/>
          </a:bodyPr>
          <a:lstStyle/>
          <a:p>
            <a:r>
              <a:rPr lang="en-US" dirty="0" smtClean="0"/>
              <a:t>     </a:t>
            </a:r>
            <a:r>
              <a:rPr lang="en-US" sz="800" b="1" dirty="0" smtClean="0"/>
              <a:t>4e+06</a:t>
            </a:r>
            <a:endParaRPr lang="en-US" sz="800" b="1" dirty="0"/>
          </a:p>
        </p:txBody>
      </p:sp>
      <p:sp>
        <p:nvSpPr>
          <p:cNvPr id="112" name="TextBox 111"/>
          <p:cNvSpPr txBox="1"/>
          <p:nvPr/>
        </p:nvSpPr>
        <p:spPr>
          <a:xfrm>
            <a:off x="-2505144" y="14020800"/>
            <a:ext cx="829813" cy="369332"/>
          </a:xfrm>
          <a:prstGeom prst="rect">
            <a:avLst/>
          </a:prstGeom>
          <a:noFill/>
        </p:spPr>
        <p:txBody>
          <a:bodyPr wrap="square" rtlCol="0">
            <a:spAutoFit/>
          </a:bodyPr>
          <a:lstStyle/>
          <a:p>
            <a:r>
              <a:rPr lang="en-US" dirty="0" smtClean="0"/>
              <a:t>     </a:t>
            </a:r>
            <a:r>
              <a:rPr lang="en-US" sz="800" b="1" dirty="0" smtClean="0"/>
              <a:t>6e+06</a:t>
            </a:r>
            <a:endParaRPr lang="en-US" sz="800" b="1" dirty="0"/>
          </a:p>
        </p:txBody>
      </p:sp>
      <p:sp>
        <p:nvSpPr>
          <p:cNvPr id="113" name="TextBox 112"/>
          <p:cNvSpPr txBox="1"/>
          <p:nvPr/>
        </p:nvSpPr>
        <p:spPr>
          <a:xfrm>
            <a:off x="-2540703" y="13563600"/>
            <a:ext cx="829813" cy="369332"/>
          </a:xfrm>
          <a:prstGeom prst="rect">
            <a:avLst/>
          </a:prstGeom>
          <a:noFill/>
        </p:spPr>
        <p:txBody>
          <a:bodyPr wrap="square" rtlCol="0">
            <a:spAutoFit/>
          </a:bodyPr>
          <a:lstStyle/>
          <a:p>
            <a:r>
              <a:rPr lang="en-US" dirty="0" smtClean="0"/>
              <a:t>     </a:t>
            </a:r>
            <a:r>
              <a:rPr lang="en-US" sz="800" b="1" dirty="0" smtClean="0"/>
              <a:t>8e+06</a:t>
            </a:r>
            <a:endParaRPr lang="en-US" sz="800" b="1" dirty="0"/>
          </a:p>
        </p:txBody>
      </p:sp>
    </p:spTree>
    <p:extLst>
      <p:ext uri="{BB962C8B-B14F-4D97-AF65-F5344CB8AC3E}">
        <p14:creationId xmlns="" xmlns:p14="http://schemas.microsoft.com/office/powerpoint/2010/main" xmlns:mv="urn:schemas-microsoft-com:mac:vml" xmlns:mc="http://schemas.openxmlformats.org/markup-compatibility/2006" val="159244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349</Words>
  <Application>Microsoft Office PowerPoint</Application>
  <PresentationFormat>On-screen Show (4:3)</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dc:creator>
  <cp:lastModifiedBy>wood</cp:lastModifiedBy>
  <cp:revision>49</cp:revision>
  <cp:lastPrinted>2010-08-20T19:14:22Z</cp:lastPrinted>
  <dcterms:created xsi:type="dcterms:W3CDTF">2010-08-20T19:13:08Z</dcterms:created>
  <dcterms:modified xsi:type="dcterms:W3CDTF">2010-08-24T12:18:47Z</dcterms:modified>
</cp:coreProperties>
</file>