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7" r:id="rId4"/>
    <p:sldId id="258" r:id="rId5"/>
    <p:sldId id="266" r:id="rId6"/>
    <p:sldId id="26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DD09D-0FC7-4BC1-9F4C-93CB965118C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F8013-BFA4-4F70-95EE-27F09A311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C82D-17E9-4493-B871-54924849DD89}" type="datetimeFigureOut">
              <a:rPr lang="en-US" smtClean="0"/>
              <a:pPr/>
              <a:t>18-Jan-11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36B9-63D2-48F3-9B2B-219D9EA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CANOE FRAME SURVEY USING QUICKBIRD IMAGERIES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OWUSU GEORGE FORDAH</a:t>
            </a:r>
          </a:p>
          <a:p>
            <a:r>
              <a:rPr lang="en-US" dirty="0" smtClean="0"/>
              <a:t>10245640</a:t>
            </a:r>
            <a:endParaRPr lang="en-US" dirty="0"/>
          </a:p>
        </p:txBody>
      </p:sp>
      <p:pic>
        <p:nvPicPr>
          <p:cNvPr id="4" name="Picture 2" descr="C:\Users\fordah\Desktop\previous stuff\Users\CLIENT\Videos\Pictures\field course\keta &amp; ada\102_PANA\P1020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6200"/>
            <a:ext cx="9144000" cy="82042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 w="114300" prst="hardEdge"/>
          </a:sp3d>
        </p:spPr>
      </p:pic>
      <p:sp>
        <p:nvSpPr>
          <p:cNvPr id="5" name="TextBox 4"/>
          <p:cNvSpPr txBox="1"/>
          <p:nvPr/>
        </p:nvSpPr>
        <p:spPr>
          <a:xfrm>
            <a:off x="914401" y="2590801"/>
            <a:ext cx="80395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CANOE FRAME SURVEY USING QUICKBIRD IMAGERIES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BY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OWUSU GEORGE FORDAH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1O245640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Over the past years </a:t>
            </a:r>
            <a:r>
              <a:rPr lang="en-US" sz="8000" dirty="0" smtClean="0"/>
              <a:t>carrying </a:t>
            </a:r>
            <a:r>
              <a:rPr lang="en-US" sz="8000" dirty="0" smtClean="0"/>
              <a:t>out an effective control of fishing activities has become essential to guarantee a sustainable exploitation of sea resources.(</a:t>
            </a:r>
            <a:r>
              <a:rPr lang="en-US" sz="8000" dirty="0" err="1" smtClean="0"/>
              <a:t>ie</a:t>
            </a:r>
            <a:r>
              <a:rPr lang="en-US" sz="8000" dirty="0" smtClean="0"/>
              <a:t> estimating fishing </a:t>
            </a:r>
            <a:r>
              <a:rPr lang="en-US" sz="8000" dirty="0" smtClean="0"/>
              <a:t>effort)</a:t>
            </a:r>
            <a:endParaRPr lang="en-US" sz="8000" dirty="0" smtClean="0"/>
          </a:p>
          <a:p>
            <a:pPr algn="just"/>
            <a:endParaRPr lang="en-US" sz="8000" dirty="0" smtClean="0"/>
          </a:p>
          <a:p>
            <a:pPr algn="just"/>
            <a:r>
              <a:rPr lang="en-US" sz="8000" dirty="0" smtClean="0"/>
              <a:t>Traditional reconnaissance can be time consuming and </a:t>
            </a:r>
            <a:r>
              <a:rPr lang="en-US" sz="8000" dirty="0" smtClean="0"/>
              <a:t>expensive (</a:t>
            </a:r>
            <a:r>
              <a:rPr lang="en-US" sz="8000" dirty="0" err="1" smtClean="0"/>
              <a:t>e.g</a:t>
            </a:r>
            <a:r>
              <a:rPr lang="en-US" sz="8000" dirty="0" smtClean="0"/>
              <a:t> MFRD spends 1-2 months to counts canoes along </a:t>
            </a:r>
            <a:r>
              <a:rPr lang="en-US" sz="8000" smtClean="0"/>
              <a:t>the 550km </a:t>
            </a:r>
            <a:r>
              <a:rPr lang="en-US" sz="8000" dirty="0" smtClean="0"/>
              <a:t>stretch Ghana’s coastline) </a:t>
            </a:r>
            <a:endParaRPr lang="en-US" sz="8000" dirty="0" smtClean="0"/>
          </a:p>
          <a:p>
            <a:pPr algn="just"/>
            <a:endParaRPr lang="en-US" sz="8000" dirty="0" smtClean="0"/>
          </a:p>
          <a:p>
            <a:r>
              <a:rPr lang="en-US" sz="8000" dirty="0" smtClean="0"/>
              <a:t>Satellite-based  imageries provides a powerful surveillance </a:t>
            </a:r>
            <a:r>
              <a:rPr lang="en-US" sz="8000" dirty="0" smtClean="0"/>
              <a:t>capability which can be utilized in canoe frame surveys</a:t>
            </a:r>
            <a:endParaRPr lang="en-US" sz="8000" dirty="0" smtClean="0"/>
          </a:p>
          <a:p>
            <a:pPr algn="just"/>
            <a:endParaRPr lang="en-US" dirty="0"/>
          </a:p>
        </p:txBody>
      </p:sp>
      <p:pic>
        <p:nvPicPr>
          <p:cNvPr id="5" name="Picture 2" descr="C:\Users\fordah\Desktop\previous stuff\Users\CLIENT\Videos\Pictures\field course\keta &amp; ada\102_PANA\P10209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447800"/>
            <a:ext cx="3733800" cy="2489200"/>
          </a:xfrm>
          <a:prstGeom prst="rect">
            <a:avLst/>
          </a:prstGeom>
          <a:noFill/>
        </p:spPr>
      </p:pic>
      <p:pic>
        <p:nvPicPr>
          <p:cNvPr id="2050" name="Picture 2" descr="C:\Users\fordah\Desktop\previous stuff\Users\CLIENT\Videos\Pictures\field course\keta &amp; ada\102_PANA\ang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2" y="4038600"/>
            <a:ext cx="3733799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76800" y="647700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Canoes scattered along the beach area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imagery covers part </a:t>
            </a:r>
            <a:r>
              <a:rPr lang="en-US" dirty="0"/>
              <a:t>of central </a:t>
            </a:r>
            <a:r>
              <a:rPr lang="en-US" dirty="0" smtClean="0"/>
              <a:t>region.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The area itself,  is one of the largest fishing area and covering an area of approximately 20,000 km</a:t>
            </a:r>
            <a:r>
              <a:rPr lang="en-US" baseline="30000" dirty="0"/>
              <a:t>2 </a:t>
            </a:r>
            <a:r>
              <a:rPr lang="en-US" dirty="0"/>
              <a:t>is economically important in terms of fisheries</a:t>
            </a:r>
          </a:p>
          <a:p>
            <a:endParaRPr lang="en-US" dirty="0"/>
          </a:p>
        </p:txBody>
      </p:sp>
      <p:pic>
        <p:nvPicPr>
          <p:cNvPr id="7170" name="Picture 2" descr="C:\Users\fordah\Pictures\Untitled3457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267200" cy="4419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05400" y="6248400"/>
            <a:ext cx="412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 adjusted </a:t>
            </a:r>
            <a:r>
              <a:rPr lang="en-US" b="1" dirty="0" err="1"/>
              <a:t>Q</a:t>
            </a:r>
            <a:r>
              <a:rPr lang="en-US" b="1" dirty="0" err="1" smtClean="0"/>
              <a:t>uickbird</a:t>
            </a:r>
            <a:r>
              <a:rPr lang="en-US" b="1" dirty="0" smtClean="0"/>
              <a:t> image ( data used)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0" y="2895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Canoe detection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29718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en-US" dirty="0" smtClean="0"/>
              <a:t>Preprocessing </a:t>
            </a:r>
            <a:r>
              <a:rPr lang="en-US" dirty="0"/>
              <a:t>G</a:t>
            </a:r>
            <a:r>
              <a:rPr lang="en-US" dirty="0" smtClean="0"/>
              <a:t>ray </a:t>
            </a:r>
            <a:r>
              <a:rPr lang="en-US" dirty="0" smtClean="0"/>
              <a:t>Image [isolating of beach area]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2895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en-US" dirty="0" smtClean="0"/>
              <a:t>Conversion of Image in Binary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8649" y="3954792"/>
            <a:ext cx="2425667" cy="1069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</a:t>
            </a:r>
            <a:r>
              <a:rPr lang="en-US" dirty="0" err="1" smtClean="0"/>
              <a:t>Quickbird</a:t>
            </a:r>
            <a:r>
              <a:rPr lang="en-US" dirty="0" smtClean="0"/>
              <a:t> Image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6019800" y="3124200"/>
            <a:ext cx="457200" cy="381000"/>
          </a:xfrm>
          <a:prstGeom prst="rightArrow">
            <a:avLst>
              <a:gd name="adj1" fmla="val 50000"/>
              <a:gd name="adj2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429000" y="2971800"/>
            <a:ext cx="533400" cy="484632"/>
          </a:xfrm>
          <a:prstGeom prst="rightArrow">
            <a:avLst>
              <a:gd name="adj1" fmla="val 2903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77000" y="5257800"/>
            <a:ext cx="2133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Obtaining Result</a:t>
            </a:r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>
            <a:off x="990600" y="3048000"/>
            <a:ext cx="762000" cy="9144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3118367" y="21394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7315200" y="3810000"/>
            <a:ext cx="484632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5218682" y="1413741"/>
            <a:ext cx="2123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Shape measurement</a:t>
            </a:r>
          </a:p>
          <a:p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2" y="5791200"/>
            <a:ext cx="361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Flowchart of the developed routine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THRESHOLDING</a:t>
            </a:r>
            <a:endParaRPr lang="en-US" dirty="0"/>
          </a:p>
        </p:txBody>
      </p:sp>
      <p:pic>
        <p:nvPicPr>
          <p:cNvPr id="6146" name="Picture 2" descr="C:\Users\fordah\Pictures\Untitled677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4343400" cy="46482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Thresholding is the simplest method of image segmentation. From a grayscale image, it can be used to create binary  images (Shapiro, et al. 2001:83</a:t>
            </a:r>
            <a:r>
              <a:rPr lang="en-US" dirty="0" smtClean="0"/>
              <a:t>).</a:t>
            </a:r>
          </a:p>
          <a:p>
            <a:endParaRPr lang="en-US" sz="2000" dirty="0" smtClean="0"/>
          </a:p>
          <a:p>
            <a:r>
              <a:rPr lang="en-US" sz="2000" dirty="0" smtClean="0"/>
              <a:t>Images in grayscale have digital </a:t>
            </a:r>
            <a:r>
              <a:rPr lang="en-US" sz="2000" dirty="0" err="1" smtClean="0"/>
              <a:t>numder</a:t>
            </a:r>
            <a:r>
              <a:rPr lang="en-US" sz="2000" dirty="0" smtClean="0"/>
              <a:t> (DN)</a:t>
            </a:r>
          </a:p>
          <a:p>
            <a:endParaRPr lang="en-US" sz="2000" dirty="0"/>
          </a:p>
          <a:p>
            <a:r>
              <a:rPr lang="en-US" sz="2000" dirty="0" smtClean="0"/>
              <a:t>The histogram method used shows the pixel distribution through which the threshold could be obtained.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1" y="6248400"/>
            <a:ext cx="3688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Histogram showing pixel distribution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GRAYSCALE TO BINARY IMAGE</a:t>
            </a:r>
            <a:endParaRPr lang="en-US" dirty="0"/>
          </a:p>
        </p:txBody>
      </p:sp>
      <p:pic>
        <p:nvPicPr>
          <p:cNvPr id="5123" name="Picture 3" descr="C:\Users\fordah\Pictures\Untitled234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343400" cy="4495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86600" y="464820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binary image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172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1:100,1:100 window of the gray image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7277100" y="2247900"/>
            <a:ext cx="1752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66225" y="1600201"/>
            <a:ext cx="77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Canoe</a:t>
            </a:r>
            <a:endParaRPr lang="en-US" b="1" dirty="0"/>
          </a:p>
        </p:txBody>
      </p:sp>
      <p:pic>
        <p:nvPicPr>
          <p:cNvPr id="1027" name="Picture 3" descr="C:\Users\fordah\Pictures\Untitled1234567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4723724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001000" cy="5562600"/>
          </a:xfrm>
        </p:spPr>
        <p:txBody>
          <a:bodyPr>
            <a:noAutofit/>
          </a:bodyPr>
          <a:lstStyle/>
          <a:p>
            <a:pPr hangingPunct="0"/>
            <a:r>
              <a:rPr lang="en-US" sz="1600" dirty="0"/>
              <a:t>Amador, K., Bannerman, P., </a:t>
            </a:r>
            <a:r>
              <a:rPr lang="en-US" sz="1600" dirty="0" err="1"/>
              <a:t>Quartey</a:t>
            </a:r>
            <a:r>
              <a:rPr lang="en-US" sz="1600" dirty="0"/>
              <a:t>, R. and </a:t>
            </a:r>
            <a:r>
              <a:rPr lang="en-US" sz="1600" dirty="0" err="1"/>
              <a:t>Ashong</a:t>
            </a:r>
            <a:r>
              <a:rPr lang="en-US" sz="1600" dirty="0"/>
              <a:t>, R. 2006. Ghana Canoe Frame Survey. Information Report Number 34. Marine Fisheries Research Division. Ministry of Fisheries. Ghana.	</a:t>
            </a:r>
          </a:p>
          <a:p>
            <a:pPr hangingPunct="0"/>
            <a:r>
              <a:rPr lang="en-US" sz="1600" dirty="0"/>
              <a:t>Anon (2001) Report on the (2001) Ghana Canoe Framework Survey, Marine Fisheries Research Division </a:t>
            </a:r>
            <a:r>
              <a:rPr lang="en-US" sz="1600" dirty="0" err="1"/>
              <a:t>Tema</a:t>
            </a:r>
            <a:r>
              <a:rPr lang="en-US" sz="1600" dirty="0"/>
              <a:t> Ghana</a:t>
            </a:r>
          </a:p>
          <a:p>
            <a:pPr hangingPunct="0"/>
            <a:r>
              <a:rPr lang="en-US" sz="1600" dirty="0"/>
              <a:t>Anon (2000). Ghana Living Standard Survey Report of the Fourth Round. Accra Ghana. Statistical Service Publication Accra Ghana.</a:t>
            </a:r>
          </a:p>
          <a:p>
            <a:pPr hangingPunct="0"/>
            <a:r>
              <a:rPr lang="en-US" sz="1600" dirty="0"/>
              <a:t>Anon (1998) Report on the 1997 Ghana Canoe Framework Survey, Marine Fisheries Research Division </a:t>
            </a:r>
            <a:r>
              <a:rPr lang="en-US" sz="1600" dirty="0" err="1"/>
              <a:t>Tema</a:t>
            </a:r>
            <a:r>
              <a:rPr lang="en-US" sz="1600" dirty="0"/>
              <a:t> Ghana</a:t>
            </a:r>
          </a:p>
          <a:p>
            <a:pPr hangingPunct="0"/>
            <a:r>
              <a:rPr lang="en-US" sz="1600" dirty="0"/>
              <a:t>FAO. 2007. Ghana Fishery Country Profile (available at: wwiaw.fao.org/</a:t>
            </a:r>
            <a:r>
              <a:rPr lang="en-US" sz="1600" dirty="0" err="1"/>
              <a:t>fi</a:t>
            </a:r>
            <a:r>
              <a:rPr lang="en-US" sz="1600" dirty="0"/>
              <a:t>/website/</a:t>
            </a:r>
            <a:r>
              <a:rPr lang="en-US" sz="1600" dirty="0" err="1"/>
              <a:t>FISearch.do?dom</a:t>
            </a:r>
            <a:r>
              <a:rPr lang="en-US" sz="1600" dirty="0"/>
              <a:t>=country)</a:t>
            </a:r>
          </a:p>
          <a:p>
            <a:pPr hangingPunct="0"/>
            <a:r>
              <a:rPr lang="en-US" sz="1600" dirty="0" err="1" smtClean="0"/>
              <a:t>Koranteng</a:t>
            </a:r>
            <a:r>
              <a:rPr lang="en-US" sz="1600" dirty="0"/>
              <a:t>, K A (1980) Trawl, Survey of </a:t>
            </a:r>
            <a:r>
              <a:rPr lang="en-US" sz="1600" dirty="0" err="1"/>
              <a:t>Demersal</a:t>
            </a:r>
            <a:r>
              <a:rPr lang="en-US" sz="1600" dirty="0"/>
              <a:t> Fish Stock 1990/81 Program Of Fisheries Research And Utilization Branch (FKRUB) </a:t>
            </a:r>
            <a:r>
              <a:rPr lang="en-US" sz="1600" dirty="0" err="1"/>
              <a:t>Tema</a:t>
            </a:r>
            <a:r>
              <a:rPr lang="en-US" sz="1600" dirty="0"/>
              <a:t>, Ghana.</a:t>
            </a:r>
          </a:p>
          <a:p>
            <a:pPr hangingPunct="0"/>
            <a:r>
              <a:rPr lang="en-US" sz="1600" dirty="0" err="1"/>
              <a:t>Koranteng</a:t>
            </a:r>
            <a:r>
              <a:rPr lang="en-US" sz="1600" dirty="0"/>
              <a:t>, K A (1984) A Trawling Survey Of Ghana, </a:t>
            </a:r>
            <a:r>
              <a:rPr lang="en-US" sz="1600" dirty="0" err="1"/>
              <a:t>Cacaf</a:t>
            </a:r>
            <a:r>
              <a:rPr lang="en-US" sz="1600" dirty="0"/>
              <a:t>/Tech,84/03 Dakar, Senegal: CECAF Project (FAO).</a:t>
            </a:r>
          </a:p>
          <a:p>
            <a:pPr hangingPunct="0"/>
            <a:r>
              <a:rPr lang="en-US" sz="1600" dirty="0" err="1" smtClean="0"/>
              <a:t>Satia</a:t>
            </a:r>
            <a:r>
              <a:rPr lang="en-US" sz="1600" dirty="0"/>
              <a:t>, B. P. (1993) Ten Years Of Integrated Development of Artisanal Fisheries in W/A. Integrated Development Of Artisanal Fisheries Technical Report No 50, </a:t>
            </a:r>
            <a:r>
              <a:rPr lang="en-US" sz="1600" dirty="0" err="1"/>
              <a:t>Cononou</a:t>
            </a:r>
            <a:r>
              <a:rPr lang="en-US" sz="1600" dirty="0"/>
              <a:t>, Benin . IDAF Program (FAO)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289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CANOE FRAME SURVEY USING QUICKBIRD IMAGERIES</vt:lpstr>
      <vt:lpstr>INTRODUCTION</vt:lpstr>
      <vt:lpstr>METHODOLOGY</vt:lpstr>
      <vt:lpstr>APPROACH</vt:lpstr>
      <vt:lpstr>THRESHOLDING</vt:lpstr>
      <vt:lpstr>GRAYSCALE TO BINARY IMAGE</vt:lpstr>
      <vt:lpstr>REFERENCE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CANOE FRAME SURVEY USING QUICKBIRD IMAGERIES</dc:title>
  <dc:creator>fordah</dc:creator>
  <cp:lastModifiedBy>fordah</cp:lastModifiedBy>
  <cp:revision>12</cp:revision>
  <dcterms:created xsi:type="dcterms:W3CDTF">2011-01-13T03:06:28Z</dcterms:created>
  <dcterms:modified xsi:type="dcterms:W3CDTF">2011-01-18T19:28:10Z</dcterms:modified>
</cp:coreProperties>
</file>