
<file path=[Content_Types].xml><?xml version="1.0" encoding="utf-8"?>
<Types xmlns="http://schemas.openxmlformats.org/package/2006/content-types">
  <Override PartName="/ppt/slideLayouts/slideLayout8.xml" ContentType="application/vnd.openxmlformats-officedocument.presentationml.slideLayout+xml"/>
  <Override PartName="/ppt/charts/chart6.xml" ContentType="application/vnd.openxmlformats-officedocument.drawingml.chart+xml"/>
  <Override PartName="/ppt/slides/slide2.xml" ContentType="application/vnd.openxmlformats-officedocument.presentationml.slide+xml"/>
  <Override PartName="/docProps/app.xml" ContentType="application/vnd.openxmlformats-officedocument.extended-properties+xml"/>
  <Override PartName="/ppt/charts/chart7.xml" ContentType="application/vnd.openxmlformats-officedocument.drawingml.chart+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drawings/drawing1.xml" ContentType="application/vnd.openxmlformats-officedocument.drawingml.chartshapes+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charts/chart4.xml" ContentType="application/vnd.openxmlformats-officedocument.drawingml.char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charts/chart5.xml" ContentType="application/vnd.openxmlformats-officedocument.drawingml.char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60" r:id="rId4"/>
    <p:sldId id="261" r:id="rId5"/>
    <p:sldId id="259" r:id="rId6"/>
    <p:sldId id="263" r:id="rId7"/>
    <p:sldId id="264" r:id="rId8"/>
    <p:sldId id="277" r:id="rId9"/>
    <p:sldId id="265" r:id="rId10"/>
    <p:sldId id="275" r:id="rId11"/>
    <p:sldId id="266" r:id="rId12"/>
    <p:sldId id="268" r:id="rId13"/>
    <p:sldId id="278" r:id="rId14"/>
    <p:sldId id="269" r:id="rId15"/>
    <p:sldId id="270" r:id="rId16"/>
    <p:sldId id="276" r:id="rId17"/>
    <p:sldId id="273" r:id="rId18"/>
    <p:sldId id="279" r:id="rId19"/>
    <p:sldId id="272"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45" d="100"/>
          <a:sy n="145" d="100"/>
        </p:scale>
        <p:origin x="-44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LBevins\AppData\Local\Temp\ok%20im%20not%20yelling%20at%20You%20Jean..but%20heres%20the%20HURRICANE%20GRAPHS%20AND%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LBevins\AppData\Local\Temp\ok%20im%20not%20yelling%20at%20You%20Jean..but%20heres%20the%20HURRICANE%20GRAPHS%20AND%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LBevins\AppData\Local\Temp\ok%20im%20not%20yelling%20at%20You%20Jean..but%20heres%20the%20HURRICANE%20GRAPHS%20AND%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LBevins\AppData\Local\Temp\ok%20im%20not%20yelling%20at%20You%20Jean..but%20heres%20the%20HURRICANE%20GRAPHS%20AND%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LBevins\AppData\Local\Temp\ok%20im%20not%20yelling%20at%20You%20Jean..but%20heres%20the%20HURRICANE%20GRAPHS%20AND%20DATA!!!!!.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LBevins\AppData\Local\Temp\Graphtsb.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Guest:Downloads:ok%20im%20not%20yelling%20at%20You%20Jean..but%20heres%20the%20HURRICANE%20GRAPHS%20AND%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1"/>
  <c:chart>
    <c:title>
      <c:tx>
        <c:rich>
          <a:bodyPr/>
          <a:lstStyle/>
          <a:p>
            <a:pPr>
              <a:defRPr/>
            </a:pPr>
            <a:r>
              <a:rPr lang="en-US"/>
              <a:t>Hurricane Ophelia</a:t>
            </a:r>
          </a:p>
        </c:rich>
      </c:tx>
      <c:layout/>
    </c:title>
    <c:plotArea>
      <c:layout/>
      <c:scatterChart>
        <c:scatterStyle val="lineMarker"/>
        <c:ser>
          <c:idx val="0"/>
          <c:order val="0"/>
          <c:spPr>
            <a:ln w="66675">
              <a:noFill/>
            </a:ln>
          </c:spPr>
          <c:dLbls>
            <c:delete val="1"/>
          </c:dLbls>
          <c:xVal>
            <c:numRef>
              <c:f>Sheet1!$T$2:$T$10</c:f>
              <c:numCache>
                <c:formatCode>General</c:formatCode>
                <c:ptCount val="9"/>
                <c:pt idx="0">
                  <c:v>27.89</c:v>
                </c:pt>
                <c:pt idx="1">
                  <c:v>28.49</c:v>
                </c:pt>
                <c:pt idx="2">
                  <c:v>26.99</c:v>
                </c:pt>
                <c:pt idx="3">
                  <c:v>26.09</c:v>
                </c:pt>
                <c:pt idx="4">
                  <c:v>28.49</c:v>
                </c:pt>
                <c:pt idx="5">
                  <c:v>26.89</c:v>
                </c:pt>
                <c:pt idx="6">
                  <c:v>27.43999999999999</c:v>
                </c:pt>
                <c:pt idx="7">
                  <c:v>26.69</c:v>
                </c:pt>
                <c:pt idx="8">
                  <c:v>25.29</c:v>
                </c:pt>
              </c:numCache>
            </c:numRef>
          </c:xVal>
          <c:yVal>
            <c:numRef>
              <c:f>Sheet1!$U$2:$U$10</c:f>
              <c:numCache>
                <c:formatCode>General</c:formatCode>
                <c:ptCount val="9"/>
                <c:pt idx="0">
                  <c:v>15.23</c:v>
                </c:pt>
                <c:pt idx="1">
                  <c:v>21.47999999999999</c:v>
                </c:pt>
                <c:pt idx="2">
                  <c:v>22.8</c:v>
                </c:pt>
                <c:pt idx="3">
                  <c:v>38.92</c:v>
                </c:pt>
                <c:pt idx="4">
                  <c:v>26.06</c:v>
                </c:pt>
                <c:pt idx="5">
                  <c:v>34.44</c:v>
                </c:pt>
                <c:pt idx="6">
                  <c:v>27.58</c:v>
                </c:pt>
                <c:pt idx="7">
                  <c:v>21.3</c:v>
                </c:pt>
                <c:pt idx="8">
                  <c:v>22.66</c:v>
                </c:pt>
              </c:numCache>
            </c:numRef>
          </c:yVal>
        </c:ser>
        <c:dLbls>
          <c:showVal val="1"/>
          <c:showCatName val="1"/>
        </c:dLbls>
        <c:axId val="397389128"/>
        <c:axId val="427952424"/>
      </c:scatterChart>
      <c:valAx>
        <c:axId val="397389128"/>
        <c:scaling>
          <c:orientation val="minMax"/>
        </c:scaling>
        <c:axPos val="b"/>
        <c:title>
          <c:tx>
            <c:rich>
              <a:bodyPr/>
              <a:lstStyle/>
              <a:p>
                <a:pPr>
                  <a:defRPr/>
                </a:pPr>
                <a:r>
                  <a:rPr lang="en-US"/>
                  <a:t>Sea Surface Temperature (°C)</a:t>
                </a:r>
              </a:p>
            </c:rich>
          </c:tx>
          <c:layout/>
        </c:title>
        <c:numFmt formatCode="General" sourceLinked="1"/>
        <c:tickLblPos val="nextTo"/>
        <c:crossAx val="427952424"/>
        <c:crosses val="autoZero"/>
        <c:crossBetween val="midCat"/>
      </c:valAx>
      <c:valAx>
        <c:axId val="427952424"/>
        <c:scaling>
          <c:orientation val="minMax"/>
        </c:scaling>
        <c:axPos val="l"/>
        <c:majorGridlines/>
        <c:title>
          <c:tx>
            <c:rich>
              <a:bodyPr/>
              <a:lstStyle/>
              <a:p>
                <a:pPr>
                  <a:defRPr/>
                </a:pPr>
                <a:r>
                  <a:rPr lang="en-US"/>
                  <a:t>Wind Speed (m/s)</a:t>
                </a:r>
              </a:p>
            </c:rich>
          </c:tx>
          <c:layout/>
        </c:title>
        <c:numFmt formatCode="General" sourceLinked="1"/>
        <c:tickLblPos val="nextTo"/>
        <c:crossAx val="397389128"/>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1"/>
  <c:chart>
    <c:title>
      <c:tx>
        <c:rich>
          <a:bodyPr/>
          <a:lstStyle/>
          <a:p>
            <a:pPr>
              <a:defRPr/>
            </a:pPr>
            <a:r>
              <a:rPr lang="en-US"/>
              <a:t>Hurricane Katrina</a:t>
            </a:r>
          </a:p>
        </c:rich>
      </c:tx>
      <c:layout/>
    </c:title>
    <c:plotArea>
      <c:layout/>
      <c:scatterChart>
        <c:scatterStyle val="lineMarker"/>
        <c:ser>
          <c:idx val="0"/>
          <c:order val="0"/>
          <c:spPr>
            <a:ln w="66675">
              <a:noFill/>
            </a:ln>
          </c:spPr>
          <c:dLbls>
            <c:delete val="1"/>
          </c:dLbls>
          <c:xVal>
            <c:numRef>
              <c:f>Sheet1!$Q$2:$Q$10</c:f>
              <c:numCache>
                <c:formatCode>General</c:formatCode>
                <c:ptCount val="9"/>
                <c:pt idx="0">
                  <c:v>28.49</c:v>
                </c:pt>
                <c:pt idx="1">
                  <c:v>28.79</c:v>
                </c:pt>
                <c:pt idx="2">
                  <c:v>28.93999999999999</c:v>
                </c:pt>
                <c:pt idx="3">
                  <c:v>29.09</c:v>
                </c:pt>
                <c:pt idx="4">
                  <c:v>29.24</c:v>
                </c:pt>
                <c:pt idx="5">
                  <c:v>29.39</c:v>
                </c:pt>
                <c:pt idx="6">
                  <c:v>29.79</c:v>
                </c:pt>
                <c:pt idx="7">
                  <c:v>29.99</c:v>
                </c:pt>
                <c:pt idx="8">
                  <c:v>30.43999999999999</c:v>
                </c:pt>
              </c:numCache>
            </c:numRef>
          </c:xVal>
          <c:yVal>
            <c:numRef>
              <c:f>Sheet1!$R$2:$R$10</c:f>
              <c:numCache>
                <c:formatCode>General</c:formatCode>
                <c:ptCount val="9"/>
                <c:pt idx="0">
                  <c:v>28.93999999999999</c:v>
                </c:pt>
                <c:pt idx="1">
                  <c:v>23.97999999999999</c:v>
                </c:pt>
                <c:pt idx="2">
                  <c:v>17.92</c:v>
                </c:pt>
                <c:pt idx="3">
                  <c:v>42.42</c:v>
                </c:pt>
                <c:pt idx="4">
                  <c:v>20.66</c:v>
                </c:pt>
                <c:pt idx="5">
                  <c:v>31.25999999999999</c:v>
                </c:pt>
                <c:pt idx="6">
                  <c:v>25.36</c:v>
                </c:pt>
                <c:pt idx="7">
                  <c:v>35.17</c:v>
                </c:pt>
                <c:pt idx="8">
                  <c:v>19.03</c:v>
                </c:pt>
              </c:numCache>
            </c:numRef>
          </c:yVal>
        </c:ser>
        <c:dLbls>
          <c:showVal val="1"/>
          <c:showCatName val="1"/>
        </c:dLbls>
        <c:axId val="318107592"/>
        <c:axId val="395175960"/>
      </c:scatterChart>
      <c:valAx>
        <c:axId val="318107592"/>
        <c:scaling>
          <c:orientation val="minMax"/>
        </c:scaling>
        <c:axPos val="b"/>
        <c:title>
          <c:tx>
            <c:rich>
              <a:bodyPr/>
              <a:lstStyle/>
              <a:p>
                <a:pPr>
                  <a:defRPr/>
                </a:pPr>
                <a:r>
                  <a:rPr lang="en-US"/>
                  <a:t>Sea Surface Temperature (°C)</a:t>
                </a:r>
              </a:p>
            </c:rich>
          </c:tx>
          <c:layout/>
        </c:title>
        <c:numFmt formatCode="General" sourceLinked="1"/>
        <c:tickLblPos val="nextTo"/>
        <c:crossAx val="395175960"/>
        <c:crosses val="autoZero"/>
        <c:crossBetween val="midCat"/>
      </c:valAx>
      <c:valAx>
        <c:axId val="395175960"/>
        <c:scaling>
          <c:orientation val="minMax"/>
        </c:scaling>
        <c:axPos val="l"/>
        <c:majorGridlines/>
        <c:title>
          <c:tx>
            <c:rich>
              <a:bodyPr/>
              <a:lstStyle/>
              <a:p>
                <a:pPr>
                  <a:defRPr/>
                </a:pPr>
                <a:r>
                  <a:rPr lang="en-US"/>
                  <a:t>Wind Speed (m/s)</a:t>
                </a:r>
              </a:p>
            </c:rich>
          </c:tx>
          <c:layout/>
        </c:title>
        <c:numFmt formatCode="General" sourceLinked="1"/>
        <c:tickLblPos val="nextTo"/>
        <c:crossAx val="31810759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1"/>
  <c:chart>
    <c:title>
      <c:tx>
        <c:rich>
          <a:bodyPr/>
          <a:lstStyle/>
          <a:p>
            <a:pPr>
              <a:defRPr/>
            </a:pPr>
            <a:r>
              <a:rPr lang="en-US"/>
              <a:t>Hurricane Dennis</a:t>
            </a:r>
          </a:p>
        </c:rich>
      </c:tx>
      <c:layout/>
    </c:title>
    <c:plotArea>
      <c:layout/>
      <c:scatterChart>
        <c:scatterStyle val="lineMarker"/>
        <c:ser>
          <c:idx val="0"/>
          <c:order val="0"/>
          <c:spPr>
            <a:ln w="66675">
              <a:noFill/>
            </a:ln>
          </c:spPr>
          <c:xVal>
            <c:numRef>
              <c:f>Sheet1!$J$2:$J$12</c:f>
              <c:numCache>
                <c:formatCode>General</c:formatCode>
                <c:ptCount val="11"/>
                <c:pt idx="0">
                  <c:v>26.79</c:v>
                </c:pt>
                <c:pt idx="1">
                  <c:v>27.63000000000001</c:v>
                </c:pt>
                <c:pt idx="2">
                  <c:v>28.34</c:v>
                </c:pt>
                <c:pt idx="3">
                  <c:v>28.75999999999999</c:v>
                </c:pt>
                <c:pt idx="4">
                  <c:v>28.75999999999999</c:v>
                </c:pt>
                <c:pt idx="5">
                  <c:v>28.93999999999999</c:v>
                </c:pt>
                <c:pt idx="6">
                  <c:v>29.09</c:v>
                </c:pt>
                <c:pt idx="7">
                  <c:v>29.24</c:v>
                </c:pt>
                <c:pt idx="8">
                  <c:v>29.99</c:v>
                </c:pt>
                <c:pt idx="9">
                  <c:v>26.43</c:v>
                </c:pt>
                <c:pt idx="10">
                  <c:v>25.91999999999999</c:v>
                </c:pt>
              </c:numCache>
            </c:numRef>
          </c:xVal>
          <c:yVal>
            <c:numRef>
              <c:f>Sheet1!$K$2:$K$12</c:f>
              <c:numCache>
                <c:formatCode>General</c:formatCode>
                <c:ptCount val="11"/>
                <c:pt idx="0">
                  <c:v>23.62</c:v>
                </c:pt>
                <c:pt idx="1">
                  <c:v>30.43999999999999</c:v>
                </c:pt>
                <c:pt idx="2">
                  <c:v>24.33000000000001</c:v>
                </c:pt>
                <c:pt idx="3">
                  <c:v>23.12</c:v>
                </c:pt>
                <c:pt idx="4">
                  <c:v>18.38</c:v>
                </c:pt>
                <c:pt idx="5">
                  <c:v>30.14</c:v>
                </c:pt>
                <c:pt idx="6">
                  <c:v>27.12</c:v>
                </c:pt>
                <c:pt idx="7">
                  <c:v>26.88</c:v>
                </c:pt>
                <c:pt idx="8">
                  <c:v>16.43</c:v>
                </c:pt>
                <c:pt idx="9">
                  <c:v>17.32</c:v>
                </c:pt>
                <c:pt idx="10">
                  <c:v>14.35</c:v>
                </c:pt>
              </c:numCache>
            </c:numRef>
          </c:yVal>
        </c:ser>
        <c:axId val="394427992"/>
        <c:axId val="394299288"/>
      </c:scatterChart>
      <c:valAx>
        <c:axId val="394427992"/>
        <c:scaling>
          <c:orientation val="minMax"/>
        </c:scaling>
        <c:axPos val="b"/>
        <c:title>
          <c:tx>
            <c:rich>
              <a:bodyPr/>
              <a:lstStyle/>
              <a:p>
                <a:pPr>
                  <a:defRPr/>
                </a:pPr>
                <a:r>
                  <a:rPr lang="en-US"/>
                  <a:t>Sea Surface Temperature (°C)</a:t>
                </a:r>
              </a:p>
            </c:rich>
          </c:tx>
          <c:layout/>
        </c:title>
        <c:numFmt formatCode="General" sourceLinked="1"/>
        <c:majorTickMark val="none"/>
        <c:tickLblPos val="nextTo"/>
        <c:crossAx val="394299288"/>
        <c:crosses val="autoZero"/>
        <c:crossBetween val="midCat"/>
      </c:valAx>
      <c:valAx>
        <c:axId val="394299288"/>
        <c:scaling>
          <c:orientation val="minMax"/>
        </c:scaling>
        <c:axPos val="l"/>
        <c:majorGridlines/>
        <c:title>
          <c:tx>
            <c:rich>
              <a:bodyPr/>
              <a:lstStyle/>
              <a:p>
                <a:pPr>
                  <a:defRPr/>
                </a:pPr>
                <a:r>
                  <a:rPr lang="en-US"/>
                  <a:t>Wind Speed (m/s)</a:t>
                </a:r>
              </a:p>
            </c:rich>
          </c:tx>
          <c:layout/>
        </c:title>
        <c:numFmt formatCode="General" sourceLinked="1"/>
        <c:majorTickMark val="none"/>
        <c:tickLblPos val="nextTo"/>
        <c:crossAx val="394427992"/>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1"/>
  <c:chart>
    <c:title>
      <c:tx>
        <c:rich>
          <a:bodyPr/>
          <a:lstStyle/>
          <a:p>
            <a:pPr>
              <a:defRPr/>
            </a:pPr>
            <a:r>
              <a:rPr lang="en-US"/>
              <a:t>Hurricane Harvey</a:t>
            </a:r>
          </a:p>
        </c:rich>
      </c:tx>
      <c:layout/>
    </c:title>
    <c:plotArea>
      <c:layout>
        <c:manualLayout>
          <c:layoutTarget val="inner"/>
          <c:xMode val="edge"/>
          <c:yMode val="edge"/>
          <c:x val="0.151256426655367"/>
          <c:y val="0.168216226036213"/>
          <c:w val="0.811976815398076"/>
          <c:h val="0.556650627004958"/>
        </c:manualLayout>
      </c:layout>
      <c:scatterChart>
        <c:scatterStyle val="lineMarker"/>
        <c:ser>
          <c:idx val="0"/>
          <c:order val="0"/>
          <c:spPr>
            <a:ln w="66675">
              <a:noFill/>
            </a:ln>
          </c:spPr>
          <c:dLbls>
            <c:delete val="1"/>
          </c:dLbls>
          <c:xVal>
            <c:numRef>
              <c:f>Sheet1!$N$2:$N$10</c:f>
              <c:numCache>
                <c:formatCode>General</c:formatCode>
                <c:ptCount val="9"/>
                <c:pt idx="0">
                  <c:v>23.09</c:v>
                </c:pt>
                <c:pt idx="1">
                  <c:v>23.54</c:v>
                </c:pt>
                <c:pt idx="2">
                  <c:v>24.29</c:v>
                </c:pt>
                <c:pt idx="3">
                  <c:v>26.12</c:v>
                </c:pt>
                <c:pt idx="4">
                  <c:v>26.39</c:v>
                </c:pt>
                <c:pt idx="5">
                  <c:v>26.43999999999999</c:v>
                </c:pt>
                <c:pt idx="6">
                  <c:v>26.69</c:v>
                </c:pt>
                <c:pt idx="7">
                  <c:v>27.89</c:v>
                </c:pt>
                <c:pt idx="8">
                  <c:v>27.89</c:v>
                </c:pt>
              </c:numCache>
            </c:numRef>
          </c:xVal>
          <c:yVal>
            <c:numRef>
              <c:f>Sheet1!$O$2:$O$10</c:f>
              <c:numCache>
                <c:formatCode>General</c:formatCode>
                <c:ptCount val="9"/>
                <c:pt idx="0">
                  <c:v>24.95999999999999</c:v>
                </c:pt>
                <c:pt idx="1">
                  <c:v>26.77</c:v>
                </c:pt>
                <c:pt idx="2">
                  <c:v>29.69</c:v>
                </c:pt>
                <c:pt idx="3">
                  <c:v>27.43999999999999</c:v>
                </c:pt>
                <c:pt idx="4">
                  <c:v>24.47999999999999</c:v>
                </c:pt>
                <c:pt idx="5">
                  <c:v>38.42</c:v>
                </c:pt>
                <c:pt idx="6">
                  <c:v>24.91</c:v>
                </c:pt>
                <c:pt idx="7">
                  <c:v>17.35</c:v>
                </c:pt>
                <c:pt idx="8">
                  <c:v>22.95999999999999</c:v>
                </c:pt>
              </c:numCache>
            </c:numRef>
          </c:yVal>
        </c:ser>
        <c:dLbls>
          <c:showVal val="1"/>
          <c:showCatName val="1"/>
        </c:dLbls>
        <c:axId val="397274040"/>
        <c:axId val="394866200"/>
      </c:scatterChart>
      <c:valAx>
        <c:axId val="397274040"/>
        <c:scaling>
          <c:orientation val="minMax"/>
          <c:min val="22.0"/>
        </c:scaling>
        <c:axPos val="b"/>
        <c:title>
          <c:tx>
            <c:rich>
              <a:bodyPr/>
              <a:lstStyle/>
              <a:p>
                <a:pPr>
                  <a:defRPr/>
                </a:pPr>
                <a:r>
                  <a:rPr lang="en-US"/>
                  <a:t>Sea Surface Temperature (°C)</a:t>
                </a:r>
              </a:p>
            </c:rich>
          </c:tx>
          <c:layout/>
        </c:title>
        <c:numFmt formatCode="General" sourceLinked="1"/>
        <c:tickLblPos val="nextTo"/>
        <c:crossAx val="394866200"/>
        <c:crosses val="autoZero"/>
        <c:crossBetween val="midCat"/>
      </c:valAx>
      <c:valAx>
        <c:axId val="394866200"/>
        <c:scaling>
          <c:orientation val="minMax"/>
        </c:scaling>
        <c:axPos val="l"/>
        <c:majorGridlines/>
        <c:title>
          <c:tx>
            <c:rich>
              <a:bodyPr/>
              <a:lstStyle/>
              <a:p>
                <a:pPr>
                  <a:defRPr/>
                </a:pPr>
                <a:r>
                  <a:rPr lang="en-US"/>
                  <a:t>Wind Speed (m/s)</a:t>
                </a:r>
              </a:p>
            </c:rich>
          </c:tx>
          <c:layout/>
        </c:title>
        <c:numFmt formatCode="General" sourceLinked="1"/>
        <c:tickLblPos val="nextTo"/>
        <c:crossAx val="397274040"/>
        <c:crosses val="autoZero"/>
        <c:crossBetween val="midCat"/>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1"/>
  <c:chart>
    <c:title>
      <c:tx>
        <c:rich>
          <a:bodyPr/>
          <a:lstStyle/>
          <a:p>
            <a:pPr>
              <a:defRPr/>
            </a:pPr>
            <a:r>
              <a:rPr lang="en-US"/>
              <a:t>Hurricane Stan</a:t>
            </a:r>
          </a:p>
        </c:rich>
      </c:tx>
      <c:layout/>
    </c:title>
    <c:plotArea>
      <c:layout/>
      <c:scatterChart>
        <c:scatterStyle val="lineMarker"/>
        <c:ser>
          <c:idx val="0"/>
          <c:order val="0"/>
          <c:spPr>
            <a:ln w="66675">
              <a:noFill/>
            </a:ln>
          </c:spPr>
          <c:dLbls>
            <c:delete val="1"/>
          </c:dLbls>
          <c:xVal>
            <c:numRef>
              <c:f>Sheet1!$L$37:$L$42</c:f>
              <c:numCache>
                <c:formatCode>General</c:formatCode>
                <c:ptCount val="6"/>
                <c:pt idx="0">
                  <c:v>28.64</c:v>
                </c:pt>
                <c:pt idx="1">
                  <c:v>28.93999999999999</c:v>
                </c:pt>
                <c:pt idx="2">
                  <c:v>27.59</c:v>
                </c:pt>
                <c:pt idx="3">
                  <c:v>28.93999999999999</c:v>
                </c:pt>
                <c:pt idx="4">
                  <c:v>28.63000000000001</c:v>
                </c:pt>
                <c:pt idx="5">
                  <c:v>29.24</c:v>
                </c:pt>
              </c:numCache>
            </c:numRef>
          </c:xVal>
          <c:yVal>
            <c:numRef>
              <c:f>Sheet1!$M$37:$M$42</c:f>
              <c:numCache>
                <c:formatCode>General</c:formatCode>
                <c:ptCount val="6"/>
                <c:pt idx="0">
                  <c:v>23.18</c:v>
                </c:pt>
                <c:pt idx="1">
                  <c:v>22.25</c:v>
                </c:pt>
                <c:pt idx="2">
                  <c:v>24.53</c:v>
                </c:pt>
                <c:pt idx="3">
                  <c:v>16.77</c:v>
                </c:pt>
                <c:pt idx="4">
                  <c:v>25.1</c:v>
                </c:pt>
                <c:pt idx="5">
                  <c:v>26.91</c:v>
                </c:pt>
              </c:numCache>
            </c:numRef>
          </c:yVal>
        </c:ser>
        <c:dLbls>
          <c:showVal val="1"/>
          <c:showCatName val="1"/>
        </c:dLbls>
        <c:axId val="397271032"/>
        <c:axId val="427987832"/>
      </c:scatterChart>
      <c:valAx>
        <c:axId val="397271032"/>
        <c:scaling>
          <c:orientation val="minMax"/>
        </c:scaling>
        <c:axPos val="b"/>
        <c:title>
          <c:tx>
            <c:rich>
              <a:bodyPr/>
              <a:lstStyle/>
              <a:p>
                <a:pPr>
                  <a:defRPr/>
                </a:pPr>
                <a:r>
                  <a:rPr lang="en-US"/>
                  <a:t>Sea Surface Temperature (°C)</a:t>
                </a:r>
              </a:p>
            </c:rich>
          </c:tx>
          <c:layout/>
        </c:title>
        <c:numFmt formatCode="General" sourceLinked="1"/>
        <c:tickLblPos val="nextTo"/>
        <c:crossAx val="427987832"/>
        <c:crosses val="autoZero"/>
        <c:crossBetween val="midCat"/>
      </c:valAx>
      <c:valAx>
        <c:axId val="427987832"/>
        <c:scaling>
          <c:orientation val="minMax"/>
        </c:scaling>
        <c:axPos val="l"/>
        <c:majorGridlines/>
        <c:title>
          <c:tx>
            <c:rich>
              <a:bodyPr/>
              <a:lstStyle/>
              <a:p>
                <a:pPr>
                  <a:defRPr/>
                </a:pPr>
                <a:r>
                  <a:rPr lang="en-US"/>
                  <a:t>Wind Speed (m/s)</a:t>
                </a:r>
              </a:p>
            </c:rich>
          </c:tx>
          <c:layout/>
        </c:title>
        <c:numFmt formatCode="General" sourceLinked="1"/>
        <c:tickLblPos val="nextTo"/>
        <c:crossAx val="397271032"/>
        <c:crosses val="autoZero"/>
        <c:crossBetween val="midCat"/>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32040630916691"/>
          <c:y val="0.266666666666667"/>
          <c:w val="0.632130770470227"/>
          <c:h val="0.554023184601925"/>
        </c:manualLayout>
      </c:layout>
      <c:scatterChart>
        <c:scatterStyle val="lineMarker"/>
        <c:ser>
          <c:idx val="0"/>
          <c:order val="0"/>
          <c:spPr>
            <a:ln w="47625">
              <a:noFill/>
            </a:ln>
          </c:spPr>
          <c:xVal>
            <c:numRef>
              <c:f>Sheet1!$C$4:$C$8</c:f>
              <c:numCache>
                <c:formatCode>General</c:formatCode>
                <c:ptCount val="5"/>
                <c:pt idx="0">
                  <c:v>27.04</c:v>
                </c:pt>
                <c:pt idx="1">
                  <c:v>22.97</c:v>
                </c:pt>
                <c:pt idx="2">
                  <c:v>25.04</c:v>
                </c:pt>
                <c:pt idx="3">
                  <c:v>25.08</c:v>
                </c:pt>
                <c:pt idx="4">
                  <c:v>25.47999999999999</c:v>
                </c:pt>
              </c:numCache>
            </c:numRef>
          </c:xVal>
          <c:yVal>
            <c:numRef>
              <c:f>Sheet1!$G$4:$G$8</c:f>
              <c:numCache>
                <c:formatCode>General</c:formatCode>
                <c:ptCount val="5"/>
                <c:pt idx="0">
                  <c:v>28.43</c:v>
                </c:pt>
                <c:pt idx="1">
                  <c:v>28.27999999999999</c:v>
                </c:pt>
                <c:pt idx="2">
                  <c:v>25.05</c:v>
                </c:pt>
                <c:pt idx="3">
                  <c:v>27.45</c:v>
                </c:pt>
                <c:pt idx="4">
                  <c:v>28.73</c:v>
                </c:pt>
              </c:numCache>
            </c:numRef>
          </c:yVal>
        </c:ser>
        <c:axId val="318322136"/>
        <c:axId val="397136920"/>
      </c:scatterChart>
      <c:valAx>
        <c:axId val="318322136"/>
        <c:scaling>
          <c:orientation val="minMax"/>
        </c:scaling>
        <c:axPos val="b"/>
        <c:numFmt formatCode="General" sourceLinked="1"/>
        <c:tickLblPos val="nextTo"/>
        <c:crossAx val="397136920"/>
        <c:crosses val="autoZero"/>
        <c:crossBetween val="midCat"/>
      </c:valAx>
      <c:valAx>
        <c:axId val="397136920"/>
        <c:scaling>
          <c:orientation val="minMax"/>
        </c:scaling>
        <c:axPos val="l"/>
        <c:majorGridlines/>
        <c:numFmt formatCode="General" sourceLinked="1"/>
        <c:tickLblPos val="nextTo"/>
        <c:crossAx val="318322136"/>
        <c:crosses val="autoZero"/>
        <c:crossBetween val="midCat"/>
      </c:valAx>
    </c:plotArea>
    <c:legend>
      <c:legendPos val="r"/>
      <c:layout/>
    </c:legend>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1"/>
  <c:chart>
    <c:title>
      <c:tx>
        <c:rich>
          <a:bodyPr/>
          <a:lstStyle/>
          <a:p>
            <a:pPr>
              <a:defRPr/>
            </a:pPr>
            <a:r>
              <a:rPr lang="en-US" dirty="0" smtClean="0"/>
              <a:t>Final Correlation of 2005</a:t>
            </a:r>
            <a:r>
              <a:rPr lang="en-US" baseline="0" dirty="0" smtClean="0"/>
              <a:t> Hurricane Data</a:t>
            </a:r>
            <a:endParaRPr lang="en-US" dirty="0"/>
          </a:p>
        </c:rich>
      </c:tx>
      <c:layout>
        <c:manualLayout>
          <c:xMode val="edge"/>
          <c:yMode val="edge"/>
          <c:x val="0.141565205468719"/>
          <c:y val="0.0"/>
        </c:manualLayout>
      </c:layout>
    </c:title>
    <c:plotArea>
      <c:layout/>
      <c:scatterChart>
        <c:scatterStyle val="lineMarker"/>
        <c:ser>
          <c:idx val="0"/>
          <c:order val="0"/>
          <c:spPr>
            <a:ln w="66675">
              <a:noFill/>
            </a:ln>
          </c:spPr>
          <c:dLbls>
            <c:delete val="1"/>
          </c:dLbls>
          <c:xVal>
            <c:numRef>
              <c:f>Sheet1!$A$2:$A$77</c:f>
              <c:numCache>
                <c:formatCode>General</c:formatCode>
                <c:ptCount val="76"/>
                <c:pt idx="0">
                  <c:v>23.09</c:v>
                </c:pt>
                <c:pt idx="1">
                  <c:v>23.54</c:v>
                </c:pt>
                <c:pt idx="2">
                  <c:v>24.29</c:v>
                </c:pt>
                <c:pt idx="3">
                  <c:v>25.29</c:v>
                </c:pt>
                <c:pt idx="4">
                  <c:v>26.09</c:v>
                </c:pt>
                <c:pt idx="5">
                  <c:v>26.12</c:v>
                </c:pt>
                <c:pt idx="6">
                  <c:v>26.39</c:v>
                </c:pt>
                <c:pt idx="7">
                  <c:v>26.44</c:v>
                </c:pt>
                <c:pt idx="8">
                  <c:v>26.69</c:v>
                </c:pt>
                <c:pt idx="9">
                  <c:v>26.69</c:v>
                </c:pt>
                <c:pt idx="10">
                  <c:v>26.79</c:v>
                </c:pt>
                <c:pt idx="11">
                  <c:v>26.89</c:v>
                </c:pt>
                <c:pt idx="12">
                  <c:v>26.99</c:v>
                </c:pt>
                <c:pt idx="13">
                  <c:v>27.44</c:v>
                </c:pt>
                <c:pt idx="14">
                  <c:v>27.59</c:v>
                </c:pt>
                <c:pt idx="15">
                  <c:v>27.63</c:v>
                </c:pt>
                <c:pt idx="16">
                  <c:v>27.89</c:v>
                </c:pt>
                <c:pt idx="17">
                  <c:v>27.89</c:v>
                </c:pt>
                <c:pt idx="18">
                  <c:v>27.89</c:v>
                </c:pt>
                <c:pt idx="19">
                  <c:v>28.34</c:v>
                </c:pt>
                <c:pt idx="20">
                  <c:v>28.49</c:v>
                </c:pt>
                <c:pt idx="21">
                  <c:v>28.49</c:v>
                </c:pt>
                <c:pt idx="22">
                  <c:v>28.49</c:v>
                </c:pt>
                <c:pt idx="23">
                  <c:v>28.63</c:v>
                </c:pt>
                <c:pt idx="24">
                  <c:v>28.64</c:v>
                </c:pt>
                <c:pt idx="25">
                  <c:v>28.76</c:v>
                </c:pt>
                <c:pt idx="26">
                  <c:v>28.76</c:v>
                </c:pt>
                <c:pt idx="27">
                  <c:v>28.79</c:v>
                </c:pt>
                <c:pt idx="28">
                  <c:v>28.94</c:v>
                </c:pt>
                <c:pt idx="29">
                  <c:v>28.94</c:v>
                </c:pt>
                <c:pt idx="30">
                  <c:v>28.94</c:v>
                </c:pt>
                <c:pt idx="31">
                  <c:v>28.94</c:v>
                </c:pt>
                <c:pt idx="32">
                  <c:v>29.09</c:v>
                </c:pt>
                <c:pt idx="33">
                  <c:v>29.09</c:v>
                </c:pt>
                <c:pt idx="34">
                  <c:v>29.24</c:v>
                </c:pt>
                <c:pt idx="35">
                  <c:v>29.24</c:v>
                </c:pt>
                <c:pt idx="36">
                  <c:v>29.24</c:v>
                </c:pt>
                <c:pt idx="37">
                  <c:v>29.39</c:v>
                </c:pt>
                <c:pt idx="38">
                  <c:v>29.79</c:v>
                </c:pt>
                <c:pt idx="39">
                  <c:v>29.99</c:v>
                </c:pt>
                <c:pt idx="40">
                  <c:v>29.99</c:v>
                </c:pt>
                <c:pt idx="41">
                  <c:v>30.44</c:v>
                </c:pt>
                <c:pt idx="42">
                  <c:v>27.38</c:v>
                </c:pt>
                <c:pt idx="43">
                  <c:v>29.33</c:v>
                </c:pt>
                <c:pt idx="44">
                  <c:v>28.43</c:v>
                </c:pt>
                <c:pt idx="45">
                  <c:v>28.28</c:v>
                </c:pt>
                <c:pt idx="46">
                  <c:v>25.05</c:v>
                </c:pt>
                <c:pt idx="47">
                  <c:v>27.45</c:v>
                </c:pt>
                <c:pt idx="48">
                  <c:v>28.73</c:v>
                </c:pt>
                <c:pt idx="49">
                  <c:v>28.13</c:v>
                </c:pt>
                <c:pt idx="50">
                  <c:v>27.23</c:v>
                </c:pt>
                <c:pt idx="51">
                  <c:v>29.93</c:v>
                </c:pt>
                <c:pt idx="52">
                  <c:v>28.8</c:v>
                </c:pt>
                <c:pt idx="53">
                  <c:v>27.0</c:v>
                </c:pt>
                <c:pt idx="54">
                  <c:v>28.58</c:v>
                </c:pt>
                <c:pt idx="55">
                  <c:v>29.55</c:v>
                </c:pt>
                <c:pt idx="56">
                  <c:v>30.75</c:v>
                </c:pt>
                <c:pt idx="58">
                  <c:v>27.98</c:v>
                </c:pt>
                <c:pt idx="60">
                  <c:v>29.78</c:v>
                </c:pt>
                <c:pt idx="62">
                  <c:v>27.6</c:v>
                </c:pt>
                <c:pt idx="64">
                  <c:v>29.33</c:v>
                </c:pt>
                <c:pt idx="66">
                  <c:v>30.68</c:v>
                </c:pt>
                <c:pt idx="67">
                  <c:v>27.68</c:v>
                </c:pt>
                <c:pt idx="68">
                  <c:v>29.4</c:v>
                </c:pt>
                <c:pt idx="69">
                  <c:v>26.93</c:v>
                </c:pt>
                <c:pt idx="70">
                  <c:v>27.08</c:v>
                </c:pt>
                <c:pt idx="71">
                  <c:v>29.85</c:v>
                </c:pt>
                <c:pt idx="72">
                  <c:v>29.62</c:v>
                </c:pt>
                <c:pt idx="73">
                  <c:v>29.48</c:v>
                </c:pt>
                <c:pt idx="74">
                  <c:v>29.78</c:v>
                </c:pt>
                <c:pt idx="75">
                  <c:v>29.62</c:v>
                </c:pt>
              </c:numCache>
            </c:numRef>
          </c:xVal>
          <c:yVal>
            <c:numRef>
              <c:f>Sheet1!$B$2:$B$77</c:f>
              <c:numCache>
                <c:formatCode>General</c:formatCode>
                <c:ptCount val="76"/>
                <c:pt idx="0">
                  <c:v>24.96</c:v>
                </c:pt>
                <c:pt idx="1">
                  <c:v>26.77</c:v>
                </c:pt>
                <c:pt idx="2">
                  <c:v>29.69</c:v>
                </c:pt>
                <c:pt idx="3">
                  <c:v>22.66</c:v>
                </c:pt>
                <c:pt idx="4">
                  <c:v>38.92</c:v>
                </c:pt>
                <c:pt idx="5">
                  <c:v>27.44</c:v>
                </c:pt>
                <c:pt idx="6">
                  <c:v>24.48</c:v>
                </c:pt>
                <c:pt idx="7">
                  <c:v>38.42</c:v>
                </c:pt>
                <c:pt idx="8">
                  <c:v>24.91</c:v>
                </c:pt>
                <c:pt idx="9">
                  <c:v>21.3</c:v>
                </c:pt>
                <c:pt idx="10">
                  <c:v>23.62</c:v>
                </c:pt>
                <c:pt idx="11">
                  <c:v>34.44</c:v>
                </c:pt>
                <c:pt idx="12">
                  <c:v>22.8</c:v>
                </c:pt>
                <c:pt idx="13">
                  <c:v>27.58</c:v>
                </c:pt>
                <c:pt idx="14">
                  <c:v>24.53</c:v>
                </c:pt>
                <c:pt idx="15">
                  <c:v>30.44</c:v>
                </c:pt>
                <c:pt idx="16">
                  <c:v>17.35</c:v>
                </c:pt>
                <c:pt idx="17">
                  <c:v>22.96</c:v>
                </c:pt>
                <c:pt idx="18">
                  <c:v>15.23</c:v>
                </c:pt>
                <c:pt idx="19">
                  <c:v>24.33</c:v>
                </c:pt>
                <c:pt idx="20">
                  <c:v>28.94</c:v>
                </c:pt>
                <c:pt idx="21">
                  <c:v>21.48</c:v>
                </c:pt>
                <c:pt idx="22">
                  <c:v>26.06</c:v>
                </c:pt>
                <c:pt idx="23">
                  <c:v>25.1</c:v>
                </c:pt>
                <c:pt idx="24">
                  <c:v>23.18</c:v>
                </c:pt>
                <c:pt idx="25">
                  <c:v>23.12</c:v>
                </c:pt>
                <c:pt idx="26">
                  <c:v>18.38</c:v>
                </c:pt>
                <c:pt idx="27">
                  <c:v>23.98</c:v>
                </c:pt>
                <c:pt idx="28">
                  <c:v>30.14</c:v>
                </c:pt>
                <c:pt idx="29">
                  <c:v>17.92</c:v>
                </c:pt>
                <c:pt idx="30">
                  <c:v>22.25</c:v>
                </c:pt>
                <c:pt idx="31">
                  <c:v>16.77</c:v>
                </c:pt>
                <c:pt idx="32">
                  <c:v>27.12</c:v>
                </c:pt>
                <c:pt idx="33">
                  <c:v>42.42</c:v>
                </c:pt>
                <c:pt idx="34">
                  <c:v>26.88</c:v>
                </c:pt>
                <c:pt idx="35">
                  <c:v>20.66</c:v>
                </c:pt>
                <c:pt idx="36">
                  <c:v>26.91</c:v>
                </c:pt>
                <c:pt idx="37">
                  <c:v>31.26</c:v>
                </c:pt>
                <c:pt idx="38">
                  <c:v>25.36</c:v>
                </c:pt>
                <c:pt idx="39">
                  <c:v>16.43</c:v>
                </c:pt>
                <c:pt idx="40">
                  <c:v>35.17</c:v>
                </c:pt>
                <c:pt idx="41">
                  <c:v>19.03</c:v>
                </c:pt>
                <c:pt idx="42">
                  <c:v>27.13</c:v>
                </c:pt>
                <c:pt idx="43">
                  <c:v>24.77</c:v>
                </c:pt>
                <c:pt idx="44">
                  <c:v>27.04</c:v>
                </c:pt>
                <c:pt idx="45">
                  <c:v>22.97</c:v>
                </c:pt>
                <c:pt idx="46">
                  <c:v>25.04</c:v>
                </c:pt>
                <c:pt idx="47">
                  <c:v>25.08</c:v>
                </c:pt>
                <c:pt idx="48">
                  <c:v>25.48</c:v>
                </c:pt>
                <c:pt idx="49">
                  <c:v>26.13</c:v>
                </c:pt>
                <c:pt idx="50">
                  <c:v>21.98</c:v>
                </c:pt>
                <c:pt idx="51">
                  <c:v>35.41</c:v>
                </c:pt>
                <c:pt idx="52">
                  <c:v>28.79</c:v>
                </c:pt>
                <c:pt idx="53">
                  <c:v>28.58</c:v>
                </c:pt>
                <c:pt idx="54">
                  <c:v>26.02</c:v>
                </c:pt>
                <c:pt idx="55">
                  <c:v>24.53</c:v>
                </c:pt>
                <c:pt idx="56">
                  <c:v>18.69</c:v>
                </c:pt>
                <c:pt idx="58">
                  <c:v>23.84</c:v>
                </c:pt>
                <c:pt idx="60">
                  <c:v>33.1</c:v>
                </c:pt>
                <c:pt idx="62">
                  <c:v>26.12</c:v>
                </c:pt>
                <c:pt idx="64">
                  <c:v>35.22</c:v>
                </c:pt>
                <c:pt idx="66">
                  <c:v>25.21</c:v>
                </c:pt>
                <c:pt idx="67">
                  <c:v>14.37</c:v>
                </c:pt>
                <c:pt idx="68">
                  <c:v>24.0</c:v>
                </c:pt>
                <c:pt idx="69">
                  <c:v>20.07</c:v>
                </c:pt>
                <c:pt idx="70">
                  <c:v>24.53</c:v>
                </c:pt>
                <c:pt idx="71">
                  <c:v>34.17</c:v>
                </c:pt>
                <c:pt idx="72">
                  <c:v>25.28</c:v>
                </c:pt>
                <c:pt idx="73">
                  <c:v>29.82</c:v>
                </c:pt>
                <c:pt idx="74">
                  <c:v>25.27</c:v>
                </c:pt>
                <c:pt idx="75">
                  <c:v>19.87</c:v>
                </c:pt>
              </c:numCache>
            </c:numRef>
          </c:yVal>
        </c:ser>
        <c:dLbls>
          <c:showVal val="1"/>
          <c:showCatName val="1"/>
        </c:dLbls>
        <c:axId val="318724280"/>
        <c:axId val="394539624"/>
      </c:scatterChart>
      <c:valAx>
        <c:axId val="318724280"/>
        <c:scaling>
          <c:orientation val="minMax"/>
          <c:max val="32.0"/>
          <c:min val="22.0"/>
        </c:scaling>
        <c:axPos val="b"/>
        <c:title>
          <c:tx>
            <c:rich>
              <a:bodyPr/>
              <a:lstStyle/>
              <a:p>
                <a:pPr>
                  <a:defRPr/>
                </a:pPr>
                <a:r>
                  <a:rPr lang="en-US"/>
                  <a:t>Sea Surface Temperature (°C)</a:t>
                </a:r>
              </a:p>
            </c:rich>
          </c:tx>
          <c:layout/>
        </c:title>
        <c:numFmt formatCode="General" sourceLinked="1"/>
        <c:tickLblPos val="nextTo"/>
        <c:crossAx val="394539624"/>
        <c:crosses val="autoZero"/>
        <c:crossBetween val="midCat"/>
        <c:majorUnit val="2.0"/>
      </c:valAx>
      <c:valAx>
        <c:axId val="394539624"/>
        <c:scaling>
          <c:orientation val="minMax"/>
        </c:scaling>
        <c:axPos val="l"/>
        <c:majorGridlines/>
        <c:title>
          <c:tx>
            <c:rich>
              <a:bodyPr/>
              <a:lstStyle/>
              <a:p>
                <a:pPr>
                  <a:defRPr/>
                </a:pPr>
                <a:r>
                  <a:rPr lang="en-US"/>
                  <a:t>Wind Speed (m/s)</a:t>
                </a:r>
              </a:p>
            </c:rich>
          </c:tx>
          <c:layout/>
        </c:title>
        <c:numFmt formatCode="General" sourceLinked="1"/>
        <c:tickLblPos val="nextTo"/>
        <c:crossAx val="318724280"/>
        <c:crosses val="autoZero"/>
        <c:crossBetween val="midCat"/>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0.29125</cdr:x>
      <cdr:y>0.1</cdr:y>
    </cdr:from>
    <cdr:to>
      <cdr:x>0.5414</cdr:x>
      <cdr:y>0.5</cdr:y>
    </cdr:to>
    <cdr:sp macro="" textlink="">
      <cdr:nvSpPr>
        <cdr:cNvPr id="2" name="TextBox 1"/>
        <cdr:cNvSpPr txBox="1"/>
      </cdr:nvSpPr>
      <cdr:spPr>
        <a:xfrm xmlns:a="http://schemas.openxmlformats.org/drawingml/2006/main">
          <a:off x="1064641" y="228599"/>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smtClean="0"/>
            <a:t>Tropical Storm Bret</a:t>
          </a:r>
          <a:endParaRPr lang="en-US" sz="16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4F80B87-DBE9-9D47-9F18-FDEA0D450A98}" type="datetimeFigureOut">
              <a:rPr lang="en-US" smtClean="0"/>
              <a:pPr/>
              <a:t>4/15/10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14788-486A-0F4C-B0AD-A71D7C9359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endParaRPr lang="en-US" dirty="0"/>
          </a:p>
        </p:txBody>
      </p:sp>
      <p:sp>
        <p:nvSpPr>
          <p:cNvPr id="5" name="Footer Placeholder 4"/>
          <p:cNvSpPr>
            <a:spLocks noGrp="1"/>
          </p:cNvSpPr>
          <p:nvPr>
            <p:ph type="ftr" sz="quarter" idx="3"/>
          </p:nvPr>
        </p:nvSpPr>
        <p:spPr>
          <a:xfrm>
            <a:off x="457200" y="6356350"/>
            <a:ext cx="5562600" cy="365125"/>
          </a:xfrm>
          <a:prstGeom prst="rect">
            <a:avLst/>
          </a:prstGeom>
        </p:spPr>
        <p:style>
          <a:lnRef idx="1">
            <a:schemeClr val="accent5"/>
          </a:lnRef>
          <a:fillRef idx="3">
            <a:schemeClr val="accent5"/>
          </a:fillRef>
          <a:effectRef idx="2">
            <a:schemeClr val="accent5"/>
          </a:effectRef>
          <a:fontRef idx="none"/>
        </p:style>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14788-486A-0F4C-B0AD-A71D7C935943}" type="slidenum">
              <a:rPr lang="en-US" smtClean="0"/>
              <a:pPr/>
              <a:t>‹#›</a:t>
            </a:fld>
            <a:endParaRPr lang="en-US"/>
          </a:p>
        </p:txBody>
      </p:sp>
      <p:sp>
        <p:nvSpPr>
          <p:cNvPr id="8" name="Rectangle 7"/>
          <p:cNvSpPr/>
          <p:nvPr userDrawn="1"/>
        </p:nvSpPr>
        <p:spPr>
          <a:xfrm>
            <a:off x="0" y="0"/>
            <a:ext cx="9144000" cy="1066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smtClean="0"/>
              <a:t>Oceanography</a:t>
            </a:r>
            <a:r>
              <a:rPr lang="en-US" sz="2800" baseline="0" dirty="0" smtClean="0"/>
              <a:t> Team 2009-2010</a:t>
            </a:r>
            <a:endParaRPr lang="en-US" sz="2800" dirty="0"/>
          </a:p>
        </p:txBody>
      </p:sp>
      <p:pic>
        <p:nvPicPr>
          <p:cNvPr id="14" name="Picture 13" descr="water.png"/>
          <p:cNvPicPr>
            <a:picLocks noChangeAspect="1"/>
          </p:cNvPicPr>
          <p:nvPr userDrawn="1"/>
        </p:nvPicPr>
        <p:blipFill>
          <a:blip r:embed="rId13"/>
          <a:stretch>
            <a:fillRect/>
          </a:stretch>
        </p:blipFill>
        <p:spPr>
          <a:xfrm>
            <a:off x="63500" y="0"/>
            <a:ext cx="1765300" cy="10941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 Id="rId5" Type="http://schemas.openxmlformats.org/officeDocument/2006/relationships/chart" Target="../charts/char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poet.jpl.nasa.gov/" TargetMode="Externa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headerOcean.jpg"/>
          <p:cNvPicPr>
            <a:picLocks noChangeAspect="1"/>
          </p:cNvPicPr>
          <p:nvPr/>
        </p:nvPicPr>
        <p:blipFill>
          <a:blip r:embed="rId2"/>
          <a:stretch>
            <a:fillRect/>
          </a:stretch>
        </p:blipFill>
        <p:spPr>
          <a:xfrm>
            <a:off x="0" y="0"/>
            <a:ext cx="9144000" cy="1958975"/>
          </a:xfrm>
          <a:prstGeom prst="rect">
            <a:avLst/>
          </a:prstGeom>
        </p:spPr>
      </p:pic>
      <p:pic>
        <p:nvPicPr>
          <p:cNvPr id="6" name="Picture 5" descr="sq1.jpg"/>
          <p:cNvPicPr>
            <a:picLocks noChangeAspect="1"/>
          </p:cNvPicPr>
          <p:nvPr/>
        </p:nvPicPr>
        <p:blipFill>
          <a:blip r:embed="rId3"/>
          <a:stretch>
            <a:fillRect/>
          </a:stretch>
        </p:blipFill>
        <p:spPr>
          <a:xfrm>
            <a:off x="304799" y="2460624"/>
            <a:ext cx="1752601" cy="3863975"/>
          </a:xfrm>
          <a:prstGeom prst="rect">
            <a:avLst/>
          </a:prstGeom>
        </p:spPr>
      </p:pic>
      <p:pic>
        <p:nvPicPr>
          <p:cNvPr id="7" name="Picture 6" descr="sq2.jpg"/>
          <p:cNvPicPr>
            <a:picLocks noChangeAspect="1"/>
          </p:cNvPicPr>
          <p:nvPr/>
        </p:nvPicPr>
        <p:blipFill>
          <a:blip r:embed="rId4"/>
          <a:stretch>
            <a:fillRect/>
          </a:stretch>
        </p:blipFill>
        <p:spPr>
          <a:xfrm>
            <a:off x="2286000" y="2460624"/>
            <a:ext cx="1828800" cy="1828800"/>
          </a:xfrm>
          <a:prstGeom prst="rect">
            <a:avLst/>
          </a:prstGeom>
        </p:spPr>
      </p:pic>
      <p:pic>
        <p:nvPicPr>
          <p:cNvPr id="8" name="Picture 7" descr="sq3.jpg"/>
          <p:cNvPicPr>
            <a:picLocks noChangeAspect="1"/>
          </p:cNvPicPr>
          <p:nvPr/>
        </p:nvPicPr>
        <p:blipFill>
          <a:blip r:embed="rId5"/>
          <a:stretch>
            <a:fillRect/>
          </a:stretch>
        </p:blipFill>
        <p:spPr>
          <a:xfrm>
            <a:off x="2286000" y="4495800"/>
            <a:ext cx="1828800" cy="1828800"/>
          </a:xfrm>
          <a:prstGeom prst="rect">
            <a:avLst/>
          </a:prstGeom>
        </p:spPr>
      </p:pic>
      <p:sp>
        <p:nvSpPr>
          <p:cNvPr id="12" name="TextBox 11"/>
          <p:cNvSpPr txBox="1"/>
          <p:nvPr/>
        </p:nvSpPr>
        <p:spPr>
          <a:xfrm>
            <a:off x="4267200" y="2460624"/>
            <a:ext cx="4724400" cy="1938992"/>
          </a:xfrm>
          <a:prstGeom prst="rect">
            <a:avLst/>
          </a:prstGeom>
          <a:noFill/>
        </p:spPr>
        <p:txBody>
          <a:bodyPr wrap="square" rtlCol="0">
            <a:spAutoFit/>
          </a:bodyPr>
          <a:lstStyle/>
          <a:p>
            <a:r>
              <a:rPr lang="en-US" sz="2400" dirty="0" smtClean="0"/>
              <a:t>The effect of Sea Surface Temperature on the Wind Speeds of Major Hurricanes  of 2005, a Reexamination of Satellite Remote Sensing Data </a:t>
            </a:r>
            <a:endParaRPr lang="en-US" sz="2400" dirty="0"/>
          </a:p>
        </p:txBody>
      </p:sp>
      <p:sp>
        <p:nvSpPr>
          <p:cNvPr id="13" name="TextBox 12"/>
          <p:cNvSpPr txBox="1"/>
          <p:nvPr/>
        </p:nvSpPr>
        <p:spPr>
          <a:xfrm>
            <a:off x="6796974" y="4495800"/>
            <a:ext cx="2347026" cy="307777"/>
          </a:xfrm>
          <a:prstGeom prst="rect">
            <a:avLst/>
          </a:prstGeom>
          <a:noFill/>
        </p:spPr>
        <p:txBody>
          <a:bodyPr wrap="square" rtlCol="0">
            <a:spAutoFit/>
          </a:bodyPr>
          <a:lstStyle/>
          <a:p>
            <a:r>
              <a:rPr lang="en-US" sz="1400" dirty="0" smtClean="0"/>
              <a:t>Mentor: Dr. Jinchun Yuan</a:t>
            </a:r>
            <a:endParaRPr lang="en-US" sz="1400" dirty="0"/>
          </a:p>
        </p:txBody>
      </p:sp>
      <p:sp>
        <p:nvSpPr>
          <p:cNvPr id="14" name="TextBox 13"/>
          <p:cNvSpPr txBox="1"/>
          <p:nvPr/>
        </p:nvSpPr>
        <p:spPr>
          <a:xfrm>
            <a:off x="4267200" y="4875311"/>
            <a:ext cx="4724400" cy="523220"/>
          </a:xfrm>
          <a:prstGeom prst="rect">
            <a:avLst/>
          </a:prstGeom>
          <a:noFill/>
        </p:spPr>
        <p:txBody>
          <a:bodyPr wrap="square" rtlCol="0">
            <a:spAutoFit/>
          </a:bodyPr>
          <a:lstStyle/>
          <a:p>
            <a:r>
              <a:rPr lang="en-US" sz="1400" dirty="0" smtClean="0"/>
              <a:t>Members: Jean Bevins, Cedric Hall, Ashley </a:t>
            </a:r>
            <a:r>
              <a:rPr lang="en-US" sz="1400" dirty="0" err="1" smtClean="0"/>
              <a:t>Basnight</a:t>
            </a:r>
            <a:r>
              <a:rPr lang="en-US" sz="1400" dirty="0" smtClean="0"/>
              <a:t>, Nicholas Tabron </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4419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Poet Data View (Photo)</a:t>
            </a:r>
            <a:endParaRPr lang="en-US" sz="3200" dirty="0">
              <a:solidFill>
                <a:schemeClr val="tx2"/>
              </a:solidFill>
            </a:endParaRPr>
          </a:p>
        </p:txBody>
      </p:sp>
      <p:pic>
        <p:nvPicPr>
          <p:cNvPr id="2050" name="Picture 2"/>
          <p:cNvPicPr>
            <a:picLocks noChangeAspect="1" noChangeArrowheads="1"/>
          </p:cNvPicPr>
          <p:nvPr/>
        </p:nvPicPr>
        <p:blipFill>
          <a:blip r:embed="rId2"/>
          <a:srcRect/>
          <a:stretch>
            <a:fillRect/>
          </a:stretch>
        </p:blipFill>
        <p:spPr bwMode="auto">
          <a:xfrm>
            <a:off x="355600" y="2133600"/>
            <a:ext cx="4064000" cy="3048000"/>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4800600" y="2108775"/>
            <a:ext cx="4097100" cy="3072825"/>
          </a:xfrm>
          <a:prstGeom prst="rect">
            <a:avLst/>
          </a:prstGeom>
        </p:spPr>
      </p:pic>
      <p:sp>
        <p:nvSpPr>
          <p:cNvPr id="5" name="TextBox 4"/>
          <p:cNvSpPr txBox="1"/>
          <p:nvPr/>
        </p:nvSpPr>
        <p:spPr>
          <a:xfrm>
            <a:off x="1752600" y="5638800"/>
            <a:ext cx="1387068" cy="369332"/>
          </a:xfrm>
          <a:prstGeom prst="rect">
            <a:avLst/>
          </a:prstGeom>
          <a:noFill/>
        </p:spPr>
        <p:txBody>
          <a:bodyPr wrap="none" rtlCol="0">
            <a:spAutoFit/>
          </a:bodyPr>
          <a:lstStyle/>
          <a:p>
            <a:r>
              <a:rPr lang="en-US" dirty="0" smtClean="0"/>
              <a:t>Temperature</a:t>
            </a:r>
            <a:endParaRPr lang="en-US" dirty="0"/>
          </a:p>
        </p:txBody>
      </p:sp>
      <p:sp>
        <p:nvSpPr>
          <p:cNvPr id="6" name="TextBox 5"/>
          <p:cNvSpPr txBox="1"/>
          <p:nvPr/>
        </p:nvSpPr>
        <p:spPr>
          <a:xfrm>
            <a:off x="6553200" y="5638800"/>
            <a:ext cx="1316060" cy="369332"/>
          </a:xfrm>
          <a:prstGeom prst="rect">
            <a:avLst/>
          </a:prstGeom>
          <a:noFill/>
        </p:spPr>
        <p:txBody>
          <a:bodyPr wrap="none" rtlCol="0">
            <a:spAutoFit/>
          </a:bodyPr>
          <a:lstStyle/>
          <a:p>
            <a:r>
              <a:rPr lang="en-US" dirty="0" smtClean="0"/>
              <a:t>Wind Speed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ASCII Chart</a:t>
            </a:r>
            <a:endParaRPr lang="en-US" sz="3200" dirty="0">
              <a:solidFill>
                <a:schemeClr val="tx2"/>
              </a:solidFill>
            </a:endParaRPr>
          </a:p>
        </p:txBody>
      </p:sp>
      <p:pic>
        <p:nvPicPr>
          <p:cNvPr id="4" name="Picture 3" descr="Picture 2.png"/>
          <p:cNvPicPr>
            <a:picLocks noChangeAspect="1"/>
          </p:cNvPicPr>
          <p:nvPr/>
        </p:nvPicPr>
        <p:blipFill>
          <a:blip r:embed="rId2"/>
          <a:stretch>
            <a:fillRect/>
          </a:stretch>
        </p:blipFill>
        <p:spPr>
          <a:xfrm>
            <a:off x="4800600" y="1371600"/>
            <a:ext cx="3546475" cy="4823921"/>
          </a:xfrm>
          <a:prstGeom prst="rect">
            <a:avLst/>
          </a:prstGeom>
        </p:spPr>
      </p:pic>
      <p:sp>
        <p:nvSpPr>
          <p:cNvPr id="5" name="Rectangle 4"/>
          <p:cNvSpPr/>
          <p:nvPr/>
        </p:nvSpPr>
        <p:spPr>
          <a:xfrm>
            <a:off x="228600" y="2459504"/>
            <a:ext cx="4572000" cy="646331"/>
          </a:xfrm>
          <a:prstGeom prst="rect">
            <a:avLst/>
          </a:prstGeom>
        </p:spPr>
        <p:txBody>
          <a:bodyPr>
            <a:spAutoFit/>
          </a:bodyPr>
          <a:lstStyle/>
          <a:p>
            <a:r>
              <a:rPr lang="en-US" dirty="0" smtClean="0"/>
              <a:t>The American Standard Code for Information Interchange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Data in Excel</a:t>
            </a:r>
            <a:endParaRPr lang="en-US" sz="3200" dirty="0">
              <a:solidFill>
                <a:schemeClr val="tx2"/>
              </a:solidFill>
            </a:endParaRPr>
          </a:p>
        </p:txBody>
      </p:sp>
      <p:pic>
        <p:nvPicPr>
          <p:cNvPr id="4" name="Picture 3"/>
          <p:cNvPicPr>
            <a:picLocks noChangeAspect="1"/>
          </p:cNvPicPr>
          <p:nvPr/>
        </p:nvPicPr>
        <p:blipFill>
          <a:blip r:embed="rId2"/>
          <a:stretch>
            <a:fillRect/>
          </a:stretch>
        </p:blipFill>
        <p:spPr>
          <a:xfrm>
            <a:off x="190500" y="2362200"/>
            <a:ext cx="2921000" cy="2540000"/>
          </a:xfrm>
          <a:prstGeom prst="rect">
            <a:avLst/>
          </a:prstGeom>
        </p:spPr>
      </p:pic>
      <p:sp>
        <p:nvSpPr>
          <p:cNvPr id="5" name="TextBox 4"/>
          <p:cNvSpPr txBox="1"/>
          <p:nvPr/>
        </p:nvSpPr>
        <p:spPr>
          <a:xfrm>
            <a:off x="4419600" y="1828800"/>
            <a:ext cx="3877985" cy="1938992"/>
          </a:xfrm>
          <a:prstGeom prst="rect">
            <a:avLst/>
          </a:prstGeom>
          <a:noFill/>
        </p:spPr>
        <p:txBody>
          <a:bodyPr wrap="none" rtlCol="0">
            <a:spAutoFit/>
          </a:bodyPr>
          <a:lstStyle/>
          <a:p>
            <a:r>
              <a:rPr lang="en-US" sz="2400" dirty="0" smtClean="0"/>
              <a:t>Placing data in Excel</a:t>
            </a:r>
          </a:p>
          <a:p>
            <a:pPr>
              <a:buFont typeface="Arial"/>
              <a:buChar char="•"/>
            </a:pPr>
            <a:r>
              <a:rPr lang="en-US" sz="2400" dirty="0" smtClean="0"/>
              <a:t>Text File</a:t>
            </a:r>
          </a:p>
          <a:p>
            <a:pPr>
              <a:buFont typeface="Arial"/>
              <a:buChar char="•"/>
            </a:pPr>
            <a:r>
              <a:rPr lang="en-US" sz="2400" dirty="0" smtClean="0"/>
              <a:t>Replacing 255’s</a:t>
            </a:r>
          </a:p>
          <a:p>
            <a:pPr>
              <a:buFont typeface="Arial"/>
              <a:buChar char="•"/>
            </a:pPr>
            <a:r>
              <a:rPr lang="en-US" sz="2400" dirty="0" smtClean="0"/>
              <a:t>Sort</a:t>
            </a:r>
          </a:p>
          <a:p>
            <a:pPr>
              <a:buFont typeface="Arial"/>
              <a:buChar char="•"/>
            </a:pPr>
            <a:r>
              <a:rPr lang="en-US" sz="2400" dirty="0" smtClean="0"/>
              <a:t>Look for Highest Wind Speed</a:t>
            </a:r>
            <a:endParaRPr lang="en-US" sz="2400" dirty="0"/>
          </a:p>
        </p:txBody>
      </p:sp>
      <p:pic>
        <p:nvPicPr>
          <p:cNvPr id="6" name="Picture 5"/>
          <p:cNvPicPr>
            <a:picLocks noChangeAspect="1"/>
          </p:cNvPicPr>
          <p:nvPr/>
        </p:nvPicPr>
        <p:blipFill>
          <a:blip r:embed="rId3"/>
          <a:stretch>
            <a:fillRect/>
          </a:stretch>
        </p:blipFill>
        <p:spPr>
          <a:xfrm>
            <a:off x="4953000" y="4267200"/>
            <a:ext cx="2362200" cy="2362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Data in Excel</a:t>
            </a:r>
            <a:endParaRPr lang="en-US" sz="3200" dirty="0">
              <a:solidFill>
                <a:schemeClr val="tx2"/>
              </a:solidFill>
            </a:endParaRPr>
          </a:p>
        </p:txBody>
      </p:sp>
      <p:pic>
        <p:nvPicPr>
          <p:cNvPr id="4" name="Picture 3"/>
          <p:cNvPicPr>
            <a:picLocks noChangeAspect="1"/>
          </p:cNvPicPr>
          <p:nvPr/>
        </p:nvPicPr>
        <p:blipFill>
          <a:blip r:embed="rId2"/>
          <a:stretch>
            <a:fillRect/>
          </a:stretch>
        </p:blipFill>
        <p:spPr>
          <a:xfrm>
            <a:off x="190500" y="2362200"/>
            <a:ext cx="2921000" cy="2540000"/>
          </a:xfrm>
          <a:prstGeom prst="rect">
            <a:avLst/>
          </a:prstGeom>
        </p:spPr>
      </p:pic>
      <p:pic>
        <p:nvPicPr>
          <p:cNvPr id="7" name="Picture 6" descr="Picture 6.png"/>
          <p:cNvPicPr>
            <a:picLocks noChangeAspect="1"/>
          </p:cNvPicPr>
          <p:nvPr/>
        </p:nvPicPr>
        <p:blipFill>
          <a:blip r:embed="rId3"/>
          <a:stretch>
            <a:fillRect/>
          </a:stretch>
        </p:blipFill>
        <p:spPr>
          <a:xfrm>
            <a:off x="3657600" y="1283859"/>
            <a:ext cx="5336399" cy="542174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Calculations</a:t>
            </a:r>
            <a:endParaRPr lang="en-US" sz="3200" dirty="0">
              <a:solidFill>
                <a:schemeClr val="tx2"/>
              </a:solidFill>
            </a:endParaRPr>
          </a:p>
        </p:txBody>
      </p:sp>
      <p:pic>
        <p:nvPicPr>
          <p:cNvPr id="8194" name="Picture 2"/>
          <p:cNvPicPr>
            <a:picLocks noChangeAspect="1" noChangeArrowheads="1"/>
          </p:cNvPicPr>
          <p:nvPr/>
        </p:nvPicPr>
        <p:blipFill>
          <a:blip r:embed="rId2"/>
          <a:srcRect/>
          <a:stretch>
            <a:fillRect/>
          </a:stretch>
        </p:blipFill>
        <p:spPr bwMode="auto">
          <a:xfrm>
            <a:off x="1143000" y="2714625"/>
            <a:ext cx="1266825" cy="1428750"/>
          </a:xfrm>
          <a:prstGeom prst="rect">
            <a:avLst/>
          </a:prstGeom>
          <a:noFill/>
          <a:ln w="9525">
            <a:noFill/>
            <a:miter lim="800000"/>
            <a:headEnd/>
            <a:tailEnd/>
          </a:ln>
        </p:spPr>
      </p:pic>
      <p:sp>
        <p:nvSpPr>
          <p:cNvPr id="5" name="TextBox 4"/>
          <p:cNvSpPr txBox="1"/>
          <p:nvPr/>
        </p:nvSpPr>
        <p:spPr>
          <a:xfrm>
            <a:off x="3810000" y="1371600"/>
            <a:ext cx="5105400" cy="1969770"/>
          </a:xfrm>
          <a:prstGeom prst="rect">
            <a:avLst/>
          </a:prstGeom>
          <a:noFill/>
        </p:spPr>
        <p:txBody>
          <a:bodyPr wrap="square" rtlCol="0">
            <a:spAutoFit/>
          </a:bodyPr>
          <a:lstStyle/>
          <a:p>
            <a:r>
              <a:rPr lang="en-US" dirty="0" smtClean="0"/>
              <a:t>Calculating The Distance:</a:t>
            </a:r>
          </a:p>
          <a:p>
            <a:endParaRPr lang="en-US" dirty="0" smtClean="0"/>
          </a:p>
          <a:p>
            <a:r>
              <a:rPr lang="en-US" dirty="0" smtClean="0">
                <a:solidFill>
                  <a:srgbClr val="3366FF"/>
                </a:solidFill>
              </a:rPr>
              <a:t>Formula</a:t>
            </a:r>
          </a:p>
          <a:p>
            <a:endParaRPr lang="en-US" dirty="0" smtClean="0">
              <a:solidFill>
                <a:srgbClr val="3366FF"/>
              </a:solidFill>
            </a:endParaRPr>
          </a:p>
          <a:p>
            <a:r>
              <a:rPr lang="en-US" sz="3200" dirty="0" smtClean="0">
                <a:solidFill>
                  <a:srgbClr val="3366FF"/>
                </a:solidFill>
              </a:rPr>
              <a:t>=sqrt((x2-x1)^2+(y2-y1)^2)</a:t>
            </a:r>
          </a:p>
          <a:p>
            <a:endParaRPr lang="en-US" dirty="0"/>
          </a:p>
        </p:txBody>
      </p:sp>
      <p:sp>
        <p:nvSpPr>
          <p:cNvPr id="6" name="Down Arrow 5"/>
          <p:cNvSpPr/>
          <p:nvPr/>
        </p:nvSpPr>
        <p:spPr>
          <a:xfrm>
            <a:off x="5715000" y="3341370"/>
            <a:ext cx="533400" cy="69723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451845" y="4343400"/>
            <a:ext cx="5463555" cy="584776"/>
          </a:xfrm>
          <a:prstGeom prst="rect">
            <a:avLst/>
          </a:prstGeom>
          <a:noFill/>
        </p:spPr>
        <p:txBody>
          <a:bodyPr wrap="none" rtlCol="0">
            <a:spAutoFit/>
          </a:bodyPr>
          <a:lstStyle/>
          <a:p>
            <a:r>
              <a:rPr lang="en-US" sz="3200" dirty="0" smtClean="0">
                <a:solidFill>
                  <a:srgbClr val="3366FF"/>
                </a:solidFill>
              </a:rPr>
              <a:t>=sqrt((x2-</a:t>
            </a:r>
            <a:r>
              <a:rPr lang="en-US" sz="3200" dirty="0" smtClean="0">
                <a:solidFill>
                  <a:srgbClr val="FF0000"/>
                </a:solidFill>
              </a:rPr>
              <a:t>$</a:t>
            </a:r>
            <a:r>
              <a:rPr lang="en-US" sz="3200" dirty="0" smtClean="0">
                <a:solidFill>
                  <a:srgbClr val="3366FF"/>
                </a:solidFill>
              </a:rPr>
              <a:t>x</a:t>
            </a:r>
            <a:r>
              <a:rPr lang="en-US" sz="3200" dirty="0" smtClean="0">
                <a:solidFill>
                  <a:srgbClr val="FF0000"/>
                </a:solidFill>
              </a:rPr>
              <a:t>$</a:t>
            </a:r>
            <a:r>
              <a:rPr lang="en-US" sz="3200" dirty="0" smtClean="0">
                <a:solidFill>
                  <a:srgbClr val="3366FF"/>
                </a:solidFill>
              </a:rPr>
              <a:t>1)^2+(y2-</a:t>
            </a:r>
            <a:r>
              <a:rPr lang="en-US" sz="3200" dirty="0" smtClean="0">
                <a:solidFill>
                  <a:srgbClr val="FF0000"/>
                </a:solidFill>
              </a:rPr>
              <a:t>$</a:t>
            </a:r>
            <a:r>
              <a:rPr lang="en-US" sz="3200" dirty="0" smtClean="0">
                <a:solidFill>
                  <a:srgbClr val="3366FF"/>
                </a:solidFill>
              </a:rPr>
              <a:t>y</a:t>
            </a:r>
            <a:r>
              <a:rPr lang="en-US" sz="3200" dirty="0" smtClean="0">
                <a:solidFill>
                  <a:srgbClr val="FF0000"/>
                </a:solidFill>
              </a:rPr>
              <a:t>$</a:t>
            </a:r>
            <a:r>
              <a:rPr lang="en-US" sz="3200" dirty="0" smtClean="0">
                <a:solidFill>
                  <a:srgbClr val="3366FF"/>
                </a:solidFill>
              </a:rPr>
              <a:t>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Creating Graphs</a:t>
            </a:r>
            <a:endParaRPr lang="en-US" sz="3200" dirty="0">
              <a:solidFill>
                <a:schemeClr val="tx2"/>
              </a:solidFill>
            </a:endParaRPr>
          </a:p>
        </p:txBody>
      </p:sp>
      <p:graphicFrame>
        <p:nvGraphicFramePr>
          <p:cNvPr id="5" name="Chart 4"/>
          <p:cNvGraphicFramePr/>
          <p:nvPr/>
        </p:nvGraphicFramePr>
        <p:xfrm>
          <a:off x="203200" y="2209800"/>
          <a:ext cx="33020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203200" y="4343400"/>
          <a:ext cx="35560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59200" y="2486799"/>
            <a:ext cx="5105400" cy="2585323"/>
          </a:xfrm>
          <a:prstGeom prst="rect">
            <a:avLst/>
          </a:prstGeom>
          <a:noFill/>
        </p:spPr>
        <p:txBody>
          <a:bodyPr wrap="square" rtlCol="0">
            <a:spAutoFit/>
          </a:bodyPr>
          <a:lstStyle/>
          <a:p>
            <a:r>
              <a:rPr lang="en-US" dirty="0" smtClean="0"/>
              <a:t>Take the data of the highest wind speed, then the distance, temperature, longitude, and latitude (which was sorted from the smallest to largest) and place them in a separate excel document. Next, you create the graph, wind speed being the  y axis, and sea surface temperature being the x axis. This is done for every hurricane of 2005. Placing all of the final data together from each storm, will accumulate the final correlations analyze.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657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Graphs</a:t>
            </a:r>
            <a:endParaRPr lang="en-US" sz="3200" dirty="0">
              <a:solidFill>
                <a:schemeClr val="tx2"/>
              </a:solidFill>
            </a:endParaRPr>
          </a:p>
        </p:txBody>
      </p:sp>
      <p:graphicFrame>
        <p:nvGraphicFramePr>
          <p:cNvPr id="8" name="Chart 7"/>
          <p:cNvGraphicFramePr/>
          <p:nvPr/>
        </p:nvGraphicFramePr>
        <p:xfrm>
          <a:off x="304800" y="2133601"/>
          <a:ext cx="3505200" cy="20630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304801" y="4343401"/>
          <a:ext cx="359664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572000" y="2057400"/>
          <a:ext cx="3810002" cy="22860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4726559" y="4343401"/>
          <a:ext cx="3655443" cy="2286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Problems</a:t>
            </a:r>
            <a:endParaRPr lang="en-US" sz="3200" dirty="0">
              <a:solidFill>
                <a:schemeClr val="tx2"/>
              </a:solidFill>
            </a:endParaRPr>
          </a:p>
        </p:txBody>
      </p:sp>
      <p:sp>
        <p:nvSpPr>
          <p:cNvPr id="6" name="TextBox 5"/>
          <p:cNvSpPr txBox="1"/>
          <p:nvPr/>
        </p:nvSpPr>
        <p:spPr>
          <a:xfrm>
            <a:off x="3352800" y="2286000"/>
            <a:ext cx="5257800" cy="2339102"/>
          </a:xfrm>
          <a:prstGeom prst="rect">
            <a:avLst/>
          </a:prstGeom>
          <a:noFill/>
        </p:spPr>
        <p:txBody>
          <a:bodyPr wrap="square" rtlCol="0">
            <a:spAutoFit/>
          </a:bodyPr>
          <a:lstStyle/>
          <a:p>
            <a:pPr marL="342900" indent="-342900">
              <a:buFont typeface="+mj-lt"/>
              <a:buAutoNum type="arabicPeriod"/>
            </a:pPr>
            <a:r>
              <a:rPr lang="en-US" sz="3200" dirty="0" smtClean="0"/>
              <a:t>Copying and pasting data into Excel was time consuming.</a:t>
            </a:r>
          </a:p>
          <a:p>
            <a:pPr marL="342900" indent="-342900">
              <a:buFont typeface="+mj-lt"/>
              <a:buAutoNum type="arabicPeriod"/>
            </a:pPr>
            <a:r>
              <a:rPr lang="en-US" sz="3200" dirty="0" smtClean="0"/>
              <a:t>Replacing invalid data  </a:t>
            </a:r>
          </a:p>
          <a:p>
            <a:pPr marL="342900" indent="-342900"/>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Results</a:t>
            </a:r>
            <a:endParaRPr lang="en-US" sz="3200" dirty="0">
              <a:solidFill>
                <a:schemeClr val="tx2"/>
              </a:solidFill>
            </a:endParaRPr>
          </a:p>
        </p:txBody>
      </p:sp>
      <p:sp>
        <p:nvSpPr>
          <p:cNvPr id="6" name="TextBox 5"/>
          <p:cNvSpPr txBox="1"/>
          <p:nvPr/>
        </p:nvSpPr>
        <p:spPr>
          <a:xfrm>
            <a:off x="3352800" y="2286000"/>
            <a:ext cx="5257800" cy="369332"/>
          </a:xfrm>
          <a:prstGeom prst="rect">
            <a:avLst/>
          </a:prstGeom>
          <a:noFill/>
        </p:spPr>
        <p:txBody>
          <a:bodyPr wrap="square" rtlCol="0">
            <a:spAutoFit/>
          </a:bodyPr>
          <a:lstStyle/>
          <a:p>
            <a:pPr marL="342900" indent="-342900"/>
            <a:r>
              <a:rPr lang="en-US" dirty="0" smtClean="0"/>
              <a:t> </a:t>
            </a:r>
            <a:endParaRPr lang="en-US" dirty="0"/>
          </a:p>
        </p:txBody>
      </p:sp>
      <p:graphicFrame>
        <p:nvGraphicFramePr>
          <p:cNvPr id="4" name="Chart 3"/>
          <p:cNvGraphicFramePr/>
          <p:nvPr/>
        </p:nvGraphicFramePr>
        <p:xfrm>
          <a:off x="1524000" y="3301662"/>
          <a:ext cx="5553635"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038600" y="1270337"/>
            <a:ext cx="4876800" cy="1754327"/>
          </a:xfrm>
          <a:prstGeom prst="rect">
            <a:avLst/>
          </a:prstGeom>
          <a:noFill/>
        </p:spPr>
        <p:txBody>
          <a:bodyPr wrap="square" rtlCol="0">
            <a:spAutoFit/>
          </a:bodyPr>
          <a:lstStyle/>
          <a:p>
            <a:r>
              <a:rPr lang="en-US" dirty="0" smtClean="0"/>
              <a:t>Based on the Final Correlation graph, </a:t>
            </a:r>
          </a:p>
          <a:p>
            <a:r>
              <a:rPr lang="en-US" dirty="0" smtClean="0"/>
              <a:t>Higher wind speed only occurs in higher temperatures.  In areas with lower temperature, high wind speed doe not occur.  Thus supporting the belief that sea surface temperature is not a primary factor in hurricane formation.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References</a:t>
            </a:r>
            <a:endParaRPr lang="en-US" sz="3200" dirty="0">
              <a:solidFill>
                <a:schemeClr val="tx2"/>
              </a:solidFill>
            </a:endParaRPr>
          </a:p>
        </p:txBody>
      </p:sp>
      <p:pic>
        <p:nvPicPr>
          <p:cNvPr id="1026" name="Picture 2" descr="F:\Oceanography\Power point Info\2005_Atlantic_hurricane_season_files\Rita2005-colorIR2.GIF"/>
          <p:cNvPicPr>
            <a:picLocks noChangeAspect="1" noChangeArrowheads="1"/>
          </p:cNvPicPr>
          <p:nvPr/>
        </p:nvPicPr>
        <p:blipFill>
          <a:blip r:embed="rId2">
            <a:duotone>
              <a:schemeClr val="accent5">
                <a:shade val="45000"/>
                <a:satMod val="135000"/>
              </a:schemeClr>
              <a:prstClr val="white"/>
            </a:duotone>
            <a:lum bright="7000"/>
          </a:blip>
          <a:srcRect/>
          <a:stretch>
            <a:fillRect/>
          </a:stretch>
        </p:blipFill>
        <p:spPr bwMode="auto">
          <a:xfrm>
            <a:off x="4419600" y="1371600"/>
            <a:ext cx="4495800" cy="3269672"/>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p:spPr>
        <p:style>
          <a:lnRef idx="1">
            <a:schemeClr val="dk1"/>
          </a:lnRef>
          <a:fillRef idx="2">
            <a:schemeClr val="dk1"/>
          </a:fillRef>
          <a:effectRef idx="1">
            <a:schemeClr val="dk1"/>
          </a:effectRef>
          <a:fontRef idx="minor">
            <a:schemeClr val="dk1"/>
          </a:fontRef>
        </p:style>
      </p:pic>
      <p:sp>
        <p:nvSpPr>
          <p:cNvPr id="4" name="TextBox 3"/>
          <p:cNvSpPr txBox="1"/>
          <p:nvPr/>
        </p:nvSpPr>
        <p:spPr>
          <a:xfrm>
            <a:off x="457200" y="2209800"/>
            <a:ext cx="3048000" cy="4524316"/>
          </a:xfrm>
          <a:prstGeom prst="rect">
            <a:avLst/>
          </a:prstGeom>
          <a:noFill/>
        </p:spPr>
        <p:txBody>
          <a:bodyPr wrap="square" rtlCol="0">
            <a:spAutoFit/>
          </a:bodyPr>
          <a:lstStyle/>
          <a:p>
            <a:pPr>
              <a:buFont typeface="Wingdings" pitchFamily="2" charset="2"/>
              <a:buChar char="§"/>
            </a:pPr>
            <a:r>
              <a:rPr lang="en-US" dirty="0" smtClean="0"/>
              <a:t>NASA</a:t>
            </a:r>
          </a:p>
          <a:p>
            <a:pPr>
              <a:buFont typeface="Wingdings" pitchFamily="2" charset="2"/>
              <a:buChar char="§"/>
            </a:pPr>
            <a:r>
              <a:rPr lang="en-US" dirty="0" smtClean="0"/>
              <a:t>National Hurricane Center</a:t>
            </a:r>
          </a:p>
          <a:p>
            <a:pPr>
              <a:buFont typeface="Wingdings" pitchFamily="2" charset="2"/>
              <a:buChar char="§"/>
            </a:pPr>
            <a:r>
              <a:rPr lang="en-US" dirty="0" smtClean="0"/>
              <a:t>Increasing Destructiveness of tropical cyclones over past 30 years – Kerry Emanuel </a:t>
            </a:r>
          </a:p>
          <a:p>
            <a:pPr>
              <a:buFont typeface="Wingdings" pitchFamily="2" charset="2"/>
              <a:buChar char="§"/>
            </a:pPr>
            <a:r>
              <a:rPr lang="en-US" dirty="0" smtClean="0"/>
              <a:t>Sea-Surface temperatures and tropical cyclones in the Atlantic Basin – Patrick J. Micheals</a:t>
            </a:r>
          </a:p>
          <a:p>
            <a:pPr>
              <a:buFont typeface="Wingdings" pitchFamily="2" charset="2"/>
              <a:buChar char="§"/>
            </a:pPr>
            <a:r>
              <a:rPr lang="en-US" dirty="0" smtClean="0"/>
              <a:t>Changes in Tropical Cyclone Number, Duration, and Intensity in a Warming Environment</a:t>
            </a:r>
          </a:p>
          <a:p>
            <a:pPr>
              <a:buFont typeface="Wingdings" pitchFamily="2" charset="2"/>
              <a:buChar char="§"/>
            </a:pPr>
            <a:r>
              <a:rPr lang="en-US" dirty="0" smtClean="0"/>
              <a:t> NHC preliminary summary of 2005 wind speed and death</a:t>
            </a:r>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2514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Overview</a:t>
            </a:r>
            <a:endParaRPr lang="en-US" sz="3200" dirty="0">
              <a:solidFill>
                <a:schemeClr val="tx2"/>
              </a:solidFill>
            </a:endParaRPr>
          </a:p>
        </p:txBody>
      </p:sp>
      <p:sp>
        <p:nvSpPr>
          <p:cNvPr id="5" name="TextBox 4"/>
          <p:cNvSpPr txBox="1"/>
          <p:nvPr/>
        </p:nvSpPr>
        <p:spPr>
          <a:xfrm>
            <a:off x="2895600" y="1371600"/>
            <a:ext cx="5715000" cy="6678751"/>
          </a:xfrm>
          <a:prstGeom prst="rect">
            <a:avLst/>
          </a:prstGeom>
          <a:noFill/>
        </p:spPr>
        <p:txBody>
          <a:bodyPr wrap="square" rtlCol="0">
            <a:spAutoFit/>
          </a:bodyPr>
          <a:lstStyle/>
          <a:p>
            <a:pPr>
              <a:buFont typeface="Arial" pitchFamily="34" charset="0"/>
              <a:buChar char="•"/>
            </a:pPr>
            <a:r>
              <a:rPr lang="en-US" sz="2400" dirty="0" smtClean="0"/>
              <a:t>Introduction </a:t>
            </a:r>
          </a:p>
          <a:p>
            <a:pPr>
              <a:buFont typeface="Arial" pitchFamily="34" charset="0"/>
              <a:buChar char="•"/>
            </a:pPr>
            <a:r>
              <a:rPr lang="en-US" sz="2400" dirty="0" smtClean="0"/>
              <a:t>Controversy</a:t>
            </a:r>
          </a:p>
          <a:p>
            <a:pPr>
              <a:buFont typeface="Arial" pitchFamily="34" charset="0"/>
              <a:buChar char="•"/>
            </a:pPr>
            <a:r>
              <a:rPr lang="en-US" sz="2400" dirty="0" smtClean="0"/>
              <a:t>Abstract</a:t>
            </a:r>
          </a:p>
          <a:p>
            <a:pPr>
              <a:buFont typeface="Arial" pitchFamily="34" charset="0"/>
              <a:buChar char="•"/>
            </a:pPr>
            <a:r>
              <a:rPr lang="en-US" sz="2400" dirty="0" smtClean="0"/>
              <a:t>Reexamination</a:t>
            </a:r>
          </a:p>
          <a:p>
            <a:pPr>
              <a:buFont typeface="Arial" pitchFamily="34" charset="0"/>
              <a:buChar char="•"/>
            </a:pPr>
            <a:r>
              <a:rPr lang="en-US" sz="2400" dirty="0" smtClean="0"/>
              <a:t>Process and data</a:t>
            </a:r>
          </a:p>
          <a:p>
            <a:pPr lvl="1">
              <a:buFont typeface="Wingdings" pitchFamily="2" charset="2"/>
              <a:buChar char="Ø"/>
            </a:pPr>
            <a:r>
              <a:rPr lang="en-US" sz="2400" dirty="0" smtClean="0"/>
              <a:t>Collecting Data from NASA</a:t>
            </a:r>
          </a:p>
          <a:p>
            <a:pPr lvl="1">
              <a:buFont typeface="Wingdings" pitchFamily="2" charset="2"/>
              <a:buChar char="Ø"/>
            </a:pPr>
            <a:r>
              <a:rPr lang="en-US" sz="2400" dirty="0" smtClean="0"/>
              <a:t>Places data in Microsoft Excel</a:t>
            </a:r>
          </a:p>
          <a:p>
            <a:pPr lvl="1">
              <a:buFont typeface="Wingdings" pitchFamily="2" charset="2"/>
              <a:buChar char="Ø"/>
            </a:pPr>
            <a:r>
              <a:rPr lang="en-US" sz="2400" dirty="0" smtClean="0"/>
              <a:t>Sorting data and Calculating </a:t>
            </a:r>
          </a:p>
          <a:p>
            <a:pPr lvl="1">
              <a:buFont typeface="Wingdings" pitchFamily="2" charset="2"/>
              <a:buChar char="Ø"/>
            </a:pPr>
            <a:r>
              <a:rPr lang="en-US" sz="2400" dirty="0" smtClean="0"/>
              <a:t>Creating Charts</a:t>
            </a:r>
          </a:p>
          <a:p>
            <a:pPr lvl="1">
              <a:buFont typeface="Wingdings" pitchFamily="2" charset="2"/>
              <a:buChar char="Ø"/>
            </a:pPr>
            <a:r>
              <a:rPr lang="en-US" sz="2400" dirty="0" smtClean="0"/>
              <a:t>Analyzing and Relations</a:t>
            </a:r>
          </a:p>
          <a:p>
            <a:pPr lvl="1">
              <a:buFont typeface="Wingdings" pitchFamily="2" charset="2"/>
              <a:buChar char="Ø"/>
            </a:pPr>
            <a:endParaRPr lang="en-US" sz="2400" dirty="0" smtClean="0"/>
          </a:p>
          <a:p>
            <a:pPr lvl="1"/>
            <a:endParaRPr lang="en-US" sz="2400" dirty="0" smtClean="0"/>
          </a:p>
          <a:p>
            <a:pPr lvl="1">
              <a:buFont typeface="Wingdings" pitchFamily="2" charset="2"/>
              <a:buChar char="Ø"/>
            </a:pPr>
            <a:endParaRPr lang="en-US" sz="2000" dirty="0" smtClean="0"/>
          </a:p>
          <a:p>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endParaRPr lang="en-US" sz="2000" dirty="0" smtClean="0"/>
          </a:p>
          <a:p>
            <a:endParaRPr lang="en-US" sz="2000" dirty="0"/>
          </a:p>
        </p:txBody>
      </p:sp>
      <p:sp>
        <p:nvSpPr>
          <p:cNvPr id="6" name="TextBox 5"/>
          <p:cNvSpPr txBox="1"/>
          <p:nvPr/>
        </p:nvSpPr>
        <p:spPr>
          <a:xfrm>
            <a:off x="2895600" y="5334000"/>
            <a:ext cx="1668470" cy="1200329"/>
          </a:xfrm>
          <a:prstGeom prst="rect">
            <a:avLst/>
          </a:prstGeom>
          <a:noFill/>
        </p:spPr>
        <p:txBody>
          <a:bodyPr wrap="none" rtlCol="0">
            <a:spAutoFit/>
          </a:bodyPr>
          <a:lstStyle/>
          <a:p>
            <a:pPr>
              <a:buFont typeface="Arial" pitchFamily="34" charset="0"/>
              <a:buChar char="•"/>
            </a:pPr>
            <a:r>
              <a:rPr lang="en-US" sz="2400" dirty="0" smtClean="0"/>
              <a:t>Results</a:t>
            </a:r>
          </a:p>
          <a:p>
            <a:pPr>
              <a:buFont typeface="Arial" pitchFamily="34" charset="0"/>
              <a:buChar char="•"/>
            </a:pPr>
            <a:r>
              <a:rPr lang="en-US" sz="2400" dirty="0" smtClean="0"/>
              <a:t>References</a:t>
            </a:r>
          </a:p>
          <a:p>
            <a:pPr>
              <a:buFont typeface="Arial" pitchFamily="34" charset="0"/>
              <a:buChar char="•"/>
            </a:pPr>
            <a:r>
              <a:rPr lang="en-US" sz="2400" dirty="0" smtClean="0"/>
              <a:t>Questions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Questions</a:t>
            </a:r>
            <a:endParaRPr lang="en-US" sz="3200" dirty="0">
              <a:solidFill>
                <a:schemeClr val="tx2"/>
              </a:solidFill>
            </a:endParaRPr>
          </a:p>
        </p:txBody>
      </p:sp>
      <p:pic>
        <p:nvPicPr>
          <p:cNvPr id="3073" name="Picture 1"/>
          <p:cNvPicPr>
            <a:picLocks noChangeAspect="1" noChangeArrowheads="1"/>
          </p:cNvPicPr>
          <p:nvPr/>
        </p:nvPicPr>
        <p:blipFill>
          <a:blip r:embed="rId2"/>
          <a:srcRect/>
          <a:stretch>
            <a:fillRect/>
          </a:stretch>
        </p:blipFill>
        <p:spPr bwMode="auto">
          <a:xfrm>
            <a:off x="2819400" y="2286000"/>
            <a:ext cx="3505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2514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Introduction</a:t>
            </a:r>
            <a:endParaRPr lang="en-US" sz="3200" dirty="0">
              <a:solidFill>
                <a:schemeClr val="tx2"/>
              </a:solidFill>
            </a:endParaRPr>
          </a:p>
        </p:txBody>
      </p:sp>
      <p:sp>
        <p:nvSpPr>
          <p:cNvPr id="4" name="TextBox 3"/>
          <p:cNvSpPr txBox="1"/>
          <p:nvPr/>
        </p:nvSpPr>
        <p:spPr>
          <a:xfrm>
            <a:off x="2895600" y="1371600"/>
            <a:ext cx="4724400" cy="2308324"/>
          </a:xfrm>
          <a:prstGeom prst="rect">
            <a:avLst/>
          </a:prstGeom>
          <a:noFill/>
        </p:spPr>
        <p:txBody>
          <a:bodyPr wrap="square" rtlCol="0">
            <a:spAutoFit/>
          </a:bodyPr>
          <a:lstStyle/>
          <a:p>
            <a:r>
              <a:rPr lang="en-US" dirty="0" smtClean="0"/>
              <a:t>In 2005, the hurricane season in the Atlantic  was the most dynamic season, so much so that it surpassed preceding records in history. The impact of these storms left over 3,000 deaths and record damages of approximately 130 billion (US) dollars. The First Storm formed on June 8</a:t>
            </a:r>
            <a:r>
              <a:rPr lang="en-US" baseline="30000" dirty="0" smtClean="0"/>
              <a:t>th</a:t>
            </a:r>
            <a:r>
              <a:rPr lang="en-US" dirty="0" smtClean="0"/>
              <a:t> of 2005, and the last storm ended January 6, 2006</a:t>
            </a:r>
            <a:endParaRPr lang="en-US" dirty="0"/>
          </a:p>
        </p:txBody>
      </p:sp>
      <p:pic>
        <p:nvPicPr>
          <p:cNvPr id="5" name="Picture 4" descr="Picture 5.png"/>
          <p:cNvPicPr>
            <a:picLocks noChangeAspect="1"/>
          </p:cNvPicPr>
          <p:nvPr/>
        </p:nvPicPr>
        <p:blipFill>
          <a:blip r:embed="rId2"/>
          <a:stretch>
            <a:fillRect/>
          </a:stretch>
        </p:blipFill>
        <p:spPr>
          <a:xfrm>
            <a:off x="1219200" y="3679924"/>
            <a:ext cx="6743700" cy="1778000"/>
          </a:xfrm>
          <a:prstGeom prst="rect">
            <a:avLst/>
          </a:prstGeom>
        </p:spPr>
      </p:pic>
      <p:sp>
        <p:nvSpPr>
          <p:cNvPr id="7" name="TextBox 6"/>
          <p:cNvSpPr txBox="1"/>
          <p:nvPr/>
        </p:nvSpPr>
        <p:spPr>
          <a:xfrm>
            <a:off x="1219200" y="5827256"/>
            <a:ext cx="3048000" cy="369332"/>
          </a:xfrm>
          <a:prstGeom prst="rect">
            <a:avLst/>
          </a:prstGeom>
          <a:noFill/>
        </p:spPr>
        <p:txBody>
          <a:bodyPr wrap="square" rtlCol="0">
            <a:spAutoFit/>
          </a:bodyPr>
          <a:lstStyle/>
          <a:p>
            <a:r>
              <a:rPr lang="en-US" dirty="0" smtClean="0"/>
              <a:t>Tropical Storm – TS</a:t>
            </a:r>
            <a:endParaRPr lang="en-US" dirty="0"/>
          </a:p>
        </p:txBody>
      </p:sp>
      <p:sp>
        <p:nvSpPr>
          <p:cNvPr id="8" name="TextBox 7"/>
          <p:cNvSpPr txBox="1"/>
          <p:nvPr/>
        </p:nvSpPr>
        <p:spPr>
          <a:xfrm>
            <a:off x="1219200" y="6196588"/>
            <a:ext cx="2209800" cy="369332"/>
          </a:xfrm>
          <a:prstGeom prst="rect">
            <a:avLst/>
          </a:prstGeom>
          <a:noFill/>
        </p:spPr>
        <p:txBody>
          <a:bodyPr wrap="square" rtlCol="0">
            <a:spAutoFit/>
          </a:bodyPr>
          <a:lstStyle/>
          <a:p>
            <a:r>
              <a:rPr lang="en-US" dirty="0" smtClean="0"/>
              <a:t>Categories – 1,2,3,4,5 </a:t>
            </a:r>
            <a:endParaRPr lang="en-US" dirty="0"/>
          </a:p>
        </p:txBody>
      </p:sp>
      <p:sp>
        <p:nvSpPr>
          <p:cNvPr id="10" name="TextBox 9"/>
          <p:cNvSpPr txBox="1"/>
          <p:nvPr/>
        </p:nvSpPr>
        <p:spPr>
          <a:xfrm>
            <a:off x="1219200" y="5457924"/>
            <a:ext cx="2438400" cy="369332"/>
          </a:xfrm>
          <a:prstGeom prst="rect">
            <a:avLst/>
          </a:prstGeom>
          <a:noFill/>
        </p:spPr>
        <p:txBody>
          <a:bodyPr wrap="square" rtlCol="0">
            <a:spAutoFit/>
          </a:bodyPr>
          <a:lstStyle/>
          <a:p>
            <a:r>
              <a:rPr lang="en-US" dirty="0" smtClean="0"/>
              <a:t>Tropical Depression - TD</a:t>
            </a:r>
            <a:endParaRPr lang="en-US" dirty="0"/>
          </a:p>
        </p:txBody>
      </p:sp>
      <p:pic>
        <p:nvPicPr>
          <p:cNvPr id="11" name="Picture 10" descr="Picture 9.png"/>
          <p:cNvPicPr>
            <a:picLocks noChangeAspect="1"/>
          </p:cNvPicPr>
          <p:nvPr/>
        </p:nvPicPr>
        <p:blipFill>
          <a:blip r:embed="rId3"/>
          <a:stretch>
            <a:fillRect/>
          </a:stretch>
        </p:blipFill>
        <p:spPr>
          <a:xfrm>
            <a:off x="4940300" y="5562600"/>
            <a:ext cx="3022600" cy="1295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2514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Controversy</a:t>
            </a:r>
            <a:endParaRPr lang="en-US" sz="3200" dirty="0">
              <a:solidFill>
                <a:schemeClr val="tx2"/>
              </a:solidFill>
            </a:endParaRPr>
          </a:p>
        </p:txBody>
      </p:sp>
      <p:sp>
        <p:nvSpPr>
          <p:cNvPr id="4" name="TextBox 3"/>
          <p:cNvSpPr txBox="1"/>
          <p:nvPr/>
        </p:nvSpPr>
        <p:spPr>
          <a:xfrm>
            <a:off x="1676400" y="2209800"/>
            <a:ext cx="6705600" cy="1754327"/>
          </a:xfrm>
          <a:prstGeom prst="rect">
            <a:avLst/>
          </a:prstGeom>
          <a:noFill/>
        </p:spPr>
        <p:txBody>
          <a:bodyPr wrap="square" rtlCol="0">
            <a:spAutoFit/>
          </a:bodyPr>
          <a:lstStyle/>
          <a:p>
            <a:r>
              <a:rPr lang="en-US" dirty="0" smtClean="0"/>
              <a:t>The Effect of Sea Surface Temperature  on the strength of Hurricanes </a:t>
            </a:r>
          </a:p>
          <a:p>
            <a:r>
              <a:rPr lang="en-US" dirty="0" smtClean="0"/>
              <a:t>has been very controversial for some time. Many theories and atmospheric models all predicted a stronger hurricane at higher Sea Surface temperature. However, field observations  of sea surface temperature and wind speed yielded  inconclusive or contradicting results. </a:t>
            </a:r>
          </a:p>
        </p:txBody>
      </p:sp>
      <p:pic>
        <p:nvPicPr>
          <p:cNvPr id="5" name="Picture 4" descr="Picture 11.png"/>
          <p:cNvPicPr>
            <a:picLocks noChangeAspect="1"/>
          </p:cNvPicPr>
          <p:nvPr/>
        </p:nvPicPr>
        <p:blipFill>
          <a:blip r:embed="rId2"/>
          <a:stretch>
            <a:fillRect/>
          </a:stretch>
        </p:blipFill>
        <p:spPr>
          <a:xfrm>
            <a:off x="304801" y="4267200"/>
            <a:ext cx="4118968" cy="1295400"/>
          </a:xfrm>
          <a:prstGeom prst="rect">
            <a:avLst/>
          </a:prstGeom>
        </p:spPr>
      </p:pic>
      <p:pic>
        <p:nvPicPr>
          <p:cNvPr id="6" name="Picture 5" descr="Picture 10.png"/>
          <p:cNvPicPr>
            <a:picLocks noChangeAspect="1"/>
          </p:cNvPicPr>
          <p:nvPr/>
        </p:nvPicPr>
        <p:blipFill>
          <a:blip r:embed="rId3"/>
          <a:stretch>
            <a:fillRect/>
          </a:stretch>
        </p:blipFill>
        <p:spPr>
          <a:xfrm>
            <a:off x="4423769" y="4267200"/>
            <a:ext cx="4713287" cy="13878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2514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Abstract</a:t>
            </a:r>
            <a:endParaRPr lang="en-US" sz="3200" dirty="0">
              <a:solidFill>
                <a:schemeClr val="tx2"/>
              </a:solidFill>
            </a:endParaRPr>
          </a:p>
        </p:txBody>
      </p:sp>
      <p:sp>
        <p:nvSpPr>
          <p:cNvPr id="4" name="TextBox 3"/>
          <p:cNvSpPr txBox="1"/>
          <p:nvPr/>
        </p:nvSpPr>
        <p:spPr>
          <a:xfrm>
            <a:off x="2667000" y="1371600"/>
            <a:ext cx="6019800" cy="923330"/>
          </a:xfrm>
          <a:prstGeom prst="rect">
            <a:avLst/>
          </a:prstGeom>
          <a:noFill/>
        </p:spPr>
        <p:txBody>
          <a:bodyPr wrap="square" rtlCol="0">
            <a:spAutoFit/>
          </a:bodyPr>
          <a:lstStyle/>
          <a:p>
            <a:r>
              <a:rPr lang="en-US" dirty="0" smtClean="0"/>
              <a:t>The effect of Sea Surface Temperature on the Wind Speeds of Major Hurricanes  of 2005, a Reexamination of Satellite Remote Sensing Data </a:t>
            </a:r>
            <a:endParaRPr lang="en-US" dirty="0"/>
          </a:p>
        </p:txBody>
      </p:sp>
      <p:pic>
        <p:nvPicPr>
          <p:cNvPr id="1026" name="Picture 2"/>
          <p:cNvPicPr>
            <a:picLocks noChangeAspect="1" noChangeArrowheads="1"/>
          </p:cNvPicPr>
          <p:nvPr/>
        </p:nvPicPr>
        <p:blipFill>
          <a:blip r:embed="rId2"/>
          <a:srcRect/>
          <a:stretch>
            <a:fillRect/>
          </a:stretch>
        </p:blipFill>
        <p:spPr bwMode="auto">
          <a:xfrm>
            <a:off x="228600" y="2590800"/>
            <a:ext cx="51816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2514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Process</a:t>
            </a:r>
            <a:endParaRPr lang="en-US" sz="3200" dirty="0">
              <a:solidFill>
                <a:schemeClr val="tx2"/>
              </a:solidFill>
            </a:endParaRPr>
          </a:p>
        </p:txBody>
      </p:sp>
      <p:sp>
        <p:nvSpPr>
          <p:cNvPr id="4" name="TextBox 3"/>
          <p:cNvSpPr txBox="1"/>
          <p:nvPr/>
        </p:nvSpPr>
        <p:spPr>
          <a:xfrm>
            <a:off x="3048000" y="1676400"/>
            <a:ext cx="5562600" cy="3108543"/>
          </a:xfrm>
          <a:prstGeom prst="rect">
            <a:avLst/>
          </a:prstGeom>
          <a:noFill/>
        </p:spPr>
        <p:txBody>
          <a:bodyPr wrap="square" rtlCol="0">
            <a:spAutoFit/>
          </a:bodyPr>
          <a:lstStyle/>
          <a:p>
            <a:pPr marL="342900" indent="-342900">
              <a:buFont typeface="+mj-lt"/>
              <a:buAutoNum type="arabicPeriod"/>
            </a:pPr>
            <a:r>
              <a:rPr lang="en-US" sz="2800" dirty="0" smtClean="0"/>
              <a:t>Collect Data from NASA  hurricane satellite  website</a:t>
            </a:r>
          </a:p>
          <a:p>
            <a:pPr marL="342900" indent="-342900">
              <a:buFont typeface="+mj-lt"/>
              <a:buAutoNum type="arabicPeriod"/>
            </a:pPr>
            <a:r>
              <a:rPr lang="en-US" sz="2800" dirty="0" smtClean="0"/>
              <a:t>Place data from “data viewer”  into excel</a:t>
            </a:r>
          </a:p>
          <a:p>
            <a:pPr marL="342900" indent="-342900">
              <a:buFont typeface="+mj-lt"/>
              <a:buAutoNum type="arabicPeriod"/>
            </a:pPr>
            <a:r>
              <a:rPr lang="en-US" sz="2800" dirty="0" smtClean="0"/>
              <a:t>Sort data</a:t>
            </a:r>
          </a:p>
          <a:p>
            <a:pPr marL="342900" indent="-342900">
              <a:buFont typeface="+mj-lt"/>
              <a:buAutoNum type="arabicPeriod"/>
            </a:pPr>
            <a:r>
              <a:rPr lang="en-US" sz="2800" dirty="0" smtClean="0"/>
              <a:t>Create graphs</a:t>
            </a:r>
          </a:p>
          <a:p>
            <a:pPr marL="342900" indent="-342900">
              <a:buFont typeface="+mj-lt"/>
              <a:buAutoNum type="arabicPeriod"/>
            </a:pPr>
            <a:r>
              <a:rPr lang="en-US" sz="2800" dirty="0" smtClean="0"/>
              <a:t>Analyze correlations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276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Using Resources</a:t>
            </a:r>
            <a:endParaRPr lang="en-US" sz="3200" dirty="0">
              <a:solidFill>
                <a:schemeClr val="tx2"/>
              </a:solidFill>
            </a:endParaRPr>
          </a:p>
        </p:txBody>
      </p:sp>
      <p:sp>
        <p:nvSpPr>
          <p:cNvPr id="4" name="TextBox 3"/>
          <p:cNvSpPr txBox="1"/>
          <p:nvPr/>
        </p:nvSpPr>
        <p:spPr>
          <a:xfrm>
            <a:off x="381000" y="2971800"/>
            <a:ext cx="2667000" cy="1754327"/>
          </a:xfrm>
          <a:prstGeom prst="rect">
            <a:avLst/>
          </a:prstGeom>
          <a:noFill/>
        </p:spPr>
        <p:txBody>
          <a:bodyPr wrap="square" rtlCol="0">
            <a:spAutoFit/>
          </a:bodyPr>
          <a:lstStyle/>
          <a:p>
            <a:r>
              <a:rPr lang="en-US" dirty="0" smtClean="0"/>
              <a:t>Using  the NASA Website (</a:t>
            </a:r>
            <a:r>
              <a:rPr lang="en-US" dirty="0" smtClean="0">
                <a:hlinkClick r:id="rId2"/>
              </a:rPr>
              <a:t>http://Poet.jpl.NASA.gov</a:t>
            </a:r>
            <a:r>
              <a:rPr lang="en-US" dirty="0" smtClean="0"/>
              <a:t>) we were able to insert specific data from each hurricane</a:t>
            </a:r>
          </a:p>
          <a:p>
            <a:endParaRPr lang="en-US" dirty="0"/>
          </a:p>
        </p:txBody>
      </p:sp>
      <p:pic>
        <p:nvPicPr>
          <p:cNvPr id="6" name="Picture 5" descr="Picture 7.png"/>
          <p:cNvPicPr>
            <a:picLocks noChangeAspect="1"/>
          </p:cNvPicPr>
          <p:nvPr/>
        </p:nvPicPr>
        <p:blipFill>
          <a:blip r:embed="rId3"/>
          <a:stretch>
            <a:fillRect/>
          </a:stretch>
        </p:blipFill>
        <p:spPr>
          <a:xfrm>
            <a:off x="3581400" y="1219200"/>
            <a:ext cx="5410658" cy="5562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2766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Using Resources</a:t>
            </a:r>
            <a:endParaRPr lang="en-US" sz="3200" dirty="0">
              <a:solidFill>
                <a:schemeClr val="tx2"/>
              </a:solidFill>
            </a:endParaRPr>
          </a:p>
        </p:txBody>
      </p:sp>
      <p:pic>
        <p:nvPicPr>
          <p:cNvPr id="6" name="Picture 5" descr="Picture 3.png"/>
          <p:cNvPicPr>
            <a:picLocks noChangeAspect="1"/>
          </p:cNvPicPr>
          <p:nvPr/>
        </p:nvPicPr>
        <p:blipFill>
          <a:blip r:embed="rId2"/>
          <a:stretch>
            <a:fillRect/>
          </a:stretch>
        </p:blipFill>
        <p:spPr>
          <a:xfrm>
            <a:off x="1371600" y="1956375"/>
            <a:ext cx="6727825" cy="468611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1371600"/>
            <a:ext cx="3505200" cy="58477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2"/>
                </a:solidFill>
              </a:rPr>
              <a:t>Poet Data View</a:t>
            </a:r>
            <a:endParaRPr lang="en-US" sz="3200" dirty="0">
              <a:solidFill>
                <a:schemeClr val="tx2"/>
              </a:solidFill>
            </a:endParaRPr>
          </a:p>
        </p:txBody>
      </p:sp>
      <p:pic>
        <p:nvPicPr>
          <p:cNvPr id="5" name="Picture 4" descr="Picture 4.png"/>
          <p:cNvPicPr>
            <a:picLocks noChangeAspect="1"/>
          </p:cNvPicPr>
          <p:nvPr/>
        </p:nvPicPr>
        <p:blipFill>
          <a:blip r:embed="rId2"/>
          <a:stretch>
            <a:fillRect/>
          </a:stretch>
        </p:blipFill>
        <p:spPr>
          <a:xfrm>
            <a:off x="228600" y="2622550"/>
            <a:ext cx="8669461" cy="30162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972</TotalTime>
  <Words>689</Words>
  <Application>Microsoft Office PowerPoint</Application>
  <PresentationFormat>On-screen Show (4:3)</PresentationFormat>
  <Paragraphs>101</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Elizabeth City State University</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Guest Account</dc:creator>
  <cp:lastModifiedBy>Guest Account</cp:lastModifiedBy>
  <cp:revision>45</cp:revision>
  <dcterms:created xsi:type="dcterms:W3CDTF">2010-04-15T16:22:26Z</dcterms:created>
  <dcterms:modified xsi:type="dcterms:W3CDTF">2010-04-15T16:57:15Z</dcterms:modified>
</cp:coreProperties>
</file>