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8" r:id="rId3"/>
    <p:sldId id="295" r:id="rId4"/>
    <p:sldId id="259" r:id="rId5"/>
    <p:sldId id="260" r:id="rId6"/>
    <p:sldId id="261" r:id="rId7"/>
    <p:sldId id="262" r:id="rId8"/>
    <p:sldId id="263" r:id="rId9"/>
    <p:sldId id="264" r:id="rId10"/>
    <p:sldId id="265" r:id="rId11"/>
    <p:sldId id="266"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94"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3" autoAdjust="0"/>
    <p:restoredTop sz="61224" autoAdjust="0"/>
  </p:normalViewPr>
  <p:slideViewPr>
    <p:cSldViewPr>
      <p:cViewPr>
        <p:scale>
          <a:sx n="80" d="100"/>
          <a:sy n="80" d="100"/>
        </p:scale>
        <p:origin x="-243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E992D-8BD4-4D99-A40C-724366BA0F57}" type="datetimeFigureOut">
              <a:rPr lang="en-US" smtClean="0"/>
              <a:pPr/>
              <a:t>3/25/2010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4886D-2A08-4AFD-A917-132EB6BCB3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CERSER is part of several national and international research projects involving undergraduate and graduate students involved in remote sensing research. The Center often has a need to gather information quickly from individuals both locally and remotely as well as the task of gathering data from remote sensors and research experiments.</a:t>
            </a:r>
          </a:p>
        </p:txBody>
      </p:sp>
      <p:sp>
        <p:nvSpPr>
          <p:cNvPr id="4" name="Slide Number Placeholder 3"/>
          <p:cNvSpPr>
            <a:spLocks noGrp="1"/>
          </p:cNvSpPr>
          <p:nvPr>
            <p:ph type="sldNum" sz="quarter" idx="10"/>
          </p:nvPr>
        </p:nvSpPr>
        <p:spPr/>
        <p:txBody>
          <a:bodyPr/>
          <a:lstStyle/>
          <a:p>
            <a:fld id="{0574886D-2A08-4AFD-A917-132EB6BCB3C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Adobe Dreamweaver is an application utilized in developing web sites.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Dreamweaver is used on both the Macintosh and Windows operating systems and supports tools such as JavaScript, PHP, and CSS.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version utilized for this project is part of the Adobe CS4 Creative Suite which includes Adobe software such as Illustrator, Photoshop, and Flash.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Dreamweaver is based on a What-You-See-Is-What-You-Get (WYSIWYG) design in that a developer can create code while using an interface that appears much like a word processing application. A developer can view the code while they are developing in WYSIWYG mode or they can develop a page by coding directly in a separate view.</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PHP: Hypertext Preprocessor (PHP) is a general-purpose scripting language originally developed to create dynamic, personal home pages, thus the “PHP” acronym.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PHP is embedded into HTML and interpreted by a PHP processor module located on a server. Once the file is processed, it returns the generated HTML page back to the client (browser) hiding scripting, calculations, data calls, and other code implementations from the user.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SQL is a computer language designed to create and manipulate databases.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language is compatible with all major operating systems and includes data query and update, schema creation and modification, and data access regulation.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SQL was developed in the early 1970’s at IBM where it was used to manipulate and retrieve data in their database product.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phpMyAdmin is a web based application created to perform administration tasks for the database application MySQL.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Through a browser interface, phpMyAdmin executes SQL statements from graphical interface selections.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ability to directly enter SQL statements is also available. The operations most used with phpMyAdmin are managing the components of the SQL software such as databases, tables, fields, indexes, and database permissions.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228600">
              <a:buFont typeface="+mj-lt"/>
              <a:buNone/>
            </a:pPr>
            <a:r>
              <a:rPr lang="en-US" sz="1200" kern="1200" dirty="0" smtClean="0">
                <a:solidFill>
                  <a:schemeClr val="tx1"/>
                </a:solidFill>
                <a:latin typeface="+mn-lt"/>
                <a:ea typeface="+mn-ea"/>
                <a:cs typeface="+mn-cs"/>
              </a:rPr>
              <a:t>SQL database creation takes place on the web site server using the phpMyAdmin application. </a:t>
            </a:r>
          </a:p>
          <a:p>
            <a:pPr marL="0" indent="-228600">
              <a:buFont typeface="+mj-lt"/>
              <a:buNone/>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Enter the name for the new database and select “Create”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SQL window will display the statement used to create the database and the database will appear to the left with a notation that there are no tables present.</a:t>
            </a:r>
          </a:p>
          <a:p>
            <a:pPr marL="0" indent="-228600">
              <a:buFont typeface="+mj-lt"/>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Enter the desired name for the table. There can be more than one table in a database.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Enter the number of fields taking into account that one field will be needed as a key field.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key field is unique and is normally automatically incremented with each new record. Select “Go” once the entries are made.</a:t>
            </a:r>
          </a:p>
          <a:p>
            <a:pPr marL="0" indent="-228600">
              <a:buFont typeface="+mj-lt"/>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next step is to enter the parameters (field name, type, length, etc…). The field name is entered first.</a:t>
            </a:r>
          </a:p>
          <a:p>
            <a:pPr marL="0" indent="-228600">
              <a:buFont typeface="+mj-lt"/>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selection of a field type depends on the type of data entered and the length required to store it.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INT fields will contain integers while VARCHAR and TEXT fields can contain any character. The difference being the amount of storage space allotted for each. (TEXT is larger than VARCHAR)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In the case of the “id” field, the name, type (INT), length (4), index (PRIMARY), and auto-increment selections were made.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Primary make this a unique field that cannot be duplicated in any record. Auto-increment will increase each time a new record is added.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Enter the field name, type, and length values for the remaining fields in the table and select save.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SQL creation statements are displayed along with the table structure of fields and modification selections. These selections allow you to modify, delete, or add fields as needed to the table.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final step is to create the user privileges for the database by selecting the “Privileges” tab.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Here the new user name, host (in this case localhost), and passwords are entered.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Creating forms in Dreamweaver is a two procedure process: 1. Create the form for data entry 2. Create the page to view data from the database. Dreamweaver utilizes the database created above in phpMyAdmin to create links between form fields and database fields. The steps shown below create a basic form utilizing PHP code to create connections to the database on the server.</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Create a new PHP file in Dreamweaver by selecting File&gt;New&gt;PHP</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Select Insert&gt;Form&gt;Form to insert the form container which will appear as a box with a dashed border</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Next insert the desired fields into the form container. Ensure the “ID” field matches your database field name. The “Label” field will appear to the user to identify what must be entered into the field.</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Select the inserted field to view the options palette for that field.</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Continue inserting fields needed and modifying as needed</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Insert a button and fill in the “ID”, but leave the “Label” blank</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CERSER is part of several national and international research projects involving undergraduate and graduate students involved in remote sensing research. The Center often has a need to gather information quickly from individuals both locally and remotely as well as the task of gathering data from remote sensors and research experiments.</a:t>
            </a:r>
          </a:p>
        </p:txBody>
      </p:sp>
      <p:sp>
        <p:nvSpPr>
          <p:cNvPr id="4" name="Slide Number Placeholder 3"/>
          <p:cNvSpPr>
            <a:spLocks noGrp="1"/>
          </p:cNvSpPr>
          <p:nvPr>
            <p:ph type="sldNum" sz="quarter" idx="10"/>
          </p:nvPr>
        </p:nvSpPr>
        <p:spPr/>
        <p:txBody>
          <a:bodyPr/>
          <a:lstStyle/>
          <a:p>
            <a:fld id="{0574886D-2A08-4AFD-A917-132EB6BCB3C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spcBef>
                <a:spcPts val="600"/>
              </a:spcBef>
              <a:spcAft>
                <a:spcPts val="1200"/>
              </a:spcAft>
              <a:buFont typeface="+mj-lt"/>
              <a:buAutoNum type="arabicPeriod"/>
            </a:pPr>
            <a:r>
              <a:rPr lang="en-US" sz="1200" kern="1200" dirty="0" smtClean="0">
                <a:solidFill>
                  <a:schemeClr val="tx1"/>
                </a:solidFill>
                <a:latin typeface="+mn-lt"/>
                <a:ea typeface="+mn-ea"/>
                <a:cs typeface="+mn-cs"/>
              </a:rPr>
              <a:t>The Next step is to establish a connection with the server. Select the “DATABASES” tab from the palettes on the right side of the window. Then select the “+” sign and MySQL.</a:t>
            </a:r>
          </a:p>
          <a:p>
            <a:pPr marL="228600" lvl="0" indent="-228600">
              <a:spcBef>
                <a:spcPts val="600"/>
              </a:spcBef>
              <a:spcAft>
                <a:spcPts val="1200"/>
              </a:spcAft>
              <a:buFont typeface="+mj-lt"/>
              <a:buAutoNum type="arabicPeriod"/>
            </a:pPr>
            <a:r>
              <a:rPr lang="en-US" sz="1200" kern="1200" dirty="0" smtClean="0">
                <a:solidFill>
                  <a:schemeClr val="tx1"/>
                </a:solidFill>
                <a:latin typeface="+mn-lt"/>
                <a:ea typeface="+mn-ea"/>
                <a:cs typeface="+mn-cs"/>
              </a:rPr>
              <a:t>Give the connection a name, place "localhost" in the MySQL server field, then fill in the user name and password that you created in phpMyAdmin.</a:t>
            </a:r>
          </a:p>
          <a:p>
            <a:pPr marL="228600" lvl="0" indent="-228600">
              <a:spcBef>
                <a:spcPts val="600"/>
              </a:spcBef>
              <a:spcAft>
                <a:spcPts val="1200"/>
              </a:spcAft>
              <a:buFont typeface="+mj-lt"/>
              <a:buAutoNum type="arabicPeriod"/>
            </a:pPr>
            <a:r>
              <a:rPr lang="en-US" sz="1200" kern="1200" dirty="0" smtClean="0">
                <a:solidFill>
                  <a:schemeClr val="tx1"/>
                </a:solidFill>
                <a:latin typeface="+mn-lt"/>
                <a:ea typeface="+mn-ea"/>
                <a:cs typeface="+mn-cs"/>
              </a:rPr>
              <a:t>Then press the "Select" button to retrieve a database.</a:t>
            </a:r>
          </a:p>
          <a:p>
            <a:pPr marL="228600" lvl="0" indent="-228600">
              <a:spcBef>
                <a:spcPts val="600"/>
              </a:spcBef>
              <a:spcAft>
                <a:spcPts val="1200"/>
              </a:spcAft>
              <a:buFont typeface="+mj-lt"/>
              <a:buAutoNum type="arabicPeriod"/>
            </a:pPr>
            <a:r>
              <a:rPr lang="en-US" sz="1200" kern="1200" dirty="0" smtClean="0">
                <a:solidFill>
                  <a:schemeClr val="tx1"/>
                </a:solidFill>
                <a:latin typeface="+mn-lt"/>
                <a:ea typeface="+mn-ea"/>
                <a:cs typeface="+mn-cs"/>
              </a:rPr>
              <a:t>Press "Test" to ensure the connection works.</a:t>
            </a:r>
          </a:p>
          <a:p>
            <a:pPr marL="228600" lvl="0" indent="-228600">
              <a:spcBef>
                <a:spcPts val="600"/>
              </a:spcBef>
              <a:spcAft>
                <a:spcPts val="1200"/>
              </a:spcAft>
              <a:buFont typeface="+mj-lt"/>
              <a:buAutoNum type="arabicPeriod"/>
            </a:pPr>
            <a:r>
              <a:rPr lang="en-US" sz="1200" kern="1200" dirty="0" smtClean="0">
                <a:solidFill>
                  <a:schemeClr val="tx1"/>
                </a:solidFill>
                <a:latin typeface="+mn-lt"/>
                <a:ea typeface="+mn-ea"/>
                <a:cs typeface="+mn-cs"/>
              </a:rPr>
              <a:t>Check that all entries are correct and press "OK“</a:t>
            </a:r>
          </a:p>
          <a:p>
            <a:pPr marL="228600" lvl="0" indent="-228600">
              <a:spcBef>
                <a:spcPts val="600"/>
              </a:spcBef>
              <a:spcAft>
                <a:spcPts val="1200"/>
              </a:spcAft>
              <a:buFont typeface="+mj-lt"/>
              <a:buAutoNum type="arabicPeriod"/>
            </a:pPr>
            <a:r>
              <a:rPr lang="en-US" sz="1200" kern="1200" dirty="0" smtClean="0">
                <a:solidFill>
                  <a:schemeClr val="tx1"/>
                </a:solidFill>
                <a:latin typeface="+mn-lt"/>
                <a:ea typeface="+mn-ea"/>
                <a:cs typeface="+mn-cs"/>
              </a:rPr>
              <a:t>Now select the “SERVER BEHAVIOR” tab from the palettes on the right side of the window and select the “+” symbol and then “Insert Record”</a:t>
            </a:r>
          </a:p>
          <a:p>
            <a:pPr marL="228600" lvl="0" indent="-228600">
              <a:spcBef>
                <a:spcPts val="600"/>
              </a:spcBef>
              <a:spcAft>
                <a:spcPts val="1200"/>
              </a:spcAft>
              <a:buFont typeface="+mj-lt"/>
              <a:buAutoNum type="arabicPeriod"/>
            </a:pPr>
            <a:r>
              <a:rPr lang="en-US" sz="1200" kern="1200" dirty="0" smtClean="0">
                <a:solidFill>
                  <a:schemeClr val="tx1"/>
                </a:solidFill>
                <a:latin typeface="+mn-lt"/>
                <a:ea typeface="+mn-ea"/>
                <a:cs typeface="+mn-cs"/>
              </a:rPr>
              <a:t>Select the connection previously connected and the name of the table should be shown and the values should match in the columns window.</a:t>
            </a:r>
          </a:p>
          <a:p>
            <a:pPr marL="228600" lvl="0" indent="-228600">
              <a:spcBef>
                <a:spcPts val="600"/>
              </a:spcBef>
              <a:spcAft>
                <a:spcPts val="1200"/>
              </a:spcAft>
              <a:buFont typeface="+mj-lt"/>
              <a:buAutoNum type="arabicPeriod"/>
            </a:pPr>
            <a:r>
              <a:rPr lang="en-US" sz="1200" kern="1200" dirty="0" smtClean="0">
                <a:solidFill>
                  <a:schemeClr val="tx1"/>
                </a:solidFill>
                <a:latin typeface="+mn-lt"/>
                <a:ea typeface="+mn-ea"/>
                <a:cs typeface="+mn-cs"/>
              </a:rPr>
              <a:t>In the "After inserting, go to:" field place the name of the file that the browser will go to after the submit button is pressed and select "OK".</a:t>
            </a:r>
          </a:p>
          <a:p>
            <a:pPr marL="228600" marR="0" lvl="0" indent="-228600" algn="l" defTabSz="914400" rtl="0" eaLnBrk="1" fontAlgn="auto" latinLnBrk="0" hangingPunct="1">
              <a:lnSpc>
                <a:spcPct val="100000"/>
              </a:lnSpc>
              <a:spcBef>
                <a:spcPts val="600"/>
              </a:spcBef>
              <a:spcAft>
                <a:spcPts val="1200"/>
              </a:spcAft>
              <a:buClrTx/>
              <a:buSzTx/>
              <a:buFont typeface="+mj-lt"/>
              <a:buAutoNum type="arabicPeriod"/>
              <a:tabLst/>
              <a:defRPr/>
            </a:pPr>
            <a:r>
              <a:rPr lang="en-US" sz="1200" kern="1200" dirty="0" smtClean="0">
                <a:solidFill>
                  <a:schemeClr val="tx1"/>
                </a:solidFill>
                <a:latin typeface="+mn-lt"/>
                <a:ea typeface="+mn-ea"/>
                <a:cs typeface="+mn-cs"/>
              </a:rPr>
              <a:t>The entry form is now complete with the PHP code being created by Dreamweaver. Save the file and close it.</a:t>
            </a:r>
          </a:p>
        </p:txBody>
      </p:sp>
      <p:sp>
        <p:nvSpPr>
          <p:cNvPr id="4" name="Slide Number Placeholder 3"/>
          <p:cNvSpPr>
            <a:spLocks noGrp="1"/>
          </p:cNvSpPr>
          <p:nvPr>
            <p:ph type="sldNum" sz="quarter" idx="10"/>
          </p:nvPr>
        </p:nvSpPr>
        <p:spPr/>
        <p:txBody>
          <a:bodyPr/>
          <a:lstStyle/>
          <a:p>
            <a:fld id="{0574886D-2A08-4AFD-A917-132EB6BCB3CD}"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sz="1200" kern="1200" dirty="0" smtClean="0">
                <a:solidFill>
                  <a:schemeClr val="tx1"/>
                </a:solidFill>
                <a:latin typeface="+mn-lt"/>
                <a:ea typeface="+mn-ea"/>
                <a:cs typeface="+mn-cs"/>
              </a:rPr>
              <a:t>The next step is to create a file to display the entries made in the previous form. Create a new PHP file in Dreamweaver by selecting File&gt;New&gt;PHP</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Insert a table with two rows and the number of columns equal to the number of fields in the database. Fill in the cells in both rows with the names of the database fields.</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Now select the “BINDINGS” tab from the palettes on the right side of the window and select the “+” symbol and then “</a:t>
            </a:r>
            <a:r>
              <a:rPr lang="en-US" sz="1200" kern="1200" dirty="0" err="1" smtClean="0">
                <a:solidFill>
                  <a:schemeClr val="tx1"/>
                </a:solidFill>
                <a:latin typeface="+mn-lt"/>
                <a:ea typeface="+mn-ea"/>
                <a:cs typeface="+mn-cs"/>
              </a:rPr>
              <a:t>Recordset</a:t>
            </a:r>
            <a:r>
              <a:rPr lang="en-US" sz="1200" kern="1200" dirty="0" smtClean="0">
                <a:solidFill>
                  <a:schemeClr val="tx1"/>
                </a:solidFill>
                <a:latin typeface="+mn-lt"/>
                <a:ea typeface="+mn-ea"/>
                <a:cs typeface="+mn-cs"/>
              </a:rPr>
              <a:t> (Query)”</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Select the appropriate connection from the pull-down menu. If needed, you could filter and sort the </a:t>
            </a:r>
            <a:r>
              <a:rPr lang="en-US" sz="1200" kern="1200" dirty="0" err="1" smtClean="0">
                <a:solidFill>
                  <a:schemeClr val="tx1"/>
                </a:solidFill>
                <a:latin typeface="+mn-lt"/>
                <a:ea typeface="+mn-ea"/>
                <a:cs typeface="+mn-cs"/>
              </a:rPr>
              <a:t>recordset</a:t>
            </a:r>
            <a:r>
              <a:rPr lang="en-US" sz="1200" kern="1200" dirty="0" smtClean="0">
                <a:solidFill>
                  <a:schemeClr val="tx1"/>
                </a:solidFill>
                <a:latin typeface="+mn-lt"/>
                <a:ea typeface="+mn-ea"/>
                <a:cs typeface="+mn-cs"/>
              </a:rPr>
              <a:t> from this window.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Select test to view the database contents.</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Turn Recordset1 down to view the fields</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Select “ID” in row 2, column 1 of the table in the design window.</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Drag the ID lightning icon from the </a:t>
            </a:r>
            <a:r>
              <a:rPr lang="en-US" sz="1200" kern="1200" dirty="0" err="1" smtClean="0">
                <a:solidFill>
                  <a:schemeClr val="tx1"/>
                </a:solidFill>
                <a:latin typeface="+mn-lt"/>
                <a:ea typeface="+mn-ea"/>
                <a:cs typeface="+mn-cs"/>
              </a:rPr>
              <a:t>recordset</a:t>
            </a:r>
            <a:r>
              <a:rPr lang="en-US" sz="1200" kern="1200" dirty="0" smtClean="0">
                <a:solidFill>
                  <a:schemeClr val="tx1"/>
                </a:solidFill>
                <a:latin typeface="+mn-lt"/>
                <a:ea typeface="+mn-ea"/>
                <a:cs typeface="+mn-cs"/>
              </a:rPr>
              <a:t> to ID in the table. ID will change to “{Recordset1.id}”.</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Do the same for the remaining cells in row two of the table.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sz="1200" kern="1200" dirty="0" smtClean="0">
                <a:solidFill>
                  <a:schemeClr val="tx1"/>
                </a:solidFill>
                <a:latin typeface="+mn-lt"/>
                <a:ea typeface="+mn-ea"/>
                <a:cs typeface="+mn-cs"/>
              </a:rPr>
              <a:t>This file will now show one record in the database. To show more first select the &lt;TR&gt; tag of the row containing the </a:t>
            </a:r>
            <a:r>
              <a:rPr lang="en-US" sz="1200" kern="1200" dirty="0" err="1" smtClean="0">
                <a:solidFill>
                  <a:schemeClr val="tx1"/>
                </a:solidFill>
                <a:latin typeface="+mn-lt"/>
                <a:ea typeface="+mn-ea"/>
                <a:cs typeface="+mn-cs"/>
              </a:rPr>
              <a:t>recordset</a:t>
            </a:r>
            <a:r>
              <a:rPr lang="en-US" sz="1200" kern="1200" dirty="0" smtClean="0">
                <a:solidFill>
                  <a:schemeClr val="tx1"/>
                </a:solidFill>
                <a:latin typeface="+mn-lt"/>
                <a:ea typeface="+mn-ea"/>
                <a:cs typeface="+mn-cs"/>
              </a:rPr>
              <a:t>.</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Now select the “SERVER BEHAVIOR” tab from the palettes on the right side of the window and select the “+” symbol and then “Repeat Region”.</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You can select a set number of records to display or all of the records can be displayed. Then Select “OK”.</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Save the file and upload the two files created, along with the “connections” directory to the server.</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The files are now ready for use.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test the procedure in the last section a database was established to hold the upcoming events in the CERSER program. These events had not been appearing in some browsers due to their incompatibility with the XML files in use.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 entry form, with a password script from a third-party, was developed so that the events could be updated with any accessible browser. A database display file was also created to view the entered item and other database records.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Though the database worked as intended and is in use by the NIA web site, there are several are several enhancements that are needed and will be discussed in future work.</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Adobe LiveCycle Designer is an application that creates documents and forms as a part of the Adobe Creative Suite.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LiveCycle Designer is a designing tool for the productions of XML forms, which are presented as a PDF or HTML files.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LiveCycle Designer uses templates</a:t>
            </a:r>
            <a:r>
              <a:rPr lang="en-US" sz="1200" kern="1200" baseline="0" dirty="0" smtClean="0">
                <a:solidFill>
                  <a:schemeClr val="tx1"/>
                </a:solidFill>
                <a:latin typeface="+mn-lt"/>
                <a:ea typeface="+mn-ea"/>
                <a:cs typeface="+mn-cs"/>
              </a:rPr>
              <a:t> to speed development.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Allows a developer to add or remove fields or whole sections of a form, show a help dialog box, add attachments, change a field's color, and create many more actions.</a:t>
            </a:r>
          </a:p>
        </p:txBody>
      </p:sp>
      <p:sp>
        <p:nvSpPr>
          <p:cNvPr id="4" name="Slide Number Placeholder 3"/>
          <p:cNvSpPr>
            <a:spLocks noGrp="1"/>
          </p:cNvSpPr>
          <p:nvPr>
            <p:ph type="sldNum" sz="quarter" idx="10"/>
          </p:nvPr>
        </p:nvSpPr>
        <p:spPr/>
        <p:txBody>
          <a:bodyPr/>
          <a:lstStyle/>
          <a:p>
            <a:fld id="{0574886D-2A08-4AFD-A917-132EB6BCB3CD}"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sz="1200" kern="1200" dirty="0" smtClean="0">
                <a:solidFill>
                  <a:schemeClr val="tx1"/>
                </a:solidFill>
                <a:latin typeface="+mn-lt"/>
                <a:ea typeface="+mn-ea"/>
                <a:cs typeface="+mn-cs"/>
              </a:rPr>
              <a:t>Open LiveCycle Designer</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Select “New Form” from the opening window</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The “New Form Assistant” is displayed to aid your first steps. Start by selecting “Blank Form” and press “Next”.</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The second screen of the assistant gives the choice of paper size, orientation, and number of pages.</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Other page size choices can be made by selecting the Page Size pull-down menu. Select “Default for now and then “Next”</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The next screen displays the choices for how the data will be submitted. The “Email” selection allows the user to forward the data in an XML format. This form will be printed though only the print check box should be selected and then select “Finish”.</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sz="1200" kern="1200" dirty="0" smtClean="0">
                <a:solidFill>
                  <a:schemeClr val="tx1"/>
                </a:solidFill>
                <a:latin typeface="+mn-lt"/>
                <a:ea typeface="+mn-ea"/>
                <a:cs typeface="+mn-cs"/>
              </a:rPr>
              <a:t>You are now presented with a blank page. The hierarchal format of the document is presented on the left while object and formatting palettes are on the right.</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The “Object Library” is located at the top right hand corner of the screen. It contains the common elements found on a form. These objects are added to the form by dragging them to the design view.</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Underneath the Object Library are the formatting palettes. These palettes include the Font, Paragraph, Object, Layout, and Accessibility palettes.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Located at the top left hand corner is the “Hierarchy” palette. The Hierarchy palette is pictorial depiction of the objects in the Design View.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sz="1200" kern="1200" dirty="0" smtClean="0">
                <a:solidFill>
                  <a:schemeClr val="tx1"/>
                </a:solidFill>
                <a:latin typeface="+mn-lt"/>
                <a:ea typeface="+mn-ea"/>
                <a:cs typeface="+mn-cs"/>
              </a:rPr>
              <a:t>To create a title, drag the Text Object from the Object Library to the Design View. Enter and format your title.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To create a text field, drag the Text Field Object from the Object Library to the Design View. Edit the field label and expand/contract the field to the desired size.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next item to add will be a checkbox.  To insert a checkbox, drag the Checkbox Object from the Design Library to the Design View. Edit the field label.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Including another Checkbox Object directly underneath the first Checkbox Field will result in producing a Checkbox Group.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Continue</a:t>
            </a:r>
            <a:r>
              <a:rPr lang="en-US" sz="1200" kern="1200" baseline="0" dirty="0" smtClean="0">
                <a:solidFill>
                  <a:schemeClr val="tx1"/>
                </a:solidFill>
                <a:latin typeface="+mn-lt"/>
                <a:ea typeface="+mn-ea"/>
                <a:cs typeface="+mn-cs"/>
              </a:rPr>
              <a:t> inserting elements needed for your form.</a:t>
            </a:r>
          </a:p>
          <a:p>
            <a:pPr lvl="0"/>
            <a:endParaRPr lang="en-US" sz="1200" kern="1200" baseline="0" dirty="0" smtClean="0">
              <a:solidFill>
                <a:schemeClr val="tx1"/>
              </a:solidFill>
              <a:latin typeface="+mn-lt"/>
              <a:ea typeface="+mn-ea"/>
              <a:cs typeface="+mn-cs"/>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Once the form is completed, the developer can select the Preview PDF tab above the design window.</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If the form is correct, select File&gt;Publish to Repository to save the file in PDF format in the desired directory.</a:t>
            </a:r>
          </a:p>
          <a:p>
            <a:pPr lvl="0"/>
            <a:endParaRPr lang="en-US" sz="1200" kern="1200" baseline="0" dirty="0" smtClean="0">
              <a:solidFill>
                <a:schemeClr val="tx1"/>
              </a:solidFill>
              <a:latin typeface="+mn-lt"/>
              <a:ea typeface="+mn-ea"/>
              <a:cs typeface="+mn-cs"/>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form allows users to input and submit data whether it is in print or by the Internet. </a:t>
            </a:r>
          </a:p>
          <a:p>
            <a:r>
              <a:rPr lang="en-US" sz="1200" kern="1200" dirty="0" smtClean="0">
                <a:solidFill>
                  <a:schemeClr val="tx1"/>
                </a:solidFill>
                <a:latin typeface="+mn-lt"/>
                <a:ea typeface="+mn-ea"/>
                <a:cs typeface="+mn-cs"/>
              </a:rPr>
              <a:t>This project focused on three areas of data collection: printed forms, local server developed forms, and remote server forms. </a:t>
            </a:r>
          </a:p>
          <a:p>
            <a:r>
              <a:rPr lang="en-US" sz="1200" kern="1200" dirty="0" smtClean="0">
                <a:solidFill>
                  <a:schemeClr val="tx1"/>
                </a:solidFill>
                <a:latin typeface="+mn-lt"/>
                <a:ea typeface="+mn-ea"/>
                <a:cs typeface="+mn-cs"/>
              </a:rPr>
              <a:t>Several applications and languages were used in this project to create various database formats.</a:t>
            </a:r>
            <a:endParaRPr lang="en-US" dirty="0"/>
          </a:p>
        </p:txBody>
      </p:sp>
      <p:sp>
        <p:nvSpPr>
          <p:cNvPr id="4" name="Slide Number Placeholder 3"/>
          <p:cNvSpPr>
            <a:spLocks noGrp="1"/>
          </p:cNvSpPr>
          <p:nvPr>
            <p:ph type="sldNum" sz="quarter" idx="10"/>
          </p:nvPr>
        </p:nvSpPr>
        <p:spPr/>
        <p:txBody>
          <a:bodyPr/>
          <a:lstStyle/>
          <a:p>
            <a:fld id="{0574886D-2A08-4AFD-A917-132EB6BCB3CD}"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Two forms were revised and created with Adobe LiveCycle Design. The first was the Undergraduate Research Experience Evaluation Form. This is a form currently under development for students completing the ECSU URE program. It was designed to be completed inside Adobe Acrobat Reader and printed. This form is located at http://nia.ecsu.edu/ure_eval.pdf for development purposes only.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second form was a revision of the CERSER Photo Release form. This form is utilized to obtain permission to make use of photos of individuals taken during CERSER activities for promotional activities. This form had previously been developed in Microsoft Word to be printed and completed by hand. The revision allows for the form information to be keyed in and then printed or printed and filled out.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Hypertext Transfer Protocol Secure (HTTPS) is a combination of the Hypertext Transfer Protocol with a secure protocol to provide encryption and secure identification of the server.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HTTPS is designed to encrypt data transferred via the internet, thereby preventing eavesdropping and man-in-the-middle attacks.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Most implementations of the HTTPS protocol involve online purchasing or the exchange of private information. Accessing a secure server often requires some sort of registration, login, or purchase. Web browsers such as Internet Explorer and Firefox display a padlock icon to indicate that the website is secure and the URL address will begin with “https://”.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effectiveness of HTTPS can be limited by poor implementation of browser or server software or a lack of support. HTTPS secures data as it travels between the server and the client, once the data is decrypted at its destination; it is only as secure as the host computer.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administrator of a web server must first create a public key certificate, an electronic document using a digital signature which identifies an individual or an institution, for the HTTPS web server. When a user accesses the secure site the certificate is downloaded thereby ensuring any further transactions between the server and the client will be encrypted.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Certificates are obtained from a digital authority and range in cost from $10 to $1500 per year and must be renewed upon expiration.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Standard forms over a quick and easy method of collecting data, but the limited security of the transmission prohibits the collection of sensitive information such as Social Security Numbers, birth dates, and family information. Properly installed, HTTPS can secure this information.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HTTPS</a:t>
            </a:r>
            <a:r>
              <a:rPr lang="en-US" sz="1200" kern="1200" baseline="0" dirty="0" smtClean="0">
                <a:solidFill>
                  <a:schemeClr val="tx1"/>
                </a:solidFill>
                <a:latin typeface="+mn-lt"/>
                <a:ea typeface="+mn-ea"/>
                <a:cs typeface="+mn-cs"/>
              </a:rPr>
              <a:t> was researched during this project, further research will be needed to fully implement a secure server.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74886D-2A08-4AFD-A917-132EB6BCB3CD}"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Data submission capabilities were researched during this project for online and print formats.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Adobe LiveCycle Design was found to be the most capable when developing printable forms. The learning curve is steep though to utilize the full capabilities of the software.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gather a small amount of non-sensitive information quickly, the Google Docs form was the quickest to develop and deploy. Formatting of the form was limited and integration with program themes (CERSER, PolarGrid, Watershed Watch, etc…) would not be possible.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forms utilizing the combination of Dreamweaver, PHP, and SQL is a versatile method, but requires a higher level of skill sets to complete. This type of form is versatile and can be coupled with a secure server to provide secure capabilities of data gathering. It can also be implemented within current framework styles of a site.</a:t>
            </a:r>
          </a:p>
          <a:p>
            <a:endParaRPr lang="en-US" dirty="0"/>
          </a:p>
        </p:txBody>
      </p:sp>
      <p:sp>
        <p:nvSpPr>
          <p:cNvPr id="4" name="Slide Number Placeholder 3"/>
          <p:cNvSpPr>
            <a:spLocks noGrp="1"/>
          </p:cNvSpPr>
          <p:nvPr>
            <p:ph type="sldNum" sz="quarter" idx="10"/>
          </p:nvPr>
        </p:nvSpPr>
        <p:spPr/>
        <p:txBody>
          <a:bodyPr/>
          <a:lstStyle/>
          <a:p>
            <a:fld id="{0574886D-2A08-4AFD-A917-132EB6BCB3CD}"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Future Work</a:t>
            </a:r>
          </a:p>
          <a:p>
            <a:r>
              <a:rPr lang="en-US" b="1" dirty="0" smtClean="0"/>
              <a:t>A. Secure Server</a:t>
            </a:r>
          </a:p>
          <a:p>
            <a:r>
              <a:rPr lang="en-US" dirty="0" smtClean="0"/>
              <a:t>The next step in this development progression should be to build a secure server. This will allow currently used printable forms to collect sensitive data such as birth dates and Social Security numbers. Server platforms will need to be researched, server applications tested, and security certificates obtained to execute this step.</a:t>
            </a:r>
          </a:p>
          <a:p>
            <a:endParaRPr lang="en-US" dirty="0" smtClean="0"/>
          </a:p>
          <a:p>
            <a:r>
              <a:rPr lang="en-US" b="1" dirty="0" smtClean="0"/>
              <a:t>B. Database Modifications for Upcoming Events</a:t>
            </a:r>
          </a:p>
          <a:p>
            <a:r>
              <a:rPr lang="en-US" dirty="0" smtClean="0"/>
              <a:t>The currently developed database for the CERSER upcoming events will need to be enhanced to allow for the deletion and modification of individual records. These modifications will need to be performed from within Dreamweaver and be secured to prevent intrusion. </a:t>
            </a:r>
          </a:p>
          <a:p>
            <a:endParaRPr lang="en-US" dirty="0" smtClean="0"/>
          </a:p>
          <a:p>
            <a:r>
              <a:rPr lang="en-US" b="1" dirty="0" smtClean="0"/>
              <a:t>C. File Submission</a:t>
            </a:r>
          </a:p>
          <a:p>
            <a:r>
              <a:rPr lang="en-US" dirty="0" smtClean="0"/>
              <a:t>The submission of files is a significant part of data collecting. The uploading of files though PHP scripting should be researched along with safeguards to prevent incorrect file types from being uploaded. </a:t>
            </a:r>
          </a:p>
          <a:p>
            <a:endParaRPr lang="en-US" dirty="0"/>
          </a:p>
        </p:txBody>
      </p:sp>
      <p:sp>
        <p:nvSpPr>
          <p:cNvPr id="4" name="Slide Number Placeholder 3"/>
          <p:cNvSpPr>
            <a:spLocks noGrp="1"/>
          </p:cNvSpPr>
          <p:nvPr>
            <p:ph type="sldNum" sz="quarter" idx="10"/>
          </p:nvPr>
        </p:nvSpPr>
        <p:spPr/>
        <p:txBody>
          <a:bodyPr/>
          <a:lstStyle/>
          <a:p>
            <a:fld id="{0574886D-2A08-4AFD-A917-132EB6BCB3CD}"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74886D-2A08-4AFD-A917-132EB6BCB3CD}"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Label – Identifies what a certain form element is used</a:t>
            </a:r>
            <a:r>
              <a:rPr lang="en-US" baseline="0" dirty="0" smtClean="0"/>
              <a:t> </a:t>
            </a:r>
            <a:r>
              <a:rPr lang="en-US" dirty="0" smtClean="0"/>
              <a:t>for</a:t>
            </a:r>
          </a:p>
          <a:p>
            <a:r>
              <a:rPr lang="en-US" dirty="0" smtClean="0"/>
              <a:t>Text Field - Used for gathering text data from the user in a single line</a:t>
            </a:r>
          </a:p>
          <a:p>
            <a:r>
              <a:rPr lang="en-US" dirty="0" err="1" smtClean="0"/>
              <a:t>Textarea</a:t>
            </a:r>
            <a:r>
              <a:rPr lang="en-US" dirty="0" smtClean="0"/>
              <a:t> – Employed to collect text data from the user when multiple line inputs are required or may be possible</a:t>
            </a:r>
          </a:p>
          <a:p>
            <a:r>
              <a:rPr lang="en-US" dirty="0" smtClean="0"/>
              <a:t>Check Box – Used with yes or no questions or multiple selections</a:t>
            </a:r>
          </a:p>
          <a:p>
            <a:r>
              <a:rPr lang="en-US" dirty="0" smtClean="0"/>
              <a:t>Radio Button – Much like Check boxes, but one selection can be made when used as a group</a:t>
            </a:r>
          </a:p>
          <a:p>
            <a:r>
              <a:rPr lang="en-US" dirty="0" smtClean="0"/>
              <a:t>List Menu - Display a large number of options and allow the user to select one or more</a:t>
            </a:r>
          </a:p>
          <a:p>
            <a:r>
              <a:rPr lang="en-US" dirty="0" smtClean="0"/>
              <a:t>Jump Menu - Drop down menus that redirect the viewer to a URL when an option is selected </a:t>
            </a:r>
          </a:p>
          <a:p>
            <a:r>
              <a:rPr lang="en-US" dirty="0" smtClean="0"/>
              <a:t>Hidden Field – For passwords and other data that may be secure</a:t>
            </a:r>
          </a:p>
          <a:p>
            <a:r>
              <a:rPr lang="en-US" dirty="0" smtClean="0"/>
              <a:t>Button – Utilized to submit or reset a form</a:t>
            </a:r>
          </a:p>
        </p:txBody>
      </p:sp>
      <p:sp>
        <p:nvSpPr>
          <p:cNvPr id="4" name="Slide Number Placeholder 3"/>
          <p:cNvSpPr>
            <a:spLocks noGrp="1"/>
          </p:cNvSpPr>
          <p:nvPr>
            <p:ph type="sldNum" sz="quarter" idx="10"/>
          </p:nvPr>
        </p:nvSpPr>
        <p:spPr/>
        <p:txBody>
          <a:bodyPr/>
          <a:lstStyle/>
          <a:p>
            <a:fld id="{0574886D-2A08-4AFD-A917-132EB6BCB3C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spcAft>
                <a:spcPts val="1200"/>
              </a:spcAft>
              <a:buFont typeface="+mj-lt"/>
              <a:buAutoNum type="arabicPeriod"/>
            </a:pPr>
            <a:r>
              <a:rPr lang="en-US" sz="1200" kern="1200" dirty="0" smtClean="0">
                <a:solidFill>
                  <a:schemeClr val="tx1"/>
                </a:solidFill>
                <a:latin typeface="+mn-lt"/>
                <a:ea typeface="+mn-ea"/>
                <a:cs typeface="+mn-cs"/>
              </a:rPr>
              <a:t>Create an account with Google if an account does not already exist and sign in. </a:t>
            </a:r>
          </a:p>
          <a:p>
            <a:pPr marL="228600" indent="-228600">
              <a:spcAft>
                <a:spcPts val="1200"/>
              </a:spcAft>
              <a:buFont typeface="+mj-lt"/>
              <a:buAutoNum type="arabicPeriod"/>
            </a:pPr>
            <a:r>
              <a:rPr lang="en-US" sz="1200" kern="1200" dirty="0" smtClean="0">
                <a:solidFill>
                  <a:schemeClr val="tx1"/>
                </a:solidFill>
                <a:latin typeface="+mn-lt"/>
                <a:ea typeface="+mn-ea"/>
                <a:cs typeface="+mn-cs"/>
              </a:rPr>
              <a:t>A refreshed Google page will appear with more options. Click the last option “more” at the top left hand side. The “more” option will provide a drop down menu.  Scroll down and click “Documents”.</a:t>
            </a:r>
          </a:p>
          <a:p>
            <a:pPr marL="228600" indent="-228600">
              <a:spcAft>
                <a:spcPts val="1200"/>
              </a:spcAft>
              <a:buFont typeface="+mj-lt"/>
              <a:buAutoNum type="arabicPeriod"/>
            </a:pPr>
            <a:r>
              <a:rPr lang="en-US" sz="1200" kern="1200" dirty="0" smtClean="0">
                <a:solidFill>
                  <a:schemeClr val="tx1"/>
                </a:solidFill>
                <a:latin typeface="+mn-lt"/>
                <a:ea typeface="+mn-ea"/>
                <a:cs typeface="+mn-cs"/>
              </a:rPr>
              <a:t>The Google docs window will appear. On the left hand side of the page, Click “Create new”. A drop down will appear. Scroll down and select “Form”.</a:t>
            </a:r>
          </a:p>
          <a:p>
            <a:pPr marL="228600" indent="-228600">
              <a:spcAft>
                <a:spcPts val="1200"/>
              </a:spcAft>
              <a:buFont typeface="+mj-lt"/>
              <a:buAutoNum type="arabicPeriod"/>
            </a:pPr>
            <a:r>
              <a:rPr lang="en-US" sz="1200" kern="1200" dirty="0" smtClean="0">
                <a:solidFill>
                  <a:schemeClr val="tx1"/>
                </a:solidFill>
                <a:latin typeface="+mn-lt"/>
                <a:ea typeface="+mn-ea"/>
                <a:cs typeface="+mn-cs"/>
              </a:rPr>
              <a:t>A window will appear titled “Untitled Form”. Just underneath that will be an option that allows you to fill in the “Question Title”. Type in the question. </a:t>
            </a:r>
          </a:p>
          <a:p>
            <a:pPr marL="228600" indent="-228600">
              <a:spcAft>
                <a:spcPts val="1200"/>
              </a:spcAft>
              <a:buFont typeface="+mj-lt"/>
              <a:buAutoNum type="arabicPeriod"/>
            </a:pPr>
            <a:r>
              <a:rPr lang="en-US" sz="1200" kern="1200" dirty="0" smtClean="0">
                <a:solidFill>
                  <a:schemeClr val="tx1"/>
                </a:solidFill>
                <a:latin typeface="+mn-lt"/>
                <a:ea typeface="+mn-ea"/>
                <a:cs typeface="+mn-cs"/>
              </a:rPr>
              <a:t>To enter the “Question Type” click on the drop down menu and a list of options will be presented. Choose the question type.  </a:t>
            </a:r>
          </a:p>
          <a:p>
            <a:pPr marL="228600" indent="-228600">
              <a:spcAft>
                <a:spcPts val="1200"/>
              </a:spcAft>
              <a:buFont typeface="+mj-lt"/>
              <a:buAutoNum type="arabicPeriod"/>
            </a:pPr>
            <a:r>
              <a:rPr lang="en-US" sz="1200" kern="1200" dirty="0" smtClean="0">
                <a:solidFill>
                  <a:schemeClr val="tx1"/>
                </a:solidFill>
                <a:latin typeface="+mn-lt"/>
                <a:ea typeface="+mn-ea"/>
                <a:cs typeface="+mn-cs"/>
              </a:rPr>
              <a:t>There is an option that allows for making the question required. Check the box and a red star will be presented with the question. This notifies the user that the question is required. </a:t>
            </a:r>
          </a:p>
          <a:p>
            <a:pPr marL="228600" indent="-228600">
              <a:spcAft>
                <a:spcPts val="1200"/>
              </a:spcAft>
              <a:buFont typeface="+mj-lt"/>
              <a:buAutoNum type="arabicPeriod"/>
            </a:pPr>
            <a:r>
              <a:rPr lang="en-US" sz="1200" kern="1200" dirty="0" smtClean="0">
                <a:solidFill>
                  <a:schemeClr val="tx1"/>
                </a:solidFill>
                <a:latin typeface="+mn-lt"/>
                <a:ea typeface="+mn-ea"/>
                <a:cs typeface="+mn-cs"/>
              </a:rPr>
              <a:t>The “Done” button is selected when the form is complete.</a:t>
            </a:r>
          </a:p>
          <a:p>
            <a:endParaRPr lang="en-US" dirty="0"/>
          </a:p>
        </p:txBody>
      </p:sp>
      <p:sp>
        <p:nvSpPr>
          <p:cNvPr id="4" name="Slide Number Placeholder 3"/>
          <p:cNvSpPr>
            <a:spLocks noGrp="1"/>
          </p:cNvSpPr>
          <p:nvPr>
            <p:ph type="sldNum" sz="quarter" idx="10"/>
          </p:nvPr>
        </p:nvSpPr>
        <p:spPr/>
        <p:txBody>
          <a:bodyPr/>
          <a:lstStyle/>
          <a:p>
            <a:fld id="{0574886D-2A08-4AFD-A917-132EB6BCB3C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sz="1200" kern="1200" dirty="0" smtClean="0">
                <a:solidFill>
                  <a:schemeClr val="tx1"/>
                </a:solidFill>
                <a:latin typeface="+mn-lt"/>
                <a:ea typeface="+mn-ea"/>
                <a:cs typeface="+mn-cs"/>
              </a:rPr>
              <a:t>At the very top of the page is a link that permits the developer to apply a template to make the form professional in appearance.  </a:t>
            </a:r>
          </a:p>
          <a:p>
            <a:pPr marL="228600" indent="-228600">
              <a:buFont typeface="+mj-lt"/>
              <a:buAutoNum type="arabicPeriod"/>
            </a:pPr>
            <a:r>
              <a:rPr lang="en-US" sz="1200" kern="1200" dirty="0" smtClean="0">
                <a:solidFill>
                  <a:schemeClr val="tx1"/>
                </a:solidFill>
                <a:latin typeface="+mn-lt"/>
                <a:ea typeface="+mn-ea"/>
                <a:cs typeface="+mn-cs"/>
              </a:rPr>
              <a:t>Once the information portion is complete, you can fill out the form in order to test that everything works. Once testing is done, click “Email this form” on the right hand side of the window. </a:t>
            </a:r>
          </a:p>
          <a:p>
            <a:pPr marL="228600" indent="-228600">
              <a:buFont typeface="+mj-lt"/>
              <a:buAutoNum type="arabicPeriod"/>
            </a:pPr>
            <a:r>
              <a:rPr lang="en-US" sz="1200" kern="1200" dirty="0" smtClean="0">
                <a:solidFill>
                  <a:schemeClr val="tx1"/>
                </a:solidFill>
                <a:latin typeface="+mn-lt"/>
                <a:ea typeface="+mn-ea"/>
                <a:cs typeface="+mn-cs"/>
              </a:rPr>
              <a:t>A pop-up window will appear on the screen “send this form to others”.  Add in all the recipients you wish to send the form to. Once all recipients are included, select the “Send” button.</a:t>
            </a:r>
          </a:p>
        </p:txBody>
      </p:sp>
      <p:sp>
        <p:nvSpPr>
          <p:cNvPr id="4" name="Slide Number Placeholder 3"/>
          <p:cNvSpPr>
            <a:spLocks noGrp="1"/>
          </p:cNvSpPr>
          <p:nvPr>
            <p:ph type="sldNum" sz="quarter" idx="10"/>
          </p:nvPr>
        </p:nvSpPr>
        <p:spPr/>
        <p:txBody>
          <a:bodyPr/>
          <a:lstStyle/>
          <a:p>
            <a:fld id="{0574886D-2A08-4AFD-A917-132EB6BCB3CD}"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r>
              <a:rPr lang="en-US" sz="1200" kern="1200" dirty="0" smtClean="0">
                <a:solidFill>
                  <a:schemeClr val="tx1"/>
                </a:solidFill>
                <a:latin typeface="+mn-lt"/>
                <a:ea typeface="+mn-ea"/>
                <a:cs typeface="+mn-cs"/>
              </a:rPr>
              <a:t>After a link to the form is emailed to the recipients, the recipients then click on the link and complete the form. </a:t>
            </a:r>
          </a:p>
          <a:p>
            <a:pPr marL="228600" indent="-228600">
              <a:buFont typeface="+mj-lt"/>
              <a:buNone/>
            </a:pPr>
            <a:endParaRPr lang="en-US" sz="1200" kern="1200" dirty="0" smtClean="0">
              <a:solidFill>
                <a:schemeClr val="tx1"/>
              </a:solidFill>
              <a:latin typeface="+mn-lt"/>
              <a:ea typeface="+mn-ea"/>
              <a:cs typeface="+mn-cs"/>
            </a:endParaRPr>
          </a:p>
          <a:p>
            <a:pPr marL="228600" indent="-228600">
              <a:buFont typeface="+mj-lt"/>
              <a:buNone/>
            </a:pPr>
            <a:r>
              <a:rPr lang="en-US" sz="1200" kern="1200" dirty="0" smtClean="0">
                <a:solidFill>
                  <a:schemeClr val="tx1"/>
                </a:solidFill>
                <a:latin typeface="+mn-lt"/>
                <a:ea typeface="+mn-ea"/>
                <a:cs typeface="+mn-cs"/>
              </a:rPr>
              <a:t>Once they have completed the form, the submit button is selected which sends the information to a spreadsheet in Google docs. The developer can then view the submitted data and the date/time the user submitted their data.</a:t>
            </a:r>
          </a:p>
        </p:txBody>
      </p:sp>
      <p:sp>
        <p:nvSpPr>
          <p:cNvPr id="4" name="Slide Number Placeholder 3"/>
          <p:cNvSpPr>
            <a:spLocks noGrp="1"/>
          </p:cNvSpPr>
          <p:nvPr>
            <p:ph type="sldNum" sz="quarter" idx="10"/>
          </p:nvPr>
        </p:nvSpPr>
        <p:spPr/>
        <p:txBody>
          <a:bodyPr/>
          <a:lstStyle/>
          <a:p>
            <a:fld id="{0574886D-2A08-4AFD-A917-132EB6BCB3C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228600">
              <a:buFont typeface="+mj-lt"/>
              <a:buNone/>
            </a:pPr>
            <a:r>
              <a:rPr lang="en-US" sz="1200" kern="1200" dirty="0" smtClean="0">
                <a:solidFill>
                  <a:schemeClr val="tx1"/>
                </a:solidFill>
                <a:latin typeface="+mn-lt"/>
                <a:ea typeface="+mn-ea"/>
                <a:cs typeface="+mn-cs"/>
              </a:rPr>
              <a:t>The team created a form titled “CERSER Information Request”. </a:t>
            </a:r>
          </a:p>
          <a:p>
            <a:pPr marL="0" indent="-228600">
              <a:buFont typeface="+mj-lt"/>
              <a:buNone/>
            </a:pPr>
            <a:endParaRPr lang="en-US" sz="1200" kern="1200" dirty="0" smtClean="0">
              <a:solidFill>
                <a:schemeClr val="tx1"/>
              </a:solidFill>
              <a:latin typeface="+mn-lt"/>
              <a:ea typeface="+mn-ea"/>
              <a:cs typeface="+mn-cs"/>
            </a:endParaRPr>
          </a:p>
          <a:p>
            <a:pPr marL="0" indent="-228600">
              <a:buFont typeface="+mj-lt"/>
              <a:buNone/>
            </a:pPr>
            <a:r>
              <a:rPr lang="en-US" sz="1200" kern="1200" dirty="0" smtClean="0">
                <a:solidFill>
                  <a:schemeClr val="tx1"/>
                </a:solidFill>
                <a:latin typeface="+mn-lt"/>
                <a:ea typeface="+mn-ea"/>
                <a:cs typeface="+mn-cs"/>
              </a:rPr>
              <a:t>This form included both required and non-required fields. Presented inside of this form were two types of questions. The question types used were “Text” and “Choose from a List”. </a:t>
            </a:r>
          </a:p>
          <a:p>
            <a:pPr marL="0" indent="-228600">
              <a:buFont typeface="+mj-lt"/>
              <a:buNone/>
            </a:pPr>
            <a:endParaRPr lang="en-US" sz="1200" kern="1200" dirty="0" smtClean="0">
              <a:solidFill>
                <a:schemeClr val="tx1"/>
              </a:solidFill>
              <a:latin typeface="+mn-lt"/>
              <a:ea typeface="+mn-ea"/>
              <a:cs typeface="+mn-cs"/>
            </a:endParaRPr>
          </a:p>
          <a:p>
            <a:pPr marL="0" indent="-228600">
              <a:buFont typeface="+mj-lt"/>
              <a:buNone/>
            </a:pPr>
            <a:r>
              <a:rPr lang="en-US" sz="1200" kern="1200" dirty="0" smtClean="0">
                <a:solidFill>
                  <a:schemeClr val="tx1"/>
                </a:solidFill>
                <a:latin typeface="+mn-lt"/>
                <a:ea typeface="+mn-ea"/>
                <a:cs typeface="+mn-cs"/>
              </a:rPr>
              <a:t>The form asked the recipients general questions like their first, middle, and last name, date of birth, and both their cell and home phone numbers. </a:t>
            </a:r>
          </a:p>
          <a:p>
            <a:pPr marL="0" indent="-228600">
              <a:buFont typeface="+mj-lt"/>
              <a:buNone/>
            </a:pPr>
            <a:r>
              <a:rPr lang="en-US" sz="1200" kern="1200" dirty="0" smtClean="0">
                <a:solidFill>
                  <a:schemeClr val="tx1"/>
                </a:solidFill>
                <a:latin typeface="+mn-lt"/>
                <a:ea typeface="+mn-ea"/>
                <a:cs typeface="+mn-cs"/>
              </a:rPr>
              <a:t>The data was collected within one day of notifying the students and given to the office personnel in need of it. </a:t>
            </a:r>
          </a:p>
        </p:txBody>
      </p:sp>
      <p:sp>
        <p:nvSpPr>
          <p:cNvPr id="4" name="Slide Number Placeholder 3"/>
          <p:cNvSpPr>
            <a:spLocks noGrp="1"/>
          </p:cNvSpPr>
          <p:nvPr>
            <p:ph type="sldNum" sz="quarter" idx="10"/>
          </p:nvPr>
        </p:nvSpPr>
        <p:spPr/>
        <p:txBody>
          <a:bodyPr/>
          <a:lstStyle/>
          <a:p>
            <a:fld id="{0574886D-2A08-4AFD-A917-132EB6BCB3CD}"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228600">
              <a:buFont typeface="+mj-lt"/>
              <a:buNone/>
            </a:pPr>
            <a:r>
              <a:rPr lang="en-US" sz="1200" kern="1200" dirty="0" smtClean="0">
                <a:solidFill>
                  <a:schemeClr val="tx1"/>
                </a:solidFill>
                <a:latin typeface="+mn-lt"/>
                <a:ea typeface="+mn-ea"/>
                <a:cs typeface="+mn-cs"/>
              </a:rPr>
              <a:t>A second method of gathering data from the web is to utilize a combination of tools implementing a form that can store gathered data into variety of database formats. </a:t>
            </a:r>
          </a:p>
          <a:p>
            <a:pPr marL="0" indent="-228600">
              <a:buFont typeface="+mj-lt"/>
              <a:buNone/>
            </a:pPr>
            <a:endParaRPr lang="en-US" sz="1200" kern="1200" dirty="0" smtClean="0">
              <a:solidFill>
                <a:schemeClr val="tx1"/>
              </a:solidFill>
              <a:latin typeface="+mn-lt"/>
              <a:ea typeface="+mn-ea"/>
              <a:cs typeface="+mn-cs"/>
            </a:endParaRPr>
          </a:p>
          <a:p>
            <a:pPr marL="0" indent="-228600">
              <a:buFont typeface="+mj-lt"/>
              <a:buNone/>
            </a:pPr>
            <a:r>
              <a:rPr lang="en-US" sz="1200" kern="1200" dirty="0" smtClean="0">
                <a:solidFill>
                  <a:schemeClr val="tx1"/>
                </a:solidFill>
                <a:latin typeface="+mn-lt"/>
                <a:ea typeface="+mn-ea"/>
                <a:cs typeface="+mn-cs"/>
              </a:rPr>
              <a:t>For this project the team utilized a combination of Dreamweaver, PHP: Hypertext Preprocessor (PHP), phpMyAdmin, and Structured Query Language (SQL). </a:t>
            </a:r>
          </a:p>
          <a:p>
            <a:pPr marL="0" indent="-228600">
              <a:buFont typeface="+mj-lt"/>
              <a:buNone/>
            </a:pPr>
            <a:endParaRPr lang="en-US" sz="1200" kern="1200" dirty="0" smtClean="0">
              <a:solidFill>
                <a:schemeClr val="tx1"/>
              </a:solidFill>
              <a:latin typeface="+mn-lt"/>
              <a:ea typeface="+mn-ea"/>
              <a:cs typeface="+mn-cs"/>
            </a:endParaRPr>
          </a:p>
          <a:p>
            <a:pPr marL="0" indent="-228600">
              <a:buFont typeface="+mj-lt"/>
              <a:buNone/>
            </a:pPr>
            <a:r>
              <a:rPr lang="en-US" sz="1200" kern="1200" dirty="0" smtClean="0">
                <a:solidFill>
                  <a:schemeClr val="tx1"/>
                </a:solidFill>
                <a:latin typeface="+mn-lt"/>
                <a:ea typeface="+mn-ea"/>
                <a:cs typeface="+mn-cs"/>
              </a:rPr>
              <a:t>PHP and Dreamweaver file development took place on the development platform and was then uploaded to the server. </a:t>
            </a:r>
          </a:p>
          <a:p>
            <a:pPr marL="0" indent="-228600">
              <a:buFont typeface="+mj-lt"/>
              <a:buNone/>
            </a:pPr>
            <a:endParaRPr lang="en-US" sz="1200" kern="1200" dirty="0" smtClean="0">
              <a:solidFill>
                <a:schemeClr val="tx1"/>
              </a:solidFill>
              <a:latin typeface="+mn-lt"/>
              <a:ea typeface="+mn-ea"/>
              <a:cs typeface="+mn-cs"/>
            </a:endParaRPr>
          </a:p>
          <a:p>
            <a:pPr marL="0" indent="-228600">
              <a:buFont typeface="+mj-lt"/>
              <a:buNone/>
            </a:pPr>
            <a:r>
              <a:rPr lang="en-US" sz="1200" kern="1200" dirty="0" smtClean="0">
                <a:solidFill>
                  <a:schemeClr val="tx1"/>
                </a:solidFill>
                <a:latin typeface="+mn-lt"/>
                <a:ea typeface="+mn-ea"/>
                <a:cs typeface="+mn-cs"/>
              </a:rPr>
              <a:t>SQL databases were created directly on the server utilizing the open source application phpMyAdmin</a:t>
            </a:r>
          </a:p>
        </p:txBody>
      </p:sp>
      <p:sp>
        <p:nvSpPr>
          <p:cNvPr id="4" name="Slide Number Placeholder 3"/>
          <p:cNvSpPr>
            <a:spLocks noGrp="1"/>
          </p:cNvSpPr>
          <p:nvPr>
            <p:ph type="sldNum" sz="quarter" idx="10"/>
          </p:nvPr>
        </p:nvSpPr>
        <p:spPr/>
        <p:txBody>
          <a:bodyPr/>
          <a:lstStyle/>
          <a:p>
            <a:fld id="{0574886D-2A08-4AFD-A917-132EB6BCB3C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8"/>
          <p:cNvSpPr>
            <a:spLocks noChangeArrowheads="1"/>
          </p:cNvSpPr>
          <p:nvPr userDrawn="1"/>
        </p:nvSpPr>
        <p:spPr bwMode="auto">
          <a:xfrm>
            <a:off x="0" y="0"/>
            <a:ext cx="9144000" cy="5803900"/>
          </a:xfrm>
          <a:prstGeom prst="rect">
            <a:avLst/>
          </a:prstGeom>
          <a:solidFill>
            <a:schemeClr val="tx2">
              <a:lumMod val="75000"/>
            </a:schemeClr>
          </a:solidFill>
          <a:ln w="9525">
            <a:noFill/>
            <a:miter lim="800000"/>
            <a:headEnd/>
            <a:tailEnd/>
          </a:ln>
        </p:spPr>
        <p:txBody>
          <a:bodyPr wrap="none" anchor="ctr"/>
          <a:lstStyle/>
          <a:p>
            <a:pPr>
              <a:defRPr/>
            </a:pPr>
            <a:endParaRPr lang="en-US"/>
          </a:p>
        </p:txBody>
      </p:sp>
      <p:sp>
        <p:nvSpPr>
          <p:cNvPr id="8" name="Rectangle 32"/>
          <p:cNvSpPr>
            <a:spLocks noChangeArrowheads="1"/>
          </p:cNvSpPr>
          <p:nvPr userDrawn="1"/>
        </p:nvSpPr>
        <p:spPr bwMode="auto">
          <a:xfrm>
            <a:off x="0" y="5748338"/>
            <a:ext cx="9150350" cy="76200"/>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a:p>
        </p:txBody>
      </p:sp>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870DA-D309-426D-B56E-AB4313EBAB6E}" type="datetime1">
              <a:rPr lang="en-US" smtClean="0"/>
              <a:pPr/>
              <a:t>3/25/2010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47D6F-6252-49B3-8CDA-283438F8967C}" type="datetime1">
              <a:rPr lang="en-US" smtClean="0"/>
              <a:pPr/>
              <a:t>3/25/2010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6858000" y="6553200"/>
            <a:ext cx="2133600" cy="228600"/>
          </a:xfrm>
          <a:prstGeom prst="rect">
            <a:avLst/>
          </a:prstGeom>
        </p:spPr>
        <p:txBody>
          <a:bodyPr/>
          <a:lstStyle>
            <a:lvl1pPr algn="r">
              <a:defRPr sz="1400">
                <a:solidFill>
                  <a:schemeClr val="bg1"/>
                </a:solidFill>
              </a:defRPr>
            </a:lvl1pPr>
          </a:lstStyle>
          <a:p>
            <a:r>
              <a:rPr lang="en-US" dirty="0" smtClean="0"/>
              <a:t>Page </a:t>
            </a:r>
            <a:fld id="{55EBED77-7514-430F-9F1E-11628BEF74D4}" type="slidenum">
              <a:rPr lang="en-US" smtClean="0"/>
              <a:pPr/>
              <a:t>‹#›</a:t>
            </a:fld>
            <a:r>
              <a:rPr lang="en-US" dirty="0" smtClean="0"/>
              <a:t> /37 </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21521A-A735-41E2-BC97-57CF849D9CA9}" type="datetime1">
              <a:rPr lang="en-US" smtClean="0"/>
              <a:pPr/>
              <a:t>3/25/2010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6858000" y="6553200"/>
            <a:ext cx="2133600" cy="228600"/>
          </a:xfrm>
          <a:prstGeom prst="rect">
            <a:avLst/>
          </a:prstGeom>
        </p:spPr>
        <p:txBody>
          <a:bodyPr/>
          <a:lstStyle>
            <a:lvl1pPr algn="r">
              <a:defRPr sz="1400">
                <a:solidFill>
                  <a:schemeClr val="bg1"/>
                </a:solidFill>
              </a:defRPr>
            </a:lvl1pPr>
          </a:lstStyle>
          <a:p>
            <a:r>
              <a:rPr lang="en-US" dirty="0" smtClean="0"/>
              <a:t>Page </a:t>
            </a:r>
            <a:fld id="{55EBED77-7514-430F-9F1E-11628BEF74D4}" type="slidenum">
              <a:rPr lang="en-US" smtClean="0"/>
              <a:pPr/>
              <a:t>‹#›</a:t>
            </a:fld>
            <a:r>
              <a:rPr lang="en-US" dirty="0" smtClean="0"/>
              <a:t> /37 </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lvl1pPr algn="l">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588922-DD5F-4E85-9D11-28DF777B3350}" type="datetime1">
              <a:rPr lang="en-US" smtClean="0"/>
              <a:pPr/>
              <a:t>3/25/2010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6858000" y="6553200"/>
            <a:ext cx="2133600" cy="228600"/>
          </a:xfrm>
          <a:prstGeom prst="rect">
            <a:avLst/>
          </a:prstGeom>
        </p:spPr>
        <p:txBody>
          <a:bodyPr/>
          <a:lstStyle>
            <a:lvl1pPr algn="r">
              <a:defRPr sz="1400">
                <a:solidFill>
                  <a:schemeClr val="bg1"/>
                </a:solidFill>
              </a:defRPr>
            </a:lvl1pPr>
          </a:lstStyle>
          <a:p>
            <a:r>
              <a:rPr lang="en-US" dirty="0" smtClean="0"/>
              <a:t>Page </a:t>
            </a:r>
            <a:fld id="{55EBED77-7514-430F-9F1E-11628BEF74D4}" type="slidenum">
              <a:rPr lang="en-US" smtClean="0"/>
              <a:pPr/>
              <a:t>‹#›</a:t>
            </a:fld>
            <a:r>
              <a:rPr lang="en-US" dirty="0" smtClean="0"/>
              <a:t> /37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CA971-D2DB-4118-BC3E-3E0A49FB068B}" type="datetime1">
              <a:rPr lang="en-US" smtClean="0"/>
              <a:pPr/>
              <a:t>3/25/2010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6858000" y="6553200"/>
            <a:ext cx="2133600" cy="228600"/>
          </a:xfrm>
          <a:prstGeom prst="rect">
            <a:avLst/>
          </a:prstGeom>
        </p:spPr>
        <p:txBody>
          <a:bodyPr/>
          <a:lstStyle>
            <a:lvl1pPr algn="r">
              <a:defRPr sz="1400">
                <a:solidFill>
                  <a:schemeClr val="bg1"/>
                </a:solidFill>
              </a:defRPr>
            </a:lvl1pPr>
          </a:lstStyle>
          <a:p>
            <a:r>
              <a:rPr lang="en-US" dirty="0" smtClean="0"/>
              <a:t>Page </a:t>
            </a:r>
            <a:fld id="{55EBED77-7514-430F-9F1E-11628BEF74D4}" type="slidenum">
              <a:rPr lang="en-US" smtClean="0"/>
              <a:pPr/>
              <a:t>‹#›</a:t>
            </a:fld>
            <a:r>
              <a:rPr lang="en-US" dirty="0" smtClean="0"/>
              <a:t> /37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lvl1pPr algn="l">
              <a:defRPr sz="24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E61523-CC6C-4774-8A8F-E1827689F9CF}" type="datetime1">
              <a:rPr lang="en-US" smtClean="0"/>
              <a:pPr/>
              <a:t>3/25/2010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6858000" y="6553200"/>
            <a:ext cx="2133600" cy="228600"/>
          </a:xfrm>
          <a:prstGeom prst="rect">
            <a:avLst/>
          </a:prstGeom>
        </p:spPr>
        <p:txBody>
          <a:bodyPr/>
          <a:lstStyle>
            <a:lvl1pPr algn="r">
              <a:defRPr sz="1400">
                <a:solidFill>
                  <a:schemeClr val="bg1"/>
                </a:solidFill>
              </a:defRPr>
            </a:lvl1pPr>
          </a:lstStyle>
          <a:p>
            <a:r>
              <a:rPr lang="en-US" dirty="0" smtClean="0"/>
              <a:t>Page </a:t>
            </a:r>
            <a:fld id="{55EBED77-7514-430F-9F1E-11628BEF74D4}" type="slidenum">
              <a:rPr lang="en-US" smtClean="0"/>
              <a:pPr/>
              <a:t>‹#›</a:t>
            </a:fld>
            <a:r>
              <a:rPr lang="en-US" dirty="0" smtClean="0"/>
              <a:t> /37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lvl1pPr algn="l">
              <a:defRPr sz="24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ED45B8-6838-44E3-ADB8-88B1B635B8EB}" type="datetime1">
              <a:rPr lang="en-US" smtClean="0"/>
              <a:pPr/>
              <a:t>3/25/2010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6858000" y="6553200"/>
            <a:ext cx="2133600" cy="228600"/>
          </a:xfrm>
          <a:prstGeom prst="rect">
            <a:avLst/>
          </a:prstGeom>
        </p:spPr>
        <p:txBody>
          <a:bodyPr/>
          <a:lstStyle>
            <a:lvl1pPr algn="r">
              <a:defRPr sz="1400">
                <a:solidFill>
                  <a:schemeClr val="bg1"/>
                </a:solidFill>
              </a:defRPr>
            </a:lvl1pPr>
          </a:lstStyle>
          <a:p>
            <a:r>
              <a:rPr lang="en-US" dirty="0" smtClean="0"/>
              <a:t>Page </a:t>
            </a:r>
            <a:fld id="{55EBED77-7514-430F-9F1E-11628BEF74D4}" type="slidenum">
              <a:rPr lang="en-US" smtClean="0"/>
              <a:pPr/>
              <a:t>‹#›</a:t>
            </a:fld>
            <a:r>
              <a:rPr lang="en-US" dirty="0" smtClean="0"/>
              <a:t> /37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lvl1pPr algn="l">
              <a:defRPr sz="24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C874EC-7089-4AB2-9729-BF33AD18CA85}" type="datetime1">
              <a:rPr lang="en-US" smtClean="0"/>
              <a:pPr/>
              <a:t>3/25/2010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553200"/>
            <a:ext cx="2133600" cy="228600"/>
          </a:xfrm>
          <a:prstGeom prst="rect">
            <a:avLst/>
          </a:prstGeom>
        </p:spPr>
        <p:txBody>
          <a:bodyPr/>
          <a:lstStyle>
            <a:lvl1pPr algn="r">
              <a:defRPr sz="1400">
                <a:solidFill>
                  <a:schemeClr val="bg1"/>
                </a:solidFill>
              </a:defRPr>
            </a:lvl1pPr>
          </a:lstStyle>
          <a:p>
            <a:r>
              <a:rPr lang="en-US" dirty="0" smtClean="0"/>
              <a:t>Page </a:t>
            </a:r>
            <a:fld id="{55EBED77-7514-430F-9F1E-11628BEF74D4}" type="slidenum">
              <a:rPr lang="en-US" smtClean="0"/>
              <a:pPr/>
              <a:t>‹#›</a:t>
            </a:fld>
            <a:r>
              <a:rPr lang="en-US" dirty="0" smtClean="0"/>
              <a:t> /37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C0078-D683-4584-8C64-B7CBC0C674B5}" type="datetime1">
              <a:rPr lang="en-US" smtClean="0"/>
              <a:pPr/>
              <a:t>3/25/2010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Slide Number Placeholder 5"/>
          <p:cNvSpPr>
            <a:spLocks noGrp="1"/>
          </p:cNvSpPr>
          <p:nvPr>
            <p:ph type="sldNum" sz="quarter" idx="12"/>
          </p:nvPr>
        </p:nvSpPr>
        <p:spPr>
          <a:xfrm>
            <a:off x="6858000" y="6553200"/>
            <a:ext cx="2133600" cy="228600"/>
          </a:xfrm>
          <a:prstGeom prst="rect">
            <a:avLst/>
          </a:prstGeom>
        </p:spPr>
        <p:txBody>
          <a:bodyPr/>
          <a:lstStyle>
            <a:lvl1pPr algn="r">
              <a:defRPr sz="1400">
                <a:solidFill>
                  <a:schemeClr val="bg1"/>
                </a:solidFill>
              </a:defRPr>
            </a:lvl1pPr>
          </a:lstStyle>
          <a:p>
            <a:r>
              <a:rPr lang="en-US" dirty="0" smtClean="0"/>
              <a:t>Page </a:t>
            </a:r>
            <a:fld id="{55EBED77-7514-430F-9F1E-11628BEF74D4}" type="slidenum">
              <a:rPr lang="en-US" smtClean="0"/>
              <a:pPr/>
              <a:t>‹#›</a:t>
            </a:fld>
            <a:r>
              <a:rPr lang="en-US" dirty="0" smtClean="0"/>
              <a:t> /37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952BE-B3ED-431D-8E3D-B4A906975456}" type="datetime1">
              <a:rPr lang="en-US" smtClean="0"/>
              <a:pPr/>
              <a:t>3/25/2010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6858000" y="6553200"/>
            <a:ext cx="2133600" cy="228600"/>
          </a:xfrm>
          <a:prstGeom prst="rect">
            <a:avLst/>
          </a:prstGeom>
        </p:spPr>
        <p:txBody>
          <a:bodyPr/>
          <a:lstStyle>
            <a:lvl1pPr algn="r">
              <a:defRPr sz="1400">
                <a:solidFill>
                  <a:schemeClr val="bg1"/>
                </a:solidFill>
              </a:defRPr>
            </a:lvl1pPr>
          </a:lstStyle>
          <a:p>
            <a:r>
              <a:rPr lang="en-US" dirty="0" smtClean="0"/>
              <a:t>Page </a:t>
            </a:r>
            <a:fld id="{55EBED77-7514-430F-9F1E-11628BEF74D4}" type="slidenum">
              <a:rPr lang="en-US" smtClean="0"/>
              <a:pPr/>
              <a:t>‹#›</a:t>
            </a:fld>
            <a:r>
              <a:rPr lang="en-US" dirty="0" smtClean="0"/>
              <a:t> /37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B8F7E-4E5A-44BA-88BF-98FADAD526FD}" type="datetime1">
              <a:rPr lang="en-US" smtClean="0"/>
              <a:pPr/>
              <a:t>3/25/2010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6858000" y="6553200"/>
            <a:ext cx="2133600" cy="228600"/>
          </a:xfrm>
          <a:prstGeom prst="rect">
            <a:avLst/>
          </a:prstGeom>
        </p:spPr>
        <p:txBody>
          <a:bodyPr/>
          <a:lstStyle>
            <a:lvl1pPr algn="r">
              <a:defRPr sz="1400">
                <a:solidFill>
                  <a:schemeClr val="bg1"/>
                </a:solidFill>
              </a:defRPr>
            </a:lvl1pPr>
          </a:lstStyle>
          <a:p>
            <a:r>
              <a:rPr lang="en-US" dirty="0" smtClean="0"/>
              <a:t>Page </a:t>
            </a:r>
            <a:fld id="{55EBED77-7514-430F-9F1E-11628BEF74D4}" type="slidenum">
              <a:rPr lang="en-US" smtClean="0"/>
              <a:pPr/>
              <a:t>‹#›</a:t>
            </a:fld>
            <a:r>
              <a:rPr lang="en-US" dirty="0" smtClean="0"/>
              <a:t> /37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48400"/>
            <a:ext cx="9144000" cy="609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942FE-FC84-4393-9CD8-1D8B91C31E07}" type="datetime1">
              <a:rPr lang="en-US" smtClean="0"/>
              <a:pPr/>
              <a:t>3/25/2010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Rectangle 7"/>
          <p:cNvSpPr/>
          <p:nvPr userDrawn="1"/>
        </p:nvSpPr>
        <p:spPr>
          <a:xfrm>
            <a:off x="0" y="0"/>
            <a:ext cx="9144000" cy="609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pic>
        <p:nvPicPr>
          <p:cNvPr id="10" name="Picture 9" descr="CERSERseal2.png"/>
          <p:cNvPicPr>
            <a:picLocks noChangeAspect="1"/>
          </p:cNvPicPr>
          <p:nvPr userDrawn="1"/>
        </p:nvPicPr>
        <p:blipFill>
          <a:blip r:embed="rId13" cstate="print"/>
          <a:stretch>
            <a:fillRect/>
          </a:stretch>
        </p:blipFill>
        <p:spPr>
          <a:xfrm>
            <a:off x="4225578" y="76200"/>
            <a:ext cx="461042" cy="457200"/>
          </a:xfrm>
          <a:prstGeom prst="rect">
            <a:avLst/>
          </a:prstGeom>
        </p:spPr>
      </p:pic>
      <p:sp>
        <p:nvSpPr>
          <p:cNvPr id="11" name="TextBox 10"/>
          <p:cNvSpPr txBox="1"/>
          <p:nvPr userDrawn="1"/>
        </p:nvSpPr>
        <p:spPr>
          <a:xfrm>
            <a:off x="5562600" y="0"/>
            <a:ext cx="3581400" cy="584775"/>
          </a:xfrm>
          <a:prstGeom prst="rect">
            <a:avLst/>
          </a:prstGeom>
          <a:noFill/>
        </p:spPr>
        <p:txBody>
          <a:bodyPr wrap="square" rtlCol="0">
            <a:spAutoFit/>
          </a:bodyPr>
          <a:lstStyle/>
          <a:p>
            <a:pPr algn="ctr"/>
            <a:r>
              <a:rPr lang="en-US" sz="1600" cap="small" baseline="0" dirty="0" smtClean="0">
                <a:solidFill>
                  <a:schemeClr val="bg1"/>
                </a:solidFill>
              </a:rPr>
              <a:t>Center of Excellence in Remote Sensing Education and Research</a:t>
            </a:r>
            <a:endParaRPr lang="en-US" sz="1600" cap="small" baseline="0" dirty="0">
              <a:solidFill>
                <a:schemeClr val="bg1"/>
              </a:solidFill>
            </a:endParaRPr>
          </a:p>
        </p:txBody>
      </p:sp>
      <p:sp>
        <p:nvSpPr>
          <p:cNvPr id="12" name="TextBox 11"/>
          <p:cNvSpPr txBox="1"/>
          <p:nvPr userDrawn="1"/>
        </p:nvSpPr>
        <p:spPr>
          <a:xfrm>
            <a:off x="0" y="0"/>
            <a:ext cx="3581400" cy="338554"/>
          </a:xfrm>
          <a:prstGeom prst="rect">
            <a:avLst/>
          </a:prstGeom>
          <a:noFill/>
        </p:spPr>
        <p:txBody>
          <a:bodyPr wrap="square" rtlCol="0">
            <a:spAutoFit/>
          </a:bodyPr>
          <a:lstStyle/>
          <a:p>
            <a:pPr algn="ctr"/>
            <a:r>
              <a:rPr lang="en-US" sz="1600" cap="small" baseline="0" dirty="0" smtClean="0">
                <a:solidFill>
                  <a:schemeClr val="bg1"/>
                </a:solidFill>
              </a:rPr>
              <a:t>Multimedia Team 2009-2010</a:t>
            </a:r>
            <a:endParaRPr lang="en-US" sz="1600" cap="small" baseline="0" dirty="0">
              <a:solidFill>
                <a:schemeClr val="bg1"/>
              </a:solidFill>
            </a:endParaRPr>
          </a:p>
        </p:txBody>
      </p:sp>
      <p:sp>
        <p:nvSpPr>
          <p:cNvPr id="13" name="TextBox 12"/>
          <p:cNvSpPr txBox="1"/>
          <p:nvPr userDrawn="1"/>
        </p:nvSpPr>
        <p:spPr>
          <a:xfrm>
            <a:off x="0" y="6400800"/>
            <a:ext cx="9144000" cy="276999"/>
          </a:xfrm>
          <a:prstGeom prst="rect">
            <a:avLst/>
          </a:prstGeom>
          <a:noFill/>
        </p:spPr>
        <p:txBody>
          <a:bodyPr wrap="square" rtlCol="0">
            <a:spAutoFit/>
          </a:bodyPr>
          <a:lstStyle/>
          <a:p>
            <a:pPr algn="ctr"/>
            <a:r>
              <a:rPr lang="en-US" sz="1200" kern="1200" dirty="0" smtClean="0">
                <a:solidFill>
                  <a:schemeClr val="bg1"/>
                </a:solidFill>
                <a:latin typeface="+mn-lt"/>
                <a:ea typeface="+mn-ea"/>
                <a:cs typeface="+mn-cs"/>
              </a:rPr>
              <a:t>Research and Implementation of Data Submission Technologies in Support of CReSIS Polar and Cyberinfrastructure Research Projects at ECSU</a:t>
            </a:r>
            <a:endParaRPr lang="en-US" sz="1200" cap="small" baseline="0" dirty="0">
              <a:solidFill>
                <a:schemeClr val="bg1"/>
              </a:solidFill>
            </a:endParaRPr>
          </a:p>
        </p:txBody>
      </p:sp>
      <p:sp>
        <p:nvSpPr>
          <p:cNvPr id="14" name="Slide Number Placeholder 5"/>
          <p:cNvSpPr>
            <a:spLocks noGrp="1"/>
          </p:cNvSpPr>
          <p:nvPr>
            <p:ph type="sldNum" sz="quarter" idx="4"/>
          </p:nvPr>
        </p:nvSpPr>
        <p:spPr>
          <a:xfrm>
            <a:off x="6858000" y="6553200"/>
            <a:ext cx="2133600" cy="228600"/>
          </a:xfrm>
          <a:prstGeom prst="rect">
            <a:avLst/>
          </a:prstGeom>
        </p:spPr>
        <p:txBody>
          <a:bodyPr/>
          <a:lstStyle>
            <a:lvl1pPr algn="r">
              <a:defRPr sz="1400">
                <a:solidFill>
                  <a:schemeClr val="bg1"/>
                </a:solidFill>
              </a:defRPr>
            </a:lvl1pPr>
          </a:lstStyle>
          <a:p>
            <a:r>
              <a:rPr lang="en-US" dirty="0" smtClean="0"/>
              <a:t>Page </a:t>
            </a:r>
            <a:fld id="{55EBED77-7514-430F-9F1E-11628BEF74D4}" type="slidenum">
              <a:rPr lang="en-US" smtClean="0"/>
              <a:pPr/>
              <a:t>‹#›</a:t>
            </a:fld>
            <a:r>
              <a:rPr lang="en-US" dirty="0" smtClean="0"/>
              <a:t> /37 </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5.png"/><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76.png"/><Relationship Id="rId4" Type="http://schemas.openxmlformats.org/officeDocument/2006/relationships/image" Target="../media/image16.png"/><Relationship Id="rId9"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fontScale="90000"/>
          </a:bodyPr>
          <a:lstStyle/>
          <a:p>
            <a:r>
              <a:rPr lang="en-US" dirty="0"/>
              <a:t>Research and Implementation of Data Submission Technologies in Support of CReSIS Polar and Cyberinfrastructure Research Projects at </a:t>
            </a:r>
            <a:r>
              <a:rPr lang="en-US" dirty="0" smtClean="0"/>
              <a:t>ECSU</a:t>
            </a:r>
            <a:br>
              <a:rPr lang="en-US" dirty="0" smtClean="0"/>
            </a:br>
            <a:r>
              <a:rPr lang="en-US" sz="1600" dirty="0" smtClean="0"/>
              <a:t>Nadirah Cogbill, Matravia Seymore</a:t>
            </a:r>
            <a:br>
              <a:rPr lang="en-US" sz="1600" dirty="0" smtClean="0"/>
            </a:br>
            <a:r>
              <a:rPr lang="en-US" sz="1600" dirty="0" smtClean="0"/>
              <a:t>Mentor: Jeff Wood     Principal Investigator: Dr. Linda B. Hayden</a:t>
            </a:r>
            <a:br>
              <a:rPr lang="en-US" sz="1600" dirty="0" smtClean="0"/>
            </a:br>
            <a:r>
              <a:rPr lang="en-US" sz="1600" dirty="0" smtClean="0"/>
              <a:t>1704 Weeksville Road, Box 672 Elizabeth City, North Carolina 27909</a:t>
            </a:r>
            <a:endParaRPr lang="en-US" dirty="0"/>
          </a:p>
        </p:txBody>
      </p:sp>
      <p:sp>
        <p:nvSpPr>
          <p:cNvPr id="3" name="Subtitle 2"/>
          <p:cNvSpPr>
            <a:spLocks noGrp="1"/>
          </p:cNvSpPr>
          <p:nvPr>
            <p:ph type="subTitle" idx="1"/>
          </p:nvPr>
        </p:nvSpPr>
        <p:spPr>
          <a:xfrm>
            <a:off x="1371600" y="4114800"/>
            <a:ext cx="6400800" cy="1524000"/>
          </a:xfrm>
        </p:spPr>
        <p:txBody>
          <a:bodyPr>
            <a:normAutofit/>
          </a:bodyPr>
          <a:lstStyle/>
          <a:p>
            <a:r>
              <a:rPr lang="en-US" dirty="0" smtClean="0"/>
              <a:t>Undergraduate Research Experience Multimedia Team 2009-2010</a:t>
            </a:r>
          </a:p>
          <a:p>
            <a:r>
              <a:rPr lang="en-US" sz="1200" dirty="0" smtClean="0"/>
              <a:t>March 25, 2010</a:t>
            </a:r>
            <a:endParaRPr lang="en-US" sz="1200" dirty="0"/>
          </a:p>
        </p:txBody>
      </p:sp>
      <p:pic>
        <p:nvPicPr>
          <p:cNvPr id="4" name="Picture 3" descr="CERSERseal.png"/>
          <p:cNvPicPr>
            <a:picLocks noChangeAspect="1"/>
          </p:cNvPicPr>
          <p:nvPr/>
        </p:nvPicPr>
        <p:blipFill>
          <a:blip r:embed="rId2" cstate="print"/>
          <a:stretch>
            <a:fillRect/>
          </a:stretch>
        </p:blipFill>
        <p:spPr>
          <a:xfrm>
            <a:off x="4077494" y="5866693"/>
            <a:ext cx="989012" cy="9913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a:t>
            </a:r>
            <a:endParaRPr lang="en-US" dirty="0"/>
          </a:p>
        </p:txBody>
      </p:sp>
      <p:sp>
        <p:nvSpPr>
          <p:cNvPr id="3" name="Content Placeholder 2"/>
          <p:cNvSpPr>
            <a:spLocks noGrp="1"/>
          </p:cNvSpPr>
          <p:nvPr>
            <p:ph idx="1"/>
          </p:nvPr>
        </p:nvSpPr>
        <p:spPr/>
        <p:txBody>
          <a:bodyPr/>
          <a:lstStyle/>
          <a:p>
            <a:r>
              <a:rPr lang="en-US" dirty="0" smtClean="0"/>
              <a:t>CERSER Information Request</a:t>
            </a:r>
          </a:p>
        </p:txBody>
      </p:sp>
      <p:pic>
        <p:nvPicPr>
          <p:cNvPr id="10" name="Picture 9" descr="themes2.png"/>
          <p:cNvPicPr>
            <a:picLocks noChangeAspect="1"/>
          </p:cNvPicPr>
          <p:nvPr/>
        </p:nvPicPr>
        <p:blipFill>
          <a:blip r:embed="rId3" cstate="print"/>
          <a:stretch>
            <a:fillRect/>
          </a:stretch>
        </p:blipFill>
        <p:spPr>
          <a:xfrm>
            <a:off x="4648200" y="1981200"/>
            <a:ext cx="4231104" cy="38100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r>
              <a:rPr lang="en-US" smtClean="0"/>
              <a:t>Page </a:t>
            </a:r>
            <a:fld id="{55EBED77-7514-430F-9F1E-11628BEF74D4}" type="slidenum">
              <a:rPr lang="en-US" smtClean="0"/>
              <a:pPr/>
              <a:t>10</a:t>
            </a:fld>
            <a:r>
              <a:rPr lang="en-US" smtClean="0"/>
              <a:t> /37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tretch>
            <a:fillRect/>
          </a:stretch>
        </p:blipFill>
        <p:spPr bwMode="auto">
          <a:xfrm>
            <a:off x="5334000" y="1981200"/>
            <a:ext cx="2905125" cy="1485682"/>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cstate="print"/>
          <a:stretch>
            <a:fillRect/>
          </a:stretch>
        </p:blipFill>
        <p:spPr bwMode="auto">
          <a:xfrm>
            <a:off x="3962400" y="3048000"/>
            <a:ext cx="2438400" cy="2438400"/>
          </a:xfrm>
          <a:prstGeom prst="rect">
            <a:avLst/>
          </a:prstGeom>
          <a:ln>
            <a:noFill/>
          </a:ln>
          <a:effectLst>
            <a:outerShdw blurRad="292100" dist="139700" dir="2700000" algn="tl" rotWithShape="0">
              <a:srgbClr val="333333">
                <a:alpha val="65000"/>
              </a:srgbClr>
            </a:outerShdw>
          </a:effectLst>
        </p:spPr>
      </p:pic>
      <p:pic>
        <p:nvPicPr>
          <p:cNvPr id="6" name="Picture 5" descr="logo_mysql.png"/>
          <p:cNvPicPr>
            <a:picLocks noChangeAspect="1"/>
          </p:cNvPicPr>
          <p:nvPr/>
        </p:nvPicPr>
        <p:blipFill>
          <a:blip r:embed="rId5" cstate="print"/>
          <a:stretch>
            <a:fillRect/>
          </a:stretch>
        </p:blipFill>
        <p:spPr>
          <a:xfrm>
            <a:off x="7391400" y="838200"/>
            <a:ext cx="1422546" cy="144138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Web Based Forms</a:t>
            </a:r>
            <a:endParaRPr lang="en-US" dirty="0"/>
          </a:p>
        </p:txBody>
      </p:sp>
      <p:sp>
        <p:nvSpPr>
          <p:cNvPr id="3" name="Content Placeholder 2"/>
          <p:cNvSpPr>
            <a:spLocks noGrp="1"/>
          </p:cNvSpPr>
          <p:nvPr>
            <p:ph idx="1"/>
          </p:nvPr>
        </p:nvSpPr>
        <p:spPr/>
        <p:txBody>
          <a:bodyPr/>
          <a:lstStyle/>
          <a:p>
            <a:r>
              <a:rPr lang="en-US" dirty="0" smtClean="0"/>
              <a:t>Dreamweaver</a:t>
            </a:r>
          </a:p>
          <a:p>
            <a:r>
              <a:rPr lang="en-US" dirty="0" smtClean="0"/>
              <a:t>PHP</a:t>
            </a:r>
          </a:p>
          <a:p>
            <a:r>
              <a:rPr lang="en-US" dirty="0" smtClean="0"/>
              <a:t>phpMyAdmin</a:t>
            </a:r>
          </a:p>
          <a:p>
            <a:r>
              <a:rPr lang="en-US" dirty="0" smtClean="0"/>
              <a:t>SQL</a:t>
            </a:r>
          </a:p>
        </p:txBody>
      </p:sp>
      <p:pic>
        <p:nvPicPr>
          <p:cNvPr id="11" name="Picture 10" descr="sql2008.png"/>
          <p:cNvPicPr>
            <a:picLocks noChangeAspect="1"/>
          </p:cNvPicPr>
          <p:nvPr/>
        </p:nvPicPr>
        <p:blipFill>
          <a:blip r:embed="rId6" cstate="print"/>
          <a:stretch>
            <a:fillRect/>
          </a:stretch>
        </p:blipFill>
        <p:spPr>
          <a:xfrm>
            <a:off x="2362200" y="3200400"/>
            <a:ext cx="2257425" cy="2457450"/>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r>
              <a:rPr lang="en-US" smtClean="0"/>
              <a:t>Page </a:t>
            </a:r>
            <a:fld id="{55EBED77-7514-430F-9F1E-11628BEF74D4}" type="slidenum">
              <a:rPr lang="en-US" smtClean="0"/>
              <a:pPr/>
              <a:t>11</a:t>
            </a:fld>
            <a:r>
              <a:rPr lang="en-US" smtClean="0"/>
              <a:t> /37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tretch>
            <a:fillRect/>
          </a:stretch>
        </p:blipFill>
        <p:spPr bwMode="auto">
          <a:xfrm>
            <a:off x="5715000" y="4318351"/>
            <a:ext cx="2929009" cy="149789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3657600"/>
            <a:ext cx="8229600" cy="808038"/>
          </a:xfrm>
        </p:spPr>
        <p:txBody>
          <a:bodyPr/>
          <a:lstStyle/>
          <a:p>
            <a:r>
              <a:rPr lang="en-US" dirty="0" smtClean="0"/>
              <a:t>PHP Overview</a:t>
            </a:r>
            <a:endParaRPr lang="en-US" dirty="0"/>
          </a:p>
        </p:txBody>
      </p:sp>
      <p:sp>
        <p:nvSpPr>
          <p:cNvPr id="3" name="Content Placeholder 2"/>
          <p:cNvSpPr>
            <a:spLocks noGrp="1"/>
          </p:cNvSpPr>
          <p:nvPr>
            <p:ph idx="1"/>
          </p:nvPr>
        </p:nvSpPr>
        <p:spPr>
          <a:xfrm>
            <a:off x="457200" y="4267200"/>
            <a:ext cx="8229600" cy="1858963"/>
          </a:xfrm>
        </p:spPr>
        <p:txBody>
          <a:bodyPr/>
          <a:lstStyle/>
          <a:p>
            <a:r>
              <a:rPr lang="en-US" dirty="0" smtClean="0"/>
              <a:t>PHP: Hypertext Preprocessor </a:t>
            </a:r>
          </a:p>
          <a:p>
            <a:r>
              <a:rPr lang="en-US" dirty="0" smtClean="0"/>
              <a:t>Restrictions</a:t>
            </a:r>
          </a:p>
          <a:p>
            <a:r>
              <a:rPr lang="en-US" dirty="0" smtClean="0"/>
              <a:t>C, Java, and Perl </a:t>
            </a:r>
          </a:p>
          <a:p>
            <a:r>
              <a:rPr lang="en-US" dirty="0" smtClean="0"/>
              <a:t>Embedded</a:t>
            </a:r>
          </a:p>
        </p:txBody>
      </p:sp>
      <p:grpSp>
        <p:nvGrpSpPr>
          <p:cNvPr id="11" name="Group 10"/>
          <p:cNvGrpSpPr/>
          <p:nvPr/>
        </p:nvGrpSpPr>
        <p:grpSpPr>
          <a:xfrm>
            <a:off x="381000" y="762000"/>
            <a:ext cx="8229600" cy="2590801"/>
            <a:chOff x="457200" y="914400"/>
            <a:chExt cx="8229600" cy="2590801"/>
          </a:xfrm>
        </p:grpSpPr>
        <p:sp>
          <p:nvSpPr>
            <p:cNvPr id="7" name="Content Placeholder 2"/>
            <p:cNvSpPr txBox="1">
              <a:spLocks/>
            </p:cNvSpPr>
            <p:nvPr/>
          </p:nvSpPr>
          <p:spPr>
            <a:xfrm>
              <a:off x="457200" y="1600201"/>
              <a:ext cx="8229600" cy="1905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Website Development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JavaScript, ASP, PHP, CSS, ColdFusion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Adobe CS4 Creative Suite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WYSIWYG</a:t>
              </a:r>
            </a:p>
          </p:txBody>
        </p:sp>
        <p:sp>
          <p:nvSpPr>
            <p:cNvPr id="9" name="Title 1"/>
            <p:cNvSpPr txBox="1">
              <a:spLocks/>
            </p:cNvSpPr>
            <p:nvPr/>
          </p:nvSpPr>
          <p:spPr>
            <a:xfrm>
              <a:off x="457200" y="914400"/>
              <a:ext cx="8229600" cy="808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Dreamweaver Overview</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4" cstate="print"/>
            <a:stretch>
              <a:fillRect/>
            </a:stretch>
          </p:blipFill>
          <p:spPr bwMode="auto">
            <a:xfrm>
              <a:off x="6705600" y="1524000"/>
              <a:ext cx="1676400" cy="1676400"/>
            </a:xfrm>
            <a:prstGeom prst="rect">
              <a:avLst/>
            </a:prstGeom>
            <a:ln>
              <a:noFill/>
            </a:ln>
            <a:effectLst>
              <a:outerShdw blurRad="292100" dist="139700" dir="2700000" algn="tl" rotWithShape="0">
                <a:srgbClr val="333333">
                  <a:alpha val="65000"/>
                </a:srgbClr>
              </a:outerShdw>
            </a:effectLst>
          </p:spPr>
        </p:pic>
      </p:grpSp>
      <p:sp>
        <p:nvSpPr>
          <p:cNvPr id="12" name="Slide Number Placeholder 11"/>
          <p:cNvSpPr>
            <a:spLocks noGrp="1"/>
          </p:cNvSpPr>
          <p:nvPr>
            <p:ph type="sldNum" sz="quarter" idx="12"/>
          </p:nvPr>
        </p:nvSpPr>
        <p:spPr/>
        <p:txBody>
          <a:bodyPr/>
          <a:lstStyle/>
          <a:p>
            <a:r>
              <a:rPr lang="en-US" smtClean="0"/>
              <a:t>Page </a:t>
            </a:r>
            <a:fld id="{55EBED77-7514-430F-9F1E-11628BEF74D4}" type="slidenum">
              <a:rPr lang="en-US" smtClean="0"/>
              <a:pPr/>
              <a:t>12</a:t>
            </a:fld>
            <a:r>
              <a:rPr lang="en-US" smtClean="0"/>
              <a:t> /37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tretch>
            <a:fillRect/>
          </a:stretch>
        </p:blipFill>
        <p:spPr bwMode="auto">
          <a:xfrm>
            <a:off x="6164252" y="4038600"/>
            <a:ext cx="2030505" cy="2057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3581400"/>
            <a:ext cx="8229600" cy="808038"/>
          </a:xfrm>
        </p:spPr>
        <p:txBody>
          <a:bodyPr/>
          <a:lstStyle/>
          <a:p>
            <a:r>
              <a:rPr lang="en-US" dirty="0" smtClean="0"/>
              <a:t>phpMyAdmin Overview</a:t>
            </a:r>
            <a:endParaRPr lang="en-US" dirty="0"/>
          </a:p>
        </p:txBody>
      </p:sp>
      <p:sp>
        <p:nvSpPr>
          <p:cNvPr id="3" name="Content Placeholder 2"/>
          <p:cNvSpPr>
            <a:spLocks noGrp="1"/>
          </p:cNvSpPr>
          <p:nvPr>
            <p:ph idx="1"/>
          </p:nvPr>
        </p:nvSpPr>
        <p:spPr>
          <a:xfrm>
            <a:off x="457200" y="4267200"/>
            <a:ext cx="8229600" cy="1858963"/>
          </a:xfrm>
        </p:spPr>
        <p:txBody>
          <a:bodyPr/>
          <a:lstStyle/>
          <a:p>
            <a:r>
              <a:rPr lang="en-US" dirty="0" smtClean="0"/>
              <a:t>PHP: Hypertext Preprocessor </a:t>
            </a:r>
          </a:p>
          <a:p>
            <a:r>
              <a:rPr lang="en-US" dirty="0" smtClean="0"/>
              <a:t>Browser Interface</a:t>
            </a:r>
          </a:p>
          <a:p>
            <a:r>
              <a:rPr lang="en-US" dirty="0" smtClean="0"/>
              <a:t>Operations</a:t>
            </a:r>
          </a:p>
        </p:txBody>
      </p:sp>
      <p:grpSp>
        <p:nvGrpSpPr>
          <p:cNvPr id="5" name="Group 10"/>
          <p:cNvGrpSpPr/>
          <p:nvPr/>
        </p:nvGrpSpPr>
        <p:grpSpPr>
          <a:xfrm>
            <a:off x="381000" y="762000"/>
            <a:ext cx="8229600" cy="2514600"/>
            <a:chOff x="457200" y="914400"/>
            <a:chExt cx="8229600" cy="2514600"/>
          </a:xfrm>
        </p:grpSpPr>
        <p:sp>
          <p:nvSpPr>
            <p:cNvPr id="7" name="Content Placeholder 2"/>
            <p:cNvSpPr txBox="1">
              <a:spLocks/>
            </p:cNvSpPr>
            <p:nvPr/>
          </p:nvSpPr>
          <p:spPr>
            <a:xfrm>
              <a:off x="457200" y="1524000"/>
              <a:ext cx="8229600" cy="1905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Structured Query Language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Compatibility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SEQUEL &gt; SQL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Query</a:t>
              </a:r>
            </a:p>
          </p:txBody>
        </p:sp>
        <p:sp>
          <p:nvSpPr>
            <p:cNvPr id="9" name="Title 1"/>
            <p:cNvSpPr txBox="1">
              <a:spLocks/>
            </p:cNvSpPr>
            <p:nvPr/>
          </p:nvSpPr>
          <p:spPr>
            <a:xfrm>
              <a:off x="457200" y="914400"/>
              <a:ext cx="8229600" cy="808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SQL Overview</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4" cstate="print"/>
            <a:stretch>
              <a:fillRect/>
            </a:stretch>
          </p:blipFill>
          <p:spPr bwMode="auto">
            <a:xfrm>
              <a:off x="6248400" y="952017"/>
              <a:ext cx="2065374" cy="2248383"/>
            </a:xfrm>
            <a:prstGeom prst="rect">
              <a:avLst/>
            </a:prstGeom>
            <a:ln>
              <a:noFill/>
            </a:ln>
            <a:effectLst>
              <a:outerShdw blurRad="292100" dist="139700" dir="2700000" algn="tl" rotWithShape="0">
                <a:srgbClr val="333333">
                  <a:alpha val="65000"/>
                </a:srgbClr>
              </a:outerShdw>
            </a:effectLst>
          </p:spPr>
        </p:pic>
      </p:grpSp>
      <p:sp>
        <p:nvSpPr>
          <p:cNvPr id="11" name="Slide Number Placeholder 10"/>
          <p:cNvSpPr>
            <a:spLocks noGrp="1"/>
          </p:cNvSpPr>
          <p:nvPr>
            <p:ph type="sldNum" sz="quarter" idx="12"/>
          </p:nvPr>
        </p:nvSpPr>
        <p:spPr/>
        <p:txBody>
          <a:bodyPr/>
          <a:lstStyle/>
          <a:p>
            <a:r>
              <a:rPr lang="en-US" smtClean="0"/>
              <a:t>Page </a:t>
            </a:r>
            <a:fld id="{55EBED77-7514-430F-9F1E-11628BEF74D4}" type="slidenum">
              <a:rPr lang="en-US" smtClean="0"/>
              <a:pPr/>
              <a:t>13</a:t>
            </a:fld>
            <a:r>
              <a:rPr lang="en-US" smtClean="0"/>
              <a:t> /37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Creation</a:t>
            </a:r>
            <a:endParaRPr lang="en-US" dirty="0"/>
          </a:p>
        </p:txBody>
      </p:sp>
      <p:sp>
        <p:nvSpPr>
          <p:cNvPr id="3" name="Content Placeholder 2"/>
          <p:cNvSpPr>
            <a:spLocks noGrp="1"/>
          </p:cNvSpPr>
          <p:nvPr>
            <p:ph idx="1"/>
          </p:nvPr>
        </p:nvSpPr>
        <p:spPr/>
        <p:txBody>
          <a:bodyPr/>
          <a:lstStyle/>
          <a:p>
            <a:r>
              <a:rPr lang="en-US" dirty="0" smtClean="0"/>
              <a:t>phpMyAdmin</a:t>
            </a:r>
          </a:p>
          <a:p>
            <a:r>
              <a:rPr lang="en-US" dirty="0" smtClean="0"/>
              <a:t>Create Database</a:t>
            </a:r>
          </a:p>
        </p:txBody>
      </p:sp>
      <p:pic>
        <p:nvPicPr>
          <p:cNvPr id="10" name="Picture 9" descr="themes2.png"/>
          <p:cNvPicPr>
            <a:picLocks noChangeAspect="1"/>
          </p:cNvPicPr>
          <p:nvPr/>
        </p:nvPicPr>
        <p:blipFill>
          <a:blip r:embed="rId3" cstate="print"/>
          <a:stretch>
            <a:fillRect/>
          </a:stretch>
        </p:blipFill>
        <p:spPr>
          <a:xfrm>
            <a:off x="3124200" y="1371600"/>
            <a:ext cx="5145504" cy="3582181"/>
          </a:xfrm>
          <a:prstGeom prst="rect">
            <a:avLst/>
          </a:prstGeom>
          <a:ln>
            <a:noFill/>
          </a:ln>
          <a:effectLst>
            <a:outerShdw blurRad="292100" dist="139700" dir="2700000" algn="tl" rotWithShape="0">
              <a:srgbClr val="333333">
                <a:alpha val="65000"/>
              </a:srgbClr>
            </a:outerShdw>
          </a:effectLst>
        </p:spPr>
      </p:pic>
      <p:pic>
        <p:nvPicPr>
          <p:cNvPr id="6" name="Picture 5" descr="themes2.png"/>
          <p:cNvPicPr>
            <a:picLocks noChangeAspect="1"/>
          </p:cNvPicPr>
          <p:nvPr/>
        </p:nvPicPr>
        <p:blipFill>
          <a:blip r:embed="rId4" cstate="print"/>
          <a:srcRect b="53202"/>
          <a:stretch>
            <a:fillRect/>
          </a:stretch>
        </p:blipFill>
        <p:spPr>
          <a:xfrm>
            <a:off x="3657600" y="4419600"/>
            <a:ext cx="5145502" cy="16764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r>
              <a:rPr lang="en-US" smtClean="0"/>
              <a:t>Page </a:t>
            </a:r>
            <a:fld id="{55EBED77-7514-430F-9F1E-11628BEF74D4}" type="slidenum">
              <a:rPr lang="en-US" smtClean="0"/>
              <a:pPr/>
              <a:t>14</a:t>
            </a:fld>
            <a:r>
              <a:rPr lang="en-US" smtClean="0"/>
              <a:t> /37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a:t>
            </a:r>
            <a:endParaRPr lang="en-US" dirty="0"/>
          </a:p>
        </p:txBody>
      </p:sp>
      <p:sp>
        <p:nvSpPr>
          <p:cNvPr id="3" name="Content Placeholder 2"/>
          <p:cNvSpPr>
            <a:spLocks noGrp="1"/>
          </p:cNvSpPr>
          <p:nvPr>
            <p:ph idx="1"/>
          </p:nvPr>
        </p:nvSpPr>
        <p:spPr/>
        <p:txBody>
          <a:bodyPr/>
          <a:lstStyle/>
          <a:p>
            <a:r>
              <a:rPr lang="en-US" dirty="0" smtClean="0"/>
              <a:t>Table Entry</a:t>
            </a:r>
          </a:p>
        </p:txBody>
      </p:sp>
      <p:pic>
        <p:nvPicPr>
          <p:cNvPr id="10" name="Picture 9" descr="themes2.png"/>
          <p:cNvPicPr>
            <a:picLocks noChangeAspect="1"/>
          </p:cNvPicPr>
          <p:nvPr/>
        </p:nvPicPr>
        <p:blipFill>
          <a:blip r:embed="rId3" cstate="print"/>
          <a:stretch>
            <a:fillRect/>
          </a:stretch>
        </p:blipFill>
        <p:spPr>
          <a:xfrm>
            <a:off x="3124201" y="1371600"/>
            <a:ext cx="5145502" cy="358218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191000" y="2895600"/>
            <a:ext cx="4038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r>
              <a:rPr lang="en-US" smtClean="0"/>
              <a:t>Page </a:t>
            </a:r>
            <a:fld id="{55EBED77-7514-430F-9F1E-11628BEF74D4}" type="slidenum">
              <a:rPr lang="en-US" smtClean="0"/>
              <a:pPr/>
              <a:t>15</a:t>
            </a:fld>
            <a:r>
              <a:rPr lang="en-US" smtClean="0"/>
              <a:t> /37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Fields</a:t>
            </a:r>
            <a:endParaRPr lang="en-US" dirty="0"/>
          </a:p>
        </p:txBody>
      </p:sp>
      <p:sp>
        <p:nvSpPr>
          <p:cNvPr id="3" name="Content Placeholder 2"/>
          <p:cNvSpPr>
            <a:spLocks noGrp="1"/>
          </p:cNvSpPr>
          <p:nvPr>
            <p:ph idx="1"/>
          </p:nvPr>
        </p:nvSpPr>
        <p:spPr/>
        <p:txBody>
          <a:bodyPr/>
          <a:lstStyle/>
          <a:p>
            <a:r>
              <a:rPr lang="en-US" dirty="0" smtClean="0"/>
              <a:t>Table Fields</a:t>
            </a:r>
          </a:p>
        </p:txBody>
      </p:sp>
      <p:pic>
        <p:nvPicPr>
          <p:cNvPr id="10" name="Picture 9" descr="themes2.png"/>
          <p:cNvPicPr>
            <a:picLocks noChangeAspect="1"/>
          </p:cNvPicPr>
          <p:nvPr/>
        </p:nvPicPr>
        <p:blipFill>
          <a:blip r:embed="rId3" cstate="print"/>
          <a:stretch>
            <a:fillRect/>
          </a:stretch>
        </p:blipFill>
        <p:spPr>
          <a:xfrm>
            <a:off x="3124201" y="1371600"/>
            <a:ext cx="5145502" cy="3582181"/>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r>
              <a:rPr lang="en-US" smtClean="0"/>
              <a:t>Page </a:t>
            </a:r>
            <a:fld id="{55EBED77-7514-430F-9F1E-11628BEF74D4}" type="slidenum">
              <a:rPr lang="en-US" smtClean="0"/>
              <a:pPr/>
              <a:t>16</a:t>
            </a:fld>
            <a:r>
              <a:rPr lang="en-US" smtClean="0"/>
              <a:t> /37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Types</a:t>
            </a:r>
            <a:endParaRPr lang="en-US" dirty="0"/>
          </a:p>
        </p:txBody>
      </p:sp>
      <p:sp>
        <p:nvSpPr>
          <p:cNvPr id="3" name="Content Placeholder 2"/>
          <p:cNvSpPr>
            <a:spLocks noGrp="1"/>
          </p:cNvSpPr>
          <p:nvPr>
            <p:ph idx="1"/>
          </p:nvPr>
        </p:nvSpPr>
        <p:spPr/>
        <p:txBody>
          <a:bodyPr/>
          <a:lstStyle/>
          <a:p>
            <a:r>
              <a:rPr lang="en-US" dirty="0" smtClean="0"/>
              <a:t>INT</a:t>
            </a:r>
          </a:p>
          <a:p>
            <a:r>
              <a:rPr lang="en-US" dirty="0" smtClean="0"/>
              <a:t>VARCHAR</a:t>
            </a:r>
          </a:p>
          <a:p>
            <a:r>
              <a:rPr lang="en-US" dirty="0" smtClean="0"/>
              <a:t>TEXT</a:t>
            </a:r>
          </a:p>
        </p:txBody>
      </p:sp>
      <p:pic>
        <p:nvPicPr>
          <p:cNvPr id="10" name="Picture 9" descr="themes2.png"/>
          <p:cNvPicPr>
            <a:picLocks noChangeAspect="1"/>
          </p:cNvPicPr>
          <p:nvPr/>
        </p:nvPicPr>
        <p:blipFill>
          <a:blip r:embed="rId3" cstate="print"/>
          <a:stretch>
            <a:fillRect/>
          </a:stretch>
        </p:blipFill>
        <p:spPr>
          <a:xfrm>
            <a:off x="3124201" y="1371600"/>
            <a:ext cx="5145502" cy="358218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r>
              <a:rPr lang="en-US" smtClean="0"/>
              <a:t>Page </a:t>
            </a:r>
            <a:fld id="{55EBED77-7514-430F-9F1E-11628BEF74D4}" type="slidenum">
              <a:rPr lang="en-US" smtClean="0"/>
              <a:pPr/>
              <a:t>17</a:t>
            </a:fld>
            <a:r>
              <a:rPr lang="en-US" smtClean="0"/>
              <a:t> /37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Field</a:t>
            </a:r>
            <a:endParaRPr lang="en-US" dirty="0"/>
          </a:p>
        </p:txBody>
      </p:sp>
      <p:sp>
        <p:nvSpPr>
          <p:cNvPr id="3" name="Content Placeholder 2"/>
          <p:cNvSpPr>
            <a:spLocks noGrp="1"/>
          </p:cNvSpPr>
          <p:nvPr>
            <p:ph idx="1"/>
          </p:nvPr>
        </p:nvSpPr>
        <p:spPr/>
        <p:txBody>
          <a:bodyPr/>
          <a:lstStyle/>
          <a:p>
            <a:r>
              <a:rPr lang="en-US" dirty="0" smtClean="0"/>
              <a:t>Name</a:t>
            </a:r>
          </a:p>
          <a:p>
            <a:r>
              <a:rPr lang="en-US" dirty="0" smtClean="0"/>
              <a:t>Type</a:t>
            </a:r>
          </a:p>
          <a:p>
            <a:r>
              <a:rPr lang="en-US" dirty="0" smtClean="0"/>
              <a:t>Length</a:t>
            </a:r>
          </a:p>
          <a:p>
            <a:r>
              <a:rPr lang="en-US" dirty="0" smtClean="0"/>
              <a:t>Index</a:t>
            </a:r>
          </a:p>
          <a:p>
            <a:r>
              <a:rPr lang="en-US" dirty="0" smtClean="0"/>
              <a:t>Auto-Increment</a:t>
            </a:r>
          </a:p>
        </p:txBody>
      </p:sp>
      <p:pic>
        <p:nvPicPr>
          <p:cNvPr id="10" name="Picture 9" descr="themes2.png"/>
          <p:cNvPicPr>
            <a:picLocks noChangeAspect="1"/>
          </p:cNvPicPr>
          <p:nvPr/>
        </p:nvPicPr>
        <p:blipFill>
          <a:blip r:embed="rId3" cstate="print"/>
          <a:srcRect b="36184"/>
          <a:stretch>
            <a:fillRect/>
          </a:stretch>
        </p:blipFill>
        <p:spPr>
          <a:xfrm>
            <a:off x="3124201" y="1371600"/>
            <a:ext cx="5145501" cy="2286000"/>
          </a:xfrm>
          <a:prstGeom prst="rect">
            <a:avLst/>
          </a:prstGeom>
          <a:ln>
            <a:noFill/>
          </a:ln>
          <a:effectLst>
            <a:outerShdw blurRad="292100" dist="139700" dir="2700000" algn="tl" rotWithShape="0">
              <a:srgbClr val="333333">
                <a:alpha val="65000"/>
              </a:srgbClr>
            </a:outerShdw>
          </a:effectLst>
        </p:spPr>
      </p:pic>
      <p:pic>
        <p:nvPicPr>
          <p:cNvPr id="6" name="Picture 5" descr="themes2.png"/>
          <p:cNvPicPr>
            <a:picLocks noChangeAspect="1"/>
          </p:cNvPicPr>
          <p:nvPr/>
        </p:nvPicPr>
        <p:blipFill>
          <a:blip r:embed="rId4" cstate="print"/>
          <a:srcRect b="51074"/>
          <a:stretch>
            <a:fillRect/>
          </a:stretch>
        </p:blipFill>
        <p:spPr>
          <a:xfrm>
            <a:off x="3581400" y="3962400"/>
            <a:ext cx="5145501" cy="17526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r>
              <a:rPr lang="en-US" smtClean="0"/>
              <a:t>Page </a:t>
            </a:r>
            <a:fld id="{55EBED77-7514-430F-9F1E-11628BEF74D4}" type="slidenum">
              <a:rPr lang="en-US" smtClean="0"/>
              <a:pPr/>
              <a:t>18</a:t>
            </a:fld>
            <a:r>
              <a:rPr lang="en-US" smtClean="0"/>
              <a:t> /37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Fields</a:t>
            </a:r>
            <a:endParaRPr lang="en-US" dirty="0"/>
          </a:p>
        </p:txBody>
      </p:sp>
      <p:sp>
        <p:nvSpPr>
          <p:cNvPr id="3" name="Content Placeholder 2"/>
          <p:cNvSpPr>
            <a:spLocks noGrp="1"/>
          </p:cNvSpPr>
          <p:nvPr>
            <p:ph idx="1"/>
          </p:nvPr>
        </p:nvSpPr>
        <p:spPr/>
        <p:txBody>
          <a:bodyPr/>
          <a:lstStyle/>
          <a:p>
            <a:r>
              <a:rPr lang="en-US" dirty="0" smtClean="0"/>
              <a:t>Enter Values </a:t>
            </a:r>
          </a:p>
          <a:p>
            <a:r>
              <a:rPr lang="en-US" dirty="0" smtClean="0"/>
              <a:t>SQL</a:t>
            </a:r>
          </a:p>
        </p:txBody>
      </p:sp>
      <p:pic>
        <p:nvPicPr>
          <p:cNvPr id="10" name="Picture 9" descr="themes2.png"/>
          <p:cNvPicPr>
            <a:picLocks noChangeAspect="1"/>
          </p:cNvPicPr>
          <p:nvPr/>
        </p:nvPicPr>
        <p:blipFill>
          <a:blip r:embed="rId3" cstate="print"/>
          <a:stretch>
            <a:fillRect/>
          </a:stretch>
        </p:blipFill>
        <p:spPr>
          <a:xfrm>
            <a:off x="3733800" y="1447800"/>
            <a:ext cx="5034926" cy="3505200"/>
          </a:xfrm>
          <a:prstGeom prst="rect">
            <a:avLst/>
          </a:prstGeom>
          <a:ln>
            <a:noFill/>
          </a:ln>
          <a:effectLst>
            <a:outerShdw blurRad="292100" dist="139700" dir="2700000" algn="tl" rotWithShape="0">
              <a:srgbClr val="333333">
                <a:alpha val="65000"/>
              </a:srgbClr>
            </a:outerShdw>
          </a:effectLst>
        </p:spPr>
      </p:pic>
      <p:pic>
        <p:nvPicPr>
          <p:cNvPr id="7" name="Picture 6" descr="themes2.png"/>
          <p:cNvPicPr>
            <a:picLocks noChangeAspect="1"/>
          </p:cNvPicPr>
          <p:nvPr/>
        </p:nvPicPr>
        <p:blipFill>
          <a:blip r:embed="rId4" cstate="print"/>
          <a:srcRect l="21688" t="32127" r="2658" b="48160"/>
          <a:stretch>
            <a:fillRect/>
          </a:stretch>
        </p:blipFill>
        <p:spPr>
          <a:xfrm>
            <a:off x="681789" y="4403558"/>
            <a:ext cx="7162800" cy="1299410"/>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r>
              <a:rPr lang="en-US" smtClean="0"/>
              <a:t>Page </a:t>
            </a:r>
            <a:fld id="{55EBED77-7514-430F-9F1E-11628BEF74D4}" type="slidenum">
              <a:rPr lang="en-US" smtClean="0"/>
              <a:pPr/>
              <a:t>19</a:t>
            </a:fld>
            <a:r>
              <a:rPr lang="en-US" smtClean="0"/>
              <a:t> /37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Abstract</a:t>
            </a:r>
            <a:endParaRPr lang="en-US" dirty="0"/>
          </a:p>
        </p:txBody>
      </p:sp>
      <p:sp>
        <p:nvSpPr>
          <p:cNvPr id="8" name="Content Placeholder 7"/>
          <p:cNvSpPr>
            <a:spLocks noGrp="1"/>
          </p:cNvSpPr>
          <p:nvPr>
            <p:ph idx="1"/>
          </p:nvPr>
        </p:nvSpPr>
        <p:spPr/>
        <p:txBody>
          <a:bodyPr>
            <a:normAutofit fontScale="92500"/>
          </a:bodyPr>
          <a:lstStyle/>
          <a:p>
            <a:pPr marL="0" lvl="0" indent="228600">
              <a:buNone/>
              <a:defRPr/>
            </a:pPr>
            <a:r>
              <a:rPr lang="en-US" dirty="0" smtClean="0"/>
              <a:t>The Center of Excellence in Remote Sensing Education and Research (CERSER) on the campus of Elizabeth City State University often has a requirement for the collection of information from various individuals and institutions in support of the CReSIS and CyberInfrastructure research projects. This information may be of a general nature such as registrations or surveys, but may also contain sensitive information such as Social Security numbers. </a:t>
            </a:r>
          </a:p>
          <a:p>
            <a:pPr marL="0" lvl="0" indent="228600">
              <a:buNone/>
              <a:defRPr/>
            </a:pPr>
            <a:r>
              <a:rPr lang="en-US" dirty="0" smtClean="0"/>
              <a:t>The 2009-2010 Multimedia Team researched strategies and software needed to build general and secure data submission forms and implement them on the servers utilized by CERSER. This investigation involved commercial as well as open-source approaches. The end product was a data collection capability and procedures for form developers to follow.</a:t>
            </a:r>
          </a:p>
        </p:txBody>
      </p:sp>
      <p:sp>
        <p:nvSpPr>
          <p:cNvPr id="14" name="Slide Number Placeholder 13"/>
          <p:cNvSpPr>
            <a:spLocks noGrp="1"/>
          </p:cNvSpPr>
          <p:nvPr>
            <p:ph type="sldNum" sz="quarter" idx="12"/>
          </p:nvPr>
        </p:nvSpPr>
        <p:spPr/>
        <p:txBody>
          <a:bodyPr/>
          <a:lstStyle/>
          <a:p>
            <a:r>
              <a:rPr lang="en-US" smtClean="0"/>
              <a:t>Page </a:t>
            </a:r>
            <a:fld id="{55EBED77-7514-430F-9F1E-11628BEF74D4}" type="slidenum">
              <a:rPr lang="en-US" smtClean="0"/>
              <a:pPr/>
              <a:t>2</a:t>
            </a:fld>
            <a:r>
              <a:rPr lang="en-US" smtClean="0"/>
              <a:t> /37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a:t>
            </a:r>
            <a:endParaRPr lang="en-US" dirty="0"/>
          </a:p>
        </p:txBody>
      </p:sp>
      <p:sp>
        <p:nvSpPr>
          <p:cNvPr id="3" name="Content Placeholder 2"/>
          <p:cNvSpPr>
            <a:spLocks noGrp="1"/>
          </p:cNvSpPr>
          <p:nvPr>
            <p:ph idx="1"/>
          </p:nvPr>
        </p:nvSpPr>
        <p:spPr/>
        <p:txBody>
          <a:bodyPr/>
          <a:lstStyle/>
          <a:p>
            <a:r>
              <a:rPr lang="en-US" dirty="0" smtClean="0"/>
              <a:t>User Name</a:t>
            </a:r>
          </a:p>
          <a:p>
            <a:r>
              <a:rPr lang="en-US" dirty="0" smtClean="0"/>
              <a:t>Host</a:t>
            </a:r>
          </a:p>
          <a:p>
            <a:r>
              <a:rPr lang="en-US" dirty="0" smtClean="0"/>
              <a:t>Password</a:t>
            </a:r>
          </a:p>
        </p:txBody>
      </p:sp>
      <p:pic>
        <p:nvPicPr>
          <p:cNvPr id="10" name="Picture 9" descr="themes2.png"/>
          <p:cNvPicPr>
            <a:picLocks noChangeAspect="1"/>
          </p:cNvPicPr>
          <p:nvPr/>
        </p:nvPicPr>
        <p:blipFill>
          <a:blip r:embed="rId3" cstate="print"/>
          <a:srcRect l="20986" t="33341" r="2881" b="33878"/>
          <a:stretch>
            <a:fillRect/>
          </a:stretch>
        </p:blipFill>
        <p:spPr>
          <a:xfrm>
            <a:off x="1524000" y="3505200"/>
            <a:ext cx="7208158" cy="2160694"/>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r>
              <a:rPr lang="en-US" smtClean="0"/>
              <a:t>Page </a:t>
            </a:r>
            <a:fld id="{55EBED77-7514-430F-9F1E-11628BEF74D4}" type="slidenum">
              <a:rPr lang="en-US" smtClean="0"/>
              <a:pPr/>
              <a:t>20</a:t>
            </a:fld>
            <a:r>
              <a:rPr lang="en-US" smtClean="0"/>
              <a:t> /37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Creation</a:t>
            </a:r>
            <a:endParaRPr lang="en-US" dirty="0"/>
          </a:p>
        </p:txBody>
      </p:sp>
      <p:sp>
        <p:nvSpPr>
          <p:cNvPr id="3" name="Content Placeholder 2"/>
          <p:cNvSpPr>
            <a:spLocks noGrp="1"/>
          </p:cNvSpPr>
          <p:nvPr>
            <p:ph idx="1"/>
          </p:nvPr>
        </p:nvSpPr>
        <p:spPr/>
        <p:txBody>
          <a:bodyPr/>
          <a:lstStyle/>
          <a:p>
            <a:r>
              <a:rPr lang="en-US" dirty="0" smtClean="0"/>
              <a:t>New File</a:t>
            </a:r>
          </a:p>
          <a:p>
            <a:r>
              <a:rPr lang="en-US" dirty="0" smtClean="0"/>
              <a:t>New Form</a:t>
            </a:r>
          </a:p>
          <a:p>
            <a:r>
              <a:rPr lang="en-US" dirty="0" smtClean="0"/>
              <a:t>Elements</a:t>
            </a:r>
          </a:p>
          <a:p>
            <a:r>
              <a:rPr lang="en-US" dirty="0" smtClean="0"/>
              <a:t>Options</a:t>
            </a:r>
          </a:p>
          <a:p>
            <a:r>
              <a:rPr lang="en-US" dirty="0" smtClean="0"/>
              <a:t>Button</a:t>
            </a:r>
          </a:p>
        </p:txBody>
      </p:sp>
      <p:pic>
        <p:nvPicPr>
          <p:cNvPr id="10" name="Picture 9" descr="themes2.png"/>
          <p:cNvPicPr>
            <a:picLocks noChangeAspect="1"/>
          </p:cNvPicPr>
          <p:nvPr/>
        </p:nvPicPr>
        <p:blipFill>
          <a:blip r:embed="rId3" cstate="print"/>
          <a:srcRect b="14706"/>
          <a:stretch>
            <a:fillRect/>
          </a:stretch>
        </p:blipFill>
        <p:spPr>
          <a:xfrm>
            <a:off x="3352800" y="838200"/>
            <a:ext cx="1831821" cy="2209800"/>
          </a:xfrm>
          <a:prstGeom prst="rect">
            <a:avLst/>
          </a:prstGeom>
          <a:ln>
            <a:noFill/>
          </a:ln>
          <a:effectLst>
            <a:outerShdw blurRad="292100" dist="139700" dir="2700000" algn="tl" rotWithShape="0">
              <a:srgbClr val="333333">
                <a:alpha val="65000"/>
              </a:srgbClr>
            </a:outerShdw>
          </a:effectLst>
        </p:spPr>
      </p:pic>
      <p:pic>
        <p:nvPicPr>
          <p:cNvPr id="6" name="Picture 5" descr="themes2.png"/>
          <p:cNvPicPr>
            <a:picLocks noChangeAspect="1"/>
          </p:cNvPicPr>
          <p:nvPr/>
        </p:nvPicPr>
        <p:blipFill>
          <a:blip r:embed="rId4" cstate="print"/>
          <a:srcRect b="43983"/>
          <a:stretch>
            <a:fillRect/>
          </a:stretch>
        </p:blipFill>
        <p:spPr>
          <a:xfrm>
            <a:off x="5410200" y="838200"/>
            <a:ext cx="2611582" cy="1447800"/>
          </a:xfrm>
          <a:prstGeom prst="rect">
            <a:avLst/>
          </a:prstGeom>
          <a:ln>
            <a:noFill/>
          </a:ln>
          <a:effectLst>
            <a:outerShdw blurRad="292100" dist="139700" dir="2700000" algn="tl" rotWithShape="0">
              <a:srgbClr val="333333">
                <a:alpha val="65000"/>
              </a:srgbClr>
            </a:outerShdw>
          </a:effectLst>
        </p:spPr>
      </p:pic>
      <p:pic>
        <p:nvPicPr>
          <p:cNvPr id="8" name="Picture 7" descr="themes2.png"/>
          <p:cNvPicPr>
            <a:picLocks noChangeAspect="1"/>
          </p:cNvPicPr>
          <p:nvPr/>
        </p:nvPicPr>
        <p:blipFill>
          <a:blip r:embed="rId5" cstate="print"/>
          <a:stretch>
            <a:fillRect/>
          </a:stretch>
        </p:blipFill>
        <p:spPr>
          <a:xfrm>
            <a:off x="5410200" y="2362200"/>
            <a:ext cx="2617519" cy="2475070"/>
          </a:xfrm>
          <a:prstGeom prst="rect">
            <a:avLst/>
          </a:prstGeom>
          <a:ln>
            <a:noFill/>
          </a:ln>
          <a:effectLst>
            <a:outerShdw blurRad="292100" dist="139700" dir="2700000" algn="tl" rotWithShape="0">
              <a:srgbClr val="333333">
                <a:alpha val="65000"/>
              </a:srgbClr>
            </a:outerShdw>
          </a:effectLst>
        </p:spPr>
      </p:pic>
      <p:pic>
        <p:nvPicPr>
          <p:cNvPr id="7" name="Picture 6" descr="themes2.png"/>
          <p:cNvPicPr>
            <a:picLocks noChangeAspect="1"/>
          </p:cNvPicPr>
          <p:nvPr/>
        </p:nvPicPr>
        <p:blipFill>
          <a:blip r:embed="rId6" cstate="print"/>
          <a:stretch>
            <a:fillRect/>
          </a:stretch>
        </p:blipFill>
        <p:spPr>
          <a:xfrm>
            <a:off x="1752600" y="4938952"/>
            <a:ext cx="6276119" cy="1157048"/>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r>
              <a:rPr lang="en-US" smtClean="0"/>
              <a:t>Page </a:t>
            </a:r>
            <a:fld id="{55EBED77-7514-430F-9F1E-11628BEF74D4}" type="slidenum">
              <a:rPr lang="en-US" smtClean="0"/>
              <a:pPr/>
              <a:t>21</a:t>
            </a:fld>
            <a:r>
              <a:rPr lang="en-US" smtClean="0"/>
              <a:t> /37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Connection</a:t>
            </a:r>
            <a:endParaRPr lang="en-US" dirty="0"/>
          </a:p>
        </p:txBody>
      </p:sp>
      <p:sp>
        <p:nvSpPr>
          <p:cNvPr id="3" name="Content Placeholder 2"/>
          <p:cNvSpPr>
            <a:spLocks noGrp="1"/>
          </p:cNvSpPr>
          <p:nvPr>
            <p:ph idx="1"/>
          </p:nvPr>
        </p:nvSpPr>
        <p:spPr/>
        <p:txBody>
          <a:bodyPr/>
          <a:lstStyle/>
          <a:p>
            <a:r>
              <a:rPr lang="en-US" dirty="0" smtClean="0"/>
              <a:t>New File</a:t>
            </a:r>
          </a:p>
          <a:p>
            <a:r>
              <a:rPr lang="en-US" dirty="0" smtClean="0"/>
              <a:t>New Form</a:t>
            </a:r>
          </a:p>
          <a:p>
            <a:r>
              <a:rPr lang="en-US" dirty="0" smtClean="0"/>
              <a:t>Elements</a:t>
            </a:r>
          </a:p>
          <a:p>
            <a:r>
              <a:rPr lang="en-US" dirty="0" smtClean="0"/>
              <a:t>Options</a:t>
            </a:r>
          </a:p>
          <a:p>
            <a:r>
              <a:rPr lang="en-US" dirty="0" smtClean="0"/>
              <a:t>Button</a:t>
            </a:r>
          </a:p>
        </p:txBody>
      </p:sp>
      <p:pic>
        <p:nvPicPr>
          <p:cNvPr id="10" name="Picture 9" descr="themes2.png"/>
          <p:cNvPicPr>
            <a:picLocks noChangeAspect="1"/>
          </p:cNvPicPr>
          <p:nvPr/>
        </p:nvPicPr>
        <p:blipFill>
          <a:blip r:embed="rId3" cstate="print"/>
          <a:stretch>
            <a:fillRect/>
          </a:stretch>
        </p:blipFill>
        <p:spPr>
          <a:xfrm>
            <a:off x="3352800" y="1543430"/>
            <a:ext cx="1831821" cy="799340"/>
          </a:xfrm>
          <a:prstGeom prst="rect">
            <a:avLst/>
          </a:prstGeom>
          <a:ln>
            <a:noFill/>
          </a:ln>
          <a:effectLst>
            <a:outerShdw blurRad="292100" dist="139700" dir="2700000" algn="tl" rotWithShape="0">
              <a:srgbClr val="333333">
                <a:alpha val="65000"/>
              </a:srgbClr>
            </a:outerShdw>
          </a:effectLst>
        </p:spPr>
      </p:pic>
      <p:pic>
        <p:nvPicPr>
          <p:cNvPr id="6" name="Picture 5" descr="themes2.png"/>
          <p:cNvPicPr>
            <a:picLocks noChangeAspect="1"/>
          </p:cNvPicPr>
          <p:nvPr/>
        </p:nvPicPr>
        <p:blipFill>
          <a:blip r:embed="rId4" cstate="print"/>
          <a:stretch>
            <a:fillRect/>
          </a:stretch>
        </p:blipFill>
        <p:spPr>
          <a:xfrm>
            <a:off x="5410200" y="893891"/>
            <a:ext cx="3167135" cy="1620709"/>
          </a:xfrm>
          <a:prstGeom prst="rect">
            <a:avLst/>
          </a:prstGeom>
          <a:ln>
            <a:noFill/>
          </a:ln>
          <a:effectLst>
            <a:outerShdw blurRad="292100" dist="139700" dir="2700000" algn="tl" rotWithShape="0">
              <a:srgbClr val="333333">
                <a:alpha val="65000"/>
              </a:srgbClr>
            </a:outerShdw>
          </a:effectLst>
        </p:spPr>
      </p:pic>
      <p:pic>
        <p:nvPicPr>
          <p:cNvPr id="8" name="Picture 7" descr="themes2.png"/>
          <p:cNvPicPr>
            <a:picLocks noChangeAspect="1"/>
          </p:cNvPicPr>
          <p:nvPr/>
        </p:nvPicPr>
        <p:blipFill>
          <a:blip r:embed="rId5" cstate="print"/>
          <a:srcRect l="1858" r="813" b="1716"/>
          <a:stretch>
            <a:fillRect/>
          </a:stretch>
        </p:blipFill>
        <p:spPr>
          <a:xfrm>
            <a:off x="3382537" y="2782229"/>
            <a:ext cx="1557453" cy="2932771"/>
          </a:xfrm>
          <a:prstGeom prst="rect">
            <a:avLst/>
          </a:prstGeom>
          <a:ln>
            <a:noFill/>
          </a:ln>
          <a:effectLst>
            <a:outerShdw blurRad="292100" dist="139700" dir="2700000" algn="tl" rotWithShape="0">
              <a:srgbClr val="333333">
                <a:alpha val="65000"/>
              </a:srgbClr>
            </a:outerShdw>
          </a:effectLst>
        </p:spPr>
      </p:pic>
      <p:pic>
        <p:nvPicPr>
          <p:cNvPr id="7" name="Picture 6" descr="themes2.png"/>
          <p:cNvPicPr>
            <a:picLocks noChangeAspect="1"/>
          </p:cNvPicPr>
          <p:nvPr/>
        </p:nvPicPr>
        <p:blipFill>
          <a:blip r:embed="rId6" cstate="print"/>
          <a:stretch>
            <a:fillRect/>
          </a:stretch>
        </p:blipFill>
        <p:spPr>
          <a:xfrm>
            <a:off x="5410200" y="3886200"/>
            <a:ext cx="3126813" cy="1828800"/>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r>
              <a:rPr lang="en-US" smtClean="0"/>
              <a:t>Page </a:t>
            </a:r>
            <a:fld id="{55EBED77-7514-430F-9F1E-11628BEF74D4}" type="slidenum">
              <a:rPr lang="en-US" smtClean="0"/>
              <a:pPr/>
              <a:t>22</a:t>
            </a:fld>
            <a:r>
              <a:rPr lang="en-US" smtClean="0"/>
              <a:t> /37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File</a:t>
            </a:r>
            <a:endParaRPr lang="en-US" dirty="0"/>
          </a:p>
        </p:txBody>
      </p:sp>
      <p:sp>
        <p:nvSpPr>
          <p:cNvPr id="3" name="Content Placeholder 2"/>
          <p:cNvSpPr>
            <a:spLocks noGrp="1"/>
          </p:cNvSpPr>
          <p:nvPr>
            <p:ph idx="1"/>
          </p:nvPr>
        </p:nvSpPr>
        <p:spPr/>
        <p:txBody>
          <a:bodyPr/>
          <a:lstStyle/>
          <a:p>
            <a:r>
              <a:rPr lang="en-US" dirty="0" smtClean="0"/>
              <a:t>Create Table</a:t>
            </a:r>
          </a:p>
          <a:p>
            <a:r>
              <a:rPr lang="en-US" dirty="0" smtClean="0"/>
              <a:t>Select </a:t>
            </a:r>
            <a:r>
              <a:rPr lang="en-US" dirty="0" err="1" smtClean="0"/>
              <a:t>Recordset</a:t>
            </a:r>
            <a:endParaRPr lang="en-US" dirty="0" smtClean="0"/>
          </a:p>
          <a:p>
            <a:r>
              <a:rPr lang="en-US" dirty="0" smtClean="0"/>
              <a:t>Connect to DB</a:t>
            </a:r>
          </a:p>
        </p:txBody>
      </p:sp>
      <p:pic>
        <p:nvPicPr>
          <p:cNvPr id="10" name="Picture 9" descr="themes2.png"/>
          <p:cNvPicPr>
            <a:picLocks noChangeAspect="1"/>
          </p:cNvPicPr>
          <p:nvPr/>
        </p:nvPicPr>
        <p:blipFill>
          <a:blip r:embed="rId3" cstate="print"/>
          <a:stretch>
            <a:fillRect/>
          </a:stretch>
        </p:blipFill>
        <p:spPr>
          <a:xfrm>
            <a:off x="3352800" y="990600"/>
            <a:ext cx="5034286" cy="593694"/>
          </a:xfrm>
          <a:prstGeom prst="rect">
            <a:avLst/>
          </a:prstGeom>
          <a:ln>
            <a:noFill/>
          </a:ln>
          <a:effectLst>
            <a:outerShdw blurRad="292100" dist="139700" dir="2700000" algn="tl" rotWithShape="0">
              <a:srgbClr val="333333">
                <a:alpha val="65000"/>
              </a:srgbClr>
            </a:outerShdw>
          </a:effectLst>
        </p:spPr>
      </p:pic>
      <p:pic>
        <p:nvPicPr>
          <p:cNvPr id="8" name="Picture 7" descr="themes2.png"/>
          <p:cNvPicPr>
            <a:picLocks noChangeAspect="1"/>
          </p:cNvPicPr>
          <p:nvPr/>
        </p:nvPicPr>
        <p:blipFill>
          <a:blip r:embed="rId4" cstate="print"/>
          <a:stretch>
            <a:fillRect/>
          </a:stretch>
        </p:blipFill>
        <p:spPr>
          <a:xfrm>
            <a:off x="7086600" y="4438540"/>
            <a:ext cx="1828800" cy="1733660"/>
          </a:xfrm>
          <a:prstGeom prst="rect">
            <a:avLst/>
          </a:prstGeom>
          <a:ln>
            <a:noFill/>
          </a:ln>
          <a:effectLst>
            <a:outerShdw blurRad="292100" dist="139700" dir="2700000" algn="tl" rotWithShape="0">
              <a:srgbClr val="333333">
                <a:alpha val="65000"/>
              </a:srgbClr>
            </a:outerShdw>
          </a:effectLst>
        </p:spPr>
      </p:pic>
      <p:pic>
        <p:nvPicPr>
          <p:cNvPr id="9" name="Picture 8" descr="themes2.png"/>
          <p:cNvPicPr>
            <a:picLocks noChangeAspect="1"/>
          </p:cNvPicPr>
          <p:nvPr/>
        </p:nvPicPr>
        <p:blipFill>
          <a:blip r:embed="rId5" cstate="print"/>
          <a:stretch>
            <a:fillRect/>
          </a:stretch>
        </p:blipFill>
        <p:spPr>
          <a:xfrm>
            <a:off x="3200400" y="1676400"/>
            <a:ext cx="1909518" cy="2695294"/>
          </a:xfrm>
          <a:prstGeom prst="rect">
            <a:avLst/>
          </a:prstGeom>
          <a:ln>
            <a:noFill/>
          </a:ln>
          <a:effectLst>
            <a:outerShdw blurRad="292100" dist="139700" dir="2700000" algn="tl" rotWithShape="0">
              <a:srgbClr val="333333">
                <a:alpha val="65000"/>
              </a:srgbClr>
            </a:outerShdw>
          </a:effectLst>
        </p:spPr>
      </p:pic>
      <p:pic>
        <p:nvPicPr>
          <p:cNvPr id="11" name="Picture 10" descr="themes2.png"/>
          <p:cNvPicPr>
            <a:picLocks noChangeAspect="1"/>
          </p:cNvPicPr>
          <p:nvPr/>
        </p:nvPicPr>
        <p:blipFill>
          <a:blip r:embed="rId6" cstate="print"/>
          <a:srcRect r="45406"/>
          <a:stretch>
            <a:fillRect/>
          </a:stretch>
        </p:blipFill>
        <p:spPr>
          <a:xfrm>
            <a:off x="5333999" y="4438540"/>
            <a:ext cx="1600201" cy="1219200"/>
          </a:xfrm>
          <a:prstGeom prst="rect">
            <a:avLst/>
          </a:prstGeom>
          <a:ln>
            <a:noFill/>
          </a:ln>
          <a:effectLst>
            <a:outerShdw blurRad="292100" dist="139700" dir="2700000" algn="tl" rotWithShape="0">
              <a:srgbClr val="333333">
                <a:alpha val="65000"/>
              </a:srgbClr>
            </a:outerShdw>
          </a:effectLst>
        </p:spPr>
      </p:pic>
      <p:pic>
        <p:nvPicPr>
          <p:cNvPr id="6" name="Picture 5" descr="themes2.png"/>
          <p:cNvPicPr>
            <a:picLocks noChangeAspect="1"/>
          </p:cNvPicPr>
          <p:nvPr/>
        </p:nvPicPr>
        <p:blipFill>
          <a:blip r:embed="rId7" cstate="print"/>
          <a:stretch>
            <a:fillRect/>
          </a:stretch>
        </p:blipFill>
        <p:spPr>
          <a:xfrm>
            <a:off x="5398781" y="1676400"/>
            <a:ext cx="3211819" cy="2362200"/>
          </a:xfrm>
          <a:prstGeom prst="rect">
            <a:avLst/>
          </a:prstGeom>
          <a:ln>
            <a:noFill/>
          </a:ln>
          <a:effectLst>
            <a:outerShdw blurRad="292100" dist="139700" dir="2700000" algn="tl" rotWithShape="0">
              <a:srgbClr val="333333">
                <a:alpha val="65000"/>
              </a:srgbClr>
            </a:outerShdw>
          </a:effectLst>
        </p:spPr>
      </p:pic>
      <p:pic>
        <p:nvPicPr>
          <p:cNvPr id="12" name="Picture 11" descr="themes2.png"/>
          <p:cNvPicPr>
            <a:picLocks noChangeAspect="1"/>
          </p:cNvPicPr>
          <p:nvPr/>
        </p:nvPicPr>
        <p:blipFill>
          <a:blip r:embed="rId8" cstate="print"/>
          <a:srcRect r="25366"/>
          <a:stretch>
            <a:fillRect/>
          </a:stretch>
        </p:blipFill>
        <p:spPr>
          <a:xfrm>
            <a:off x="2971800" y="4438540"/>
            <a:ext cx="2209800" cy="1231586"/>
          </a:xfrm>
          <a:prstGeom prst="rect">
            <a:avLst/>
          </a:prstGeom>
          <a:ln>
            <a:noFill/>
          </a:ln>
          <a:effectLst>
            <a:outerShdw blurRad="292100" dist="139700" dir="2700000" algn="tl" rotWithShape="0">
              <a:srgbClr val="333333">
                <a:alpha val="65000"/>
              </a:srgbClr>
            </a:outerShdw>
          </a:effectLst>
        </p:spPr>
      </p:pic>
      <p:sp>
        <p:nvSpPr>
          <p:cNvPr id="13" name="Slide Number Placeholder 12"/>
          <p:cNvSpPr>
            <a:spLocks noGrp="1"/>
          </p:cNvSpPr>
          <p:nvPr>
            <p:ph type="sldNum" sz="quarter" idx="12"/>
          </p:nvPr>
        </p:nvSpPr>
        <p:spPr/>
        <p:txBody>
          <a:bodyPr/>
          <a:lstStyle/>
          <a:p>
            <a:r>
              <a:rPr lang="en-US" smtClean="0"/>
              <a:t>Page </a:t>
            </a:r>
            <a:fld id="{55EBED77-7514-430F-9F1E-11628BEF74D4}" type="slidenum">
              <a:rPr lang="en-US" smtClean="0"/>
              <a:pPr/>
              <a:t>23</a:t>
            </a:fld>
            <a:r>
              <a:rPr lang="en-US" smtClean="0"/>
              <a:t> /37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More</a:t>
            </a:r>
            <a:endParaRPr lang="en-US" dirty="0"/>
          </a:p>
        </p:txBody>
      </p:sp>
      <p:sp>
        <p:nvSpPr>
          <p:cNvPr id="3" name="Content Placeholder 2"/>
          <p:cNvSpPr>
            <a:spLocks noGrp="1"/>
          </p:cNvSpPr>
          <p:nvPr>
            <p:ph idx="1"/>
          </p:nvPr>
        </p:nvSpPr>
        <p:spPr/>
        <p:txBody>
          <a:bodyPr/>
          <a:lstStyle/>
          <a:p>
            <a:r>
              <a:rPr lang="en-US" dirty="0" smtClean="0"/>
              <a:t>Select Row</a:t>
            </a:r>
          </a:p>
          <a:p>
            <a:r>
              <a:rPr lang="en-US" dirty="0" smtClean="0"/>
              <a:t>Repeat Region</a:t>
            </a:r>
          </a:p>
        </p:txBody>
      </p:sp>
      <p:pic>
        <p:nvPicPr>
          <p:cNvPr id="10" name="Picture 9" descr="themes2.png"/>
          <p:cNvPicPr>
            <a:picLocks noChangeAspect="1"/>
          </p:cNvPicPr>
          <p:nvPr/>
        </p:nvPicPr>
        <p:blipFill>
          <a:blip r:embed="rId3" cstate="print"/>
          <a:stretch>
            <a:fillRect/>
          </a:stretch>
        </p:blipFill>
        <p:spPr>
          <a:xfrm>
            <a:off x="3464486" y="1501455"/>
            <a:ext cx="5222314" cy="796931"/>
          </a:xfrm>
          <a:prstGeom prst="rect">
            <a:avLst/>
          </a:prstGeom>
          <a:ln>
            <a:noFill/>
          </a:ln>
          <a:effectLst>
            <a:outerShdw blurRad="292100" dist="139700" dir="2700000" algn="tl" rotWithShape="0">
              <a:srgbClr val="333333">
                <a:alpha val="65000"/>
              </a:srgbClr>
            </a:outerShdw>
          </a:effectLst>
        </p:spPr>
      </p:pic>
      <p:pic>
        <p:nvPicPr>
          <p:cNvPr id="6" name="Picture 5" descr="themes2.png"/>
          <p:cNvPicPr>
            <a:picLocks noChangeAspect="1"/>
          </p:cNvPicPr>
          <p:nvPr/>
        </p:nvPicPr>
        <p:blipFill>
          <a:blip r:embed="rId4" cstate="print"/>
          <a:stretch>
            <a:fillRect/>
          </a:stretch>
        </p:blipFill>
        <p:spPr>
          <a:xfrm>
            <a:off x="5625127" y="2512143"/>
            <a:ext cx="3053616" cy="1363345"/>
          </a:xfrm>
          <a:prstGeom prst="rect">
            <a:avLst/>
          </a:prstGeom>
          <a:ln>
            <a:noFill/>
          </a:ln>
          <a:effectLst>
            <a:outerShdw blurRad="292100" dist="139700" dir="2700000" algn="tl" rotWithShape="0">
              <a:srgbClr val="333333">
                <a:alpha val="65000"/>
              </a:srgbClr>
            </a:outerShdw>
          </a:effectLst>
        </p:spPr>
      </p:pic>
      <p:pic>
        <p:nvPicPr>
          <p:cNvPr id="8" name="Picture 7" descr="themes2.png"/>
          <p:cNvPicPr>
            <a:picLocks noChangeAspect="1"/>
          </p:cNvPicPr>
          <p:nvPr/>
        </p:nvPicPr>
        <p:blipFill>
          <a:blip r:embed="rId5" cstate="print"/>
          <a:stretch>
            <a:fillRect/>
          </a:stretch>
        </p:blipFill>
        <p:spPr>
          <a:xfrm>
            <a:off x="3505200" y="2512143"/>
            <a:ext cx="1828800" cy="3355257"/>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r>
              <a:rPr lang="en-US" smtClean="0"/>
              <a:t>Page </a:t>
            </a:r>
            <a:fld id="{55EBED77-7514-430F-9F1E-11628BEF74D4}" type="slidenum">
              <a:rPr lang="en-US" smtClean="0"/>
              <a:pPr/>
              <a:t>24</a:t>
            </a:fld>
            <a:r>
              <a:rPr lang="en-US" smtClean="0"/>
              <a:t> /37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a:t>
            </a:r>
            <a:endParaRPr lang="en-US" dirty="0"/>
          </a:p>
        </p:txBody>
      </p:sp>
      <p:sp>
        <p:nvSpPr>
          <p:cNvPr id="3" name="Content Placeholder 2"/>
          <p:cNvSpPr>
            <a:spLocks noGrp="1"/>
          </p:cNvSpPr>
          <p:nvPr>
            <p:ph idx="1"/>
          </p:nvPr>
        </p:nvSpPr>
        <p:spPr/>
        <p:txBody>
          <a:bodyPr/>
          <a:lstStyle/>
          <a:p>
            <a:r>
              <a:rPr lang="en-US" dirty="0" smtClean="0"/>
              <a:t>Upcoming Events</a:t>
            </a:r>
          </a:p>
        </p:txBody>
      </p:sp>
      <p:pic>
        <p:nvPicPr>
          <p:cNvPr id="10" name="Picture 9" descr="themes2.png"/>
          <p:cNvPicPr>
            <a:picLocks noChangeAspect="1"/>
          </p:cNvPicPr>
          <p:nvPr/>
        </p:nvPicPr>
        <p:blipFill>
          <a:blip r:embed="rId3" cstate="print"/>
          <a:stretch>
            <a:fillRect/>
          </a:stretch>
        </p:blipFill>
        <p:spPr>
          <a:xfrm>
            <a:off x="3657600" y="762000"/>
            <a:ext cx="5221704" cy="3302346"/>
          </a:xfrm>
          <a:prstGeom prst="rect">
            <a:avLst/>
          </a:prstGeom>
          <a:ln>
            <a:noFill/>
          </a:ln>
          <a:effectLst>
            <a:outerShdw blurRad="292100" dist="139700" dir="2700000" algn="tl" rotWithShape="0">
              <a:srgbClr val="333333">
                <a:alpha val="65000"/>
              </a:srgbClr>
            </a:outerShdw>
          </a:effectLst>
        </p:spPr>
      </p:pic>
      <p:pic>
        <p:nvPicPr>
          <p:cNvPr id="6" name="Picture 5" descr="nia.png"/>
          <p:cNvPicPr>
            <a:picLocks noChangeAspect="1"/>
          </p:cNvPicPr>
          <p:nvPr/>
        </p:nvPicPr>
        <p:blipFill>
          <a:blip r:embed="rId4" cstate="print"/>
          <a:stretch>
            <a:fillRect/>
          </a:stretch>
        </p:blipFill>
        <p:spPr>
          <a:xfrm>
            <a:off x="381000" y="2895600"/>
            <a:ext cx="3598979" cy="2724150"/>
          </a:xfrm>
          <a:prstGeom prst="rect">
            <a:avLst/>
          </a:prstGeom>
        </p:spPr>
      </p:pic>
      <p:sp>
        <p:nvSpPr>
          <p:cNvPr id="7" name="Rectangle 6"/>
          <p:cNvSpPr/>
          <p:nvPr/>
        </p:nvSpPr>
        <p:spPr>
          <a:xfrm>
            <a:off x="1066799" y="4333672"/>
            <a:ext cx="1715311" cy="14931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vent-show.jpg"/>
          <p:cNvPicPr>
            <a:picLocks noChangeAspect="1"/>
          </p:cNvPicPr>
          <p:nvPr/>
        </p:nvPicPr>
        <p:blipFill>
          <a:blip r:embed="rId5" cstate="print"/>
          <a:stretch>
            <a:fillRect/>
          </a:stretch>
        </p:blipFill>
        <p:spPr>
          <a:xfrm>
            <a:off x="3429000" y="4267200"/>
            <a:ext cx="5448016" cy="1743885"/>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r>
              <a:rPr lang="en-US" smtClean="0"/>
              <a:t>Page </a:t>
            </a:r>
            <a:fld id="{55EBED77-7514-430F-9F1E-11628BEF74D4}" type="slidenum">
              <a:rPr lang="en-US" smtClean="0"/>
              <a:pPr/>
              <a:t>25</a:t>
            </a:fld>
            <a:r>
              <a:rPr lang="en-US" smtClean="0"/>
              <a:t> /37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Adobe LiveCycle Designer</a:t>
            </a:r>
            <a:endParaRPr lang="en-US" dirty="0"/>
          </a:p>
        </p:txBody>
      </p:sp>
      <p:sp>
        <p:nvSpPr>
          <p:cNvPr id="3" name="Content Placeholder 2"/>
          <p:cNvSpPr>
            <a:spLocks noGrp="1"/>
          </p:cNvSpPr>
          <p:nvPr>
            <p:ph idx="1"/>
          </p:nvPr>
        </p:nvSpPr>
        <p:spPr/>
        <p:txBody>
          <a:bodyPr/>
          <a:lstStyle/>
          <a:p>
            <a:r>
              <a:rPr lang="en-US" dirty="0" smtClean="0"/>
              <a:t>Postscript Document Files  (PDF)</a:t>
            </a:r>
          </a:p>
          <a:p>
            <a:r>
              <a:rPr lang="en-US" dirty="0" smtClean="0"/>
              <a:t>Templates</a:t>
            </a:r>
          </a:p>
          <a:p>
            <a:r>
              <a:rPr lang="en-US" dirty="0" smtClean="0"/>
              <a:t>Field Properties</a:t>
            </a:r>
          </a:p>
        </p:txBody>
      </p:sp>
      <p:pic>
        <p:nvPicPr>
          <p:cNvPr id="10" name="Picture 9" descr="themes2.png"/>
          <p:cNvPicPr>
            <a:picLocks noChangeAspect="1"/>
          </p:cNvPicPr>
          <p:nvPr/>
        </p:nvPicPr>
        <p:blipFill>
          <a:blip r:embed="rId3" cstate="print"/>
          <a:stretch>
            <a:fillRect/>
          </a:stretch>
        </p:blipFill>
        <p:spPr>
          <a:xfrm>
            <a:off x="4911966" y="2412654"/>
            <a:ext cx="3317634" cy="3302346"/>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r>
              <a:rPr lang="en-US" smtClean="0"/>
              <a:t>Page </a:t>
            </a:r>
            <a:fld id="{55EBED77-7514-430F-9F1E-11628BEF74D4}" type="slidenum">
              <a:rPr lang="en-US" smtClean="0"/>
              <a:pPr/>
              <a:t>26</a:t>
            </a:fld>
            <a:r>
              <a:rPr lang="en-US" smtClean="0"/>
              <a:t> /37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Form</a:t>
            </a:r>
            <a:endParaRPr lang="en-US" dirty="0"/>
          </a:p>
        </p:txBody>
      </p:sp>
      <p:sp>
        <p:nvSpPr>
          <p:cNvPr id="3" name="Content Placeholder 2"/>
          <p:cNvSpPr>
            <a:spLocks noGrp="1"/>
          </p:cNvSpPr>
          <p:nvPr>
            <p:ph idx="1"/>
          </p:nvPr>
        </p:nvSpPr>
        <p:spPr/>
        <p:txBody>
          <a:bodyPr/>
          <a:lstStyle/>
          <a:p>
            <a:r>
              <a:rPr lang="en-US" dirty="0" smtClean="0"/>
              <a:t>New Form</a:t>
            </a:r>
          </a:p>
          <a:p>
            <a:r>
              <a:rPr lang="en-US" dirty="0" smtClean="0"/>
              <a:t>Templates</a:t>
            </a:r>
          </a:p>
          <a:p>
            <a:r>
              <a:rPr lang="en-US" dirty="0" smtClean="0"/>
              <a:t>Field Properties</a:t>
            </a:r>
          </a:p>
        </p:txBody>
      </p:sp>
      <p:pic>
        <p:nvPicPr>
          <p:cNvPr id="10" name="Picture 9" descr="themes2.png"/>
          <p:cNvPicPr>
            <a:picLocks noChangeAspect="1"/>
          </p:cNvPicPr>
          <p:nvPr/>
        </p:nvPicPr>
        <p:blipFill>
          <a:blip r:embed="rId3" cstate="print"/>
          <a:stretch>
            <a:fillRect/>
          </a:stretch>
        </p:blipFill>
        <p:spPr>
          <a:xfrm>
            <a:off x="3276600" y="838200"/>
            <a:ext cx="2782793" cy="2194560"/>
          </a:xfrm>
          <a:prstGeom prst="rect">
            <a:avLst/>
          </a:prstGeom>
          <a:ln>
            <a:noFill/>
          </a:ln>
          <a:effectLst>
            <a:outerShdw blurRad="292100" dist="139700" dir="2700000" algn="tl" rotWithShape="0">
              <a:srgbClr val="333333">
                <a:alpha val="65000"/>
              </a:srgbClr>
            </a:outerShdw>
          </a:effectLst>
        </p:spPr>
      </p:pic>
      <p:pic>
        <p:nvPicPr>
          <p:cNvPr id="6" name="Picture 5" descr="themes2.png"/>
          <p:cNvPicPr>
            <a:picLocks noChangeAspect="1"/>
          </p:cNvPicPr>
          <p:nvPr/>
        </p:nvPicPr>
        <p:blipFill>
          <a:blip r:embed="rId4" cstate="print"/>
          <a:stretch>
            <a:fillRect/>
          </a:stretch>
        </p:blipFill>
        <p:spPr>
          <a:xfrm>
            <a:off x="6172200" y="838200"/>
            <a:ext cx="2784234" cy="2195696"/>
          </a:xfrm>
          <a:prstGeom prst="rect">
            <a:avLst/>
          </a:prstGeom>
          <a:ln>
            <a:noFill/>
          </a:ln>
          <a:effectLst>
            <a:outerShdw blurRad="292100" dist="139700" dir="2700000" algn="tl" rotWithShape="0">
              <a:srgbClr val="333333">
                <a:alpha val="65000"/>
              </a:srgbClr>
            </a:outerShdw>
          </a:effectLst>
        </p:spPr>
      </p:pic>
      <p:pic>
        <p:nvPicPr>
          <p:cNvPr id="7" name="Picture 6" descr="themes2.png"/>
          <p:cNvPicPr>
            <a:picLocks noChangeAspect="1"/>
          </p:cNvPicPr>
          <p:nvPr/>
        </p:nvPicPr>
        <p:blipFill>
          <a:blip r:embed="rId5" cstate="print"/>
          <a:stretch>
            <a:fillRect/>
          </a:stretch>
        </p:blipFill>
        <p:spPr>
          <a:xfrm>
            <a:off x="3276600" y="3429000"/>
            <a:ext cx="2743200" cy="2425209"/>
          </a:xfrm>
          <a:prstGeom prst="rect">
            <a:avLst/>
          </a:prstGeom>
          <a:ln>
            <a:noFill/>
          </a:ln>
          <a:effectLst>
            <a:outerShdw blurRad="292100" dist="139700" dir="2700000" algn="tl" rotWithShape="0">
              <a:srgbClr val="333333">
                <a:alpha val="65000"/>
              </a:srgbClr>
            </a:outerShdw>
          </a:effectLst>
        </p:spPr>
      </p:pic>
      <p:pic>
        <p:nvPicPr>
          <p:cNvPr id="8" name="Picture 7" descr="themes2.png"/>
          <p:cNvPicPr>
            <a:picLocks noChangeAspect="1"/>
          </p:cNvPicPr>
          <p:nvPr/>
        </p:nvPicPr>
        <p:blipFill>
          <a:blip r:embed="rId6" cstate="print"/>
          <a:stretch>
            <a:fillRect/>
          </a:stretch>
        </p:blipFill>
        <p:spPr>
          <a:xfrm>
            <a:off x="6172200" y="3429000"/>
            <a:ext cx="2784233" cy="2195696"/>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r>
              <a:rPr lang="en-US" smtClean="0"/>
              <a:t>Page </a:t>
            </a:r>
            <a:fld id="{55EBED77-7514-430F-9F1E-11628BEF74D4}" type="slidenum">
              <a:rPr lang="en-US" smtClean="0"/>
              <a:pPr/>
              <a:t>27</a:t>
            </a:fld>
            <a:r>
              <a:rPr lang="en-US" smtClean="0"/>
              <a:t> /37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Palettes</a:t>
            </a:r>
            <a:endParaRPr lang="en-US" dirty="0"/>
          </a:p>
        </p:txBody>
      </p:sp>
      <p:sp>
        <p:nvSpPr>
          <p:cNvPr id="3" name="Content Placeholder 2"/>
          <p:cNvSpPr>
            <a:spLocks noGrp="1"/>
          </p:cNvSpPr>
          <p:nvPr>
            <p:ph idx="1"/>
          </p:nvPr>
        </p:nvSpPr>
        <p:spPr/>
        <p:txBody>
          <a:bodyPr/>
          <a:lstStyle/>
          <a:p>
            <a:r>
              <a:rPr lang="en-US" dirty="0" smtClean="0"/>
              <a:t>Object Library</a:t>
            </a:r>
          </a:p>
          <a:p>
            <a:r>
              <a:rPr lang="en-US" dirty="0" smtClean="0"/>
              <a:t>Formatting</a:t>
            </a:r>
          </a:p>
          <a:p>
            <a:r>
              <a:rPr lang="en-US" dirty="0" smtClean="0"/>
              <a:t>Hierarchy</a:t>
            </a:r>
          </a:p>
        </p:txBody>
      </p:sp>
      <p:pic>
        <p:nvPicPr>
          <p:cNvPr id="10" name="Picture 9" descr="themes2.png"/>
          <p:cNvPicPr>
            <a:picLocks noChangeAspect="1"/>
          </p:cNvPicPr>
          <p:nvPr/>
        </p:nvPicPr>
        <p:blipFill>
          <a:blip r:embed="rId3" cstate="print"/>
          <a:stretch>
            <a:fillRect/>
          </a:stretch>
        </p:blipFill>
        <p:spPr>
          <a:xfrm>
            <a:off x="3276600" y="1752600"/>
            <a:ext cx="5675074" cy="4199553"/>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r>
              <a:rPr lang="en-US" smtClean="0"/>
              <a:t>Page </a:t>
            </a:r>
            <a:fld id="{55EBED77-7514-430F-9F1E-11628BEF74D4}" type="slidenum">
              <a:rPr lang="en-US" smtClean="0"/>
              <a:pPr/>
              <a:t>28</a:t>
            </a:fld>
            <a:r>
              <a:rPr lang="en-US" smtClean="0"/>
              <a:t> /37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Title</a:t>
            </a:r>
            <a:endParaRPr lang="en-US" dirty="0"/>
          </a:p>
        </p:txBody>
      </p:sp>
      <p:sp>
        <p:nvSpPr>
          <p:cNvPr id="3" name="Content Placeholder 2"/>
          <p:cNvSpPr>
            <a:spLocks noGrp="1"/>
          </p:cNvSpPr>
          <p:nvPr>
            <p:ph idx="1"/>
          </p:nvPr>
        </p:nvSpPr>
        <p:spPr/>
        <p:txBody>
          <a:bodyPr/>
          <a:lstStyle/>
          <a:p>
            <a:r>
              <a:rPr lang="en-US" dirty="0" smtClean="0"/>
              <a:t>Object Library</a:t>
            </a:r>
          </a:p>
        </p:txBody>
      </p:sp>
      <p:pic>
        <p:nvPicPr>
          <p:cNvPr id="10" name="Picture 9" descr="themes2.png"/>
          <p:cNvPicPr>
            <a:picLocks noChangeAspect="1"/>
          </p:cNvPicPr>
          <p:nvPr/>
        </p:nvPicPr>
        <p:blipFill>
          <a:blip r:embed="rId3" cstate="print"/>
          <a:stretch>
            <a:fillRect/>
          </a:stretch>
        </p:blipFill>
        <p:spPr>
          <a:xfrm>
            <a:off x="3276600" y="1752600"/>
            <a:ext cx="5675074" cy="4199553"/>
          </a:xfrm>
          <a:prstGeom prst="rect">
            <a:avLst/>
          </a:prstGeom>
          <a:ln>
            <a:noFill/>
          </a:ln>
          <a:effectLst>
            <a:outerShdw blurRad="292100" dist="139700" dir="2700000" algn="tl" rotWithShape="0">
              <a:srgbClr val="333333">
                <a:alpha val="65000"/>
              </a:srgbClr>
            </a:outerShdw>
          </a:effectLst>
        </p:spPr>
      </p:pic>
      <p:pic>
        <p:nvPicPr>
          <p:cNvPr id="6" name="Picture 5" descr="10.jpg"/>
          <p:cNvPicPr>
            <a:picLocks noChangeAspect="1"/>
          </p:cNvPicPr>
          <p:nvPr/>
        </p:nvPicPr>
        <p:blipFill>
          <a:blip r:embed="rId4" cstate="print"/>
          <a:stretch>
            <a:fillRect/>
          </a:stretch>
        </p:blipFill>
        <p:spPr>
          <a:xfrm>
            <a:off x="533400" y="3886200"/>
            <a:ext cx="5581650" cy="15240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r>
              <a:rPr lang="en-US" smtClean="0"/>
              <a:t>Page </a:t>
            </a:r>
            <a:fld id="{55EBED77-7514-430F-9F1E-11628BEF74D4}" type="slidenum">
              <a:rPr lang="en-US" smtClean="0"/>
              <a:pPr/>
              <a:t>29</a:t>
            </a:fld>
            <a:r>
              <a:rPr lang="en-US" smtClean="0"/>
              <a:t> /37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1469231" y="2689261"/>
            <a:ext cx="1752600" cy="1752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Center of Excellence in Remote Sensing Education and Research</a:t>
            </a:r>
            <a:endParaRPr lang="en-US" dirty="0"/>
          </a:p>
        </p:txBody>
      </p:sp>
      <p:sp>
        <p:nvSpPr>
          <p:cNvPr id="3" name="Content Placeholder 2"/>
          <p:cNvSpPr>
            <a:spLocks noGrp="1"/>
          </p:cNvSpPr>
          <p:nvPr>
            <p:ph idx="1"/>
          </p:nvPr>
        </p:nvSpPr>
        <p:spPr/>
        <p:txBody>
          <a:bodyPr/>
          <a:lstStyle/>
          <a:p>
            <a:r>
              <a:rPr lang="en-US" dirty="0" smtClean="0"/>
              <a:t>Overview</a:t>
            </a:r>
            <a:endParaRPr lang="en-US" dirty="0"/>
          </a:p>
        </p:txBody>
      </p:sp>
      <p:pic>
        <p:nvPicPr>
          <p:cNvPr id="5" name="Picture 4" descr="CERSER-LOGO-NEW-091006l.jpg"/>
          <p:cNvPicPr>
            <a:picLocks noChangeAspect="1"/>
          </p:cNvPicPr>
          <p:nvPr/>
        </p:nvPicPr>
        <p:blipFill>
          <a:blip r:embed="rId5" cstate="print"/>
          <a:stretch>
            <a:fillRect/>
          </a:stretch>
        </p:blipFill>
        <p:spPr>
          <a:xfrm>
            <a:off x="4495800" y="1447800"/>
            <a:ext cx="3965321" cy="4419600"/>
          </a:xfrm>
          <a:prstGeom prst="rect">
            <a:avLst/>
          </a:prstGeom>
        </p:spPr>
      </p:pic>
      <p:pic>
        <p:nvPicPr>
          <p:cNvPr id="7" name="Picture 6" descr="CRESIS-NEW--ARC-Logo.png"/>
          <p:cNvPicPr>
            <a:picLocks noChangeAspect="1"/>
          </p:cNvPicPr>
          <p:nvPr/>
        </p:nvPicPr>
        <p:blipFill>
          <a:blip r:embed="rId6" cstate="print"/>
          <a:stretch>
            <a:fillRect/>
          </a:stretch>
        </p:blipFill>
        <p:spPr>
          <a:xfrm>
            <a:off x="1066800" y="4746661"/>
            <a:ext cx="2557463" cy="1044539"/>
          </a:xfrm>
          <a:prstGeom prst="rect">
            <a:avLst/>
          </a:prstGeom>
        </p:spPr>
      </p:pic>
      <p:sp>
        <p:nvSpPr>
          <p:cNvPr id="10" name="Slide Number Placeholder 9"/>
          <p:cNvSpPr>
            <a:spLocks noGrp="1"/>
          </p:cNvSpPr>
          <p:nvPr>
            <p:ph type="sldNum" sz="quarter" idx="12"/>
          </p:nvPr>
        </p:nvSpPr>
        <p:spPr/>
        <p:txBody>
          <a:bodyPr/>
          <a:lstStyle/>
          <a:p>
            <a:r>
              <a:rPr lang="en-US" smtClean="0"/>
              <a:t>Page </a:t>
            </a:r>
            <a:fld id="{55EBED77-7514-430F-9F1E-11628BEF74D4}" type="slidenum">
              <a:rPr lang="en-US" smtClean="0"/>
              <a:pPr/>
              <a:t>3</a:t>
            </a:fld>
            <a:r>
              <a:rPr lang="en-US" smtClean="0"/>
              <a:t> /37 </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Box</a:t>
            </a:r>
            <a:endParaRPr lang="en-US" dirty="0"/>
          </a:p>
        </p:txBody>
      </p:sp>
      <p:sp>
        <p:nvSpPr>
          <p:cNvPr id="3" name="Content Placeholder 2"/>
          <p:cNvSpPr>
            <a:spLocks noGrp="1"/>
          </p:cNvSpPr>
          <p:nvPr>
            <p:ph idx="1"/>
          </p:nvPr>
        </p:nvSpPr>
        <p:spPr/>
        <p:txBody>
          <a:bodyPr/>
          <a:lstStyle/>
          <a:p>
            <a:r>
              <a:rPr lang="en-US" dirty="0" smtClean="0"/>
              <a:t>Object Library</a:t>
            </a:r>
          </a:p>
        </p:txBody>
      </p:sp>
      <p:pic>
        <p:nvPicPr>
          <p:cNvPr id="10" name="Picture 9" descr="themes2.png"/>
          <p:cNvPicPr>
            <a:picLocks noChangeAspect="1"/>
          </p:cNvPicPr>
          <p:nvPr/>
        </p:nvPicPr>
        <p:blipFill>
          <a:blip r:embed="rId3" cstate="print"/>
          <a:stretch>
            <a:fillRect/>
          </a:stretch>
        </p:blipFill>
        <p:spPr>
          <a:xfrm>
            <a:off x="3276600" y="1752600"/>
            <a:ext cx="5675074" cy="4199553"/>
          </a:xfrm>
          <a:prstGeom prst="rect">
            <a:avLst/>
          </a:prstGeom>
          <a:ln>
            <a:noFill/>
          </a:ln>
          <a:effectLst>
            <a:outerShdw blurRad="292100" dist="139700" dir="2700000" algn="tl" rotWithShape="0">
              <a:srgbClr val="333333">
                <a:alpha val="65000"/>
              </a:srgbClr>
            </a:outerShdw>
          </a:effectLst>
        </p:spPr>
      </p:pic>
      <p:pic>
        <p:nvPicPr>
          <p:cNvPr id="6" name="Picture 5" descr="10.jpg"/>
          <p:cNvPicPr>
            <a:picLocks noChangeAspect="1"/>
          </p:cNvPicPr>
          <p:nvPr/>
        </p:nvPicPr>
        <p:blipFill>
          <a:blip r:embed="rId4" cstate="print"/>
          <a:stretch>
            <a:fillRect/>
          </a:stretch>
        </p:blipFill>
        <p:spPr>
          <a:xfrm>
            <a:off x="838200" y="3200400"/>
            <a:ext cx="5194381" cy="2388721"/>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r>
              <a:rPr lang="en-US" smtClean="0"/>
              <a:t>Page </a:t>
            </a:r>
            <a:fld id="{55EBED77-7514-430F-9F1E-11628BEF74D4}" type="slidenum">
              <a:rPr lang="en-US" smtClean="0"/>
              <a:pPr/>
              <a:t>30</a:t>
            </a:fld>
            <a:r>
              <a:rPr lang="en-US" smtClean="0"/>
              <a:t> /37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and Publish</a:t>
            </a:r>
            <a:endParaRPr lang="en-US" dirty="0"/>
          </a:p>
        </p:txBody>
      </p:sp>
      <p:sp>
        <p:nvSpPr>
          <p:cNvPr id="3" name="Content Placeholder 2"/>
          <p:cNvSpPr>
            <a:spLocks noGrp="1"/>
          </p:cNvSpPr>
          <p:nvPr>
            <p:ph idx="1"/>
          </p:nvPr>
        </p:nvSpPr>
        <p:spPr/>
        <p:txBody>
          <a:bodyPr/>
          <a:lstStyle/>
          <a:p>
            <a:r>
              <a:rPr lang="en-US" dirty="0" smtClean="0"/>
              <a:t>Preview</a:t>
            </a:r>
          </a:p>
          <a:p>
            <a:r>
              <a:rPr lang="en-US" dirty="0" smtClean="0"/>
              <a:t>Publish</a:t>
            </a:r>
          </a:p>
        </p:txBody>
      </p:sp>
      <p:pic>
        <p:nvPicPr>
          <p:cNvPr id="10" name="Picture 9" descr="themes2.png"/>
          <p:cNvPicPr>
            <a:picLocks noChangeAspect="1"/>
          </p:cNvPicPr>
          <p:nvPr/>
        </p:nvPicPr>
        <p:blipFill>
          <a:blip r:embed="rId3" cstate="print"/>
          <a:stretch>
            <a:fillRect/>
          </a:stretch>
        </p:blipFill>
        <p:spPr>
          <a:xfrm>
            <a:off x="4495800" y="838200"/>
            <a:ext cx="4495800" cy="3393432"/>
          </a:xfrm>
          <a:prstGeom prst="rect">
            <a:avLst/>
          </a:prstGeom>
          <a:ln>
            <a:noFill/>
          </a:ln>
          <a:effectLst>
            <a:outerShdw blurRad="292100" dist="139700" dir="2700000" algn="tl" rotWithShape="0">
              <a:srgbClr val="333333">
                <a:alpha val="65000"/>
              </a:srgbClr>
            </a:outerShdw>
          </a:effectLst>
        </p:spPr>
      </p:pic>
      <p:pic>
        <p:nvPicPr>
          <p:cNvPr id="7" name="Picture 6" descr="17.jpg"/>
          <p:cNvPicPr>
            <a:picLocks noChangeAspect="1"/>
          </p:cNvPicPr>
          <p:nvPr/>
        </p:nvPicPr>
        <p:blipFill>
          <a:blip r:embed="rId4" cstate="print"/>
          <a:stretch>
            <a:fillRect/>
          </a:stretch>
        </p:blipFill>
        <p:spPr>
          <a:xfrm>
            <a:off x="304800" y="2743200"/>
            <a:ext cx="4138198" cy="3333750"/>
          </a:xfrm>
          <a:prstGeom prst="rect">
            <a:avLst/>
          </a:prstGeom>
        </p:spPr>
      </p:pic>
      <p:sp>
        <p:nvSpPr>
          <p:cNvPr id="8" name="Slide Number Placeholder 7"/>
          <p:cNvSpPr>
            <a:spLocks noGrp="1"/>
          </p:cNvSpPr>
          <p:nvPr>
            <p:ph type="sldNum" sz="quarter" idx="12"/>
          </p:nvPr>
        </p:nvSpPr>
        <p:spPr/>
        <p:txBody>
          <a:bodyPr/>
          <a:lstStyle/>
          <a:p>
            <a:r>
              <a:rPr lang="en-US" smtClean="0"/>
              <a:t>Page </a:t>
            </a:r>
            <a:fld id="{55EBED77-7514-430F-9F1E-11628BEF74D4}" type="slidenum">
              <a:rPr lang="en-US" smtClean="0"/>
              <a:pPr/>
              <a:t>31</a:t>
            </a:fld>
            <a:r>
              <a:rPr lang="en-US" smtClean="0"/>
              <a:t> /37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Prototypes</a:t>
            </a:r>
            <a:endParaRPr lang="en-US" dirty="0"/>
          </a:p>
        </p:txBody>
      </p:sp>
      <p:sp>
        <p:nvSpPr>
          <p:cNvPr id="3" name="Content Placeholder 2"/>
          <p:cNvSpPr>
            <a:spLocks noGrp="1"/>
          </p:cNvSpPr>
          <p:nvPr>
            <p:ph idx="1"/>
          </p:nvPr>
        </p:nvSpPr>
        <p:spPr/>
        <p:txBody>
          <a:bodyPr/>
          <a:lstStyle/>
          <a:p>
            <a:r>
              <a:rPr lang="en-US" dirty="0" smtClean="0"/>
              <a:t>URE Evaluation Form</a:t>
            </a:r>
          </a:p>
          <a:p>
            <a:r>
              <a:rPr lang="en-US" dirty="0" smtClean="0"/>
              <a:t>Photo Release Form</a:t>
            </a:r>
          </a:p>
        </p:txBody>
      </p:sp>
      <p:pic>
        <p:nvPicPr>
          <p:cNvPr id="10" name="Picture 9" descr="themes2.png"/>
          <p:cNvPicPr>
            <a:picLocks noChangeAspect="1"/>
          </p:cNvPicPr>
          <p:nvPr/>
        </p:nvPicPr>
        <p:blipFill>
          <a:blip r:embed="rId3" cstate="print"/>
          <a:stretch>
            <a:fillRect/>
          </a:stretch>
        </p:blipFill>
        <p:spPr>
          <a:xfrm>
            <a:off x="4817098" y="838200"/>
            <a:ext cx="4022102" cy="4876800"/>
          </a:xfrm>
          <a:prstGeom prst="rect">
            <a:avLst/>
          </a:prstGeom>
          <a:ln>
            <a:noFill/>
          </a:ln>
          <a:effectLst>
            <a:outerShdw blurRad="292100" dist="139700" dir="2700000" algn="tl" rotWithShape="0">
              <a:srgbClr val="333333">
                <a:alpha val="65000"/>
              </a:srgbClr>
            </a:outerShdw>
          </a:effectLst>
        </p:spPr>
      </p:pic>
      <p:pic>
        <p:nvPicPr>
          <p:cNvPr id="7" name="Picture 6" descr="17.jpg"/>
          <p:cNvPicPr>
            <a:picLocks noChangeAspect="1"/>
          </p:cNvPicPr>
          <p:nvPr/>
        </p:nvPicPr>
        <p:blipFill>
          <a:blip r:embed="rId4" cstate="print"/>
          <a:stretch>
            <a:fillRect/>
          </a:stretch>
        </p:blipFill>
        <p:spPr>
          <a:xfrm>
            <a:off x="387610" y="2209800"/>
            <a:ext cx="4108190" cy="3895934"/>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r>
              <a:rPr lang="en-US" smtClean="0"/>
              <a:t>Page </a:t>
            </a:r>
            <a:fld id="{55EBED77-7514-430F-9F1E-11628BEF74D4}" type="slidenum">
              <a:rPr lang="en-US" smtClean="0"/>
              <a:pPr/>
              <a:t>32</a:t>
            </a:fld>
            <a:r>
              <a:rPr lang="en-US" smtClean="0"/>
              <a:t> /37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Hypertext Transfer Protocol Secure</a:t>
            </a:r>
            <a:endParaRPr lang="en-US" dirty="0"/>
          </a:p>
        </p:txBody>
      </p:sp>
      <p:sp>
        <p:nvSpPr>
          <p:cNvPr id="3" name="Content Placeholder 2"/>
          <p:cNvSpPr>
            <a:spLocks noGrp="1"/>
          </p:cNvSpPr>
          <p:nvPr>
            <p:ph idx="1"/>
          </p:nvPr>
        </p:nvSpPr>
        <p:spPr/>
        <p:txBody>
          <a:bodyPr/>
          <a:lstStyle/>
          <a:p>
            <a:r>
              <a:rPr lang="en-US" dirty="0" smtClean="0"/>
              <a:t>Security</a:t>
            </a:r>
          </a:p>
          <a:p>
            <a:r>
              <a:rPr lang="en-US" dirty="0" smtClean="0"/>
              <a:t>Eavesdropping and Man-in-the-Middle</a:t>
            </a:r>
          </a:p>
          <a:p>
            <a:r>
              <a:rPr lang="en-US" dirty="0" smtClean="0"/>
              <a:t>Identifying</a:t>
            </a:r>
          </a:p>
        </p:txBody>
      </p:sp>
      <p:pic>
        <p:nvPicPr>
          <p:cNvPr id="11" name="Picture 10" descr="vhain.png"/>
          <p:cNvPicPr>
            <a:picLocks noChangeAspect="1"/>
          </p:cNvPicPr>
          <p:nvPr/>
        </p:nvPicPr>
        <p:blipFill>
          <a:blip r:embed="rId3" cstate="print"/>
          <a:stretch>
            <a:fillRect/>
          </a:stretch>
        </p:blipFill>
        <p:spPr>
          <a:xfrm>
            <a:off x="7315200" y="608698"/>
            <a:ext cx="1336681" cy="5640603"/>
          </a:xfrm>
          <a:prstGeom prst="rect">
            <a:avLst/>
          </a:prstGeom>
        </p:spPr>
      </p:pic>
      <p:pic>
        <p:nvPicPr>
          <p:cNvPr id="10" name="Picture 9" descr="themes2.png"/>
          <p:cNvPicPr>
            <a:picLocks noChangeAspect="1"/>
          </p:cNvPicPr>
          <p:nvPr/>
        </p:nvPicPr>
        <p:blipFill>
          <a:blip r:embed="rId4" cstate="print"/>
          <a:stretch>
            <a:fillRect/>
          </a:stretch>
        </p:blipFill>
        <p:spPr>
          <a:xfrm>
            <a:off x="2743200" y="2743200"/>
            <a:ext cx="4022102" cy="2851929"/>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r>
              <a:rPr lang="en-US" smtClean="0"/>
              <a:t>Page </a:t>
            </a:r>
            <a:fld id="{55EBED77-7514-430F-9F1E-11628BEF74D4}" type="slidenum">
              <a:rPr lang="en-US" smtClean="0"/>
              <a:pPr/>
              <a:t>33</a:t>
            </a:fld>
            <a:r>
              <a:rPr lang="en-US" smtClean="0"/>
              <a:t> /37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 Implementation</a:t>
            </a:r>
            <a:endParaRPr lang="en-US" dirty="0"/>
          </a:p>
        </p:txBody>
      </p:sp>
      <p:sp>
        <p:nvSpPr>
          <p:cNvPr id="3" name="Content Placeholder 2"/>
          <p:cNvSpPr>
            <a:spLocks noGrp="1"/>
          </p:cNvSpPr>
          <p:nvPr>
            <p:ph idx="1"/>
          </p:nvPr>
        </p:nvSpPr>
        <p:spPr/>
        <p:txBody>
          <a:bodyPr/>
          <a:lstStyle/>
          <a:p>
            <a:r>
              <a:rPr lang="en-US" dirty="0" smtClean="0"/>
              <a:t>Security</a:t>
            </a:r>
          </a:p>
          <a:p>
            <a:r>
              <a:rPr lang="en-US" dirty="0" smtClean="0"/>
              <a:t>Certificates</a:t>
            </a:r>
          </a:p>
          <a:p>
            <a:r>
              <a:rPr lang="en-US" dirty="0" smtClean="0"/>
              <a:t>Identifying</a:t>
            </a:r>
          </a:p>
        </p:txBody>
      </p:sp>
      <p:pic>
        <p:nvPicPr>
          <p:cNvPr id="11" name="Picture 10" descr="vhain.png"/>
          <p:cNvPicPr>
            <a:picLocks noChangeAspect="1"/>
          </p:cNvPicPr>
          <p:nvPr/>
        </p:nvPicPr>
        <p:blipFill>
          <a:blip r:embed="rId3" cstate="print"/>
          <a:stretch>
            <a:fillRect/>
          </a:stretch>
        </p:blipFill>
        <p:spPr>
          <a:xfrm>
            <a:off x="7315200" y="608698"/>
            <a:ext cx="1336681" cy="5640603"/>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5410200" y="1676400"/>
            <a:ext cx="3102810" cy="3843338"/>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5" cstate="print"/>
          <a:srcRect/>
          <a:stretch>
            <a:fillRect/>
          </a:stretch>
        </p:blipFill>
        <p:spPr bwMode="auto">
          <a:xfrm>
            <a:off x="533400" y="2895600"/>
            <a:ext cx="4314825" cy="30765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r>
              <a:rPr lang="en-US" smtClean="0"/>
              <a:t>Page </a:t>
            </a:r>
            <a:fld id="{55EBED77-7514-430F-9F1E-11628BEF74D4}" type="slidenum">
              <a:rPr lang="en-US" smtClean="0"/>
              <a:pPr/>
              <a:t>34</a:t>
            </a:fld>
            <a:r>
              <a:rPr lang="en-US" smtClean="0"/>
              <a:t> /37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rm.png"/>
          <p:cNvPicPr>
            <a:picLocks noChangeAspect="1"/>
          </p:cNvPicPr>
          <p:nvPr/>
        </p:nvPicPr>
        <p:blipFill>
          <a:blip r:embed="rId3" cstate="print"/>
          <a:stretch>
            <a:fillRect/>
          </a:stretch>
        </p:blipFill>
        <p:spPr>
          <a:xfrm>
            <a:off x="6705600" y="685800"/>
            <a:ext cx="1809607" cy="25146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LiveCycle</a:t>
            </a:r>
          </a:p>
          <a:p>
            <a:r>
              <a:rPr lang="en-US" dirty="0" smtClean="0"/>
              <a:t>Google Docs</a:t>
            </a:r>
          </a:p>
          <a:p>
            <a:r>
              <a:rPr lang="en-US" dirty="0" smtClean="0"/>
              <a:t>Dreamweaver, PHP, SQL</a:t>
            </a:r>
            <a:endParaRPr lang="en-US" dirty="0"/>
          </a:p>
        </p:txBody>
      </p:sp>
      <p:pic>
        <p:nvPicPr>
          <p:cNvPr id="9" name="Picture 2"/>
          <p:cNvPicPr>
            <a:picLocks noChangeAspect="1" noChangeArrowheads="1"/>
          </p:cNvPicPr>
          <p:nvPr/>
        </p:nvPicPr>
        <p:blipFill>
          <a:blip r:embed="rId4" cstate="print"/>
          <a:srcRect/>
          <a:stretch>
            <a:fillRect/>
          </a:stretch>
        </p:blipFill>
        <p:spPr bwMode="auto">
          <a:xfrm rot="20400000">
            <a:off x="2344942" y="4288721"/>
            <a:ext cx="1439332" cy="1295399"/>
          </a:xfrm>
          <a:prstGeom prst="rect">
            <a:avLst/>
          </a:prstGeom>
          <a:noFill/>
          <a:ln w="9525">
            <a:noFill/>
            <a:miter lim="800000"/>
            <a:headEnd/>
            <a:tailEnd/>
          </a:ln>
        </p:spPr>
      </p:pic>
      <p:pic>
        <p:nvPicPr>
          <p:cNvPr id="7" name="Picture 6" descr="133695-worn-cloth-icon-sports-hobbies-people-running.png"/>
          <p:cNvPicPr>
            <a:picLocks noChangeAspect="1"/>
          </p:cNvPicPr>
          <p:nvPr/>
        </p:nvPicPr>
        <p:blipFill>
          <a:blip r:embed="rId5" cstate="print"/>
          <a:stretch>
            <a:fillRect/>
          </a:stretch>
        </p:blipFill>
        <p:spPr>
          <a:xfrm>
            <a:off x="152400" y="2971800"/>
            <a:ext cx="3326994" cy="3326994"/>
          </a:xfrm>
          <a:prstGeom prst="rect">
            <a:avLst/>
          </a:prstGeom>
        </p:spPr>
      </p:pic>
      <p:pic>
        <p:nvPicPr>
          <p:cNvPr id="8" name="Picture 7" descr="themes2.png"/>
          <p:cNvPicPr>
            <a:picLocks noChangeAspect="1"/>
          </p:cNvPicPr>
          <p:nvPr/>
        </p:nvPicPr>
        <p:blipFill>
          <a:blip r:embed="rId6" cstate="print"/>
          <a:stretch>
            <a:fillRect/>
          </a:stretch>
        </p:blipFill>
        <p:spPr>
          <a:xfrm>
            <a:off x="5562600" y="1143000"/>
            <a:ext cx="1371600" cy="1365280"/>
          </a:xfrm>
          <a:prstGeom prst="rect">
            <a:avLst/>
          </a:prstGeom>
          <a:ln>
            <a:noFill/>
          </a:ln>
          <a:effectLst>
            <a:outerShdw blurRad="292100" dist="139700" dir="2700000" algn="tl" rotWithShape="0">
              <a:srgbClr val="333333">
                <a:alpha val="65000"/>
              </a:srgbClr>
            </a:outerShdw>
          </a:effectLst>
        </p:spPr>
      </p:pic>
      <p:pic>
        <p:nvPicPr>
          <p:cNvPr id="14" name="Picture 2"/>
          <p:cNvPicPr>
            <a:picLocks noChangeAspect="1" noChangeArrowheads="1"/>
          </p:cNvPicPr>
          <p:nvPr/>
        </p:nvPicPr>
        <p:blipFill>
          <a:blip r:embed="rId7" cstate="print"/>
          <a:stretch>
            <a:fillRect/>
          </a:stretch>
        </p:blipFill>
        <p:spPr bwMode="auto">
          <a:xfrm>
            <a:off x="6019800" y="4038600"/>
            <a:ext cx="1676401" cy="1676401"/>
          </a:xfrm>
          <a:prstGeom prst="rect">
            <a:avLst/>
          </a:prstGeom>
          <a:ln>
            <a:noFill/>
          </a:ln>
          <a:effectLst>
            <a:outerShdw blurRad="292100" dist="139700" dir="2700000" algn="tl" rotWithShape="0">
              <a:srgbClr val="333333">
                <a:alpha val="65000"/>
              </a:srgbClr>
            </a:outerShdw>
          </a:effectLst>
        </p:spPr>
      </p:pic>
      <p:pic>
        <p:nvPicPr>
          <p:cNvPr id="15" name="Picture 14" descr="sql2008.png"/>
          <p:cNvPicPr>
            <a:picLocks noChangeAspect="1"/>
          </p:cNvPicPr>
          <p:nvPr/>
        </p:nvPicPr>
        <p:blipFill>
          <a:blip r:embed="rId8" cstate="print"/>
          <a:stretch>
            <a:fillRect/>
          </a:stretch>
        </p:blipFill>
        <p:spPr>
          <a:xfrm>
            <a:off x="5029200" y="3940898"/>
            <a:ext cx="1776334" cy="1933731"/>
          </a:xfrm>
          <a:prstGeom prst="rect">
            <a:avLst/>
          </a:prstGeom>
          <a:ln>
            <a:noFill/>
          </a:ln>
          <a:effectLst>
            <a:outerShdw blurRad="292100" dist="139700" dir="2700000" algn="tl" rotWithShape="0">
              <a:srgbClr val="333333">
                <a:alpha val="65000"/>
              </a:srgbClr>
            </a:outerShdw>
          </a:effectLst>
        </p:spPr>
      </p:pic>
      <p:pic>
        <p:nvPicPr>
          <p:cNvPr id="13" name="Picture 3"/>
          <p:cNvPicPr>
            <a:picLocks noChangeAspect="1" noChangeArrowheads="1"/>
          </p:cNvPicPr>
          <p:nvPr/>
        </p:nvPicPr>
        <p:blipFill>
          <a:blip r:embed="rId9" cstate="print"/>
          <a:stretch>
            <a:fillRect/>
          </a:stretch>
        </p:blipFill>
        <p:spPr bwMode="auto">
          <a:xfrm>
            <a:off x="7086600" y="5105400"/>
            <a:ext cx="1828800" cy="935249"/>
          </a:xfrm>
          <a:prstGeom prst="rect">
            <a:avLst/>
          </a:prstGeom>
          <a:ln>
            <a:noFill/>
          </a:ln>
          <a:effectLst>
            <a:outerShdw blurRad="292100" dist="139700" dir="2700000" algn="tl" rotWithShape="0">
              <a:srgbClr val="333333">
                <a:alpha val="65000"/>
              </a:srgbClr>
            </a:outerShdw>
          </a:effectLst>
        </p:spPr>
      </p:pic>
      <p:sp>
        <p:nvSpPr>
          <p:cNvPr id="16" name="Slide Number Placeholder 15"/>
          <p:cNvSpPr>
            <a:spLocks noGrp="1"/>
          </p:cNvSpPr>
          <p:nvPr>
            <p:ph type="sldNum" sz="quarter" idx="12"/>
          </p:nvPr>
        </p:nvSpPr>
        <p:spPr/>
        <p:txBody>
          <a:bodyPr/>
          <a:lstStyle/>
          <a:p>
            <a:r>
              <a:rPr lang="en-US" smtClean="0"/>
              <a:t>Page </a:t>
            </a:r>
            <a:fld id="{55EBED77-7514-430F-9F1E-11628BEF74D4}" type="slidenum">
              <a:rPr lang="en-US" smtClean="0"/>
              <a:pPr/>
              <a:t>35</a:t>
            </a:fld>
            <a:r>
              <a:rPr lang="en-US" smtClean="0"/>
              <a:t> /37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Secure Server</a:t>
            </a:r>
          </a:p>
          <a:p>
            <a:r>
              <a:rPr lang="en-US" dirty="0" smtClean="0"/>
              <a:t>Upcoming Events Database Modifications</a:t>
            </a:r>
          </a:p>
          <a:p>
            <a:r>
              <a:rPr lang="en-US" dirty="0" smtClean="0"/>
              <a:t>File Submission</a:t>
            </a:r>
            <a:endParaRPr lang="en-US" dirty="0"/>
          </a:p>
        </p:txBody>
      </p:sp>
      <p:pic>
        <p:nvPicPr>
          <p:cNvPr id="5" name="Picture 4" descr="vhain.png"/>
          <p:cNvPicPr>
            <a:picLocks noChangeAspect="1"/>
          </p:cNvPicPr>
          <p:nvPr/>
        </p:nvPicPr>
        <p:blipFill>
          <a:blip r:embed="rId3" cstate="print"/>
          <a:stretch>
            <a:fillRect/>
          </a:stretch>
        </p:blipFill>
        <p:spPr>
          <a:xfrm>
            <a:off x="7315200" y="608698"/>
            <a:ext cx="1336681" cy="5640603"/>
          </a:xfrm>
          <a:prstGeom prst="rect">
            <a:avLst/>
          </a:prstGeom>
        </p:spPr>
      </p:pic>
      <p:pic>
        <p:nvPicPr>
          <p:cNvPr id="8" name="Picture 7" descr="nia-upcoming-events.png"/>
          <p:cNvPicPr>
            <a:picLocks noChangeAspect="1"/>
          </p:cNvPicPr>
          <p:nvPr/>
        </p:nvPicPr>
        <p:blipFill>
          <a:blip r:embed="rId4" cstate="print"/>
          <a:stretch>
            <a:fillRect/>
          </a:stretch>
        </p:blipFill>
        <p:spPr>
          <a:xfrm>
            <a:off x="3276600" y="2895600"/>
            <a:ext cx="5105400" cy="2807970"/>
          </a:xfrm>
          <a:prstGeom prst="rect">
            <a:avLst/>
          </a:prstGeom>
          <a:ln>
            <a:noFill/>
          </a:ln>
          <a:effectLst>
            <a:outerShdw blurRad="292100" dist="139700" dir="2700000" algn="tl" rotWithShape="0">
              <a:srgbClr val="333333">
                <a:alpha val="65000"/>
              </a:srgbClr>
            </a:outerShdw>
          </a:effectLst>
        </p:spPr>
      </p:pic>
      <p:pic>
        <p:nvPicPr>
          <p:cNvPr id="9" name="Picture 8" descr="fileupload.png"/>
          <p:cNvPicPr>
            <a:picLocks noChangeAspect="1"/>
          </p:cNvPicPr>
          <p:nvPr/>
        </p:nvPicPr>
        <p:blipFill>
          <a:blip r:embed="rId5" cstate="print"/>
          <a:stretch>
            <a:fillRect/>
          </a:stretch>
        </p:blipFill>
        <p:spPr>
          <a:xfrm>
            <a:off x="228600" y="5334000"/>
            <a:ext cx="4733925" cy="628650"/>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r>
              <a:rPr lang="en-US" smtClean="0"/>
              <a:t>Page </a:t>
            </a:r>
            <a:fld id="{55EBED77-7514-430F-9F1E-11628BEF74D4}" type="slidenum">
              <a:rPr lang="en-US" smtClean="0"/>
              <a:pPr/>
              <a:t>36</a:t>
            </a:fld>
            <a:r>
              <a:rPr lang="en-US" smtClean="0"/>
              <a:t> /37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pic>
        <p:nvPicPr>
          <p:cNvPr id="4098" name="Picture 2" descr="C:\Users\Wood\AppData\Local\Microsoft\Windows\Temporary Internet Files\Content.IE5\60ROIO6B\MCj04414280000[1].png"/>
          <p:cNvPicPr>
            <a:picLocks noChangeAspect="1" noChangeArrowheads="1"/>
          </p:cNvPicPr>
          <p:nvPr/>
        </p:nvPicPr>
        <p:blipFill>
          <a:blip r:embed="rId3" cstate="print"/>
          <a:srcRect/>
          <a:stretch>
            <a:fillRect/>
          </a:stretch>
        </p:blipFill>
        <p:spPr bwMode="auto">
          <a:xfrm>
            <a:off x="2590800" y="1524000"/>
            <a:ext cx="3657600" cy="3657600"/>
          </a:xfrm>
          <a:prstGeom prst="rect">
            <a:avLst/>
          </a:prstGeom>
          <a:noFill/>
        </p:spPr>
      </p:pic>
      <p:sp>
        <p:nvSpPr>
          <p:cNvPr id="8" name="Slide Number Placeholder 7"/>
          <p:cNvSpPr>
            <a:spLocks noGrp="1"/>
          </p:cNvSpPr>
          <p:nvPr>
            <p:ph type="sldNum" sz="quarter" idx="12"/>
          </p:nvPr>
        </p:nvSpPr>
        <p:spPr/>
        <p:txBody>
          <a:bodyPr/>
          <a:lstStyle/>
          <a:p>
            <a:r>
              <a:rPr lang="en-US" smtClean="0"/>
              <a:t>Page </a:t>
            </a:r>
            <a:fld id="{55EBED77-7514-430F-9F1E-11628BEF74D4}" type="slidenum">
              <a:rPr lang="en-US" smtClean="0"/>
              <a:pPr/>
              <a:t>37</a:t>
            </a:fld>
            <a:r>
              <a:rPr lang="en-US" smtClean="0"/>
              <a:t> /37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jpg"/>
          <p:cNvPicPr>
            <a:picLocks noChangeAspect="1"/>
          </p:cNvPicPr>
          <p:nvPr/>
        </p:nvPicPr>
        <p:blipFill>
          <a:blip r:embed="rId3" cstate="print"/>
          <a:stretch>
            <a:fillRect/>
          </a:stretch>
        </p:blipFill>
        <p:spPr>
          <a:xfrm>
            <a:off x="3733800" y="609599"/>
            <a:ext cx="5410200" cy="5640977"/>
          </a:xfrm>
          <a:prstGeom prst="rect">
            <a:avLst/>
          </a:prstGeom>
        </p:spPr>
      </p:pic>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r>
              <a:rPr lang="en-US" dirty="0" smtClean="0"/>
              <a:t>Overview</a:t>
            </a:r>
            <a:endParaRPr lang="en-US" dirty="0"/>
          </a:p>
        </p:txBody>
      </p:sp>
      <p:sp>
        <p:nvSpPr>
          <p:cNvPr id="9" name="Slide Number Placeholder 8"/>
          <p:cNvSpPr>
            <a:spLocks noGrp="1"/>
          </p:cNvSpPr>
          <p:nvPr>
            <p:ph type="sldNum" sz="quarter" idx="12"/>
          </p:nvPr>
        </p:nvSpPr>
        <p:spPr/>
        <p:txBody>
          <a:bodyPr/>
          <a:lstStyle/>
          <a:p>
            <a:r>
              <a:rPr lang="en-US" smtClean="0"/>
              <a:t>Page </a:t>
            </a:r>
            <a:fld id="{55EBED77-7514-430F-9F1E-11628BEF74D4}" type="slidenum">
              <a:rPr lang="en-US" smtClean="0"/>
              <a:pPr/>
              <a:t>4</a:t>
            </a:fld>
            <a:r>
              <a:rPr lang="en-US" smtClean="0"/>
              <a:t> /37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Elements</a:t>
            </a:r>
            <a:endParaRPr lang="en-US" dirty="0"/>
          </a:p>
        </p:txBody>
      </p:sp>
      <p:sp>
        <p:nvSpPr>
          <p:cNvPr id="3" name="Content Placeholder 2"/>
          <p:cNvSpPr>
            <a:spLocks noGrp="1"/>
          </p:cNvSpPr>
          <p:nvPr>
            <p:ph idx="1"/>
          </p:nvPr>
        </p:nvSpPr>
        <p:spPr/>
        <p:txBody>
          <a:bodyPr>
            <a:normAutofit/>
          </a:bodyPr>
          <a:lstStyle/>
          <a:p>
            <a:r>
              <a:rPr lang="en-US" dirty="0" smtClean="0"/>
              <a:t>Label</a:t>
            </a:r>
          </a:p>
          <a:p>
            <a:r>
              <a:rPr lang="en-US" dirty="0" smtClean="0"/>
              <a:t>Text </a:t>
            </a:r>
            <a:r>
              <a:rPr lang="en-US" dirty="0"/>
              <a:t>Field </a:t>
            </a:r>
            <a:endParaRPr lang="en-US" dirty="0" smtClean="0"/>
          </a:p>
          <a:p>
            <a:r>
              <a:rPr lang="en-US" dirty="0" err="1" smtClean="0"/>
              <a:t>Textarea</a:t>
            </a:r>
            <a:endParaRPr lang="en-US" dirty="0"/>
          </a:p>
          <a:p>
            <a:r>
              <a:rPr lang="en-US" dirty="0" smtClean="0"/>
              <a:t>Check Box</a:t>
            </a:r>
          </a:p>
          <a:p>
            <a:r>
              <a:rPr lang="en-US" dirty="0" smtClean="0"/>
              <a:t>List Menu</a:t>
            </a:r>
            <a:endParaRPr lang="en-US" dirty="0"/>
          </a:p>
          <a:p>
            <a:r>
              <a:rPr lang="en-US" dirty="0" smtClean="0"/>
              <a:t>Jump Menu</a:t>
            </a:r>
          </a:p>
          <a:p>
            <a:r>
              <a:rPr lang="en-US" dirty="0" smtClean="0"/>
              <a:t>Radio Button</a:t>
            </a:r>
          </a:p>
          <a:p>
            <a:r>
              <a:rPr lang="en-US" dirty="0" smtClean="0"/>
              <a:t>Hidden Field</a:t>
            </a:r>
            <a:endParaRPr lang="en-US" dirty="0"/>
          </a:p>
          <a:p>
            <a:r>
              <a:rPr lang="en-US" dirty="0" smtClean="0"/>
              <a:t>Button</a:t>
            </a:r>
            <a:endParaRPr lang="en-US" dirty="0"/>
          </a:p>
        </p:txBody>
      </p:sp>
      <p:pic>
        <p:nvPicPr>
          <p:cNvPr id="5" name="Picture 4" descr="textArea.png"/>
          <p:cNvPicPr>
            <a:picLocks noChangeAspect="1"/>
          </p:cNvPicPr>
          <p:nvPr/>
        </p:nvPicPr>
        <p:blipFill>
          <a:blip r:embed="rId3" cstate="print"/>
          <a:stretch>
            <a:fillRect/>
          </a:stretch>
        </p:blipFill>
        <p:spPr>
          <a:xfrm>
            <a:off x="3810000" y="2057400"/>
            <a:ext cx="2609850" cy="1171575"/>
          </a:xfrm>
          <a:prstGeom prst="rect">
            <a:avLst/>
          </a:prstGeom>
        </p:spPr>
      </p:pic>
      <p:pic>
        <p:nvPicPr>
          <p:cNvPr id="6" name="Picture 5" descr="Jump-Menu.png"/>
          <p:cNvPicPr>
            <a:picLocks noChangeAspect="1"/>
          </p:cNvPicPr>
          <p:nvPr/>
        </p:nvPicPr>
        <p:blipFill>
          <a:blip r:embed="rId4" cstate="print"/>
          <a:srcRect b="3636"/>
          <a:stretch>
            <a:fillRect/>
          </a:stretch>
        </p:blipFill>
        <p:spPr>
          <a:xfrm>
            <a:off x="5867400" y="3409950"/>
            <a:ext cx="1600200" cy="1009650"/>
          </a:xfrm>
          <a:prstGeom prst="rect">
            <a:avLst/>
          </a:prstGeom>
        </p:spPr>
      </p:pic>
      <p:pic>
        <p:nvPicPr>
          <p:cNvPr id="7" name="Picture 6" descr="ListMenu.png"/>
          <p:cNvPicPr>
            <a:picLocks noChangeAspect="1"/>
          </p:cNvPicPr>
          <p:nvPr/>
        </p:nvPicPr>
        <p:blipFill>
          <a:blip r:embed="rId5" cstate="print"/>
          <a:stretch>
            <a:fillRect/>
          </a:stretch>
        </p:blipFill>
        <p:spPr>
          <a:xfrm>
            <a:off x="4800600" y="3371850"/>
            <a:ext cx="800100" cy="1009650"/>
          </a:xfrm>
          <a:prstGeom prst="rect">
            <a:avLst/>
          </a:prstGeom>
        </p:spPr>
      </p:pic>
      <p:pic>
        <p:nvPicPr>
          <p:cNvPr id="8" name="Picture 7" descr="Radio-Button.png"/>
          <p:cNvPicPr>
            <a:picLocks noChangeAspect="1"/>
          </p:cNvPicPr>
          <p:nvPr/>
        </p:nvPicPr>
        <p:blipFill>
          <a:blip r:embed="rId6" cstate="print"/>
          <a:stretch>
            <a:fillRect/>
          </a:stretch>
        </p:blipFill>
        <p:spPr>
          <a:xfrm>
            <a:off x="3840736" y="4930589"/>
            <a:ext cx="1914525" cy="466725"/>
          </a:xfrm>
          <a:prstGeom prst="rect">
            <a:avLst/>
          </a:prstGeom>
        </p:spPr>
      </p:pic>
      <p:pic>
        <p:nvPicPr>
          <p:cNvPr id="9" name="Picture 8" descr="CheckBox.png"/>
          <p:cNvPicPr>
            <a:picLocks noChangeAspect="1"/>
          </p:cNvPicPr>
          <p:nvPr/>
        </p:nvPicPr>
        <p:blipFill>
          <a:blip r:embed="rId7" cstate="print"/>
          <a:stretch>
            <a:fillRect/>
          </a:stretch>
        </p:blipFill>
        <p:spPr>
          <a:xfrm>
            <a:off x="3810000" y="3352800"/>
            <a:ext cx="762000" cy="1104900"/>
          </a:xfrm>
          <a:prstGeom prst="rect">
            <a:avLst/>
          </a:prstGeom>
        </p:spPr>
      </p:pic>
      <p:pic>
        <p:nvPicPr>
          <p:cNvPr id="10" name="Picture 9" descr="TextField.png"/>
          <p:cNvPicPr>
            <a:picLocks noChangeAspect="1"/>
          </p:cNvPicPr>
          <p:nvPr/>
        </p:nvPicPr>
        <p:blipFill>
          <a:blip r:embed="rId8" cstate="print"/>
          <a:stretch>
            <a:fillRect/>
          </a:stretch>
        </p:blipFill>
        <p:spPr>
          <a:xfrm>
            <a:off x="3810000" y="1600200"/>
            <a:ext cx="1400175" cy="457200"/>
          </a:xfrm>
          <a:prstGeom prst="rect">
            <a:avLst/>
          </a:prstGeom>
        </p:spPr>
      </p:pic>
      <p:pic>
        <p:nvPicPr>
          <p:cNvPr id="11" name="Picture 10" descr="Label.png"/>
          <p:cNvPicPr>
            <a:picLocks noChangeAspect="1"/>
          </p:cNvPicPr>
          <p:nvPr/>
        </p:nvPicPr>
        <p:blipFill>
          <a:blip r:embed="rId9" cstate="print"/>
          <a:stretch>
            <a:fillRect/>
          </a:stretch>
        </p:blipFill>
        <p:spPr>
          <a:xfrm>
            <a:off x="3810000" y="1143000"/>
            <a:ext cx="1400175" cy="457200"/>
          </a:xfrm>
          <a:prstGeom prst="rect">
            <a:avLst/>
          </a:prstGeom>
        </p:spPr>
      </p:pic>
      <p:pic>
        <p:nvPicPr>
          <p:cNvPr id="12" name="Picture 11" descr="hiddenfield.png"/>
          <p:cNvPicPr>
            <a:picLocks noChangeAspect="1"/>
          </p:cNvPicPr>
          <p:nvPr/>
        </p:nvPicPr>
        <p:blipFill>
          <a:blip r:embed="rId10" cstate="print"/>
          <a:stretch>
            <a:fillRect/>
          </a:stretch>
        </p:blipFill>
        <p:spPr>
          <a:xfrm>
            <a:off x="6048375" y="4953000"/>
            <a:ext cx="1400175" cy="457200"/>
          </a:xfrm>
          <a:prstGeom prst="rect">
            <a:avLst/>
          </a:prstGeom>
        </p:spPr>
      </p:pic>
      <p:pic>
        <p:nvPicPr>
          <p:cNvPr id="13" name="Picture 12" descr="Button.png"/>
          <p:cNvPicPr>
            <a:picLocks noChangeAspect="1"/>
          </p:cNvPicPr>
          <p:nvPr/>
        </p:nvPicPr>
        <p:blipFill>
          <a:blip r:embed="rId11" cstate="print"/>
          <a:stretch>
            <a:fillRect/>
          </a:stretch>
        </p:blipFill>
        <p:spPr>
          <a:xfrm>
            <a:off x="7848600" y="5029200"/>
            <a:ext cx="600075" cy="209550"/>
          </a:xfrm>
          <a:prstGeom prst="rect">
            <a:avLst/>
          </a:prstGeom>
        </p:spPr>
      </p:pic>
      <p:sp>
        <p:nvSpPr>
          <p:cNvPr id="14" name="Rectangle 13"/>
          <p:cNvSpPr/>
          <p:nvPr/>
        </p:nvSpPr>
        <p:spPr>
          <a:xfrm>
            <a:off x="3810000" y="1143000"/>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10000" y="1600200"/>
            <a:ext cx="1371600" cy="4307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0000" y="2057400"/>
            <a:ext cx="2590800" cy="1185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10000" y="3352800"/>
            <a:ext cx="7620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00600" y="3352800"/>
            <a:ext cx="785692"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67400" y="3352800"/>
            <a:ext cx="1540008"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0" y="4876800"/>
            <a:ext cx="1981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19800" y="4876800"/>
            <a:ext cx="1447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72400" y="4876800"/>
            <a:ext cx="762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2"/>
          </p:nvPr>
        </p:nvSpPr>
        <p:spPr/>
        <p:txBody>
          <a:bodyPr/>
          <a:lstStyle/>
          <a:p>
            <a:r>
              <a:rPr lang="en-US" smtClean="0"/>
              <a:t>Page </a:t>
            </a:r>
            <a:fld id="{55EBED77-7514-430F-9F1E-11628BEF74D4}" type="slidenum">
              <a:rPr lang="en-US" smtClean="0"/>
              <a:pPr/>
              <a:t>5</a:t>
            </a:fld>
            <a:r>
              <a:rPr lang="en-US" smtClean="0"/>
              <a:t> /37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10" presetClass="exit" presetSubtype="0" fill="hold" grpId="1" nodeType="withEffect">
                                  <p:stCondLst>
                                    <p:cond delay="0"/>
                                  </p:stCondLst>
                                  <p:childTnLst>
                                    <p:animEffect transition="out" filter="fade">
                                      <p:cBhvr>
                                        <p:cTn id="14" dur="1000"/>
                                        <p:tgtEl>
                                          <p:spTgt spid="14"/>
                                        </p:tgtEl>
                                      </p:cBhvr>
                                    </p:animEffect>
                                    <p:set>
                                      <p:cBhvr>
                                        <p:cTn id="15" dur="1" fill="hold">
                                          <p:stCondLst>
                                            <p:cond delay="9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par>
                                <p:cTn id="21" presetID="10" presetClass="exit" presetSubtype="0" fill="hold" grpId="1" nodeType="withEffect">
                                  <p:stCondLst>
                                    <p:cond delay="0"/>
                                  </p:stCondLst>
                                  <p:childTnLst>
                                    <p:animEffect transition="out" filter="fade">
                                      <p:cBhvr>
                                        <p:cTn id="22" dur="1000"/>
                                        <p:tgtEl>
                                          <p:spTgt spid="15"/>
                                        </p:tgtEl>
                                      </p:cBhvr>
                                    </p:animEffect>
                                    <p:set>
                                      <p:cBhvr>
                                        <p:cTn id="23" dur="1" fill="hold">
                                          <p:stCondLst>
                                            <p:cond delay="9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xit" presetSubtype="0" fill="hold" grpId="1" nodeType="withEffect">
                                  <p:stCondLst>
                                    <p:cond delay="0"/>
                                  </p:stCondLst>
                                  <p:childTnLst>
                                    <p:animEffect transition="out" filter="fade">
                                      <p:cBhvr>
                                        <p:cTn id="30" dur="1000"/>
                                        <p:tgtEl>
                                          <p:spTgt spid="16"/>
                                        </p:tgtEl>
                                      </p:cBhvr>
                                    </p:animEffect>
                                    <p:set>
                                      <p:cBhvr>
                                        <p:cTn id="31" dur="1" fill="hold">
                                          <p:stCondLst>
                                            <p:cond delay="999"/>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par>
                                <p:cTn id="37" presetID="10" presetClass="exit" presetSubtype="0" fill="hold" grpId="1" nodeType="withEffect">
                                  <p:stCondLst>
                                    <p:cond delay="0"/>
                                  </p:stCondLst>
                                  <p:childTnLst>
                                    <p:animEffect transition="out" filter="fade">
                                      <p:cBhvr>
                                        <p:cTn id="38" dur="1000"/>
                                        <p:tgtEl>
                                          <p:spTgt spid="17"/>
                                        </p:tgtEl>
                                      </p:cBhvr>
                                    </p:animEffect>
                                    <p:set>
                                      <p:cBhvr>
                                        <p:cTn id="39" dur="1" fill="hold">
                                          <p:stCondLst>
                                            <p:cond delay="999"/>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childTnLst>
                                </p:cTn>
                              </p:par>
                              <p:par>
                                <p:cTn id="45" presetID="10" presetClass="exit" presetSubtype="0" fill="hold" grpId="1" nodeType="withEffect">
                                  <p:stCondLst>
                                    <p:cond delay="0"/>
                                  </p:stCondLst>
                                  <p:childTnLst>
                                    <p:animEffect transition="out" filter="fade">
                                      <p:cBhvr>
                                        <p:cTn id="46" dur="1000"/>
                                        <p:tgtEl>
                                          <p:spTgt spid="18"/>
                                        </p:tgtEl>
                                      </p:cBhvr>
                                    </p:animEffect>
                                    <p:set>
                                      <p:cBhvr>
                                        <p:cTn id="47" dur="1" fill="hold">
                                          <p:stCondLst>
                                            <p:cond delay="9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childTnLst>
                                </p:cTn>
                              </p:par>
                              <p:par>
                                <p:cTn id="53" presetID="10" presetClass="exit" presetSubtype="0" fill="hold" grpId="1" nodeType="withEffect">
                                  <p:stCondLst>
                                    <p:cond delay="0"/>
                                  </p:stCondLst>
                                  <p:childTnLst>
                                    <p:animEffect transition="out" filter="fade">
                                      <p:cBhvr>
                                        <p:cTn id="54" dur="1000"/>
                                        <p:tgtEl>
                                          <p:spTgt spid="19"/>
                                        </p:tgtEl>
                                      </p:cBhvr>
                                    </p:animEffect>
                                    <p:set>
                                      <p:cBhvr>
                                        <p:cTn id="55" dur="1" fill="hold">
                                          <p:stCondLst>
                                            <p:cond delay="9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childTnLst>
                                </p:cTn>
                              </p:par>
                              <p:par>
                                <p:cTn id="61" presetID="10" presetClass="exit" presetSubtype="0" fill="hold" grpId="1" nodeType="withEffect">
                                  <p:stCondLst>
                                    <p:cond delay="0"/>
                                  </p:stCondLst>
                                  <p:childTnLst>
                                    <p:animEffect transition="out" filter="fade">
                                      <p:cBhvr>
                                        <p:cTn id="62" dur="1000"/>
                                        <p:tgtEl>
                                          <p:spTgt spid="20"/>
                                        </p:tgtEl>
                                      </p:cBhvr>
                                    </p:animEffect>
                                    <p:set>
                                      <p:cBhvr>
                                        <p:cTn id="63" dur="1" fill="hold">
                                          <p:stCondLst>
                                            <p:cond delay="999"/>
                                          </p:stCondLst>
                                        </p:cTn>
                                        <p:tgtEl>
                                          <p:spTgt spid="2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childTnLst>
                                </p:cTn>
                              </p:par>
                              <p:par>
                                <p:cTn id="69" presetID="10" presetClass="exit" presetSubtype="0" fill="hold" grpId="1" nodeType="withEffect">
                                  <p:stCondLst>
                                    <p:cond delay="0"/>
                                  </p:stCondLst>
                                  <p:childTnLst>
                                    <p:animEffect transition="out" filter="fade">
                                      <p:cBhvr>
                                        <p:cTn id="70" dur="1000"/>
                                        <p:tgtEl>
                                          <p:spTgt spid="21"/>
                                        </p:tgtEl>
                                      </p:cBhvr>
                                    </p:animEffect>
                                    <p:set>
                                      <p:cBhvr>
                                        <p:cTn id="71"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Docs</a:t>
            </a:r>
            <a:endParaRPr lang="en-US" dirty="0"/>
          </a:p>
        </p:txBody>
      </p:sp>
      <p:sp>
        <p:nvSpPr>
          <p:cNvPr id="3" name="Content Placeholder 2"/>
          <p:cNvSpPr>
            <a:spLocks noGrp="1"/>
          </p:cNvSpPr>
          <p:nvPr>
            <p:ph idx="1"/>
          </p:nvPr>
        </p:nvSpPr>
        <p:spPr/>
        <p:txBody>
          <a:bodyPr/>
          <a:lstStyle/>
          <a:p>
            <a:r>
              <a:rPr lang="en-US" dirty="0" smtClean="0"/>
              <a:t>Presentations, spreadsheets, and form applications</a:t>
            </a:r>
          </a:p>
          <a:p>
            <a:r>
              <a:rPr lang="en-US" dirty="0" smtClean="0"/>
              <a:t>Save and share online</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953000" y="1981200"/>
            <a:ext cx="3799417" cy="34194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smtClean="0"/>
              <a:t>Page </a:t>
            </a:r>
            <a:fld id="{55EBED77-7514-430F-9F1E-11628BEF74D4}" type="slidenum">
              <a:rPr lang="en-US" smtClean="0"/>
              <a:pPr/>
              <a:t>6</a:t>
            </a:fld>
            <a:r>
              <a:rPr lang="en-US" smtClean="0"/>
              <a:t> /37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Development Procedure</a:t>
            </a:r>
            <a:endParaRPr lang="en-US" dirty="0"/>
          </a:p>
        </p:txBody>
      </p:sp>
      <p:sp>
        <p:nvSpPr>
          <p:cNvPr id="3" name="Content Placeholder 2"/>
          <p:cNvSpPr>
            <a:spLocks noGrp="1"/>
          </p:cNvSpPr>
          <p:nvPr>
            <p:ph idx="1"/>
          </p:nvPr>
        </p:nvSpPr>
        <p:spPr/>
        <p:txBody>
          <a:bodyPr/>
          <a:lstStyle/>
          <a:p>
            <a:r>
              <a:rPr lang="en-US" dirty="0" smtClean="0"/>
              <a:t>Create a Google account and sign-in</a:t>
            </a:r>
          </a:p>
          <a:p>
            <a:r>
              <a:rPr lang="en-US" dirty="0" smtClean="0"/>
              <a:t>Select “Documents”</a:t>
            </a:r>
          </a:p>
          <a:p>
            <a:r>
              <a:rPr lang="en-US" dirty="0" smtClean="0"/>
              <a:t>Select “Create New” &gt; “Form”</a:t>
            </a:r>
          </a:p>
          <a:p>
            <a:r>
              <a:rPr lang="en-US" dirty="0" smtClean="0"/>
              <a:t>Select question type</a:t>
            </a:r>
          </a:p>
          <a:p>
            <a:r>
              <a:rPr lang="en-US" dirty="0" smtClean="0"/>
              <a:t>Enter question</a:t>
            </a:r>
          </a:p>
          <a:p>
            <a:r>
              <a:rPr lang="en-US" dirty="0" smtClean="0"/>
              <a:t>Required?</a:t>
            </a:r>
          </a:p>
          <a:p>
            <a:r>
              <a:rPr lang="en-US" dirty="0" smtClean="0"/>
              <a:t>Add item</a:t>
            </a:r>
          </a:p>
          <a:p>
            <a:r>
              <a:rPr lang="en-US" dirty="0" smtClean="0"/>
              <a:t>Done</a:t>
            </a:r>
            <a:endParaRPr lang="en-US" dirty="0"/>
          </a:p>
        </p:txBody>
      </p:sp>
      <p:pic>
        <p:nvPicPr>
          <p:cNvPr id="7" name="Picture 6" descr="question.png"/>
          <p:cNvPicPr>
            <a:picLocks noChangeAspect="1"/>
          </p:cNvPicPr>
          <p:nvPr/>
        </p:nvPicPr>
        <p:blipFill>
          <a:blip r:embed="rId3" cstate="print"/>
          <a:stretch>
            <a:fillRect/>
          </a:stretch>
        </p:blipFill>
        <p:spPr>
          <a:xfrm>
            <a:off x="3657600" y="3429000"/>
            <a:ext cx="2856614" cy="1219200"/>
          </a:xfrm>
          <a:prstGeom prst="rect">
            <a:avLst/>
          </a:prstGeom>
          <a:ln>
            <a:noFill/>
          </a:ln>
          <a:effectLst>
            <a:outerShdw blurRad="292100" dist="139700" dir="2700000" algn="tl" rotWithShape="0">
              <a:srgbClr val="333333">
                <a:alpha val="65000"/>
              </a:srgbClr>
            </a:outerShdw>
          </a:effectLst>
        </p:spPr>
      </p:pic>
      <p:pic>
        <p:nvPicPr>
          <p:cNvPr id="5" name="Picture 4" descr="additem.png"/>
          <p:cNvPicPr>
            <a:picLocks noChangeAspect="1"/>
          </p:cNvPicPr>
          <p:nvPr/>
        </p:nvPicPr>
        <p:blipFill>
          <a:blip r:embed="rId4" cstate="print"/>
          <a:stretch>
            <a:fillRect/>
          </a:stretch>
        </p:blipFill>
        <p:spPr>
          <a:xfrm>
            <a:off x="2438400" y="4267200"/>
            <a:ext cx="1009650" cy="333375"/>
          </a:xfrm>
          <a:prstGeom prst="rect">
            <a:avLst/>
          </a:prstGeom>
          <a:ln>
            <a:noFill/>
          </a:ln>
          <a:effectLst>
            <a:outerShdw blurRad="292100" dist="139700" dir="2700000" algn="tl" rotWithShape="0">
              <a:srgbClr val="333333">
                <a:alpha val="65000"/>
              </a:srgbClr>
            </a:outerShdw>
          </a:effectLst>
        </p:spPr>
      </p:pic>
      <p:pic>
        <p:nvPicPr>
          <p:cNvPr id="6" name="Picture 5" descr="FORM.png"/>
          <p:cNvPicPr>
            <a:picLocks noChangeAspect="1"/>
          </p:cNvPicPr>
          <p:nvPr/>
        </p:nvPicPr>
        <p:blipFill>
          <a:blip r:embed="rId5" cstate="print"/>
          <a:srcRect b="3224"/>
          <a:stretch>
            <a:fillRect/>
          </a:stretch>
        </p:blipFill>
        <p:spPr>
          <a:xfrm>
            <a:off x="6019800" y="990600"/>
            <a:ext cx="1543050" cy="2249179"/>
          </a:xfrm>
          <a:prstGeom prst="rect">
            <a:avLst/>
          </a:prstGeom>
          <a:ln>
            <a:noFill/>
          </a:ln>
          <a:effectLst>
            <a:outerShdw blurRad="292100" dist="139700" dir="2700000" algn="tl" rotWithShape="0">
              <a:srgbClr val="333333">
                <a:alpha val="65000"/>
              </a:srgbClr>
            </a:outerShdw>
          </a:effectLst>
        </p:spPr>
      </p:pic>
      <p:pic>
        <p:nvPicPr>
          <p:cNvPr id="8" name="Picture 7" descr="type.png"/>
          <p:cNvPicPr>
            <a:picLocks noChangeAspect="1"/>
          </p:cNvPicPr>
          <p:nvPr/>
        </p:nvPicPr>
        <p:blipFill>
          <a:blip r:embed="rId6" cstate="print"/>
          <a:stretch>
            <a:fillRect/>
          </a:stretch>
        </p:blipFill>
        <p:spPr>
          <a:xfrm>
            <a:off x="6172200" y="3886200"/>
            <a:ext cx="2628900" cy="1314450"/>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r>
              <a:rPr lang="en-US" smtClean="0"/>
              <a:t>Page </a:t>
            </a:r>
            <a:fld id="{55EBED77-7514-430F-9F1E-11628BEF74D4}" type="slidenum">
              <a:rPr lang="en-US" smtClean="0"/>
              <a:pPr/>
              <a:t>7</a:t>
            </a:fld>
            <a:r>
              <a:rPr lang="en-US" smtClean="0"/>
              <a:t> /37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Themes</a:t>
            </a:r>
          </a:p>
          <a:p>
            <a:r>
              <a:rPr lang="en-US" dirty="0" smtClean="0"/>
              <a:t>Email</a:t>
            </a:r>
            <a:endParaRPr lang="en-US" dirty="0"/>
          </a:p>
        </p:txBody>
      </p:sp>
      <p:sp>
        <p:nvSpPr>
          <p:cNvPr id="2" name="Title 1"/>
          <p:cNvSpPr>
            <a:spLocks noGrp="1"/>
          </p:cNvSpPr>
          <p:nvPr>
            <p:ph type="title"/>
          </p:nvPr>
        </p:nvSpPr>
        <p:spPr/>
        <p:txBody>
          <a:bodyPr/>
          <a:lstStyle/>
          <a:p>
            <a:r>
              <a:rPr lang="en-US" dirty="0" smtClean="0"/>
              <a:t>Form Development Procedure</a:t>
            </a:r>
            <a:endParaRPr lang="en-US" dirty="0"/>
          </a:p>
        </p:txBody>
      </p:sp>
      <p:pic>
        <p:nvPicPr>
          <p:cNvPr id="9" name="Picture 8" descr="theme.png"/>
          <p:cNvPicPr>
            <a:picLocks noChangeAspect="1"/>
          </p:cNvPicPr>
          <p:nvPr/>
        </p:nvPicPr>
        <p:blipFill>
          <a:blip r:embed="rId3" cstate="print"/>
          <a:stretch>
            <a:fillRect/>
          </a:stretch>
        </p:blipFill>
        <p:spPr>
          <a:xfrm>
            <a:off x="4114800" y="1752600"/>
            <a:ext cx="2152650" cy="409575"/>
          </a:xfrm>
          <a:prstGeom prst="rect">
            <a:avLst/>
          </a:prstGeom>
        </p:spPr>
      </p:pic>
      <p:pic>
        <p:nvPicPr>
          <p:cNvPr id="10" name="Picture 9" descr="themes2.png"/>
          <p:cNvPicPr>
            <a:picLocks noChangeAspect="1"/>
          </p:cNvPicPr>
          <p:nvPr/>
        </p:nvPicPr>
        <p:blipFill>
          <a:blip r:embed="rId4" cstate="print"/>
          <a:stretch>
            <a:fillRect/>
          </a:stretch>
        </p:blipFill>
        <p:spPr>
          <a:xfrm>
            <a:off x="4114800" y="2209800"/>
            <a:ext cx="4842164" cy="3048000"/>
          </a:xfrm>
          <a:prstGeom prst="rect">
            <a:avLst/>
          </a:prstGeom>
        </p:spPr>
      </p:pic>
      <p:pic>
        <p:nvPicPr>
          <p:cNvPr id="11" name="Picture 10" descr="send.png"/>
          <p:cNvPicPr>
            <a:picLocks noChangeAspect="1"/>
          </p:cNvPicPr>
          <p:nvPr/>
        </p:nvPicPr>
        <p:blipFill>
          <a:blip r:embed="rId5" cstate="print"/>
          <a:stretch>
            <a:fillRect/>
          </a:stretch>
        </p:blipFill>
        <p:spPr>
          <a:xfrm>
            <a:off x="609600" y="3533775"/>
            <a:ext cx="3448050" cy="1724025"/>
          </a:xfrm>
          <a:prstGeom prst="rect">
            <a:avLst/>
          </a:prstGeom>
        </p:spPr>
      </p:pic>
      <p:sp>
        <p:nvSpPr>
          <p:cNvPr id="8" name="Slide Number Placeholder 7"/>
          <p:cNvSpPr>
            <a:spLocks noGrp="1"/>
          </p:cNvSpPr>
          <p:nvPr>
            <p:ph type="sldNum" sz="quarter" idx="12"/>
          </p:nvPr>
        </p:nvSpPr>
        <p:spPr/>
        <p:txBody>
          <a:bodyPr/>
          <a:lstStyle/>
          <a:p>
            <a:r>
              <a:rPr lang="en-US" smtClean="0"/>
              <a:t>Page </a:t>
            </a:r>
            <a:fld id="{55EBED77-7514-430F-9F1E-11628BEF74D4}" type="slidenum">
              <a:rPr lang="en-US" smtClean="0"/>
              <a:pPr/>
              <a:t>8</a:t>
            </a:fld>
            <a:r>
              <a:rPr lang="en-US" smtClean="0"/>
              <a:t> /37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in Use</a:t>
            </a:r>
            <a:endParaRPr lang="en-US" dirty="0"/>
          </a:p>
        </p:txBody>
      </p:sp>
      <p:sp>
        <p:nvSpPr>
          <p:cNvPr id="3" name="Content Placeholder 2"/>
          <p:cNvSpPr>
            <a:spLocks noGrp="1"/>
          </p:cNvSpPr>
          <p:nvPr>
            <p:ph idx="1"/>
          </p:nvPr>
        </p:nvSpPr>
        <p:spPr/>
        <p:txBody>
          <a:bodyPr/>
          <a:lstStyle/>
          <a:p>
            <a:r>
              <a:rPr lang="en-US" dirty="0" smtClean="0"/>
              <a:t>Form Fill-in</a:t>
            </a:r>
          </a:p>
          <a:p>
            <a:r>
              <a:rPr lang="en-US" dirty="0" smtClean="0"/>
              <a:t>View submitted data</a:t>
            </a:r>
            <a:endParaRPr lang="en-US" dirty="0"/>
          </a:p>
        </p:txBody>
      </p:sp>
      <p:pic>
        <p:nvPicPr>
          <p:cNvPr id="10" name="Picture 9" descr="themes2.png"/>
          <p:cNvPicPr>
            <a:picLocks noChangeAspect="1"/>
          </p:cNvPicPr>
          <p:nvPr/>
        </p:nvPicPr>
        <p:blipFill>
          <a:blip r:embed="rId3" cstate="print"/>
          <a:srcRect b="32500"/>
          <a:stretch>
            <a:fillRect/>
          </a:stretch>
        </p:blipFill>
        <p:spPr>
          <a:xfrm>
            <a:off x="3392660" y="2743200"/>
            <a:ext cx="5358118" cy="25908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r>
              <a:rPr lang="en-US" smtClean="0"/>
              <a:t>Page </a:t>
            </a:r>
            <a:fld id="{55EBED77-7514-430F-9F1E-11628BEF74D4}" type="slidenum">
              <a:rPr lang="en-US" smtClean="0"/>
              <a:pPr/>
              <a:t>9</a:t>
            </a:fld>
            <a:r>
              <a:rPr lang="en-US" smtClean="0"/>
              <a:t> /37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772</TotalTime>
  <Words>3618</Words>
  <Application>Microsoft Office PowerPoint</Application>
  <PresentationFormat>On-screen Show (4:3)</PresentationFormat>
  <Paragraphs>401</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Research and Implementation of Data Submission Technologies in Support of CReSIS Polar and Cyberinfrastructure Research Projects at ECSU Nadirah Cogbill, Matravia Seymore Mentor: Jeff Wood     Principal Investigator: Dr. Linda B. Hayden 1704 Weeksville Road, Box 672 Elizabeth City, North Carolina 27909</vt:lpstr>
      <vt:lpstr>Abstract</vt:lpstr>
      <vt:lpstr>Center of Excellence in Remote Sensing Education and Research</vt:lpstr>
      <vt:lpstr>Data Collection</vt:lpstr>
      <vt:lpstr>Form Elements</vt:lpstr>
      <vt:lpstr>Google Docs</vt:lpstr>
      <vt:lpstr>Form Development Procedure</vt:lpstr>
      <vt:lpstr>Form Development Procedure</vt:lpstr>
      <vt:lpstr>Form in Use</vt:lpstr>
      <vt:lpstr>Prototype</vt:lpstr>
      <vt:lpstr>Web Based Forms</vt:lpstr>
      <vt:lpstr>PHP Overview</vt:lpstr>
      <vt:lpstr>phpMyAdmin Overview</vt:lpstr>
      <vt:lpstr>Database Creation</vt:lpstr>
      <vt:lpstr>Table</vt:lpstr>
      <vt:lpstr>Table Fields</vt:lpstr>
      <vt:lpstr>Field Types</vt:lpstr>
      <vt:lpstr>ID Field</vt:lpstr>
      <vt:lpstr>Remaining Fields</vt:lpstr>
      <vt:lpstr>User</vt:lpstr>
      <vt:lpstr>Form Creation</vt:lpstr>
      <vt:lpstr>Database Connection</vt:lpstr>
      <vt:lpstr>Display File</vt:lpstr>
      <vt:lpstr>Show More</vt:lpstr>
      <vt:lpstr>Prototype</vt:lpstr>
      <vt:lpstr>Adobe LiveCycle Designer</vt:lpstr>
      <vt:lpstr>Creating a Form</vt:lpstr>
      <vt:lpstr>Palettes</vt:lpstr>
      <vt:lpstr>Form Title</vt:lpstr>
      <vt:lpstr>Check Box</vt:lpstr>
      <vt:lpstr>Preview and Publish</vt:lpstr>
      <vt:lpstr>Prototypes</vt:lpstr>
      <vt:lpstr>Hypertext Transfer Protocol Secure</vt:lpstr>
      <vt:lpstr>HTTPS Implementation</vt:lpstr>
      <vt:lpstr>Conclusion</vt:lpstr>
      <vt:lpstr>Future Work</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 A. Wood</dc:creator>
  <cp:lastModifiedBy>Jeffrey A. Wood</cp:lastModifiedBy>
  <cp:revision>230</cp:revision>
  <dcterms:created xsi:type="dcterms:W3CDTF">2010-03-16T18:29:46Z</dcterms:created>
  <dcterms:modified xsi:type="dcterms:W3CDTF">2010-03-25T13:13:15Z</dcterms:modified>
</cp:coreProperties>
</file>