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handoutMasterIdLst>
    <p:handoutMasterId r:id="rId23"/>
  </p:handoutMasterIdLst>
  <p:sldIdLst>
    <p:sldId id="256" r:id="rId2"/>
    <p:sldId id="258" r:id="rId3"/>
    <p:sldId id="268" r:id="rId4"/>
    <p:sldId id="259" r:id="rId5"/>
    <p:sldId id="273" r:id="rId6"/>
    <p:sldId id="280" r:id="rId7"/>
    <p:sldId id="279" r:id="rId8"/>
    <p:sldId id="281" r:id="rId9"/>
    <p:sldId id="260" r:id="rId10"/>
    <p:sldId id="284" r:id="rId11"/>
    <p:sldId id="261" r:id="rId12"/>
    <p:sldId id="267" r:id="rId13"/>
    <p:sldId id="263" r:id="rId14"/>
    <p:sldId id="262" r:id="rId15"/>
    <p:sldId id="269" r:id="rId16"/>
    <p:sldId id="272" r:id="rId17"/>
    <p:sldId id="274" r:id="rId18"/>
    <p:sldId id="276" r:id="rId19"/>
    <p:sldId id="278" r:id="rId20"/>
    <p:sldId id="283"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1" autoAdjust="0"/>
    <p:restoredTop sz="94660"/>
  </p:normalViewPr>
  <p:slideViewPr>
    <p:cSldViewPr>
      <p:cViewPr varScale="1">
        <p:scale>
          <a:sx n="104" d="100"/>
          <a:sy n="104" d="100"/>
        </p:scale>
        <p:origin x="-90"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872926-B5EB-6C41-9342-752582ECF243}" type="datetimeFigureOut">
              <a:rPr lang="en-US" smtClean="0"/>
              <a:pPr/>
              <a:t>8/26/2010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87A9ED-67F6-9D45-B464-D91B2D854B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D3A1CA-7D82-4B21-BE5F-F25A140BD1CF}" type="datetimeFigureOut">
              <a:rPr lang="en-US" smtClean="0"/>
              <a:pPr/>
              <a:t>8/26/2010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31139B-D42C-4EAD-BB8E-2783B89FBC3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D3A1CA-7D82-4B21-BE5F-F25A140BD1CF}" type="datetimeFigureOut">
              <a:rPr lang="en-US" smtClean="0"/>
              <a:pPr/>
              <a:t>8/26/2010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1139B-D42C-4EAD-BB8E-2783B89FBC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131139B-D42C-4EAD-BB8E-2783B89FBC3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D3A1CA-7D82-4B21-BE5F-F25A140BD1CF}" type="datetimeFigureOut">
              <a:rPr lang="en-US" smtClean="0"/>
              <a:pPr/>
              <a:t>8/26/2010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D3A1CA-7D82-4B21-BE5F-F25A140BD1CF}" type="datetimeFigureOut">
              <a:rPr lang="en-US" smtClean="0"/>
              <a:pPr/>
              <a:t>8/26/2010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131139B-D42C-4EAD-BB8E-2783B89FBC3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D3A1CA-7D82-4B21-BE5F-F25A140BD1CF}" type="datetimeFigureOut">
              <a:rPr lang="en-US" smtClean="0"/>
              <a:pPr/>
              <a:t>8/26/2010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31139B-D42C-4EAD-BB8E-2783B89FBC3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0D3A1CA-7D82-4B21-BE5F-F25A140BD1CF}" type="datetimeFigureOut">
              <a:rPr lang="en-US" smtClean="0"/>
              <a:pPr/>
              <a:t>8/26/2010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1139B-D42C-4EAD-BB8E-2783B89FBC3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D3A1CA-7D82-4B21-BE5F-F25A140BD1CF}" type="datetimeFigureOut">
              <a:rPr lang="en-US" smtClean="0"/>
              <a:pPr/>
              <a:t>8/26/2010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131139B-D42C-4EAD-BB8E-2783B89FBC3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D3A1CA-7D82-4B21-BE5F-F25A140BD1CF}" type="datetimeFigureOut">
              <a:rPr lang="en-US" smtClean="0"/>
              <a:pPr/>
              <a:t>8/26/2010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131139B-D42C-4EAD-BB8E-2783B89FBC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D3A1CA-7D82-4B21-BE5F-F25A140BD1CF}" type="datetimeFigureOut">
              <a:rPr lang="en-US" smtClean="0"/>
              <a:pPr/>
              <a:t>8/26/2010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131139B-D42C-4EAD-BB8E-2783B89FBC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131139B-D42C-4EAD-BB8E-2783B89FBC3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D3A1CA-7D82-4B21-BE5F-F25A140BD1CF}" type="datetimeFigureOut">
              <a:rPr lang="en-US" smtClean="0"/>
              <a:pPr/>
              <a:t>8/26/2010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131139B-D42C-4EAD-BB8E-2783B89FBC3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D3A1CA-7D82-4B21-BE5F-F25A140BD1CF}" type="datetimeFigureOut">
              <a:rPr lang="en-US" smtClean="0"/>
              <a:pPr/>
              <a:t>8/26/2010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D3A1CA-7D82-4B21-BE5F-F25A140BD1CF}" type="datetimeFigureOut">
              <a:rPr lang="en-US" smtClean="0"/>
              <a:pPr/>
              <a:t>8/26/2010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131139B-D42C-4EAD-BB8E-2783B89FBC3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crism images\banner6.jpg"/>
          <p:cNvPicPr>
            <a:picLocks noChangeAspect="1" noChangeArrowheads="1"/>
          </p:cNvPicPr>
          <p:nvPr/>
        </p:nvPicPr>
        <p:blipFill>
          <a:blip r:embed="rId2" cstate="print"/>
          <a:srcRect/>
          <a:stretch>
            <a:fillRect/>
          </a:stretch>
        </p:blipFill>
        <p:spPr bwMode="auto">
          <a:xfrm>
            <a:off x="685800" y="381000"/>
            <a:ext cx="8001000" cy="1695450"/>
          </a:xfrm>
          <a:prstGeom prst="rect">
            <a:avLst/>
          </a:prstGeom>
          <a:noFill/>
        </p:spPr>
      </p:pic>
      <p:sp>
        <p:nvSpPr>
          <p:cNvPr id="3" name="TextBox 2"/>
          <p:cNvSpPr txBox="1"/>
          <p:nvPr/>
        </p:nvSpPr>
        <p:spPr>
          <a:xfrm>
            <a:off x="152401" y="2895600"/>
            <a:ext cx="8839200" cy="2215991"/>
          </a:xfrm>
          <a:prstGeom prst="rect">
            <a:avLst/>
          </a:prstGeom>
          <a:noFill/>
        </p:spPr>
        <p:txBody>
          <a:bodyPr wrap="square" rtlCol="0">
            <a:spAutoFit/>
          </a:bodyPr>
          <a:lstStyle/>
          <a:p>
            <a:pPr algn="ctr"/>
            <a:r>
              <a:rPr lang="en-US" sz="2400" cap="small" dirty="0" smtClean="0">
                <a:latin typeface="Century Gothic"/>
                <a:cs typeface="Century Gothic"/>
              </a:rPr>
              <a:t>Creating a Program in Mat Lab to Classify CRISM Data</a:t>
            </a:r>
          </a:p>
          <a:p>
            <a:pPr algn="ctr"/>
            <a:endParaRPr lang="en-US" cap="all" dirty="0" smtClean="0">
              <a:latin typeface="Century Gothic"/>
              <a:cs typeface="Century Gothic"/>
            </a:endParaRPr>
          </a:p>
          <a:p>
            <a:pPr algn="r"/>
            <a:endParaRPr lang="en-US" sz="1600" cap="all" dirty="0" smtClean="0">
              <a:latin typeface="Century Gothic"/>
              <a:cs typeface="Century Gothic"/>
            </a:endParaRPr>
          </a:p>
          <a:p>
            <a:pPr algn="r"/>
            <a:r>
              <a:rPr lang="en-US" sz="1600" cap="small" dirty="0" smtClean="0">
                <a:latin typeface="Century Gothic"/>
                <a:cs typeface="Century Gothic"/>
              </a:rPr>
              <a:t>Members</a:t>
            </a:r>
          </a:p>
          <a:p>
            <a:pPr algn="r"/>
            <a:r>
              <a:rPr lang="en-US" sz="1600" cap="small" dirty="0" smtClean="0">
                <a:latin typeface="Century Gothic"/>
                <a:cs typeface="Century Gothic"/>
              </a:rPr>
              <a:t>Joyce </a:t>
            </a:r>
            <a:r>
              <a:rPr lang="en-US" sz="1600" cap="small" dirty="0" err="1" smtClean="0">
                <a:latin typeface="Century Gothic"/>
                <a:cs typeface="Century Gothic"/>
              </a:rPr>
              <a:t>Bevins</a:t>
            </a:r>
            <a:r>
              <a:rPr lang="en-US" sz="1600" cap="small" dirty="0" smtClean="0">
                <a:latin typeface="Century Gothic"/>
                <a:cs typeface="Century Gothic"/>
              </a:rPr>
              <a:t>, Justin </a:t>
            </a:r>
            <a:r>
              <a:rPr lang="en-US" sz="1600" cap="small" dirty="0" err="1" smtClean="0">
                <a:latin typeface="Century Gothic"/>
                <a:cs typeface="Century Gothic"/>
              </a:rPr>
              <a:t>Deloatch</a:t>
            </a:r>
            <a:r>
              <a:rPr lang="en-US" sz="1600" cap="small" dirty="0" smtClean="0">
                <a:latin typeface="Century Gothic"/>
                <a:cs typeface="Century Gothic"/>
              </a:rPr>
              <a:t>, and </a:t>
            </a:r>
            <a:r>
              <a:rPr lang="en-US" sz="1600" cap="small" dirty="0" err="1" smtClean="0">
                <a:latin typeface="Century Gothic"/>
                <a:cs typeface="Century Gothic"/>
              </a:rPr>
              <a:t>MyAsia</a:t>
            </a:r>
            <a:r>
              <a:rPr lang="en-US" sz="1600" cap="small" dirty="0" smtClean="0">
                <a:latin typeface="Century Gothic"/>
                <a:cs typeface="Century Gothic"/>
              </a:rPr>
              <a:t> Reid</a:t>
            </a:r>
          </a:p>
          <a:p>
            <a:pPr algn="r"/>
            <a:r>
              <a:rPr lang="en-US" sz="1600" cap="small" dirty="0" smtClean="0">
                <a:latin typeface="Century Gothic"/>
                <a:cs typeface="Century Gothic"/>
              </a:rPr>
              <a:t>Mentor </a:t>
            </a:r>
          </a:p>
          <a:p>
            <a:pPr algn="r"/>
            <a:r>
              <a:rPr lang="en-US" sz="1600" cap="small" dirty="0" smtClean="0">
                <a:latin typeface="Century Gothic"/>
                <a:cs typeface="Century Gothic"/>
              </a:rPr>
              <a:t>Dr Eric Akers</a:t>
            </a:r>
          </a:p>
          <a:p>
            <a:pPr algn="r"/>
            <a:endParaRPr lang="en-US" sz="1600" cap="all" dirty="0">
              <a:latin typeface="Century Gothic"/>
              <a:cs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15362" name="Picture 2" descr="H:\crism images\mars\fireball-fire-planet-mars21(1).jpg"/>
          <p:cNvPicPr>
            <a:picLocks noChangeAspect="1" noChangeArrowheads="1"/>
          </p:cNvPicPr>
          <p:nvPr/>
        </p:nvPicPr>
        <p:blipFill>
          <a:blip r:embed="rId3" cstate="print"/>
          <a:srcRect/>
          <a:stretch>
            <a:fillRect/>
          </a:stretch>
        </p:blipFill>
        <p:spPr bwMode="auto">
          <a:xfrm>
            <a:off x="7848600" y="152401"/>
            <a:ext cx="1142999" cy="1066800"/>
          </a:xfrm>
          <a:prstGeom prst="rect">
            <a:avLst/>
          </a:prstGeom>
          <a:noFill/>
        </p:spPr>
      </p:pic>
      <p:pic>
        <p:nvPicPr>
          <p:cNvPr id="15364" name="Picture 4" descr="H:\crism images\instrument\Picture 3.png"/>
          <p:cNvPicPr>
            <a:picLocks noChangeAspect="1" noChangeArrowheads="1"/>
          </p:cNvPicPr>
          <p:nvPr/>
        </p:nvPicPr>
        <p:blipFill>
          <a:blip r:embed="rId4" cstate="print"/>
          <a:srcRect/>
          <a:stretch>
            <a:fillRect/>
          </a:stretch>
        </p:blipFill>
        <p:spPr bwMode="auto">
          <a:xfrm>
            <a:off x="5334000" y="1676400"/>
            <a:ext cx="3517207" cy="2438400"/>
          </a:xfrm>
          <a:prstGeom prst="rect">
            <a:avLst/>
          </a:prstGeom>
          <a:noFill/>
        </p:spPr>
      </p:pic>
      <p:sp>
        <p:nvSpPr>
          <p:cNvPr id="7" name="TextBox 6"/>
          <p:cNvSpPr txBox="1"/>
          <p:nvPr/>
        </p:nvSpPr>
        <p:spPr>
          <a:xfrm>
            <a:off x="76200" y="838200"/>
            <a:ext cx="3942105" cy="461665"/>
          </a:xfrm>
          <a:prstGeom prst="rect">
            <a:avLst/>
          </a:prstGeom>
          <a:noFill/>
        </p:spPr>
        <p:txBody>
          <a:bodyPr wrap="none" rtlCol="0">
            <a:spAutoFit/>
          </a:bodyPr>
          <a:lstStyle/>
          <a:p>
            <a:r>
              <a:rPr lang="en-US" sz="2400" cap="all" dirty="0" smtClean="0">
                <a:latin typeface="Arial" pitchFamily="34" charset="0"/>
                <a:cs typeface="Arial" pitchFamily="34" charset="0"/>
              </a:rPr>
              <a:t>Instrument OVERVIEW</a:t>
            </a:r>
            <a:endParaRPr lang="en-US" sz="2400" cap="all" dirty="0">
              <a:latin typeface="Arial" pitchFamily="34" charset="0"/>
              <a:cs typeface="Arial" pitchFamily="34" charset="0"/>
            </a:endParaRPr>
          </a:p>
        </p:txBody>
      </p:sp>
      <p:sp>
        <p:nvSpPr>
          <p:cNvPr id="9" name="TextBox 8"/>
          <p:cNvSpPr txBox="1"/>
          <p:nvPr/>
        </p:nvSpPr>
        <p:spPr>
          <a:xfrm>
            <a:off x="152400" y="1371600"/>
            <a:ext cx="5334000" cy="4524316"/>
          </a:xfrm>
          <a:prstGeom prst="rect">
            <a:avLst/>
          </a:prstGeom>
          <a:noFill/>
        </p:spPr>
        <p:txBody>
          <a:bodyPr wrap="square" rtlCol="0">
            <a:spAutoFit/>
          </a:bodyPr>
          <a:lstStyle/>
          <a:p>
            <a:pPr>
              <a:buClr>
                <a:schemeClr val="accent1"/>
              </a:buClr>
            </a:pPr>
            <a:r>
              <a:rPr lang="en-US" sz="1600" b="1" dirty="0" smtClean="0">
                <a:latin typeface="Arial"/>
                <a:cs typeface="Arial"/>
              </a:rPr>
              <a:t>CRISM </a:t>
            </a:r>
            <a:r>
              <a:rPr lang="en-US" sz="1600" b="1" dirty="0" smtClean="0">
                <a:latin typeface="Arial"/>
                <a:cs typeface="Arial"/>
              </a:rPr>
              <a:t>Consist </a:t>
            </a:r>
            <a:r>
              <a:rPr lang="en-US" sz="1600" b="1" dirty="0" smtClean="0">
                <a:latin typeface="Arial"/>
                <a:cs typeface="Arial"/>
              </a:rPr>
              <a:t>of </a:t>
            </a:r>
            <a:r>
              <a:rPr lang="en-US" sz="1600" b="1" dirty="0" smtClean="0">
                <a:latin typeface="Arial"/>
                <a:cs typeface="Arial"/>
              </a:rPr>
              <a:t>Three Boxes</a:t>
            </a:r>
            <a:endParaRPr lang="en-US" sz="1600" b="1" dirty="0" smtClean="0">
              <a:latin typeface="Arial"/>
              <a:cs typeface="Arial"/>
            </a:endParaRPr>
          </a:p>
          <a:p>
            <a:pPr marL="173038" indent="-173038">
              <a:buClr>
                <a:schemeClr val="accent1"/>
              </a:buClr>
              <a:buFont typeface="Arial"/>
              <a:buChar char="•"/>
            </a:pPr>
            <a:r>
              <a:rPr lang="en-US" sz="1600" dirty="0" smtClean="0">
                <a:latin typeface="Arial"/>
                <a:cs typeface="Arial"/>
              </a:rPr>
              <a:t>Optical </a:t>
            </a:r>
            <a:r>
              <a:rPr lang="en-US" sz="1600" dirty="0" smtClean="0">
                <a:latin typeface="Arial"/>
                <a:cs typeface="Arial"/>
              </a:rPr>
              <a:t>Sensor Unit (OSU)</a:t>
            </a:r>
          </a:p>
          <a:p>
            <a:pPr marL="630238" lvl="1" indent="-173038">
              <a:buClr>
                <a:schemeClr val="accent1"/>
              </a:buClr>
              <a:buFont typeface="Courier New"/>
              <a:buChar char="o"/>
            </a:pPr>
            <a:r>
              <a:rPr lang="en-US" sz="1600" dirty="0" smtClean="0">
                <a:latin typeface="Arial"/>
                <a:cs typeface="Arial"/>
              </a:rPr>
              <a:t>The optics, </a:t>
            </a:r>
          </a:p>
          <a:p>
            <a:pPr marL="630238" lvl="1" indent="-173038">
              <a:buClr>
                <a:schemeClr val="accent1"/>
              </a:buClr>
              <a:buFont typeface="Courier New"/>
              <a:buChar char="o"/>
            </a:pPr>
            <a:r>
              <a:rPr lang="en-US" sz="1600" dirty="0" err="1" smtClean="0">
                <a:latin typeface="Arial"/>
                <a:cs typeface="Arial"/>
              </a:rPr>
              <a:t>Gimbal</a:t>
            </a:r>
            <a:r>
              <a:rPr lang="en-US" sz="1600" dirty="0" smtClean="0">
                <a:latin typeface="Arial"/>
                <a:cs typeface="Arial"/>
              </a:rPr>
              <a:t>, </a:t>
            </a:r>
          </a:p>
          <a:p>
            <a:pPr marL="630238" lvl="1" indent="-173038">
              <a:buClr>
                <a:schemeClr val="accent1"/>
              </a:buClr>
              <a:buFont typeface="Courier New"/>
              <a:buChar char="o"/>
            </a:pPr>
            <a:r>
              <a:rPr lang="en-US" sz="1600" dirty="0" smtClean="0">
                <a:latin typeface="Arial"/>
                <a:cs typeface="Arial"/>
              </a:rPr>
              <a:t>Focal planes, </a:t>
            </a:r>
          </a:p>
          <a:p>
            <a:pPr marL="630238" lvl="1" indent="-173038">
              <a:buClr>
                <a:schemeClr val="accent1"/>
              </a:buClr>
              <a:buFont typeface="Courier New"/>
              <a:buChar char="o"/>
            </a:pPr>
            <a:r>
              <a:rPr lang="en-US" sz="1600" dirty="0" err="1" smtClean="0">
                <a:latin typeface="Arial"/>
                <a:cs typeface="Arial"/>
              </a:rPr>
              <a:t>Cryocoolers</a:t>
            </a:r>
            <a:r>
              <a:rPr lang="en-US" sz="1600" dirty="0" smtClean="0">
                <a:latin typeface="Arial"/>
                <a:cs typeface="Arial"/>
              </a:rPr>
              <a:t>, </a:t>
            </a:r>
          </a:p>
          <a:p>
            <a:pPr marL="630238" lvl="1" indent="-173038">
              <a:buClr>
                <a:schemeClr val="accent1"/>
              </a:buClr>
              <a:buFont typeface="Courier New"/>
              <a:buChar char="o"/>
            </a:pPr>
            <a:r>
              <a:rPr lang="en-US" sz="1600" dirty="0" smtClean="0">
                <a:latin typeface="Arial"/>
                <a:cs typeface="Arial"/>
              </a:rPr>
              <a:t>Radiators, </a:t>
            </a:r>
          </a:p>
          <a:p>
            <a:pPr marL="630238" lvl="1" indent="-173038">
              <a:buClr>
                <a:schemeClr val="accent1"/>
              </a:buClr>
              <a:buFont typeface="Courier New"/>
              <a:buChar char="o"/>
            </a:pPr>
            <a:r>
              <a:rPr lang="en-US" sz="1600" dirty="0" smtClean="0">
                <a:latin typeface="Arial"/>
                <a:cs typeface="Arial"/>
              </a:rPr>
              <a:t>Focal plane electronics.</a:t>
            </a:r>
          </a:p>
          <a:p>
            <a:pPr marL="173038" indent="-173038">
              <a:buClr>
                <a:schemeClr val="accent1"/>
              </a:buClr>
              <a:buFont typeface="Arial"/>
              <a:buChar char="•"/>
            </a:pPr>
            <a:r>
              <a:rPr lang="en-US" sz="1600" dirty="0" err="1" smtClean="0">
                <a:latin typeface="Arial"/>
                <a:cs typeface="Arial"/>
              </a:rPr>
              <a:t>Gimbal</a:t>
            </a:r>
            <a:r>
              <a:rPr lang="en-US" sz="1600" dirty="0" smtClean="0">
                <a:latin typeface="Arial"/>
                <a:cs typeface="Arial"/>
              </a:rPr>
              <a:t> Motor Electronics (GME)</a:t>
            </a:r>
          </a:p>
          <a:p>
            <a:pPr marL="630238" lvl="1" indent="-173038">
              <a:buClr>
                <a:schemeClr val="accent1"/>
              </a:buClr>
              <a:buFont typeface="Courier New"/>
              <a:buChar char="o"/>
            </a:pPr>
            <a:r>
              <a:rPr lang="en-US" sz="1600" dirty="0" smtClean="0">
                <a:latin typeface="Arial"/>
                <a:cs typeface="Arial"/>
              </a:rPr>
              <a:t>Commands </a:t>
            </a:r>
            <a:r>
              <a:rPr lang="en-US" sz="1600" dirty="0" smtClean="0">
                <a:latin typeface="Arial"/>
                <a:cs typeface="Arial"/>
              </a:rPr>
              <a:t>and powers the gimbal</a:t>
            </a:r>
          </a:p>
          <a:p>
            <a:pPr marL="630238" lvl="1" indent="-173038">
              <a:buClr>
                <a:schemeClr val="accent1"/>
              </a:buClr>
              <a:buFont typeface="Courier New"/>
              <a:buChar char="o"/>
            </a:pPr>
            <a:r>
              <a:rPr lang="en-US" sz="1600" dirty="0" smtClean="0">
                <a:latin typeface="Arial"/>
                <a:cs typeface="Arial"/>
              </a:rPr>
              <a:t>Analyzes </a:t>
            </a:r>
            <a:r>
              <a:rPr lang="en-US" sz="1600" dirty="0" smtClean="0">
                <a:latin typeface="Arial"/>
                <a:cs typeface="Arial"/>
              </a:rPr>
              <a:t>data from </a:t>
            </a:r>
            <a:r>
              <a:rPr lang="en-US" sz="1600" dirty="0" smtClean="0">
                <a:latin typeface="Arial"/>
                <a:cs typeface="Arial"/>
              </a:rPr>
              <a:t>angular position encoder          in a feedback loop.</a:t>
            </a:r>
          </a:p>
          <a:p>
            <a:pPr marL="173038" indent="-173038">
              <a:buClr>
                <a:schemeClr val="accent1"/>
              </a:buClr>
              <a:buFont typeface="Arial"/>
              <a:buChar char="•"/>
            </a:pPr>
            <a:r>
              <a:rPr lang="en-US" sz="1600" dirty="0" smtClean="0">
                <a:latin typeface="Arial"/>
                <a:cs typeface="Arial"/>
              </a:rPr>
              <a:t>Data Processing Unit (DPU)</a:t>
            </a:r>
          </a:p>
          <a:p>
            <a:pPr marL="630238" lvl="1" indent="-173038">
              <a:buClr>
                <a:schemeClr val="accent1"/>
              </a:buClr>
              <a:buFont typeface="Courier New"/>
              <a:buChar char="o"/>
            </a:pPr>
            <a:r>
              <a:rPr lang="en-US" sz="1600" dirty="0" smtClean="0">
                <a:latin typeface="Arial"/>
                <a:cs typeface="Arial"/>
              </a:rPr>
              <a:t>Accepts  and processes commands from the </a:t>
            </a:r>
            <a:r>
              <a:rPr lang="en-US" sz="1600" dirty="0" smtClean="0">
                <a:latin typeface="Arial"/>
                <a:cs typeface="Arial"/>
              </a:rPr>
              <a:t>spacecraft</a:t>
            </a:r>
            <a:r>
              <a:rPr lang="en-US" sz="1600" dirty="0" smtClean="0">
                <a:latin typeface="Arial"/>
                <a:cs typeface="Arial"/>
              </a:rPr>
              <a:t>.</a:t>
            </a:r>
          </a:p>
          <a:p>
            <a:pPr marL="630238" lvl="1" indent="-173038">
              <a:buClr>
                <a:schemeClr val="accent1"/>
              </a:buClr>
              <a:buFont typeface="Courier New"/>
              <a:buChar char="o"/>
            </a:pPr>
            <a:r>
              <a:rPr lang="en-US" sz="1600" dirty="0" smtClean="0">
                <a:latin typeface="Arial"/>
                <a:cs typeface="Arial"/>
              </a:rPr>
              <a:t>Accepts and processes data from the OSU </a:t>
            </a:r>
            <a:r>
              <a:rPr lang="en-US" sz="1600" dirty="0" smtClean="0">
                <a:latin typeface="Arial"/>
                <a:cs typeface="Arial"/>
              </a:rPr>
              <a:t>and Communicates </a:t>
            </a:r>
            <a:r>
              <a:rPr lang="en-US" sz="1600" dirty="0" smtClean="0">
                <a:latin typeface="Arial"/>
                <a:cs typeface="Arial"/>
              </a:rPr>
              <a:t>it to the spacecraft.</a:t>
            </a:r>
          </a:p>
          <a:p>
            <a:pPr>
              <a:buClr>
                <a:schemeClr val="accent1"/>
              </a:buClr>
            </a:pPr>
            <a:endParaRPr lang="en-US" sz="1600" dirty="0" smtClean="0">
              <a:latin typeface="Arial"/>
              <a:cs typeface="Aria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6" name="TextBox 5"/>
          <p:cNvSpPr txBox="1"/>
          <p:nvPr/>
        </p:nvSpPr>
        <p:spPr>
          <a:xfrm>
            <a:off x="152400" y="838200"/>
            <a:ext cx="1849485" cy="461665"/>
          </a:xfrm>
          <a:prstGeom prst="rect">
            <a:avLst/>
          </a:prstGeom>
          <a:noFill/>
        </p:spPr>
        <p:txBody>
          <a:bodyPr wrap="none" rtlCol="0">
            <a:spAutoFit/>
          </a:bodyPr>
          <a:lstStyle/>
          <a:p>
            <a:r>
              <a:rPr lang="en-US" sz="2400" cap="all" dirty="0" smtClean="0">
                <a:latin typeface="Arial" pitchFamily="34" charset="0"/>
                <a:cs typeface="Arial" pitchFamily="34" charset="0"/>
              </a:rPr>
              <a:t>Data Base</a:t>
            </a:r>
            <a:endParaRPr lang="en-US" sz="2400" cap="all" dirty="0">
              <a:latin typeface="Arial" pitchFamily="34" charset="0"/>
              <a:cs typeface="Arial" pitchFamily="34" charset="0"/>
            </a:endParaRPr>
          </a:p>
        </p:txBody>
      </p:sp>
      <p:pic>
        <p:nvPicPr>
          <p:cNvPr id="7" name="Picture 6"/>
          <p:cNvPicPr>
            <a:picLocks noChangeAspect="1"/>
          </p:cNvPicPr>
          <p:nvPr/>
        </p:nvPicPr>
        <p:blipFill>
          <a:blip r:embed="rId3" cstate="print"/>
          <a:stretch>
            <a:fillRect/>
          </a:stretch>
        </p:blipFill>
        <p:spPr>
          <a:xfrm>
            <a:off x="228600" y="1518800"/>
            <a:ext cx="8686800" cy="4348599"/>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7" name="TextBox 6"/>
          <p:cNvSpPr txBox="1"/>
          <p:nvPr/>
        </p:nvSpPr>
        <p:spPr>
          <a:xfrm>
            <a:off x="152400" y="649069"/>
            <a:ext cx="2133600" cy="646331"/>
          </a:xfrm>
          <a:prstGeom prst="rect">
            <a:avLst/>
          </a:prstGeom>
          <a:noFill/>
        </p:spPr>
        <p:txBody>
          <a:bodyPr wrap="square" rtlCol="0">
            <a:spAutoFit/>
          </a:bodyPr>
          <a:lstStyle/>
          <a:p>
            <a:r>
              <a:rPr lang="en-US" cap="all" dirty="0" smtClean="0"/>
              <a:t>Classifying</a:t>
            </a:r>
          </a:p>
          <a:p>
            <a:r>
              <a:rPr lang="en-US" cap="all" dirty="0" smtClean="0"/>
              <a:t>Main Image</a:t>
            </a:r>
            <a:endParaRPr lang="en-US" cap="all" dirty="0"/>
          </a:p>
        </p:txBody>
      </p:sp>
      <p:pic>
        <p:nvPicPr>
          <p:cNvPr id="5" name="Picture 4"/>
          <p:cNvPicPr>
            <a:picLocks noChangeAspect="1"/>
          </p:cNvPicPr>
          <p:nvPr/>
        </p:nvPicPr>
        <p:blipFill>
          <a:blip r:embed="rId3" cstate="print"/>
          <a:stretch>
            <a:fillRect/>
          </a:stretch>
        </p:blipFill>
        <p:spPr>
          <a:xfrm>
            <a:off x="3810000" y="1600200"/>
            <a:ext cx="4912727" cy="3979611"/>
          </a:xfrm>
          <a:prstGeom prst="rect">
            <a:avLst/>
          </a:prstGeom>
        </p:spPr>
      </p:pic>
      <p:sp>
        <p:nvSpPr>
          <p:cNvPr id="8" name="TextBox 7"/>
          <p:cNvSpPr txBox="1"/>
          <p:nvPr/>
        </p:nvSpPr>
        <p:spPr>
          <a:xfrm>
            <a:off x="381000" y="1600200"/>
            <a:ext cx="1676400" cy="369332"/>
          </a:xfrm>
          <a:prstGeom prst="rect">
            <a:avLst/>
          </a:prstGeom>
          <a:noFill/>
        </p:spPr>
        <p:txBody>
          <a:bodyPr wrap="square" rtlCol="0">
            <a:spAutoFit/>
          </a:bodyPr>
          <a:lstStyle/>
          <a:p>
            <a:pPr algn="r"/>
            <a:r>
              <a:rPr lang="en-US" dirty="0" smtClean="0">
                <a:latin typeface="Arial"/>
                <a:cs typeface="Arial"/>
              </a:rPr>
              <a:t>Top Image:</a:t>
            </a:r>
            <a:endParaRPr lang="en-US" dirty="0">
              <a:latin typeface="Arial"/>
              <a:cs typeface="Arial"/>
            </a:endParaRPr>
          </a:p>
        </p:txBody>
      </p:sp>
      <p:pic>
        <p:nvPicPr>
          <p:cNvPr id="9" name="Picture 8"/>
          <p:cNvPicPr>
            <a:picLocks noChangeAspect="1"/>
          </p:cNvPicPr>
          <p:nvPr/>
        </p:nvPicPr>
        <p:blipFill>
          <a:blip r:embed="rId4" cstate="print"/>
          <a:stretch>
            <a:fillRect/>
          </a:stretch>
        </p:blipFill>
        <p:spPr>
          <a:xfrm>
            <a:off x="2209800" y="1600200"/>
            <a:ext cx="1316397"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5" cstate="print"/>
          <a:srcRect r="10037"/>
          <a:stretch>
            <a:fillRect/>
          </a:stretch>
        </p:blipFill>
        <p:spPr>
          <a:xfrm>
            <a:off x="2209800" y="3657600"/>
            <a:ext cx="1295399"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381000" y="3657600"/>
            <a:ext cx="1676400" cy="369332"/>
          </a:xfrm>
          <a:prstGeom prst="rect">
            <a:avLst/>
          </a:prstGeom>
          <a:noFill/>
        </p:spPr>
        <p:txBody>
          <a:bodyPr wrap="square" rtlCol="0">
            <a:spAutoFit/>
          </a:bodyPr>
          <a:lstStyle/>
          <a:p>
            <a:pPr algn="r"/>
            <a:r>
              <a:rPr lang="en-US" dirty="0" smtClean="0">
                <a:latin typeface="Arial"/>
                <a:cs typeface="Arial"/>
              </a:rPr>
              <a:t>Bottom Image:</a:t>
            </a:r>
            <a:endParaRPr lang="en-US"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12" name="Picture 2" descr="H:\crism images\excllent\yyy.png"/>
          <p:cNvPicPr>
            <a:picLocks noChangeAspect="1" noChangeArrowheads="1"/>
          </p:cNvPicPr>
          <p:nvPr/>
        </p:nvPicPr>
        <p:blipFill>
          <a:blip r:embed="rId3" cstate="print"/>
          <a:srcRect t="2333"/>
          <a:stretch>
            <a:fillRect/>
          </a:stretch>
        </p:blipFill>
        <p:spPr bwMode="auto">
          <a:xfrm>
            <a:off x="1371600" y="1447800"/>
            <a:ext cx="1914422"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152400" y="838200"/>
            <a:ext cx="3657600" cy="461665"/>
          </a:xfrm>
          <a:prstGeom prst="rect">
            <a:avLst/>
          </a:prstGeom>
          <a:noFill/>
        </p:spPr>
        <p:txBody>
          <a:bodyPr wrap="square" rtlCol="0">
            <a:spAutoFit/>
          </a:bodyPr>
          <a:lstStyle/>
          <a:p>
            <a:r>
              <a:rPr lang="en-US" sz="2400" dirty="0" smtClean="0">
                <a:latin typeface="Arial"/>
                <a:cs typeface="Arial"/>
              </a:rPr>
              <a:t>Classification</a:t>
            </a:r>
            <a:endParaRPr lang="en-US" sz="2400" dirty="0">
              <a:latin typeface="Arial"/>
              <a:cs typeface="Arial"/>
            </a:endParaRPr>
          </a:p>
        </p:txBody>
      </p:sp>
      <p:pic>
        <p:nvPicPr>
          <p:cNvPr id="10" name="Picture 2" descr="H:\crism images\fair\Picture 4.png"/>
          <p:cNvPicPr>
            <a:picLocks noChangeAspect="1" noChangeArrowheads="1"/>
          </p:cNvPicPr>
          <p:nvPr/>
        </p:nvPicPr>
        <p:blipFill>
          <a:blip r:embed="rId4" cstate="print"/>
          <a:srcRect t="1541" b="9007"/>
          <a:stretch>
            <a:fillRect/>
          </a:stretch>
        </p:blipFill>
        <p:spPr bwMode="auto">
          <a:xfrm>
            <a:off x="1447800" y="4038600"/>
            <a:ext cx="1850571"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228600" y="1447800"/>
            <a:ext cx="2667000" cy="1077218"/>
          </a:xfrm>
          <a:prstGeom prst="rect">
            <a:avLst/>
          </a:prstGeom>
          <a:noFill/>
        </p:spPr>
        <p:txBody>
          <a:bodyPr wrap="square" rtlCol="0">
            <a:spAutoFit/>
          </a:bodyPr>
          <a:lstStyle/>
          <a:p>
            <a:r>
              <a:rPr lang="en-US" sz="1600" dirty="0" smtClean="0">
                <a:solidFill>
                  <a:srgbClr val="008000"/>
                </a:solidFill>
                <a:latin typeface="Arial"/>
                <a:cs typeface="Arial"/>
              </a:rPr>
              <a:t>Excellent</a:t>
            </a:r>
          </a:p>
          <a:p>
            <a:r>
              <a:rPr lang="en-US" sz="1600" dirty="0" smtClean="0">
                <a:latin typeface="Arial"/>
                <a:cs typeface="Arial"/>
              </a:rPr>
              <a:t>Fair</a:t>
            </a:r>
          </a:p>
          <a:p>
            <a:r>
              <a:rPr lang="en-US" sz="1600" dirty="0" smtClean="0">
                <a:latin typeface="Arial"/>
                <a:cs typeface="Arial"/>
              </a:rPr>
              <a:t>Poor</a:t>
            </a:r>
          </a:p>
          <a:p>
            <a:r>
              <a:rPr lang="en-US" sz="1600" dirty="0" smtClean="0">
                <a:latin typeface="Arial"/>
                <a:cs typeface="Arial"/>
              </a:rPr>
              <a:t>Absent</a:t>
            </a:r>
            <a:endParaRPr lang="en-US" sz="1600" dirty="0">
              <a:latin typeface="Arial"/>
              <a:cs typeface="Arial"/>
            </a:endParaRPr>
          </a:p>
        </p:txBody>
      </p:sp>
      <p:sp>
        <p:nvSpPr>
          <p:cNvPr id="17" name="TextBox 16"/>
          <p:cNvSpPr txBox="1"/>
          <p:nvPr/>
        </p:nvSpPr>
        <p:spPr>
          <a:xfrm>
            <a:off x="304800" y="4191000"/>
            <a:ext cx="2667000" cy="1077218"/>
          </a:xfrm>
          <a:prstGeom prst="rect">
            <a:avLst/>
          </a:prstGeom>
          <a:noFill/>
        </p:spPr>
        <p:txBody>
          <a:bodyPr wrap="square" rtlCol="0">
            <a:spAutoFit/>
          </a:bodyPr>
          <a:lstStyle/>
          <a:p>
            <a:r>
              <a:rPr lang="en-US" sz="1600" dirty="0" smtClean="0">
                <a:latin typeface="Arial"/>
                <a:cs typeface="Arial"/>
              </a:rPr>
              <a:t>Excellent</a:t>
            </a:r>
          </a:p>
          <a:p>
            <a:r>
              <a:rPr lang="en-US" sz="1600" dirty="0" smtClean="0">
                <a:solidFill>
                  <a:srgbClr val="3366FF"/>
                </a:solidFill>
                <a:latin typeface="Arial"/>
                <a:cs typeface="Arial"/>
              </a:rPr>
              <a:t>Fair</a:t>
            </a:r>
          </a:p>
          <a:p>
            <a:r>
              <a:rPr lang="en-US" sz="1600" dirty="0" smtClean="0">
                <a:latin typeface="Arial"/>
                <a:cs typeface="Arial"/>
              </a:rPr>
              <a:t>Poor</a:t>
            </a:r>
          </a:p>
          <a:p>
            <a:r>
              <a:rPr lang="en-US" sz="1600" dirty="0" smtClean="0">
                <a:latin typeface="Arial"/>
                <a:cs typeface="Arial"/>
              </a:rPr>
              <a:t>Absent</a:t>
            </a:r>
            <a:endParaRPr lang="en-US" sz="1600" dirty="0">
              <a:latin typeface="Arial"/>
              <a:cs typeface="Arial"/>
            </a:endParaRPr>
          </a:p>
        </p:txBody>
      </p:sp>
      <p:sp>
        <p:nvSpPr>
          <p:cNvPr id="18" name="TextBox 17"/>
          <p:cNvSpPr txBox="1"/>
          <p:nvPr/>
        </p:nvSpPr>
        <p:spPr>
          <a:xfrm>
            <a:off x="3505200" y="4114800"/>
            <a:ext cx="2667000" cy="1077218"/>
          </a:xfrm>
          <a:prstGeom prst="rect">
            <a:avLst/>
          </a:prstGeom>
          <a:noFill/>
        </p:spPr>
        <p:txBody>
          <a:bodyPr wrap="square" rtlCol="0">
            <a:spAutoFit/>
          </a:bodyPr>
          <a:lstStyle/>
          <a:p>
            <a:r>
              <a:rPr lang="en-US" sz="1600" dirty="0" smtClean="0">
                <a:latin typeface="Arial"/>
                <a:cs typeface="Arial"/>
              </a:rPr>
              <a:t>Excellent</a:t>
            </a:r>
          </a:p>
          <a:p>
            <a:r>
              <a:rPr lang="en-US" sz="1600" dirty="0" smtClean="0">
                <a:latin typeface="Arial"/>
                <a:cs typeface="Arial"/>
              </a:rPr>
              <a:t>Fair</a:t>
            </a:r>
          </a:p>
          <a:p>
            <a:r>
              <a:rPr lang="en-US" sz="1600" dirty="0" smtClean="0">
                <a:latin typeface="Arial"/>
                <a:cs typeface="Arial"/>
              </a:rPr>
              <a:t>Poor</a:t>
            </a:r>
          </a:p>
          <a:p>
            <a:r>
              <a:rPr lang="en-US" sz="1600" dirty="0" smtClean="0">
                <a:solidFill>
                  <a:srgbClr val="FF0000"/>
                </a:solidFill>
                <a:latin typeface="Arial"/>
                <a:cs typeface="Arial"/>
              </a:rPr>
              <a:t>Absent</a:t>
            </a:r>
            <a:endParaRPr lang="en-US" sz="1600" dirty="0">
              <a:solidFill>
                <a:srgbClr val="FF0000"/>
              </a:solidFill>
              <a:latin typeface="Arial"/>
              <a:cs typeface="Arial"/>
            </a:endParaRPr>
          </a:p>
        </p:txBody>
      </p:sp>
      <p:sp>
        <p:nvSpPr>
          <p:cNvPr id="19" name="TextBox 18"/>
          <p:cNvSpPr txBox="1"/>
          <p:nvPr/>
        </p:nvSpPr>
        <p:spPr>
          <a:xfrm>
            <a:off x="3657600" y="1524000"/>
            <a:ext cx="2667000" cy="1077218"/>
          </a:xfrm>
          <a:prstGeom prst="rect">
            <a:avLst/>
          </a:prstGeom>
          <a:noFill/>
        </p:spPr>
        <p:txBody>
          <a:bodyPr wrap="square" rtlCol="0">
            <a:spAutoFit/>
          </a:bodyPr>
          <a:lstStyle/>
          <a:p>
            <a:r>
              <a:rPr lang="en-US" sz="1600" dirty="0" smtClean="0">
                <a:latin typeface="Arial"/>
                <a:cs typeface="Arial"/>
              </a:rPr>
              <a:t>Excellent</a:t>
            </a:r>
          </a:p>
          <a:p>
            <a:r>
              <a:rPr lang="en-US" sz="1600" dirty="0" smtClean="0">
                <a:latin typeface="Arial"/>
                <a:cs typeface="Arial"/>
              </a:rPr>
              <a:t>Fair</a:t>
            </a:r>
          </a:p>
          <a:p>
            <a:r>
              <a:rPr lang="en-US" sz="1600" dirty="0" smtClean="0">
                <a:solidFill>
                  <a:schemeClr val="accent4"/>
                </a:solidFill>
                <a:latin typeface="Arial"/>
                <a:cs typeface="Arial"/>
              </a:rPr>
              <a:t>Poor</a:t>
            </a:r>
          </a:p>
          <a:p>
            <a:r>
              <a:rPr lang="en-US" sz="1600" dirty="0" smtClean="0">
                <a:latin typeface="Arial"/>
                <a:cs typeface="Arial"/>
              </a:rPr>
              <a:t>Absent</a:t>
            </a:r>
            <a:endParaRPr lang="en-US" sz="1600" dirty="0">
              <a:latin typeface="Arial"/>
              <a:cs typeface="Arial"/>
            </a:endParaRPr>
          </a:p>
        </p:txBody>
      </p:sp>
      <p:pic>
        <p:nvPicPr>
          <p:cNvPr id="20" name="Picture 2" descr="H:\crism images\poor\Picture 1.png"/>
          <p:cNvPicPr>
            <a:picLocks noChangeAspect="1" noChangeArrowheads="1"/>
          </p:cNvPicPr>
          <p:nvPr/>
        </p:nvPicPr>
        <p:blipFill>
          <a:blip r:embed="rId5" cstate="print"/>
          <a:srcRect/>
          <a:stretch>
            <a:fillRect/>
          </a:stretch>
        </p:blipFill>
        <p:spPr bwMode="auto">
          <a:xfrm>
            <a:off x="5181600" y="1524000"/>
            <a:ext cx="2286000" cy="1989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 descr="H:\crism images\absent\Picture 7.png"/>
          <p:cNvPicPr>
            <a:picLocks noChangeAspect="1" noChangeArrowheads="1"/>
          </p:cNvPicPr>
          <p:nvPr/>
        </p:nvPicPr>
        <p:blipFill>
          <a:blip r:embed="rId6" cstate="print"/>
          <a:srcRect t="2564"/>
          <a:stretch>
            <a:fillRect/>
          </a:stretch>
        </p:blipFill>
        <p:spPr bwMode="auto">
          <a:xfrm>
            <a:off x="5334000" y="4114800"/>
            <a:ext cx="2057400" cy="1993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14600" y="228600"/>
            <a:ext cx="4419600" cy="685800"/>
          </a:xfrm>
          <a:prstGeom prst="rect">
            <a:avLst/>
          </a:prstGeom>
          <a:noFill/>
        </p:spPr>
      </p:pic>
      <p:pic>
        <p:nvPicPr>
          <p:cNvPr id="5124" name="Picture 4" descr="H:\crism images\Picture 9.png"/>
          <p:cNvPicPr>
            <a:picLocks noChangeAspect="1" noChangeArrowheads="1"/>
          </p:cNvPicPr>
          <p:nvPr/>
        </p:nvPicPr>
        <p:blipFill>
          <a:blip r:embed="rId3" cstate="print"/>
          <a:srcRect/>
          <a:stretch>
            <a:fillRect/>
          </a:stretch>
        </p:blipFill>
        <p:spPr bwMode="auto">
          <a:xfrm>
            <a:off x="5105400" y="1676400"/>
            <a:ext cx="3657600" cy="3425728"/>
          </a:xfrm>
          <a:prstGeom prst="rect">
            <a:avLst/>
          </a:prstGeom>
          <a:noFill/>
        </p:spPr>
      </p:pic>
      <p:sp>
        <p:nvSpPr>
          <p:cNvPr id="7" name="TextBox 6"/>
          <p:cNvSpPr txBox="1"/>
          <p:nvPr/>
        </p:nvSpPr>
        <p:spPr>
          <a:xfrm>
            <a:off x="228600" y="1295400"/>
            <a:ext cx="4572000" cy="5293757"/>
          </a:xfrm>
          <a:prstGeom prst="rect">
            <a:avLst/>
          </a:prstGeom>
          <a:noFill/>
        </p:spPr>
        <p:txBody>
          <a:bodyPr wrap="square" rtlCol="0">
            <a:spAutoFit/>
          </a:bodyPr>
          <a:lstStyle/>
          <a:p>
            <a:r>
              <a:rPr lang="en-US" sz="1600" dirty="0" smtClean="0">
                <a:latin typeface="Arial" pitchFamily="34" charset="0"/>
                <a:cs typeface="Arial" pitchFamily="34" charset="0"/>
              </a:rPr>
              <a:t>Each Image has a IR Derived Product:</a:t>
            </a:r>
          </a:p>
          <a:p>
            <a:pPr marL="173038" indent="-173038">
              <a:buClr>
                <a:schemeClr val="accent1"/>
              </a:buClr>
              <a:buFont typeface="Arial"/>
              <a:buChar char="•"/>
            </a:pPr>
            <a:r>
              <a:rPr lang="en-US" sz="1600" dirty="0" err="1" smtClean="0">
                <a:latin typeface="Arial" pitchFamily="34" charset="0"/>
                <a:cs typeface="Arial" pitchFamily="34" charset="0"/>
              </a:rPr>
              <a:t>Vnir</a:t>
            </a:r>
            <a:r>
              <a:rPr lang="en-US" sz="1600" dirty="0" smtClean="0">
                <a:latin typeface="Arial" pitchFamily="34" charset="0"/>
                <a:cs typeface="Arial" pitchFamily="34" charset="0"/>
              </a:rPr>
              <a:t>-fem</a:t>
            </a:r>
            <a:br>
              <a:rPr lang="en-US" sz="1600" dirty="0" smtClean="0">
                <a:latin typeface="Arial" pitchFamily="34" charset="0"/>
                <a:cs typeface="Arial" pitchFamily="34" charset="0"/>
              </a:rPr>
            </a:br>
            <a:r>
              <a:rPr lang="en-US" sz="1600" dirty="0" smtClean="0">
                <a:latin typeface="Arial" pitchFamily="34" charset="0"/>
                <a:cs typeface="Arial" pitchFamily="34" charset="0"/>
              </a:rPr>
              <a:t>Oxidized </a:t>
            </a:r>
            <a:r>
              <a:rPr lang="en-US" sz="1600" dirty="0" err="1" smtClean="0">
                <a:latin typeface="Arial" pitchFamily="34" charset="0"/>
                <a:cs typeface="Arial" pitchFamily="34" charset="0"/>
              </a:rPr>
              <a:t>Iorn</a:t>
            </a:r>
            <a:r>
              <a:rPr lang="en-US" sz="1600" dirty="0" smtClean="0">
                <a:latin typeface="Arial" pitchFamily="34" charset="0"/>
                <a:cs typeface="Arial" pitchFamily="34" charset="0"/>
              </a:rPr>
              <a:t> </a:t>
            </a:r>
            <a:r>
              <a:rPr lang="en-US" sz="1600" dirty="0" smtClean="0">
                <a:latin typeface="Arial" pitchFamily="34" charset="0"/>
                <a:cs typeface="Arial" pitchFamily="34" charset="0"/>
              </a:rPr>
              <a:t>minerals</a:t>
            </a:r>
          </a:p>
          <a:p>
            <a:pPr marL="173038" indent="-173038"/>
            <a:endParaRPr lang="en-US" sz="1600" dirty="0" smtClean="0">
              <a:latin typeface="Arial" pitchFamily="34" charset="0"/>
              <a:cs typeface="Arial" pitchFamily="34" charset="0"/>
            </a:endParaRPr>
          </a:p>
          <a:p>
            <a:pPr marL="173038" indent="-173038">
              <a:buClr>
                <a:schemeClr val="accent1"/>
              </a:buClr>
              <a:buFont typeface="Arial"/>
              <a:buChar char="•"/>
            </a:pPr>
            <a:r>
              <a:rPr lang="en-US" sz="1600" dirty="0" err="1" smtClean="0">
                <a:latin typeface="Arial" pitchFamily="34" charset="0"/>
                <a:cs typeface="Arial" pitchFamily="34" charset="0"/>
              </a:rPr>
              <a:t>Ir_maf</a:t>
            </a:r>
            <a:r>
              <a:rPr lang="en-US" sz="1600" dirty="0" smtClean="0">
                <a:latin typeface="Arial" pitchFamily="34" charset="0"/>
                <a:cs typeface="Arial" pitchFamily="34" charset="0"/>
              </a:rPr>
              <a:t>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err="1" smtClean="0">
                <a:latin typeface="Arial" pitchFamily="34" charset="0"/>
                <a:cs typeface="Arial" pitchFamily="34" charset="0"/>
              </a:rPr>
              <a:t>Mafic</a:t>
            </a:r>
            <a:r>
              <a:rPr lang="en-US" sz="1600" dirty="0" smtClean="0">
                <a:latin typeface="Arial" pitchFamily="34" charset="0"/>
                <a:cs typeface="Arial" pitchFamily="34" charset="0"/>
              </a:rPr>
              <a:t> </a:t>
            </a:r>
            <a:r>
              <a:rPr lang="en-US" sz="1600" dirty="0" smtClean="0">
                <a:latin typeface="Arial" pitchFamily="34" charset="0"/>
                <a:cs typeface="Arial" pitchFamily="34" charset="0"/>
              </a:rPr>
              <a:t>mineralogy</a:t>
            </a:r>
          </a:p>
          <a:p>
            <a:pPr marL="173038" indent="-173038"/>
            <a:endParaRPr lang="en-US" sz="1600" dirty="0" smtClean="0">
              <a:latin typeface="Arial" pitchFamily="34" charset="0"/>
              <a:cs typeface="Arial" pitchFamily="34" charset="0"/>
            </a:endParaRPr>
          </a:p>
          <a:p>
            <a:pPr marL="173038" indent="-173038">
              <a:buClr>
                <a:schemeClr val="accent1"/>
              </a:buClr>
              <a:buFont typeface="Arial"/>
              <a:buChar char="•"/>
            </a:pPr>
            <a:r>
              <a:rPr lang="en-US" sz="1600" dirty="0" err="1" smtClean="0">
                <a:latin typeface="Arial" pitchFamily="34" charset="0"/>
                <a:cs typeface="Arial" pitchFamily="34" charset="0"/>
              </a:rPr>
              <a:t>Ir_phy</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err="1" smtClean="0">
                <a:latin typeface="Arial" pitchFamily="34" charset="0"/>
                <a:cs typeface="Arial" pitchFamily="34" charset="0"/>
              </a:rPr>
              <a:t>Hydroxylated</a:t>
            </a:r>
            <a:r>
              <a:rPr lang="en-US" sz="1600" dirty="0" smtClean="0">
                <a:latin typeface="Arial" pitchFamily="34" charset="0"/>
                <a:cs typeface="Arial" pitchFamily="34" charset="0"/>
              </a:rPr>
              <a:t> Silicates</a:t>
            </a:r>
            <a:endParaRPr lang="en-US" sz="1600" dirty="0" smtClean="0">
              <a:latin typeface="Arial" pitchFamily="34" charset="0"/>
              <a:cs typeface="Arial" pitchFamily="34" charset="0"/>
            </a:endParaRPr>
          </a:p>
          <a:p>
            <a:pPr marL="173038" indent="-173038"/>
            <a:endParaRPr lang="en-US" sz="1600" dirty="0" smtClean="0">
              <a:latin typeface="Arial" pitchFamily="34" charset="0"/>
              <a:cs typeface="Arial" pitchFamily="34" charset="0"/>
            </a:endParaRPr>
          </a:p>
          <a:p>
            <a:pPr marL="173038" indent="-173038">
              <a:buClr>
                <a:schemeClr val="accent1"/>
              </a:buClr>
              <a:buFont typeface="Arial"/>
              <a:buChar char="•"/>
            </a:pPr>
            <a:r>
              <a:rPr lang="en-US" sz="1600" dirty="0" err="1" smtClean="0">
                <a:latin typeface="Arial" pitchFamily="34" charset="0"/>
                <a:cs typeface="Arial" pitchFamily="34" charset="0"/>
              </a:rPr>
              <a:t>Ir_hyd</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Bound </a:t>
            </a:r>
            <a:r>
              <a:rPr lang="en-US" sz="1600" dirty="0" smtClean="0">
                <a:latin typeface="Arial" pitchFamily="34" charset="0"/>
                <a:cs typeface="Arial" pitchFamily="34" charset="0"/>
              </a:rPr>
              <a:t>water</a:t>
            </a:r>
          </a:p>
          <a:p>
            <a:pPr marL="173038" indent="-173038"/>
            <a:endParaRPr lang="en-US" sz="1600" dirty="0" smtClean="0">
              <a:latin typeface="Arial" pitchFamily="34" charset="0"/>
              <a:cs typeface="Arial" pitchFamily="34" charset="0"/>
            </a:endParaRPr>
          </a:p>
          <a:p>
            <a:pPr marL="173038" indent="-173038">
              <a:buClr>
                <a:schemeClr val="accent1"/>
              </a:buClr>
              <a:buFont typeface="Arial"/>
              <a:buChar char="•"/>
            </a:pPr>
            <a:r>
              <a:rPr lang="en-US" sz="1600" dirty="0" err="1" smtClean="0">
                <a:latin typeface="Arial" pitchFamily="34" charset="0"/>
                <a:cs typeface="Arial" pitchFamily="34" charset="0"/>
              </a:rPr>
              <a:t>Ir_ice</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Water </a:t>
            </a:r>
            <a:r>
              <a:rPr lang="en-US" sz="1600" dirty="0" smtClean="0">
                <a:latin typeface="Arial" pitchFamily="34" charset="0"/>
                <a:cs typeface="Arial" pitchFamily="34" charset="0"/>
              </a:rPr>
              <a:t>and CO2 Ice</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Clr>
                <a:schemeClr val="accent1"/>
              </a:buClr>
              <a:buFont typeface="Arial"/>
              <a:buChar char="•"/>
            </a:pPr>
            <a:endParaRPr lang="en-US" sz="1600" dirty="0" smtClean="0">
              <a:latin typeface="Arial" pitchFamily="34" charset="0"/>
              <a:cs typeface="Arial" pitchFamily="34" charset="0"/>
            </a:endParaRPr>
          </a:p>
          <a:p>
            <a:endParaRPr lang="en-US" dirty="0">
              <a:latin typeface="Arial" pitchFamily="34" charset="0"/>
              <a:cs typeface="Arial" pitchFamily="34" charset="0"/>
            </a:endParaRPr>
          </a:p>
        </p:txBody>
      </p:sp>
      <p:cxnSp>
        <p:nvCxnSpPr>
          <p:cNvPr id="14" name="Straight Arrow Connector 13"/>
          <p:cNvCxnSpPr/>
          <p:nvPr/>
        </p:nvCxnSpPr>
        <p:spPr>
          <a:xfrm rot="16200000" flipH="1">
            <a:off x="2818606" y="2591594"/>
            <a:ext cx="3278188" cy="1295400"/>
          </a:xfrm>
          <a:prstGeom prst="straightConnector1">
            <a:avLst/>
          </a:prstGeom>
          <a:ln w="25400" cap="flat" cmpd="sng" algn="ctr">
            <a:solidFill>
              <a:srgbClr val="FF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2400" y="838200"/>
            <a:ext cx="4572000" cy="400110"/>
          </a:xfrm>
          <a:prstGeom prst="rect">
            <a:avLst/>
          </a:prstGeom>
          <a:noFill/>
        </p:spPr>
        <p:txBody>
          <a:bodyPr wrap="square" rtlCol="0">
            <a:spAutoFit/>
          </a:bodyPr>
          <a:lstStyle/>
          <a:p>
            <a:r>
              <a:rPr lang="en-US" sz="2000" dirty="0" smtClean="0">
                <a:latin typeface="Arial"/>
                <a:cs typeface="Arial"/>
              </a:rPr>
              <a:t>Classifying Images (Minerals )</a:t>
            </a:r>
            <a:endParaRPr lang="en-US" sz="2000" dirty="0" smtClean="0">
              <a:latin typeface="Arial"/>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11266" name="Picture 2" descr="H:\crism images\set example of classwhole\Picture 11.png"/>
          <p:cNvPicPr>
            <a:picLocks noChangeAspect="1" noChangeArrowheads="1"/>
          </p:cNvPicPr>
          <p:nvPr/>
        </p:nvPicPr>
        <p:blipFill>
          <a:blip r:embed="rId3" cstate="print"/>
          <a:srcRect/>
          <a:stretch>
            <a:fillRect/>
          </a:stretch>
        </p:blipFill>
        <p:spPr bwMode="auto">
          <a:xfrm>
            <a:off x="457200" y="1447800"/>
            <a:ext cx="2011630" cy="2063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67" name="Picture 3" descr="H:\crism images\set example of classwhole\Picture 12.png"/>
          <p:cNvPicPr>
            <a:picLocks noChangeAspect="1" noChangeArrowheads="1"/>
          </p:cNvPicPr>
          <p:nvPr/>
        </p:nvPicPr>
        <p:blipFill>
          <a:blip r:embed="rId4" cstate="print"/>
          <a:srcRect/>
          <a:stretch>
            <a:fillRect/>
          </a:stretch>
        </p:blipFill>
        <p:spPr bwMode="auto">
          <a:xfrm>
            <a:off x="381000" y="3962400"/>
            <a:ext cx="2133599" cy="2252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219200" y="3200400"/>
            <a:ext cx="1371600" cy="1015663"/>
          </a:xfrm>
          <a:prstGeom prst="rect">
            <a:avLst/>
          </a:prstGeom>
          <a:noFill/>
        </p:spPr>
        <p:txBody>
          <a:bodyPr wrap="square" rtlCol="0">
            <a:spAutoFit/>
          </a:bodyPr>
          <a:lstStyle/>
          <a:p>
            <a:pPr algn="ctr"/>
            <a:r>
              <a:rPr lang="en-US" sz="1400" dirty="0" err="1" smtClean="0">
                <a:latin typeface="Arial" pitchFamily="34" charset="0"/>
                <a:cs typeface="Arial" pitchFamily="34" charset="0"/>
              </a:rPr>
              <a:t>Vnir</a:t>
            </a:r>
            <a:r>
              <a:rPr lang="en-US" sz="1400" dirty="0" smtClean="0">
                <a:latin typeface="Arial" pitchFamily="34" charset="0"/>
                <a:cs typeface="Arial" pitchFamily="34" charset="0"/>
              </a:rPr>
              <a:t>-fem</a:t>
            </a:r>
          </a:p>
          <a:p>
            <a:pPr algn="ctr"/>
            <a:r>
              <a:rPr lang="en-US" sz="1400" dirty="0" smtClean="0">
                <a:latin typeface="Arial" pitchFamily="34" charset="0"/>
                <a:cs typeface="Arial" pitchFamily="34" charset="0"/>
              </a:rPr>
              <a:t>Oxidized</a:t>
            </a:r>
          </a:p>
          <a:p>
            <a:pPr algn="ctr"/>
            <a:r>
              <a:rPr lang="en-US" sz="1400" dirty="0" smtClean="0">
                <a:latin typeface="Arial" pitchFamily="34" charset="0"/>
                <a:cs typeface="Arial" pitchFamily="34" charset="0"/>
              </a:rPr>
              <a:t>Iron minerals</a:t>
            </a:r>
          </a:p>
          <a:p>
            <a:endParaRPr lang="en-US" dirty="0"/>
          </a:p>
        </p:txBody>
      </p:sp>
      <p:sp>
        <p:nvSpPr>
          <p:cNvPr id="8" name="TextBox 7"/>
          <p:cNvSpPr txBox="1"/>
          <p:nvPr/>
        </p:nvSpPr>
        <p:spPr>
          <a:xfrm>
            <a:off x="990600" y="5715000"/>
            <a:ext cx="1556836" cy="800219"/>
          </a:xfrm>
          <a:prstGeom prst="rect">
            <a:avLst/>
          </a:prstGeom>
          <a:noFill/>
        </p:spPr>
        <p:txBody>
          <a:bodyPr wrap="none" rtlCol="0">
            <a:spAutoFit/>
          </a:bodyPr>
          <a:lstStyle/>
          <a:p>
            <a:pPr algn="ctr"/>
            <a:r>
              <a:rPr lang="en-US" sz="1400" dirty="0" err="1" smtClean="0">
                <a:latin typeface="Arial" pitchFamily="34" charset="0"/>
                <a:cs typeface="Arial" pitchFamily="34" charset="0"/>
              </a:rPr>
              <a:t>Ir_maf</a:t>
            </a:r>
            <a:r>
              <a:rPr lang="en-US" sz="1400" dirty="0" smtClean="0">
                <a:latin typeface="Arial" pitchFamily="34" charset="0"/>
                <a:cs typeface="Arial" pitchFamily="34" charset="0"/>
              </a:rPr>
              <a:t>  </a:t>
            </a:r>
          </a:p>
          <a:p>
            <a:pPr algn="ctr"/>
            <a:r>
              <a:rPr lang="en-US" sz="1400" dirty="0" err="1" smtClean="0">
                <a:latin typeface="Arial" pitchFamily="34" charset="0"/>
                <a:cs typeface="Arial" pitchFamily="34" charset="0"/>
              </a:rPr>
              <a:t>Mafic</a:t>
            </a:r>
            <a:r>
              <a:rPr lang="en-US" sz="1400" dirty="0" smtClean="0">
                <a:latin typeface="Arial" pitchFamily="34" charset="0"/>
                <a:cs typeface="Arial" pitchFamily="34" charset="0"/>
              </a:rPr>
              <a:t> mineralogy</a:t>
            </a:r>
          </a:p>
          <a:p>
            <a:endParaRPr lang="en-US" dirty="0"/>
          </a:p>
        </p:txBody>
      </p:sp>
      <p:pic>
        <p:nvPicPr>
          <p:cNvPr id="7" name="Picture 2" descr="H:\crism images\set example of classwhole\Picture 13.png"/>
          <p:cNvPicPr>
            <a:picLocks noChangeAspect="1" noChangeArrowheads="1"/>
          </p:cNvPicPr>
          <p:nvPr/>
        </p:nvPicPr>
        <p:blipFill>
          <a:blip r:embed="rId5" cstate="print"/>
          <a:srcRect/>
          <a:stretch>
            <a:fillRect/>
          </a:stretch>
        </p:blipFill>
        <p:spPr bwMode="auto">
          <a:xfrm>
            <a:off x="3505200" y="1447800"/>
            <a:ext cx="1869663"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3" descr="H:\crism images\set example of classwhole\Picture 14.png"/>
          <p:cNvPicPr>
            <a:picLocks noChangeAspect="1" noChangeArrowheads="1"/>
          </p:cNvPicPr>
          <p:nvPr/>
        </p:nvPicPr>
        <p:blipFill>
          <a:blip r:embed="rId6" cstate="print"/>
          <a:srcRect/>
          <a:stretch>
            <a:fillRect/>
          </a:stretch>
        </p:blipFill>
        <p:spPr bwMode="auto">
          <a:xfrm>
            <a:off x="3429000" y="4114800"/>
            <a:ext cx="1982764" cy="2122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114800" y="3124200"/>
            <a:ext cx="1232429" cy="954107"/>
          </a:xfrm>
          <a:prstGeom prst="rect">
            <a:avLst/>
          </a:prstGeom>
          <a:noFill/>
        </p:spPr>
        <p:txBody>
          <a:bodyPr wrap="none" rtlCol="0">
            <a:spAutoFit/>
          </a:bodyPr>
          <a:lstStyle/>
          <a:p>
            <a:pPr algn="ctr"/>
            <a:r>
              <a:rPr lang="en-US" sz="1400" dirty="0" err="1" smtClean="0">
                <a:latin typeface="Arial" pitchFamily="34" charset="0"/>
                <a:cs typeface="Arial" pitchFamily="34" charset="0"/>
              </a:rPr>
              <a:t>Ir_phy</a:t>
            </a:r>
            <a:endParaRPr lang="en-US" sz="1400" dirty="0" smtClean="0">
              <a:latin typeface="Arial" pitchFamily="34" charset="0"/>
              <a:cs typeface="Arial" pitchFamily="34" charset="0"/>
            </a:endParaRPr>
          </a:p>
          <a:p>
            <a:pPr algn="ctr"/>
            <a:r>
              <a:rPr lang="en-US" sz="1400" dirty="0" err="1" smtClean="0">
                <a:latin typeface="Arial" pitchFamily="34" charset="0"/>
                <a:cs typeface="Arial" pitchFamily="34" charset="0"/>
              </a:rPr>
              <a:t>Hydroxylated</a:t>
            </a: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silicates</a:t>
            </a:r>
          </a:p>
          <a:p>
            <a:endParaRPr lang="en-US" sz="1400" dirty="0"/>
          </a:p>
        </p:txBody>
      </p:sp>
      <p:sp>
        <p:nvSpPr>
          <p:cNvPr id="11" name="TextBox 10"/>
          <p:cNvSpPr txBox="1"/>
          <p:nvPr/>
        </p:nvSpPr>
        <p:spPr>
          <a:xfrm>
            <a:off x="4495800" y="5867400"/>
            <a:ext cx="1197764" cy="523220"/>
          </a:xfrm>
          <a:prstGeom prst="rect">
            <a:avLst/>
          </a:prstGeom>
          <a:noFill/>
        </p:spPr>
        <p:txBody>
          <a:bodyPr wrap="none" rtlCol="0">
            <a:spAutoFit/>
          </a:bodyPr>
          <a:lstStyle/>
          <a:p>
            <a:pPr algn="ctr"/>
            <a:r>
              <a:rPr lang="en-US" sz="1400" dirty="0" err="1" smtClean="0">
                <a:latin typeface="Arial" pitchFamily="34" charset="0"/>
                <a:cs typeface="Arial" pitchFamily="34" charset="0"/>
              </a:rPr>
              <a:t>Ir_hyd</a:t>
            </a: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Bound water</a:t>
            </a:r>
            <a:endParaRPr lang="en-US" sz="1400" dirty="0">
              <a:latin typeface="Arial" pitchFamily="34" charset="0"/>
              <a:cs typeface="Arial" pitchFamily="34" charset="0"/>
            </a:endParaRPr>
          </a:p>
        </p:txBody>
      </p:sp>
      <p:sp>
        <p:nvSpPr>
          <p:cNvPr id="12" name="TextBox 11"/>
          <p:cNvSpPr txBox="1"/>
          <p:nvPr/>
        </p:nvSpPr>
        <p:spPr>
          <a:xfrm>
            <a:off x="152400" y="895290"/>
            <a:ext cx="2949596" cy="400110"/>
          </a:xfrm>
          <a:prstGeom prst="rect">
            <a:avLst/>
          </a:prstGeom>
          <a:noFill/>
        </p:spPr>
        <p:txBody>
          <a:bodyPr wrap="square" rtlCol="0">
            <a:spAutoFit/>
          </a:bodyPr>
          <a:lstStyle/>
          <a:p>
            <a:r>
              <a:rPr lang="en-US" sz="2000" cap="all" dirty="0" smtClean="0">
                <a:latin typeface="Arial"/>
                <a:cs typeface="Arial"/>
              </a:rPr>
              <a:t>Classification</a:t>
            </a:r>
            <a:endParaRPr lang="en-US" sz="2000" b="1" dirty="0"/>
          </a:p>
        </p:txBody>
      </p:sp>
      <p:pic>
        <p:nvPicPr>
          <p:cNvPr id="13" name="Picture 2" descr="H:\crism images\set example of classwhole\Picture 15.png"/>
          <p:cNvPicPr>
            <a:picLocks noChangeAspect="1" noChangeArrowheads="1"/>
          </p:cNvPicPr>
          <p:nvPr/>
        </p:nvPicPr>
        <p:blipFill>
          <a:blip r:embed="rId7" cstate="print"/>
          <a:srcRect/>
          <a:stretch>
            <a:fillRect/>
          </a:stretch>
        </p:blipFill>
        <p:spPr bwMode="auto">
          <a:xfrm>
            <a:off x="6552995" y="1600200"/>
            <a:ext cx="1983859"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5791200" y="4114800"/>
            <a:ext cx="3185500" cy="1661993"/>
          </a:xfrm>
          <a:prstGeom prst="rect">
            <a:avLst/>
          </a:prstGeom>
          <a:noFill/>
        </p:spPr>
        <p:txBody>
          <a:bodyPr wrap="none" rtlCol="0">
            <a:spAutoFit/>
          </a:bodyPr>
          <a:lstStyle/>
          <a:p>
            <a:pPr algn="ctr"/>
            <a:r>
              <a:rPr lang="en-US" sz="1400" dirty="0" err="1" smtClean="0">
                <a:latin typeface="Arial"/>
                <a:cs typeface="Arial" pitchFamily="34" charset="0"/>
              </a:rPr>
              <a:t>Ir_ice</a:t>
            </a:r>
            <a:endParaRPr lang="en-US" sz="1400" dirty="0" smtClean="0">
              <a:latin typeface="Arial"/>
              <a:cs typeface="Arial" pitchFamily="34" charset="0"/>
            </a:endParaRPr>
          </a:p>
          <a:p>
            <a:pPr algn="ctr"/>
            <a:r>
              <a:rPr lang="en-US" sz="1400" dirty="0" smtClean="0">
                <a:latin typeface="Arial"/>
                <a:cs typeface="Arial" pitchFamily="34" charset="0"/>
              </a:rPr>
              <a:t>Water and CO2 Ice</a:t>
            </a:r>
          </a:p>
          <a:p>
            <a:r>
              <a:rPr lang="en-US" sz="1400" dirty="0" smtClean="0">
                <a:latin typeface="Arial"/>
              </a:rPr>
              <a:t>If  all five minerals have something </a:t>
            </a:r>
          </a:p>
          <a:p>
            <a:r>
              <a:rPr lang="en-US" sz="1400" dirty="0" smtClean="0">
                <a:latin typeface="Arial"/>
              </a:rPr>
              <a:t>present other than “Absent” then the </a:t>
            </a:r>
          </a:p>
          <a:p>
            <a:r>
              <a:rPr lang="en-US" sz="1400" dirty="0" smtClean="0">
                <a:latin typeface="Arial"/>
              </a:rPr>
              <a:t>Closer scientist are to finding answers</a:t>
            </a:r>
          </a:p>
          <a:p>
            <a:r>
              <a:rPr lang="en-US" sz="1400" dirty="0" smtClean="0">
                <a:latin typeface="Arial"/>
              </a:rPr>
              <a:t> regarding Mars.</a:t>
            </a:r>
          </a:p>
          <a:p>
            <a:pPr algn="ct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133600"/>
            <a:ext cx="3505200" cy="2819400"/>
          </a:xfrm>
        </p:spPr>
        <p:txBody>
          <a:bodyPr/>
          <a:lstStyle/>
          <a:p>
            <a:pPr lvl="1"/>
            <a:r>
              <a:rPr lang="en-US" sz="1800" dirty="0" smtClean="0">
                <a:solidFill>
                  <a:schemeClr val="tx1"/>
                </a:solidFill>
                <a:latin typeface="Arial"/>
                <a:cs typeface="Arial"/>
              </a:rPr>
              <a:t>Click on a link</a:t>
            </a:r>
          </a:p>
          <a:p>
            <a:pPr lvl="1"/>
            <a:r>
              <a:rPr lang="en-US" sz="1800" dirty="0" smtClean="0">
                <a:solidFill>
                  <a:schemeClr val="tx1"/>
                </a:solidFill>
                <a:latin typeface="Arial"/>
                <a:cs typeface="Arial"/>
              </a:rPr>
              <a:t>Guide you to the webpage</a:t>
            </a:r>
          </a:p>
          <a:p>
            <a:pPr lvl="1"/>
            <a:r>
              <a:rPr lang="en-US" sz="1800" dirty="0" smtClean="0">
                <a:solidFill>
                  <a:schemeClr val="tx1"/>
                </a:solidFill>
                <a:latin typeface="Arial"/>
                <a:cs typeface="Arial"/>
              </a:rPr>
              <a:t>Enlarge the picture</a:t>
            </a:r>
          </a:p>
          <a:p>
            <a:pPr lvl="1"/>
            <a:r>
              <a:rPr lang="en-US" sz="1800" dirty="0" smtClean="0">
                <a:solidFill>
                  <a:schemeClr val="tx1"/>
                </a:solidFill>
                <a:latin typeface="Arial"/>
                <a:cs typeface="Arial"/>
              </a:rPr>
              <a:t>Save it to a destination </a:t>
            </a:r>
          </a:p>
          <a:p>
            <a:pPr lvl="1"/>
            <a:r>
              <a:rPr lang="en-US" sz="1800" dirty="0" smtClean="0">
                <a:solidFill>
                  <a:schemeClr val="tx1"/>
                </a:solidFill>
                <a:latin typeface="Arial"/>
                <a:cs typeface="Arial"/>
              </a:rPr>
              <a:t>Repeat steps</a:t>
            </a:r>
          </a:p>
          <a:p>
            <a:pPr lvl="1"/>
            <a:endParaRPr lang="en-US" dirty="0" smtClean="0"/>
          </a:p>
          <a:p>
            <a:pPr lvl="1"/>
            <a:endParaRPr lang="en-US" dirty="0" smtClean="0"/>
          </a:p>
          <a:p>
            <a:endParaRPr lang="en-US" dirty="0"/>
          </a:p>
        </p:txBody>
      </p:sp>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5" name="Picture 4" descr="GetAttachment-1.jpg"/>
          <p:cNvPicPr>
            <a:picLocks noChangeAspect="1"/>
          </p:cNvPicPr>
          <p:nvPr/>
        </p:nvPicPr>
        <p:blipFill>
          <a:blip r:embed="rId3" cstate="print"/>
          <a:stretch>
            <a:fillRect/>
          </a:stretch>
        </p:blipFill>
        <p:spPr>
          <a:xfrm>
            <a:off x="4800600" y="1981200"/>
            <a:ext cx="3962400" cy="2772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52400" y="914400"/>
            <a:ext cx="2916446" cy="369332"/>
          </a:xfrm>
          <a:prstGeom prst="rect">
            <a:avLst/>
          </a:prstGeom>
          <a:noFill/>
        </p:spPr>
        <p:txBody>
          <a:bodyPr wrap="none" rtlCol="0">
            <a:spAutoFit/>
          </a:bodyPr>
          <a:lstStyle/>
          <a:p>
            <a:r>
              <a:rPr lang="en-US" cap="all" dirty="0" smtClean="0">
                <a:latin typeface="Arial"/>
                <a:cs typeface="Arial"/>
              </a:rPr>
              <a:t>Downloading IMAGES</a:t>
            </a:r>
            <a:endParaRPr lang="en-US" cap="all"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4" name="TextBox 3"/>
          <p:cNvSpPr txBox="1"/>
          <p:nvPr/>
        </p:nvSpPr>
        <p:spPr>
          <a:xfrm>
            <a:off x="152400" y="914400"/>
            <a:ext cx="3989669" cy="400110"/>
          </a:xfrm>
          <a:prstGeom prst="rect">
            <a:avLst/>
          </a:prstGeom>
          <a:noFill/>
        </p:spPr>
        <p:txBody>
          <a:bodyPr wrap="none" rtlCol="0">
            <a:spAutoFit/>
          </a:bodyPr>
          <a:lstStyle/>
          <a:p>
            <a:r>
              <a:rPr lang="en-US" sz="2000" cap="all" dirty="0" smtClean="0">
                <a:latin typeface="Arial"/>
                <a:cs typeface="Arial"/>
              </a:rPr>
              <a:t>Moving Images into Kitoto</a:t>
            </a:r>
            <a:endParaRPr lang="en-US" sz="2000" cap="all" dirty="0">
              <a:latin typeface="Arial"/>
              <a:cs typeface="Arial"/>
            </a:endParaRPr>
          </a:p>
        </p:txBody>
      </p:sp>
      <p:pic>
        <p:nvPicPr>
          <p:cNvPr id="5" name="Picture 4" descr="GetAttachment.jpg"/>
          <p:cNvPicPr>
            <a:picLocks noChangeAspect="1"/>
          </p:cNvPicPr>
          <p:nvPr/>
        </p:nvPicPr>
        <p:blipFill>
          <a:blip r:embed="rId3" cstate="print"/>
          <a:stretch>
            <a:fillRect/>
          </a:stretch>
        </p:blipFill>
        <p:spPr>
          <a:xfrm>
            <a:off x="1600200" y="2057400"/>
            <a:ext cx="6858000" cy="4286250"/>
          </a:xfrm>
          <a:prstGeom prst="rect">
            <a:avLst/>
          </a:prstGeom>
        </p:spPr>
      </p:pic>
      <p:sp>
        <p:nvSpPr>
          <p:cNvPr id="6" name="TextBox 5"/>
          <p:cNvSpPr txBox="1"/>
          <p:nvPr/>
        </p:nvSpPr>
        <p:spPr>
          <a:xfrm>
            <a:off x="152400" y="1295400"/>
            <a:ext cx="2912501" cy="369332"/>
          </a:xfrm>
          <a:prstGeom prst="rect">
            <a:avLst/>
          </a:prstGeom>
          <a:noFill/>
        </p:spPr>
        <p:txBody>
          <a:bodyPr wrap="none" rtlCol="0">
            <a:spAutoFit/>
          </a:bodyPr>
          <a:lstStyle/>
          <a:p>
            <a:r>
              <a:rPr lang="en-US" dirty="0" smtClean="0">
                <a:latin typeface="Arial"/>
                <a:cs typeface="Arial"/>
              </a:rPr>
              <a:t>Directory of saved pictures</a:t>
            </a:r>
            <a:endParaRPr lang="en-US"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sz="1800" dirty="0" smtClean="0">
                <a:latin typeface="Arial"/>
                <a:cs typeface="Arial"/>
              </a:rPr>
              <a:t>Logging </a:t>
            </a:r>
            <a:r>
              <a:rPr lang="en-US" sz="1800" dirty="0" smtClean="0">
                <a:latin typeface="Arial"/>
                <a:cs typeface="Arial"/>
              </a:rPr>
              <a:t>into </a:t>
            </a:r>
            <a:r>
              <a:rPr lang="en-US" sz="1800" dirty="0" smtClean="0">
                <a:latin typeface="Arial"/>
                <a:cs typeface="Arial"/>
              </a:rPr>
              <a:t>Kitoto</a:t>
            </a:r>
          </a:p>
          <a:p>
            <a:pPr lvl="1"/>
            <a:endParaRPr lang="en-US" dirty="0" smtClean="0"/>
          </a:p>
          <a:p>
            <a:pPr lvl="1"/>
            <a:endParaRPr lang="en-US" dirty="0"/>
          </a:p>
        </p:txBody>
      </p:sp>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4" name="Picture 3" descr="Picture 1.png"/>
          <p:cNvPicPr>
            <a:picLocks noChangeAspect="1"/>
          </p:cNvPicPr>
          <p:nvPr/>
        </p:nvPicPr>
        <p:blipFill>
          <a:blip r:embed="rId3" cstate="print"/>
          <a:stretch>
            <a:fillRect/>
          </a:stretch>
        </p:blipFill>
        <p:spPr>
          <a:xfrm>
            <a:off x="914400" y="2514600"/>
            <a:ext cx="7404100" cy="2971800"/>
          </a:xfrm>
          <a:prstGeom prst="rect">
            <a:avLst/>
          </a:prstGeom>
        </p:spPr>
      </p:pic>
      <p:sp>
        <p:nvSpPr>
          <p:cNvPr id="5" name="TextBox 4"/>
          <p:cNvSpPr txBox="1"/>
          <p:nvPr/>
        </p:nvSpPr>
        <p:spPr>
          <a:xfrm>
            <a:off x="152400" y="914400"/>
            <a:ext cx="3989669" cy="400110"/>
          </a:xfrm>
          <a:prstGeom prst="rect">
            <a:avLst/>
          </a:prstGeom>
          <a:noFill/>
        </p:spPr>
        <p:txBody>
          <a:bodyPr wrap="none" rtlCol="0">
            <a:spAutoFit/>
          </a:bodyPr>
          <a:lstStyle/>
          <a:p>
            <a:r>
              <a:rPr lang="en-US" sz="2000" cap="all" dirty="0" smtClean="0">
                <a:latin typeface="Arial"/>
                <a:cs typeface="Arial"/>
              </a:rPr>
              <a:t>Moving Images into Kitoto</a:t>
            </a:r>
            <a:endParaRPr lang="en-US" sz="2000" cap="all"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4" name="TextBox 3"/>
          <p:cNvSpPr txBox="1"/>
          <p:nvPr/>
        </p:nvSpPr>
        <p:spPr>
          <a:xfrm>
            <a:off x="304800" y="838200"/>
            <a:ext cx="3135694" cy="400110"/>
          </a:xfrm>
          <a:prstGeom prst="rect">
            <a:avLst/>
          </a:prstGeom>
          <a:noFill/>
        </p:spPr>
        <p:txBody>
          <a:bodyPr wrap="none" rtlCol="0">
            <a:spAutoFit/>
          </a:bodyPr>
          <a:lstStyle/>
          <a:p>
            <a:r>
              <a:rPr lang="en-US" sz="2000" dirty="0" smtClean="0">
                <a:latin typeface="Arial"/>
                <a:cs typeface="Arial"/>
              </a:rPr>
              <a:t>Moving Images into Kitoto</a:t>
            </a:r>
            <a:endParaRPr lang="en-US" sz="2000" dirty="0">
              <a:latin typeface="Arial"/>
              <a:cs typeface="Arial"/>
            </a:endParaRPr>
          </a:p>
        </p:txBody>
      </p:sp>
      <p:pic>
        <p:nvPicPr>
          <p:cNvPr id="5" name="Picture 4" descr="Picture 3.png"/>
          <p:cNvPicPr>
            <a:picLocks noChangeAspect="1"/>
          </p:cNvPicPr>
          <p:nvPr/>
        </p:nvPicPr>
        <p:blipFill>
          <a:blip r:embed="rId3" cstate="print"/>
          <a:stretch>
            <a:fillRect/>
          </a:stretch>
        </p:blipFill>
        <p:spPr>
          <a:xfrm>
            <a:off x="304800" y="1524000"/>
            <a:ext cx="5276850" cy="4763057"/>
          </a:xfrm>
          <a:prstGeom prst="rect">
            <a:avLst/>
          </a:prstGeom>
        </p:spPr>
      </p:pic>
      <p:sp>
        <p:nvSpPr>
          <p:cNvPr id="6" name="TextBox 5"/>
          <p:cNvSpPr txBox="1"/>
          <p:nvPr/>
        </p:nvSpPr>
        <p:spPr>
          <a:xfrm>
            <a:off x="5638800" y="1905000"/>
            <a:ext cx="3034805" cy="1615827"/>
          </a:xfrm>
          <a:prstGeom prst="rect">
            <a:avLst/>
          </a:prstGeom>
          <a:noFill/>
        </p:spPr>
        <p:txBody>
          <a:bodyPr wrap="none" rtlCol="0">
            <a:spAutoFit/>
          </a:bodyPr>
          <a:lstStyle/>
          <a:p>
            <a:pPr>
              <a:buFont typeface="Arial" pitchFamily="34" charset="0"/>
              <a:buChar char="•"/>
            </a:pPr>
            <a:r>
              <a:rPr lang="en-US" dirty="0" smtClean="0">
                <a:latin typeface="Arial"/>
                <a:cs typeface="Arial"/>
              </a:rPr>
              <a:t>Change directory to home</a:t>
            </a:r>
          </a:p>
          <a:p>
            <a:pPr>
              <a:buFont typeface="Arial" pitchFamily="34" charset="0"/>
              <a:buChar char="•"/>
            </a:pPr>
            <a:r>
              <a:rPr lang="en-US" dirty="0" smtClean="0">
                <a:latin typeface="Arial"/>
                <a:cs typeface="Arial"/>
              </a:rPr>
              <a:t>List all files in that directory</a:t>
            </a:r>
          </a:p>
          <a:p>
            <a:pPr>
              <a:buFont typeface="Arial" pitchFamily="34" charset="0"/>
              <a:buChar char="•"/>
            </a:pPr>
            <a:r>
              <a:rPr lang="en-US" dirty="0" smtClean="0">
                <a:latin typeface="Arial"/>
                <a:cs typeface="Arial"/>
              </a:rPr>
              <a:t>Change directory to </a:t>
            </a:r>
            <a:r>
              <a:rPr lang="en-US" dirty="0" err="1" smtClean="0">
                <a:latin typeface="Arial"/>
                <a:cs typeface="Arial"/>
              </a:rPr>
              <a:t>crism</a:t>
            </a:r>
            <a:endParaRPr lang="en-US" dirty="0" smtClean="0">
              <a:latin typeface="Arial"/>
              <a:cs typeface="Arial"/>
            </a:endParaRPr>
          </a:p>
          <a:p>
            <a:pPr>
              <a:buFont typeface="Arial" pitchFamily="34" charset="0"/>
              <a:buChar char="•"/>
            </a:pPr>
            <a:r>
              <a:rPr lang="en-US" dirty="0" smtClean="0">
                <a:latin typeface="Arial"/>
                <a:cs typeface="Arial"/>
              </a:rPr>
              <a:t>List files in </a:t>
            </a:r>
            <a:r>
              <a:rPr lang="en-US" dirty="0" err="1" smtClean="0">
                <a:latin typeface="Arial"/>
                <a:cs typeface="Arial"/>
              </a:rPr>
              <a:t>crism</a:t>
            </a:r>
            <a:endParaRPr lang="en-US" dirty="0" smtClean="0">
              <a:latin typeface="Arial"/>
              <a:cs typeface="Arial"/>
            </a:endParaRPr>
          </a:p>
          <a:p>
            <a:pPr>
              <a:buFont typeface="Arial" pitchFamily="34" charset="0"/>
              <a:buChar char="•"/>
            </a:pPr>
            <a:r>
              <a:rPr lang="en-US" dirty="0" smtClean="0">
                <a:latin typeface="Arial"/>
                <a:cs typeface="Arial"/>
              </a:rPr>
              <a:t>List files in images</a:t>
            </a:r>
          </a:p>
          <a:p>
            <a:pPr>
              <a:buFont typeface="Arial" pitchFamily="34" charset="0"/>
              <a:buChar char="•"/>
            </a:pPr>
            <a:endParaRPr lang="en-US" sz="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1600" dirty="0" smtClean="0">
                <a:latin typeface="Arial" pitchFamily="34" charset="0"/>
                <a:cs typeface="Arial" pitchFamily="34" charset="0"/>
              </a:rPr>
              <a:t>Abstract</a:t>
            </a:r>
          </a:p>
          <a:p>
            <a:r>
              <a:rPr lang="en-US" sz="1600" dirty="0" smtClean="0">
                <a:latin typeface="Arial" pitchFamily="34" charset="0"/>
                <a:cs typeface="Arial" pitchFamily="34" charset="0"/>
              </a:rPr>
              <a:t>Key Words</a:t>
            </a:r>
          </a:p>
          <a:p>
            <a:r>
              <a:rPr lang="en-US" sz="1600" dirty="0" smtClean="0">
                <a:latin typeface="Arial" pitchFamily="34" charset="0"/>
                <a:cs typeface="Arial" pitchFamily="34" charset="0"/>
              </a:rPr>
              <a:t>CRISM Background</a:t>
            </a:r>
          </a:p>
          <a:p>
            <a:pPr lvl="1"/>
            <a:r>
              <a:rPr lang="en-US" sz="1400" dirty="0" smtClean="0">
                <a:solidFill>
                  <a:schemeClr val="accent6">
                    <a:lumMod val="75000"/>
                  </a:schemeClr>
                </a:solidFill>
                <a:latin typeface="Arial" pitchFamily="34" charset="0"/>
                <a:cs typeface="Arial" pitchFamily="34" charset="0"/>
              </a:rPr>
              <a:t>Frequently asked Questions about Mars</a:t>
            </a:r>
          </a:p>
          <a:p>
            <a:pPr lvl="1"/>
            <a:r>
              <a:rPr lang="en-US" sz="1400" dirty="0" smtClean="0">
                <a:solidFill>
                  <a:schemeClr val="accent6">
                    <a:lumMod val="75000"/>
                  </a:schemeClr>
                </a:solidFill>
                <a:latin typeface="Arial" pitchFamily="34" charset="0"/>
                <a:cs typeface="Arial" pitchFamily="34" charset="0"/>
              </a:rPr>
              <a:t>Purpose of CRISM?</a:t>
            </a:r>
          </a:p>
          <a:p>
            <a:pPr lvl="1"/>
            <a:r>
              <a:rPr lang="en-US" sz="1400" dirty="0" smtClean="0">
                <a:solidFill>
                  <a:schemeClr val="accent6">
                    <a:lumMod val="75000"/>
                  </a:schemeClr>
                </a:solidFill>
                <a:latin typeface="Arial" pitchFamily="34" charset="0"/>
                <a:cs typeface="Arial" pitchFamily="34" charset="0"/>
              </a:rPr>
              <a:t>Goals of CRISM</a:t>
            </a:r>
          </a:p>
          <a:p>
            <a:pPr lvl="1"/>
            <a:r>
              <a:rPr lang="en-US" sz="1400" dirty="0" smtClean="0">
                <a:solidFill>
                  <a:schemeClr val="accent6">
                    <a:lumMod val="75000"/>
                  </a:schemeClr>
                </a:solidFill>
                <a:latin typeface="Arial" pitchFamily="34" charset="0"/>
                <a:cs typeface="Arial" pitchFamily="34" charset="0"/>
              </a:rPr>
              <a:t>“Follow the water”</a:t>
            </a:r>
          </a:p>
          <a:p>
            <a:r>
              <a:rPr lang="en-US" sz="1600" dirty="0" smtClean="0">
                <a:latin typeface="Arial" pitchFamily="34" charset="0"/>
                <a:cs typeface="Arial" pitchFamily="34" charset="0"/>
              </a:rPr>
              <a:t>Instrument Overview</a:t>
            </a:r>
          </a:p>
          <a:p>
            <a:r>
              <a:rPr lang="en-US" sz="1600" dirty="0" smtClean="0">
                <a:latin typeface="Arial" pitchFamily="34" charset="0"/>
                <a:cs typeface="Arial" pitchFamily="34" charset="0"/>
              </a:rPr>
              <a:t>Classifying data (observations)</a:t>
            </a:r>
          </a:p>
          <a:p>
            <a:pPr lvl="1"/>
            <a:r>
              <a:rPr lang="en-US" sz="1400" dirty="0" smtClean="0">
                <a:solidFill>
                  <a:srgbClr val="E36406"/>
                </a:solidFill>
                <a:latin typeface="Arial" pitchFamily="34" charset="0"/>
                <a:cs typeface="Arial" pitchFamily="34" charset="0"/>
              </a:rPr>
              <a:t>Database</a:t>
            </a:r>
          </a:p>
          <a:p>
            <a:pPr lvl="1"/>
            <a:r>
              <a:rPr lang="en-US" sz="1400" dirty="0" smtClean="0">
                <a:solidFill>
                  <a:srgbClr val="E36406"/>
                </a:solidFill>
                <a:latin typeface="Arial" pitchFamily="34" charset="0"/>
                <a:cs typeface="Arial" pitchFamily="34" charset="0"/>
              </a:rPr>
              <a:t>Process to Classify</a:t>
            </a:r>
          </a:p>
          <a:p>
            <a:pPr lvl="1"/>
            <a:r>
              <a:rPr lang="en-US" sz="1400" dirty="0" smtClean="0">
                <a:solidFill>
                  <a:srgbClr val="E36406"/>
                </a:solidFill>
                <a:latin typeface="Arial" pitchFamily="34" charset="0"/>
                <a:cs typeface="Arial" pitchFamily="34" charset="0"/>
              </a:rPr>
              <a:t>Downloading and Saving</a:t>
            </a:r>
          </a:p>
          <a:p>
            <a:pPr lvl="1"/>
            <a:r>
              <a:rPr lang="en-US" sz="1400" dirty="0" err="1" smtClean="0">
                <a:solidFill>
                  <a:srgbClr val="E36406"/>
                </a:solidFill>
                <a:latin typeface="Arial" pitchFamily="34" charset="0"/>
                <a:cs typeface="Arial" pitchFamily="34" charset="0"/>
              </a:rPr>
              <a:t>Kitoto</a:t>
            </a:r>
            <a:endParaRPr lang="en-US" sz="1400" dirty="0" smtClean="0">
              <a:solidFill>
                <a:srgbClr val="E36406"/>
              </a:solidFill>
              <a:latin typeface="Arial" pitchFamily="34" charset="0"/>
              <a:cs typeface="Arial" pitchFamily="34" charset="0"/>
            </a:endParaRPr>
          </a:p>
          <a:p>
            <a:r>
              <a:rPr lang="en-US" sz="1600" dirty="0" smtClean="0">
                <a:latin typeface="Arial" pitchFamily="34" charset="0"/>
                <a:cs typeface="Arial" pitchFamily="34" charset="0"/>
              </a:rPr>
              <a:t>Future Research</a:t>
            </a:r>
          </a:p>
          <a:p>
            <a:r>
              <a:rPr lang="en-US" sz="1600" dirty="0" smtClean="0">
                <a:latin typeface="Arial" pitchFamily="34" charset="0"/>
                <a:cs typeface="Arial" pitchFamily="34" charset="0"/>
              </a:rPr>
              <a:t>References </a:t>
            </a:r>
          </a:p>
          <a:p>
            <a:endParaRPr lang="en-US" sz="1600" dirty="0" smtClean="0">
              <a:latin typeface="Arial" pitchFamily="34" charset="0"/>
              <a:cs typeface="Arial" pitchFamily="34" charset="0"/>
            </a:endParaRPr>
          </a:p>
          <a:p>
            <a:endParaRPr lang="en-US" sz="2400" dirty="0" smtClean="0">
              <a:latin typeface="Arial" pitchFamily="34" charset="0"/>
              <a:cs typeface="Arial" pitchFamily="34" charset="0"/>
            </a:endParaRPr>
          </a:p>
          <a:p>
            <a:pPr lvl="1">
              <a:buNone/>
            </a:pPr>
            <a:endParaRPr lang="en-US" sz="2000" dirty="0" smtClean="0">
              <a:solidFill>
                <a:schemeClr val="accent3">
                  <a:lumMod val="75000"/>
                </a:schemeClr>
              </a:solidFill>
              <a:latin typeface="Arial" pitchFamily="34" charset="0"/>
              <a:cs typeface="Arial" pitchFamily="34" charset="0"/>
            </a:endParaRPr>
          </a:p>
          <a:p>
            <a:pPr lvl="1">
              <a:buNone/>
            </a:pPr>
            <a:endParaRPr lang="en-US" sz="2000" dirty="0" smtClean="0">
              <a:solidFill>
                <a:schemeClr val="accent3">
                  <a:lumMod val="75000"/>
                </a:schemeClr>
              </a:solidFill>
              <a:latin typeface="Arial" pitchFamily="34" charset="0"/>
              <a:cs typeface="Arial" pitchFamily="34" charset="0"/>
            </a:endParaRPr>
          </a:p>
          <a:p>
            <a:pPr lvl="1">
              <a:buNone/>
            </a:pPr>
            <a:endParaRPr lang="en-US" sz="2000" dirty="0" smtClean="0">
              <a:solidFill>
                <a:schemeClr val="accent3">
                  <a:lumMod val="75000"/>
                </a:schemeClr>
              </a:solidFill>
              <a:latin typeface="Arial" pitchFamily="34" charset="0"/>
              <a:cs typeface="Arial" pitchFamily="34" charset="0"/>
            </a:endParaRPr>
          </a:p>
          <a:p>
            <a:pPr lvl="1"/>
            <a:endParaRPr lang="en-US" sz="2000" dirty="0" smtClean="0">
              <a:solidFill>
                <a:schemeClr val="accent3">
                  <a:lumMod val="75000"/>
                </a:schemeClr>
              </a:solidFill>
              <a:latin typeface="Arial" pitchFamily="34" charset="0"/>
              <a:cs typeface="Arial" pitchFamily="34" charset="0"/>
            </a:endParaRPr>
          </a:p>
          <a:p>
            <a:pPr lvl="1">
              <a:buNone/>
            </a:pPr>
            <a:endParaRPr lang="en-US" sz="2000" dirty="0" smtClean="0">
              <a:solidFill>
                <a:schemeClr val="accent3">
                  <a:lumMod val="75000"/>
                </a:schemeClr>
              </a:solidFill>
            </a:endParaRPr>
          </a:p>
          <a:p>
            <a:pPr lvl="1">
              <a:buNone/>
            </a:pPr>
            <a:endParaRPr lang="en-US" sz="2000" dirty="0" smtClean="0">
              <a:solidFill>
                <a:schemeClr val="accent3">
                  <a:lumMod val="75000"/>
                </a:schemeClr>
              </a:solidFill>
            </a:endParaRPr>
          </a:p>
          <a:p>
            <a:pPr lvl="1"/>
            <a:endParaRPr lang="en-US" sz="2000" dirty="0" smtClean="0">
              <a:solidFill>
                <a:schemeClr val="accent3">
                  <a:lumMod val="75000"/>
                </a:schemeClr>
              </a:solidFill>
            </a:endParaRPr>
          </a:p>
          <a:p>
            <a:pPr lvl="1"/>
            <a:endParaRPr lang="en-US" dirty="0" smtClean="0"/>
          </a:p>
        </p:txBody>
      </p:sp>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5" name="Rectangle 4"/>
          <p:cNvSpPr/>
          <p:nvPr/>
        </p:nvSpPr>
        <p:spPr>
          <a:xfrm>
            <a:off x="152401" y="833735"/>
            <a:ext cx="1981200" cy="461665"/>
          </a:xfrm>
          <a:prstGeom prst="rect">
            <a:avLst/>
          </a:prstGeom>
        </p:spPr>
        <p:txBody>
          <a:bodyPr wrap="square">
            <a:spAutoFit/>
          </a:bodyPr>
          <a:lstStyle/>
          <a:p>
            <a:pPr marL="274320" lvl="0" indent="-274320">
              <a:spcBef>
                <a:spcPct val="20000"/>
              </a:spcBef>
              <a:buClr>
                <a:srgbClr val="B83D68"/>
              </a:buClr>
              <a:buSzPct val="85000"/>
            </a:pPr>
            <a:r>
              <a:rPr lang="en-US" sz="2400" dirty="0" smtClean="0">
                <a:solidFill>
                  <a:prstClr val="black"/>
                </a:solidFill>
                <a:latin typeface="Arial" pitchFamily="34" charset="0"/>
                <a:cs typeface="Arial" pitchFamily="34" charset="0"/>
              </a:rPr>
              <a:t>OVERVIEW</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981200"/>
            <a:ext cx="8503920" cy="2209800"/>
          </a:xfrm>
        </p:spPr>
        <p:txBody>
          <a:bodyPr>
            <a:normAutofit/>
          </a:bodyPr>
          <a:lstStyle/>
          <a:p>
            <a:r>
              <a:rPr lang="en-US" sz="1800" dirty="0" smtClean="0">
                <a:latin typeface="Arial"/>
                <a:cs typeface="Arial"/>
              </a:rPr>
              <a:t>Create a program that will read the files from kitoto and classify CRISM images</a:t>
            </a:r>
          </a:p>
          <a:p>
            <a:pPr>
              <a:buNone/>
            </a:pPr>
            <a:r>
              <a:rPr lang="en-US" sz="1800" dirty="0" smtClean="0">
                <a:latin typeface="Arial"/>
                <a:cs typeface="Arial"/>
              </a:rPr>
              <a:t>     automatically instead of being done by hand.</a:t>
            </a:r>
          </a:p>
          <a:p>
            <a:endParaRPr lang="en-US" sz="1800" dirty="0" smtClean="0">
              <a:latin typeface="Arial"/>
              <a:cs typeface="Arial"/>
            </a:endParaRPr>
          </a:p>
          <a:p>
            <a:r>
              <a:rPr lang="en-US" sz="1800" dirty="0" smtClean="0">
                <a:latin typeface="Arial"/>
                <a:cs typeface="Arial"/>
              </a:rPr>
              <a:t>The data that we have classified will be sent to CRISM Researchers and NASA to use in future research to understand Mars atmosphere, where and when did the water on Mars occur, if Mars is suitable for life and if there can be human exploration on Mars. </a:t>
            </a:r>
            <a:endParaRPr lang="en-US" sz="1800" dirty="0">
              <a:latin typeface="Arial"/>
              <a:cs typeface="Arial"/>
            </a:endParaRPr>
          </a:p>
        </p:txBody>
      </p:sp>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4" name="TextBox 3"/>
          <p:cNvSpPr txBox="1"/>
          <p:nvPr/>
        </p:nvSpPr>
        <p:spPr>
          <a:xfrm>
            <a:off x="533400" y="533400"/>
            <a:ext cx="2476910" cy="461665"/>
          </a:xfrm>
          <a:prstGeom prst="rect">
            <a:avLst/>
          </a:prstGeom>
          <a:noFill/>
        </p:spPr>
        <p:txBody>
          <a:bodyPr wrap="none" rtlCol="0">
            <a:spAutoFit/>
          </a:bodyPr>
          <a:lstStyle/>
          <a:p>
            <a:r>
              <a:rPr lang="en-US" sz="2400" dirty="0" smtClean="0">
                <a:latin typeface="Arial"/>
                <a:cs typeface="Arial"/>
              </a:rPr>
              <a:t>Future Research </a:t>
            </a:r>
            <a:endParaRPr lang="en-US" sz="24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1400" dirty="0" smtClean="0">
                <a:latin typeface="Arial"/>
                <a:cs typeface="Arial"/>
              </a:rPr>
              <a:t>JHU.APL Webmaster. CRISM Compact Reconnaissance Imaging Spectrometer for Mars. March 15 2010 from http://crism.jhuapl.edu/.</a:t>
            </a:r>
          </a:p>
          <a:p>
            <a:r>
              <a:rPr lang="en-US" sz="1400" dirty="0" smtClean="0">
                <a:latin typeface="Arial"/>
                <a:cs typeface="Arial"/>
              </a:rPr>
              <a:t>Jim Wilson. NASA http://</a:t>
            </a:r>
            <a:r>
              <a:rPr lang="en-US" sz="1400" dirty="0" err="1" smtClean="0">
                <a:latin typeface="Arial"/>
                <a:cs typeface="Arial"/>
              </a:rPr>
              <a:t>www.nasa.gov</a:t>
            </a:r>
            <a:endParaRPr lang="en-US" sz="1400" dirty="0">
              <a:latin typeface="Arial"/>
              <a:cs typeface="Arial"/>
            </a:endParaRPr>
          </a:p>
        </p:txBody>
      </p:sp>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4" name="TextBox 3"/>
          <p:cNvSpPr txBox="1"/>
          <p:nvPr/>
        </p:nvSpPr>
        <p:spPr>
          <a:xfrm>
            <a:off x="152400" y="838200"/>
            <a:ext cx="2288156" cy="461665"/>
          </a:xfrm>
          <a:prstGeom prst="rect">
            <a:avLst/>
          </a:prstGeom>
          <a:noFill/>
        </p:spPr>
        <p:txBody>
          <a:bodyPr wrap="none" rtlCol="0">
            <a:spAutoFit/>
          </a:bodyPr>
          <a:lstStyle/>
          <a:p>
            <a:r>
              <a:rPr lang="en-US" sz="2400" dirty="0" smtClean="0">
                <a:latin typeface="Arial"/>
                <a:cs typeface="Arial"/>
              </a:rPr>
              <a:t>REFERENCES</a:t>
            </a:r>
            <a:endParaRPr lang="en-US" sz="24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4" name="TextBox 3"/>
          <p:cNvSpPr txBox="1"/>
          <p:nvPr/>
        </p:nvSpPr>
        <p:spPr>
          <a:xfrm>
            <a:off x="152400" y="833735"/>
            <a:ext cx="2209800" cy="461665"/>
          </a:xfrm>
          <a:prstGeom prst="rect">
            <a:avLst/>
          </a:prstGeom>
          <a:noFill/>
        </p:spPr>
        <p:txBody>
          <a:bodyPr wrap="square" rtlCol="0">
            <a:spAutoFit/>
          </a:bodyPr>
          <a:lstStyle/>
          <a:p>
            <a:r>
              <a:rPr lang="en-US" sz="2400" dirty="0" smtClean="0">
                <a:latin typeface="Arial" pitchFamily="34" charset="0"/>
                <a:cs typeface="Arial" pitchFamily="34" charset="0"/>
              </a:rPr>
              <a:t>ABSTRACT</a:t>
            </a:r>
            <a:endParaRPr lang="en-US" sz="2400" dirty="0">
              <a:latin typeface="Arial" pitchFamily="34" charset="0"/>
              <a:cs typeface="Arial" pitchFamily="34" charset="0"/>
            </a:endParaRPr>
          </a:p>
        </p:txBody>
      </p:sp>
      <p:sp>
        <p:nvSpPr>
          <p:cNvPr id="5" name="TextBox 4"/>
          <p:cNvSpPr txBox="1"/>
          <p:nvPr/>
        </p:nvSpPr>
        <p:spPr>
          <a:xfrm>
            <a:off x="2057400" y="1676400"/>
            <a:ext cx="5181600" cy="4524314"/>
          </a:xfrm>
          <a:prstGeom prst="rect">
            <a:avLst/>
          </a:prstGeom>
          <a:noFill/>
        </p:spPr>
        <p:txBody>
          <a:bodyPr wrap="square" rtlCol="0">
            <a:spAutoFit/>
          </a:bodyPr>
          <a:lstStyle/>
          <a:p>
            <a:r>
              <a:rPr lang="en-US" sz="1200" dirty="0" smtClean="0"/>
              <a:t>	For years many people have had questions concerning Mars atmosphere climate, and surface. If water had ever existed on Mars and if so where and when did the water occur? Is Mars suitable for life? Can there be human exploration and colonization on Mars? NASA uses it’s high tech seeking instrument known as CRISM (The Compact Reconnaissance Imaging Spectrometer for Mars) to trace the past and present water on Martian Mars to try and answer these questions that have yet to be fully answered. The CRISM instrument is sent to Mars to take images of Mars surface in search for minerals that may indicate that water is present.  </a:t>
            </a:r>
          </a:p>
          <a:p>
            <a:r>
              <a:rPr lang="en-US" sz="1200" dirty="0" smtClean="0"/>
              <a:t>	The 2009-2010 undergrad Research team primary focus was to create a program using map lab that will classify CRISM data in a shorter time frame than what it will take to classify by hand. The CRISM research consisted of manually classifying images from Mars and placing them into excel’s data base, downloading images and storing them into </a:t>
            </a:r>
            <a:r>
              <a:rPr lang="en-US" sz="1200" dirty="0" err="1" smtClean="0"/>
              <a:t>Kitoto’s</a:t>
            </a:r>
            <a:r>
              <a:rPr lang="en-US" sz="1200" dirty="0" smtClean="0"/>
              <a:t> server so that the program can read and return results of the overall images and mineral images.  These images can be classified as excellent, fair, poor, and absent. The classification of each image will show whether there is a lot, little, or no water in each kind of mineral. The five minerals are oxidized iron minerals, </a:t>
            </a:r>
            <a:r>
              <a:rPr lang="en-US" sz="1200" dirty="0" err="1" smtClean="0"/>
              <a:t>mafic</a:t>
            </a:r>
            <a:r>
              <a:rPr lang="en-US" sz="1200" dirty="0" smtClean="0"/>
              <a:t> mineralogy, </a:t>
            </a:r>
            <a:r>
              <a:rPr lang="en-US" sz="1200" dirty="0" err="1" smtClean="0"/>
              <a:t>hydroxylated</a:t>
            </a:r>
            <a:r>
              <a:rPr lang="en-US" sz="1200" dirty="0" smtClean="0"/>
              <a:t> silicates, bound water and CO2 water. The images that show the most signs of water in certain areas on Martian will be examined more closely. Currently, the CRISM team working is on creating this program in Mat Lab.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3203448" cy="3044952"/>
          </a:xfrm>
        </p:spPr>
        <p:txBody>
          <a:bodyPr/>
          <a:lstStyle/>
          <a:p>
            <a:r>
              <a:rPr lang="en-US" sz="1600" dirty="0" smtClean="0">
                <a:latin typeface="Arial" pitchFamily="34" charset="0"/>
                <a:cs typeface="Arial" pitchFamily="34" charset="0"/>
              </a:rPr>
              <a:t>Mineral</a:t>
            </a:r>
          </a:p>
          <a:p>
            <a:r>
              <a:rPr lang="en-US" sz="1600" dirty="0" smtClean="0">
                <a:latin typeface="Arial" pitchFamily="34" charset="0"/>
                <a:cs typeface="Arial" pitchFamily="34" charset="0"/>
              </a:rPr>
              <a:t>(Reflectance) spectroscopy</a:t>
            </a:r>
          </a:p>
          <a:p>
            <a:r>
              <a:rPr lang="en-US" sz="1600" dirty="0" smtClean="0">
                <a:latin typeface="Arial" pitchFamily="34" charset="0"/>
                <a:cs typeface="Arial" pitchFamily="34" charset="0"/>
              </a:rPr>
              <a:t>Oxidized iron minerals</a:t>
            </a:r>
          </a:p>
          <a:p>
            <a:r>
              <a:rPr lang="en-US" sz="1600" dirty="0" smtClean="0">
                <a:latin typeface="Arial" pitchFamily="34" charset="0"/>
                <a:cs typeface="Arial" pitchFamily="34" charset="0"/>
              </a:rPr>
              <a:t>Mafic mineralogy</a:t>
            </a:r>
          </a:p>
          <a:p>
            <a:r>
              <a:rPr lang="en-US" sz="1600" dirty="0" smtClean="0">
                <a:latin typeface="Arial" pitchFamily="34" charset="0"/>
                <a:cs typeface="Arial" pitchFamily="34" charset="0"/>
              </a:rPr>
              <a:t>Hydroxlated sillicates</a:t>
            </a:r>
          </a:p>
          <a:p>
            <a:r>
              <a:rPr lang="en-US" sz="1600" dirty="0" smtClean="0">
                <a:latin typeface="Arial" pitchFamily="34" charset="0"/>
                <a:cs typeface="Arial" pitchFamily="34" charset="0"/>
              </a:rPr>
              <a:t>Bound water</a:t>
            </a:r>
          </a:p>
          <a:p>
            <a:r>
              <a:rPr lang="en-US" sz="1600" dirty="0" smtClean="0">
                <a:latin typeface="Arial" pitchFamily="34" charset="0"/>
                <a:cs typeface="Arial" pitchFamily="34" charset="0"/>
              </a:rPr>
              <a:t>Kitoto </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p>
          <a:p>
            <a:endParaRPr lang="en-US" dirty="0"/>
          </a:p>
        </p:txBody>
      </p:sp>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sp>
        <p:nvSpPr>
          <p:cNvPr id="4" name="TextBox 3"/>
          <p:cNvSpPr txBox="1"/>
          <p:nvPr/>
        </p:nvSpPr>
        <p:spPr>
          <a:xfrm>
            <a:off x="152400" y="833735"/>
            <a:ext cx="2060179" cy="461665"/>
          </a:xfrm>
          <a:prstGeom prst="rect">
            <a:avLst/>
          </a:prstGeom>
          <a:noFill/>
        </p:spPr>
        <p:txBody>
          <a:bodyPr wrap="none" rtlCol="0">
            <a:spAutoFit/>
          </a:bodyPr>
          <a:lstStyle/>
          <a:p>
            <a:r>
              <a:rPr lang="en-US" sz="2400" cap="all" dirty="0" smtClean="0">
                <a:latin typeface="Arial" pitchFamily="34" charset="0"/>
                <a:cs typeface="Arial" pitchFamily="34" charset="0"/>
              </a:rPr>
              <a:t>Key Words</a:t>
            </a:r>
            <a:endParaRPr lang="en-US" sz="2400" cap="all" dirty="0">
              <a:latin typeface="Arial"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5029200" y="1524000"/>
            <a:ext cx="1165901" cy="189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srcRect b="1111"/>
          <a:stretch>
            <a:fillRect/>
          </a:stretch>
        </p:blipFill>
        <p:spPr>
          <a:xfrm>
            <a:off x="6781800" y="1524000"/>
            <a:ext cx="11430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stretch>
            <a:fillRect/>
          </a:stretch>
        </p:blipFill>
        <p:spPr>
          <a:xfrm>
            <a:off x="5029200" y="3733800"/>
            <a:ext cx="1278979" cy="207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srcRect b="2994"/>
          <a:stretch>
            <a:fillRect/>
          </a:stretch>
        </p:blipFill>
        <p:spPr>
          <a:xfrm>
            <a:off x="6781800" y="3733800"/>
            <a:ext cx="1279382"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14338" name="Picture 2" descr="H:\crism images\mars\!jupiter.jpg"/>
          <p:cNvPicPr>
            <a:picLocks noChangeAspect="1" noChangeArrowheads="1"/>
          </p:cNvPicPr>
          <p:nvPr/>
        </p:nvPicPr>
        <p:blipFill>
          <a:blip r:embed="rId3" cstate="print">
            <a:alphaModFix amt="75000"/>
          </a:blip>
          <a:srcRect/>
          <a:stretch>
            <a:fillRect/>
          </a:stretch>
        </p:blipFill>
        <p:spPr bwMode="auto">
          <a:xfrm>
            <a:off x="6629400" y="1524000"/>
            <a:ext cx="2175696" cy="2133600"/>
          </a:xfrm>
          <a:prstGeom prst="rect">
            <a:avLst/>
          </a:prstGeom>
          <a:noFill/>
        </p:spPr>
      </p:pic>
      <p:pic>
        <p:nvPicPr>
          <p:cNvPr id="14339" name="Picture 3" descr="H:\crism images\mars\mysterious_mars_screensaver_27740.jpg"/>
          <p:cNvPicPr>
            <a:picLocks noChangeAspect="1" noChangeArrowheads="1"/>
          </p:cNvPicPr>
          <p:nvPr/>
        </p:nvPicPr>
        <p:blipFill>
          <a:blip r:embed="rId4" cstate="print">
            <a:alphaModFix amt="75000"/>
          </a:blip>
          <a:srcRect/>
          <a:stretch>
            <a:fillRect/>
          </a:stretch>
        </p:blipFill>
        <p:spPr bwMode="auto">
          <a:xfrm>
            <a:off x="6629400" y="3886200"/>
            <a:ext cx="2169160" cy="2438400"/>
          </a:xfrm>
          <a:prstGeom prst="rect">
            <a:avLst/>
          </a:prstGeom>
          <a:noFill/>
        </p:spPr>
      </p:pic>
      <p:sp>
        <p:nvSpPr>
          <p:cNvPr id="6" name="TextBox 5"/>
          <p:cNvSpPr txBox="1"/>
          <p:nvPr/>
        </p:nvSpPr>
        <p:spPr>
          <a:xfrm>
            <a:off x="152400" y="833735"/>
            <a:ext cx="3467866" cy="461665"/>
          </a:xfrm>
          <a:prstGeom prst="rect">
            <a:avLst/>
          </a:prstGeom>
          <a:noFill/>
        </p:spPr>
        <p:txBody>
          <a:bodyPr wrap="none" rtlCol="0">
            <a:spAutoFit/>
          </a:bodyPr>
          <a:lstStyle/>
          <a:p>
            <a:r>
              <a:rPr lang="en-US" sz="2400" dirty="0" smtClean="0">
                <a:latin typeface="Arial" pitchFamily="34" charset="0"/>
                <a:cs typeface="Arial" pitchFamily="34" charset="0"/>
              </a:rPr>
              <a:t>CRISM B</a:t>
            </a:r>
            <a:r>
              <a:rPr lang="en-US" sz="2400" cap="all" dirty="0" smtClean="0">
                <a:latin typeface="Arial" pitchFamily="34" charset="0"/>
                <a:cs typeface="Arial" pitchFamily="34" charset="0"/>
              </a:rPr>
              <a:t>ackground</a:t>
            </a:r>
            <a:endParaRPr lang="en-US" sz="2400" cap="all" dirty="0">
              <a:latin typeface="Arial" pitchFamily="34" charset="0"/>
              <a:cs typeface="Arial" pitchFamily="34" charset="0"/>
            </a:endParaRPr>
          </a:p>
        </p:txBody>
      </p:sp>
      <p:grpSp>
        <p:nvGrpSpPr>
          <p:cNvPr id="8" name="Group 7"/>
          <p:cNvGrpSpPr/>
          <p:nvPr/>
        </p:nvGrpSpPr>
        <p:grpSpPr>
          <a:xfrm>
            <a:off x="76200" y="1371600"/>
            <a:ext cx="6248400" cy="1981438"/>
            <a:chOff x="76200" y="1371600"/>
            <a:chExt cx="6248400" cy="1981438"/>
          </a:xfrm>
        </p:grpSpPr>
        <p:sp>
          <p:nvSpPr>
            <p:cNvPr id="9" name="TextBox 8"/>
            <p:cNvSpPr txBox="1"/>
            <p:nvPr/>
          </p:nvSpPr>
          <p:spPr>
            <a:xfrm>
              <a:off x="152400" y="1752600"/>
              <a:ext cx="6172200" cy="1600438"/>
            </a:xfrm>
            <a:prstGeom prst="rect">
              <a:avLst/>
            </a:prstGeom>
            <a:noFill/>
          </p:spPr>
          <p:txBody>
            <a:bodyPr wrap="square" rtlCol="0">
              <a:spAutoFit/>
            </a:bodyPr>
            <a:lstStyle/>
            <a:p>
              <a:pPr marL="173038" indent="-173038">
                <a:buClr>
                  <a:schemeClr val="accent1"/>
                </a:buClr>
                <a:buFont typeface="Arial"/>
                <a:buChar char="•"/>
              </a:pPr>
              <a:r>
                <a:rPr lang="en-US" sz="1600" dirty="0" smtClean="0">
                  <a:latin typeface="Arial" pitchFamily="34" charset="0"/>
                  <a:cs typeface="Arial" pitchFamily="34" charset="0"/>
                </a:rPr>
                <a:t>Is </a:t>
              </a:r>
              <a:r>
                <a:rPr lang="en-US" sz="1600" dirty="0" smtClean="0">
                  <a:latin typeface="Arial" pitchFamily="34" charset="0"/>
                  <a:cs typeface="Arial" pitchFamily="34" charset="0"/>
                </a:rPr>
                <a:t>Mars environments suitable for life?</a:t>
              </a:r>
            </a:p>
            <a:p>
              <a:pPr marL="173038" indent="-173038">
                <a:buClr>
                  <a:schemeClr val="accent1"/>
                </a:buClr>
                <a:buFont typeface="Arial"/>
                <a:buChar char="•"/>
              </a:pPr>
              <a:r>
                <a:rPr lang="en-US" sz="1600" dirty="0" smtClean="0">
                  <a:latin typeface="Arial" pitchFamily="34" charset="0"/>
                  <a:cs typeface="Arial" pitchFamily="34" charset="0"/>
                </a:rPr>
                <a:t>If water was once present on Mars did it leave any clues”?</a:t>
              </a:r>
            </a:p>
            <a:p>
              <a:pPr marL="173038" indent="-173038">
                <a:buClr>
                  <a:schemeClr val="accent1"/>
                </a:buClr>
                <a:buFont typeface="Arial"/>
                <a:buChar char="•"/>
              </a:pPr>
              <a:r>
                <a:rPr lang="en-US" sz="1600" dirty="0" smtClean="0">
                  <a:latin typeface="Arial" pitchFamily="34" charset="0"/>
                  <a:cs typeface="Arial" pitchFamily="34" charset="0"/>
                </a:rPr>
                <a:t>If  there was water on Mars, how did it affect Mars Surface?</a:t>
              </a:r>
            </a:p>
            <a:p>
              <a:pPr marL="173038" indent="-173038">
                <a:buClr>
                  <a:schemeClr val="accent1"/>
                </a:buClr>
                <a:buFont typeface="Arial"/>
                <a:buChar char="•"/>
              </a:pPr>
              <a:r>
                <a:rPr lang="en-US" sz="1600" dirty="0" smtClean="0">
                  <a:latin typeface="Arial" pitchFamily="34" charset="0"/>
                  <a:cs typeface="Arial" pitchFamily="34" charset="0"/>
                </a:rPr>
                <a:t>Can there be human exploration and colonization on Mars?</a:t>
              </a:r>
            </a:p>
            <a:p>
              <a:pPr marL="173038" indent="-173038">
                <a:buClr>
                  <a:schemeClr val="accent1"/>
                </a:buClr>
                <a:buFont typeface="Arial"/>
                <a:buChar char="•"/>
              </a:pPr>
              <a:r>
                <a:rPr lang="en-US" sz="1600" dirty="0" smtClean="0">
                  <a:latin typeface="Arial" pitchFamily="34" charset="0"/>
                  <a:cs typeface="Arial" pitchFamily="34" charset="0"/>
                </a:rPr>
                <a:t>How is Mars atmosphere different from Earths?</a:t>
              </a:r>
            </a:p>
            <a:p>
              <a:pPr marL="173038" indent="-173038">
                <a:buClr>
                  <a:schemeClr val="accent1"/>
                </a:buClr>
                <a:buFont typeface="Arial"/>
                <a:buChar char="•"/>
              </a:pPr>
              <a:r>
                <a:rPr lang="en-US" sz="1600" dirty="0" smtClean="0">
                  <a:latin typeface="Arial" pitchFamily="34" charset="0"/>
                  <a:cs typeface="Arial" pitchFamily="34" charset="0"/>
                </a:rPr>
                <a:t>When and where did the water occur</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0" name="TextBox 9"/>
            <p:cNvSpPr txBox="1"/>
            <p:nvPr/>
          </p:nvSpPr>
          <p:spPr>
            <a:xfrm>
              <a:off x="76200" y="1371600"/>
              <a:ext cx="4532010" cy="369332"/>
            </a:xfrm>
            <a:prstGeom prst="rect">
              <a:avLst/>
            </a:prstGeom>
            <a:noFill/>
          </p:spPr>
          <p:txBody>
            <a:bodyPr wrap="none" rtlCol="0">
              <a:spAutoFit/>
            </a:bodyPr>
            <a:lstStyle/>
            <a:p>
              <a:r>
                <a:rPr lang="en-US" b="1" dirty="0" smtClean="0">
                  <a:latin typeface="Arial" pitchFamily="34" charset="0"/>
                  <a:cs typeface="Arial" pitchFamily="34" charset="0"/>
                </a:rPr>
                <a:t>Frequently asked questions about Mars</a:t>
              </a:r>
              <a:endParaRPr lang="en-US" b="1" dirty="0">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14338" name="Picture 2" descr="H:\crism images\mars\!jupiter.jpg"/>
          <p:cNvPicPr>
            <a:picLocks noChangeAspect="1" noChangeArrowheads="1"/>
          </p:cNvPicPr>
          <p:nvPr/>
        </p:nvPicPr>
        <p:blipFill>
          <a:blip r:embed="rId3" cstate="print">
            <a:alphaModFix amt="75000"/>
          </a:blip>
          <a:srcRect/>
          <a:stretch>
            <a:fillRect/>
          </a:stretch>
        </p:blipFill>
        <p:spPr bwMode="auto">
          <a:xfrm>
            <a:off x="6629400" y="1524000"/>
            <a:ext cx="2175696" cy="2133600"/>
          </a:xfrm>
          <a:prstGeom prst="rect">
            <a:avLst/>
          </a:prstGeom>
          <a:noFill/>
        </p:spPr>
      </p:pic>
      <p:pic>
        <p:nvPicPr>
          <p:cNvPr id="14339" name="Picture 3" descr="H:\crism images\mars\mysterious_mars_screensaver_27740.jpg"/>
          <p:cNvPicPr>
            <a:picLocks noChangeAspect="1" noChangeArrowheads="1"/>
          </p:cNvPicPr>
          <p:nvPr/>
        </p:nvPicPr>
        <p:blipFill>
          <a:blip r:embed="rId4" cstate="print">
            <a:alphaModFix amt="75000"/>
          </a:blip>
          <a:srcRect/>
          <a:stretch>
            <a:fillRect/>
          </a:stretch>
        </p:blipFill>
        <p:spPr bwMode="auto">
          <a:xfrm>
            <a:off x="6629400" y="3886200"/>
            <a:ext cx="2169160" cy="2438400"/>
          </a:xfrm>
          <a:prstGeom prst="rect">
            <a:avLst/>
          </a:prstGeom>
          <a:noFill/>
        </p:spPr>
      </p:pic>
      <p:sp>
        <p:nvSpPr>
          <p:cNvPr id="6" name="TextBox 5"/>
          <p:cNvSpPr txBox="1"/>
          <p:nvPr/>
        </p:nvSpPr>
        <p:spPr>
          <a:xfrm>
            <a:off x="76200" y="833735"/>
            <a:ext cx="3467866" cy="461665"/>
          </a:xfrm>
          <a:prstGeom prst="rect">
            <a:avLst/>
          </a:prstGeom>
          <a:noFill/>
        </p:spPr>
        <p:txBody>
          <a:bodyPr wrap="none" rtlCol="0">
            <a:spAutoFit/>
          </a:bodyPr>
          <a:lstStyle/>
          <a:p>
            <a:r>
              <a:rPr lang="en-US" sz="2400" dirty="0" smtClean="0">
                <a:latin typeface="Arial" pitchFamily="34" charset="0"/>
                <a:cs typeface="Arial" pitchFamily="34" charset="0"/>
              </a:rPr>
              <a:t>CRISM </a:t>
            </a:r>
            <a:r>
              <a:rPr lang="en-US" sz="2400" cap="all" dirty="0" smtClean="0">
                <a:latin typeface="Arial" pitchFamily="34" charset="0"/>
                <a:cs typeface="Arial" pitchFamily="34" charset="0"/>
              </a:rPr>
              <a:t>Background</a:t>
            </a:r>
            <a:endParaRPr lang="en-US" sz="2400" cap="all" dirty="0">
              <a:latin typeface="Arial" pitchFamily="34" charset="0"/>
              <a:cs typeface="Arial" pitchFamily="34" charset="0"/>
            </a:endParaRPr>
          </a:p>
        </p:txBody>
      </p:sp>
      <p:sp>
        <p:nvSpPr>
          <p:cNvPr id="9" name="TextBox 8"/>
          <p:cNvSpPr txBox="1"/>
          <p:nvPr/>
        </p:nvSpPr>
        <p:spPr>
          <a:xfrm>
            <a:off x="152400" y="1676400"/>
            <a:ext cx="5943600" cy="4524315"/>
          </a:xfrm>
          <a:prstGeom prst="rect">
            <a:avLst/>
          </a:prstGeom>
          <a:noFill/>
        </p:spPr>
        <p:txBody>
          <a:bodyPr wrap="square" rtlCol="0">
            <a:spAutoFit/>
          </a:bodyPr>
          <a:lstStyle/>
          <a:p>
            <a:r>
              <a:rPr lang="en-US" dirty="0" smtClean="0">
                <a:latin typeface="Arial" pitchFamily="34" charset="0"/>
                <a:cs typeface="Arial" pitchFamily="34" charset="0"/>
              </a:rPr>
              <a:t>The Compact Reconnaissance Imaging Spectrometer </a:t>
            </a:r>
          </a:p>
          <a:p>
            <a:r>
              <a:rPr lang="en-US" dirty="0" smtClean="0">
                <a:latin typeface="Arial" pitchFamily="34" charset="0"/>
                <a:cs typeface="Arial" pitchFamily="34" charset="0"/>
              </a:rPr>
              <a:t>for Mars (CRISM)  is one of NASA’s high-tech </a:t>
            </a:r>
          </a:p>
          <a:p>
            <a:r>
              <a:rPr lang="en-US" dirty="0" smtClean="0">
                <a:latin typeface="Arial" pitchFamily="34" charset="0"/>
                <a:cs typeface="Arial" pitchFamily="34" charset="0"/>
              </a:rPr>
              <a:t>Detectives seeking traces of past and present water on</a:t>
            </a:r>
          </a:p>
          <a:p>
            <a:r>
              <a:rPr lang="en-US" dirty="0" smtClean="0">
                <a:latin typeface="Arial" pitchFamily="34" charset="0"/>
                <a:cs typeface="Arial" pitchFamily="34" charset="0"/>
              </a:rPr>
              <a:t> Martian surface.”  CRISM uses the saying “Follow the water”  which is a method used for tracing and studying  minerals that indicate liquid. By using this method of studying minerals in search for water, CRISM will be able to answer questions that many have been asking for years.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Note: Mars’ liquid water may evaporate but that does not mean that it disappears. CRISM is still able to trace minerals such as iron Oxides,  carbonates,</a:t>
            </a:r>
          </a:p>
          <a:p>
            <a:r>
              <a:rPr lang="en-US" dirty="0" smtClean="0">
                <a:latin typeface="Arial" pitchFamily="34" charset="0"/>
                <a:cs typeface="Arial" pitchFamily="34" charset="0"/>
              </a:rPr>
              <a:t>Sulfates and other minerals on Mars.</a:t>
            </a:r>
          </a:p>
          <a:p>
            <a:endParaRPr lang="en-US" dirty="0" smtClean="0">
              <a:latin typeface="Arial" pitchFamily="34" charset="0"/>
              <a:cs typeface="Arial" pitchFamily="34" charset="0"/>
            </a:endParaRPr>
          </a:p>
          <a:p>
            <a:endParaRPr lang="en-US" dirty="0" smtClean="0"/>
          </a:p>
        </p:txBody>
      </p:sp>
      <p:sp>
        <p:nvSpPr>
          <p:cNvPr id="11" name="TextBox 10"/>
          <p:cNvSpPr txBox="1"/>
          <p:nvPr/>
        </p:nvSpPr>
        <p:spPr>
          <a:xfrm>
            <a:off x="152400" y="1295400"/>
            <a:ext cx="1043876" cy="369332"/>
          </a:xfrm>
          <a:prstGeom prst="rect">
            <a:avLst/>
          </a:prstGeom>
          <a:noFill/>
        </p:spPr>
        <p:txBody>
          <a:bodyPr wrap="none" rtlCol="0">
            <a:spAutoFit/>
          </a:bodyPr>
          <a:lstStyle/>
          <a:p>
            <a:r>
              <a:rPr lang="en-US" dirty="0" smtClean="0">
                <a:latin typeface="Arial" pitchFamily="34" charset="0"/>
                <a:cs typeface="Arial" pitchFamily="34" charset="0"/>
              </a:rPr>
              <a:t>Purpose</a:t>
            </a:r>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14338" name="Picture 2" descr="H:\crism images\mars\!jupiter.jpg"/>
          <p:cNvPicPr>
            <a:picLocks noChangeAspect="1" noChangeArrowheads="1"/>
          </p:cNvPicPr>
          <p:nvPr/>
        </p:nvPicPr>
        <p:blipFill>
          <a:blip r:embed="rId3" cstate="print">
            <a:alphaModFix amt="75000"/>
          </a:blip>
          <a:srcRect/>
          <a:stretch>
            <a:fillRect/>
          </a:stretch>
        </p:blipFill>
        <p:spPr bwMode="auto">
          <a:xfrm>
            <a:off x="6629400" y="1524000"/>
            <a:ext cx="2175696" cy="2133600"/>
          </a:xfrm>
          <a:prstGeom prst="rect">
            <a:avLst/>
          </a:prstGeom>
          <a:noFill/>
        </p:spPr>
      </p:pic>
      <p:pic>
        <p:nvPicPr>
          <p:cNvPr id="14339" name="Picture 3" descr="H:\crism images\mars\mysterious_mars_screensaver_27740.jpg"/>
          <p:cNvPicPr>
            <a:picLocks noChangeAspect="1" noChangeArrowheads="1"/>
          </p:cNvPicPr>
          <p:nvPr/>
        </p:nvPicPr>
        <p:blipFill>
          <a:blip r:embed="rId4" cstate="print">
            <a:alphaModFix amt="75000"/>
          </a:blip>
          <a:srcRect/>
          <a:stretch>
            <a:fillRect/>
          </a:stretch>
        </p:blipFill>
        <p:spPr bwMode="auto">
          <a:xfrm>
            <a:off x="6629400" y="3886200"/>
            <a:ext cx="2169160" cy="2438400"/>
          </a:xfrm>
          <a:prstGeom prst="rect">
            <a:avLst/>
          </a:prstGeom>
          <a:noFill/>
        </p:spPr>
      </p:pic>
      <p:sp>
        <p:nvSpPr>
          <p:cNvPr id="6" name="TextBox 5"/>
          <p:cNvSpPr txBox="1"/>
          <p:nvPr/>
        </p:nvSpPr>
        <p:spPr>
          <a:xfrm>
            <a:off x="152400" y="833735"/>
            <a:ext cx="3467866" cy="461665"/>
          </a:xfrm>
          <a:prstGeom prst="rect">
            <a:avLst/>
          </a:prstGeom>
          <a:noFill/>
        </p:spPr>
        <p:txBody>
          <a:bodyPr wrap="none" rtlCol="0">
            <a:spAutoFit/>
          </a:bodyPr>
          <a:lstStyle/>
          <a:p>
            <a:r>
              <a:rPr lang="en-US" sz="2400" cap="all" dirty="0" smtClean="0">
                <a:latin typeface="Arial" pitchFamily="34" charset="0"/>
                <a:cs typeface="Arial" pitchFamily="34" charset="0"/>
              </a:rPr>
              <a:t>CRISM Background</a:t>
            </a:r>
            <a:endParaRPr lang="en-US" sz="2400" cap="all" dirty="0">
              <a:latin typeface="Arial" pitchFamily="34" charset="0"/>
              <a:cs typeface="Arial" pitchFamily="34" charset="0"/>
            </a:endParaRPr>
          </a:p>
        </p:txBody>
      </p:sp>
      <p:sp>
        <p:nvSpPr>
          <p:cNvPr id="9" name="TextBox 8"/>
          <p:cNvSpPr txBox="1"/>
          <p:nvPr/>
        </p:nvSpPr>
        <p:spPr>
          <a:xfrm>
            <a:off x="144811" y="1806476"/>
            <a:ext cx="5867400" cy="2062103"/>
          </a:xfrm>
          <a:prstGeom prst="rect">
            <a:avLst/>
          </a:prstGeom>
          <a:noFill/>
        </p:spPr>
        <p:txBody>
          <a:bodyPr wrap="square" rtlCol="0">
            <a:spAutoFit/>
          </a:bodyPr>
          <a:lstStyle/>
          <a:p>
            <a:pPr marL="173038" indent="-173038">
              <a:buClr>
                <a:schemeClr val="accent1"/>
              </a:buClr>
              <a:buFont typeface="Arial"/>
              <a:buChar char="•"/>
            </a:pPr>
            <a:r>
              <a:rPr lang="en-US" sz="1600" dirty="0" smtClean="0">
                <a:latin typeface="Arial"/>
                <a:cs typeface="Arial"/>
              </a:rPr>
              <a:t>Find </a:t>
            </a:r>
            <a:r>
              <a:rPr lang="en-US" sz="1600" dirty="0" smtClean="0">
                <a:latin typeface="Arial"/>
                <a:cs typeface="Arial"/>
              </a:rPr>
              <a:t>the spectral finger prints of minerals that form in liquid water.</a:t>
            </a:r>
          </a:p>
          <a:p>
            <a:pPr marL="173038" indent="-173038">
              <a:buClr>
                <a:schemeClr val="accent1"/>
              </a:buClr>
              <a:buFont typeface="Arial"/>
              <a:buChar char="•"/>
            </a:pPr>
            <a:r>
              <a:rPr lang="en-US" sz="1600" dirty="0" smtClean="0">
                <a:latin typeface="Arial"/>
                <a:cs typeface="Arial"/>
              </a:rPr>
              <a:t>Measure </a:t>
            </a:r>
            <a:r>
              <a:rPr lang="en-US" sz="1600" dirty="0" smtClean="0">
                <a:latin typeface="Arial"/>
                <a:cs typeface="Arial"/>
              </a:rPr>
              <a:t>the changing amounts of water and other volatiles in the atmosphere and as polar ices.</a:t>
            </a:r>
          </a:p>
          <a:p>
            <a:pPr marL="173038" indent="-173038">
              <a:buClr>
                <a:schemeClr val="accent1"/>
              </a:buClr>
              <a:buFont typeface="Arial"/>
              <a:buChar char="•"/>
            </a:pPr>
            <a:r>
              <a:rPr lang="en-US" sz="1600" dirty="0" smtClean="0">
                <a:latin typeface="Arial"/>
                <a:cs typeface="Arial"/>
              </a:rPr>
              <a:t>Map </a:t>
            </a:r>
            <a:r>
              <a:rPr lang="en-US" sz="1600" dirty="0" smtClean="0">
                <a:latin typeface="Arial"/>
                <a:cs typeface="Arial"/>
              </a:rPr>
              <a:t>geology, composition and layering of the surface features.</a:t>
            </a:r>
          </a:p>
          <a:p>
            <a:pPr marL="173038" indent="-173038">
              <a:buClr>
                <a:schemeClr val="accent1"/>
              </a:buClr>
              <a:buFont typeface="Arial"/>
              <a:buChar char="•"/>
            </a:pPr>
            <a:r>
              <a:rPr lang="en-US" sz="1600" dirty="0" smtClean="0">
                <a:latin typeface="Arial"/>
                <a:cs typeface="Arial"/>
              </a:rPr>
              <a:t>Help </a:t>
            </a:r>
            <a:r>
              <a:rPr lang="en-US" sz="1600" dirty="0" smtClean="0">
                <a:latin typeface="Arial"/>
                <a:cs typeface="Arial"/>
              </a:rPr>
              <a:t>locate Martian resources that could provide local support for eventual human exploration and colonization. </a:t>
            </a:r>
            <a:endParaRPr lang="en-US" sz="1600" dirty="0">
              <a:latin typeface="Arial"/>
              <a:cs typeface="Arial"/>
            </a:endParaRPr>
          </a:p>
        </p:txBody>
      </p:sp>
      <p:sp>
        <p:nvSpPr>
          <p:cNvPr id="10" name="TextBox 9"/>
          <p:cNvSpPr txBox="1"/>
          <p:nvPr/>
        </p:nvSpPr>
        <p:spPr>
          <a:xfrm>
            <a:off x="144811" y="1383268"/>
            <a:ext cx="2064989" cy="369332"/>
          </a:xfrm>
          <a:prstGeom prst="rect">
            <a:avLst/>
          </a:prstGeom>
          <a:noFill/>
        </p:spPr>
        <p:txBody>
          <a:bodyPr wrap="none" rtlCol="0">
            <a:spAutoFit/>
          </a:bodyPr>
          <a:lstStyle/>
          <a:p>
            <a:r>
              <a:rPr lang="en-US" dirty="0" smtClean="0">
                <a:latin typeface="Arial"/>
                <a:cs typeface="Arial"/>
              </a:rPr>
              <a:t>CRISM four goals:</a:t>
            </a:r>
            <a:endParaRPr lang="en-US"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14338" name="Picture 2" descr="H:\crism images\mars\!jupiter.jpg"/>
          <p:cNvPicPr>
            <a:picLocks noChangeAspect="1" noChangeArrowheads="1"/>
          </p:cNvPicPr>
          <p:nvPr/>
        </p:nvPicPr>
        <p:blipFill>
          <a:blip r:embed="rId3" cstate="print">
            <a:alphaModFix amt="75000"/>
          </a:blip>
          <a:srcRect/>
          <a:stretch>
            <a:fillRect/>
          </a:stretch>
        </p:blipFill>
        <p:spPr bwMode="auto">
          <a:xfrm>
            <a:off x="6629400" y="1524000"/>
            <a:ext cx="2175696" cy="2133600"/>
          </a:xfrm>
          <a:prstGeom prst="rect">
            <a:avLst/>
          </a:prstGeom>
          <a:noFill/>
        </p:spPr>
      </p:pic>
      <p:pic>
        <p:nvPicPr>
          <p:cNvPr id="14339" name="Picture 3" descr="H:\crism images\mars\mysterious_mars_screensaver_27740.jpg"/>
          <p:cNvPicPr>
            <a:picLocks noChangeAspect="1" noChangeArrowheads="1"/>
          </p:cNvPicPr>
          <p:nvPr/>
        </p:nvPicPr>
        <p:blipFill>
          <a:blip r:embed="rId4" cstate="print">
            <a:alphaModFix amt="75000"/>
          </a:blip>
          <a:srcRect/>
          <a:stretch>
            <a:fillRect/>
          </a:stretch>
        </p:blipFill>
        <p:spPr bwMode="auto">
          <a:xfrm>
            <a:off x="6629400" y="3886200"/>
            <a:ext cx="2169160" cy="2438400"/>
          </a:xfrm>
          <a:prstGeom prst="rect">
            <a:avLst/>
          </a:prstGeom>
          <a:noFill/>
        </p:spPr>
      </p:pic>
      <p:sp>
        <p:nvSpPr>
          <p:cNvPr id="6" name="TextBox 5"/>
          <p:cNvSpPr txBox="1"/>
          <p:nvPr/>
        </p:nvSpPr>
        <p:spPr>
          <a:xfrm>
            <a:off x="152400" y="838200"/>
            <a:ext cx="3467866" cy="461665"/>
          </a:xfrm>
          <a:prstGeom prst="rect">
            <a:avLst/>
          </a:prstGeom>
          <a:noFill/>
        </p:spPr>
        <p:txBody>
          <a:bodyPr wrap="none" rtlCol="0">
            <a:spAutoFit/>
          </a:bodyPr>
          <a:lstStyle/>
          <a:p>
            <a:r>
              <a:rPr lang="en-US" sz="2400" cap="all" dirty="0" smtClean="0">
                <a:latin typeface="Arial" pitchFamily="34" charset="0"/>
                <a:cs typeface="Arial" pitchFamily="34" charset="0"/>
              </a:rPr>
              <a:t>CRISM Background</a:t>
            </a:r>
            <a:endParaRPr lang="en-US" sz="2400" cap="all" dirty="0">
              <a:latin typeface="Arial" pitchFamily="34" charset="0"/>
              <a:cs typeface="Arial" pitchFamily="34" charset="0"/>
            </a:endParaRPr>
          </a:p>
        </p:txBody>
      </p:sp>
      <p:sp>
        <p:nvSpPr>
          <p:cNvPr id="12" name="TextBox 11"/>
          <p:cNvSpPr txBox="1"/>
          <p:nvPr/>
        </p:nvSpPr>
        <p:spPr>
          <a:xfrm>
            <a:off x="152400" y="1371600"/>
            <a:ext cx="1941557" cy="369332"/>
          </a:xfrm>
          <a:prstGeom prst="rect">
            <a:avLst/>
          </a:prstGeom>
          <a:noFill/>
        </p:spPr>
        <p:txBody>
          <a:bodyPr wrap="none" rtlCol="0">
            <a:spAutoFit/>
          </a:bodyPr>
          <a:lstStyle/>
          <a:p>
            <a:r>
              <a:rPr lang="en-US" dirty="0" smtClean="0">
                <a:latin typeface="Arial" pitchFamily="34" charset="0"/>
                <a:cs typeface="Arial" pitchFamily="34" charset="0"/>
              </a:rPr>
              <a:t>Follow the Water</a:t>
            </a:r>
            <a:endParaRPr lang="en-US" dirty="0">
              <a:latin typeface="Arial" pitchFamily="34" charset="0"/>
              <a:cs typeface="Arial" pitchFamily="34" charset="0"/>
            </a:endParaRPr>
          </a:p>
        </p:txBody>
      </p:sp>
      <p:pic>
        <p:nvPicPr>
          <p:cNvPr id="9" name="Picture 8" descr="follow_the_water.jpg"/>
          <p:cNvPicPr>
            <a:picLocks noChangeAspect="1"/>
          </p:cNvPicPr>
          <p:nvPr/>
        </p:nvPicPr>
        <p:blipFill>
          <a:blip r:embed="rId5" cstate="print"/>
          <a:stretch>
            <a:fillRect/>
          </a:stretch>
        </p:blipFill>
        <p:spPr>
          <a:xfrm>
            <a:off x="533400" y="1981200"/>
            <a:ext cx="5727465" cy="37338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sm images\banner8.jpg"/>
          <p:cNvPicPr>
            <a:picLocks noChangeAspect="1" noChangeArrowheads="1"/>
          </p:cNvPicPr>
          <p:nvPr/>
        </p:nvPicPr>
        <p:blipFill>
          <a:blip r:embed="rId2" cstate="print"/>
          <a:srcRect/>
          <a:stretch>
            <a:fillRect/>
          </a:stretch>
        </p:blipFill>
        <p:spPr bwMode="auto">
          <a:xfrm>
            <a:off x="2590800" y="228600"/>
            <a:ext cx="4419600" cy="685800"/>
          </a:xfrm>
          <a:prstGeom prst="rect">
            <a:avLst/>
          </a:prstGeom>
          <a:noFill/>
        </p:spPr>
      </p:pic>
      <p:pic>
        <p:nvPicPr>
          <p:cNvPr id="15363" name="Picture 3" descr="H:\crism images\instrument\Picture 2.png"/>
          <p:cNvPicPr>
            <a:picLocks noChangeAspect="1" noChangeArrowheads="1"/>
          </p:cNvPicPr>
          <p:nvPr/>
        </p:nvPicPr>
        <p:blipFill>
          <a:blip r:embed="rId3" cstate="print"/>
          <a:srcRect/>
          <a:stretch>
            <a:fillRect/>
          </a:stretch>
        </p:blipFill>
        <p:spPr bwMode="auto">
          <a:xfrm>
            <a:off x="304800" y="3810000"/>
            <a:ext cx="3059085" cy="2438400"/>
          </a:xfrm>
          <a:prstGeom prst="rect">
            <a:avLst/>
          </a:prstGeom>
          <a:noFill/>
        </p:spPr>
      </p:pic>
      <p:sp>
        <p:nvSpPr>
          <p:cNvPr id="7" name="TextBox 6"/>
          <p:cNvSpPr txBox="1"/>
          <p:nvPr/>
        </p:nvSpPr>
        <p:spPr>
          <a:xfrm>
            <a:off x="76200" y="838200"/>
            <a:ext cx="3942105" cy="461665"/>
          </a:xfrm>
          <a:prstGeom prst="rect">
            <a:avLst/>
          </a:prstGeom>
          <a:noFill/>
        </p:spPr>
        <p:txBody>
          <a:bodyPr wrap="none" rtlCol="0">
            <a:spAutoFit/>
          </a:bodyPr>
          <a:lstStyle/>
          <a:p>
            <a:r>
              <a:rPr lang="en-US" sz="2400" cap="all" dirty="0" smtClean="0">
                <a:latin typeface="Arial" pitchFamily="34" charset="0"/>
                <a:cs typeface="Arial" pitchFamily="34" charset="0"/>
              </a:rPr>
              <a:t>Instrument OVERVIEW</a:t>
            </a:r>
            <a:endParaRPr lang="en-US" sz="2400" cap="all" dirty="0">
              <a:latin typeface="Arial" pitchFamily="34" charset="0"/>
              <a:cs typeface="Arial" pitchFamily="34" charset="0"/>
            </a:endParaRPr>
          </a:p>
        </p:txBody>
      </p:sp>
      <p:sp>
        <p:nvSpPr>
          <p:cNvPr id="9" name="TextBox 8"/>
          <p:cNvSpPr txBox="1"/>
          <p:nvPr/>
        </p:nvSpPr>
        <p:spPr>
          <a:xfrm>
            <a:off x="152400" y="1371600"/>
            <a:ext cx="6400800" cy="1815882"/>
          </a:xfrm>
          <a:prstGeom prst="rect">
            <a:avLst/>
          </a:prstGeom>
          <a:noFill/>
        </p:spPr>
        <p:txBody>
          <a:bodyPr wrap="square" rtlCol="0">
            <a:spAutoFit/>
          </a:bodyPr>
          <a:lstStyle/>
          <a:p>
            <a:r>
              <a:rPr lang="en-US" sz="1600" b="1" dirty="0" smtClean="0">
                <a:latin typeface="Arial"/>
                <a:cs typeface="Arial"/>
              </a:rPr>
              <a:t>CRISM</a:t>
            </a:r>
            <a:r>
              <a:rPr lang="en-US" sz="1600" dirty="0" smtClean="0">
                <a:latin typeface="Arial"/>
                <a:cs typeface="Arial"/>
              </a:rPr>
              <a:t> </a:t>
            </a:r>
          </a:p>
          <a:p>
            <a:pPr marL="173038" indent="-173038">
              <a:buClr>
                <a:schemeClr val="accent1"/>
              </a:buClr>
              <a:buFont typeface="Arial"/>
              <a:buChar char="•"/>
            </a:pPr>
            <a:r>
              <a:rPr lang="en-US" sz="1600" dirty="0" smtClean="0">
                <a:latin typeface="Arial"/>
                <a:cs typeface="Arial"/>
              </a:rPr>
              <a:t>Is a Visible-infrared imaging spectrometer with a </a:t>
            </a:r>
            <a:r>
              <a:rPr lang="en-US" sz="1600" dirty="0" err="1" smtClean="0">
                <a:latin typeface="Arial"/>
                <a:cs typeface="Arial"/>
              </a:rPr>
              <a:t>scannable</a:t>
            </a:r>
            <a:r>
              <a:rPr lang="en-US" sz="1600" dirty="0" smtClean="0">
                <a:latin typeface="Arial"/>
                <a:cs typeface="Arial"/>
              </a:rPr>
              <a:t> field of view.</a:t>
            </a:r>
          </a:p>
          <a:p>
            <a:pPr marL="173038" indent="-173038">
              <a:buClr>
                <a:schemeClr val="accent1"/>
              </a:buClr>
              <a:buFont typeface="Arial"/>
              <a:buChar char="•"/>
            </a:pPr>
            <a:r>
              <a:rPr lang="en-US" sz="1600" dirty="0" smtClean="0">
                <a:latin typeface="Arial"/>
                <a:cs typeface="Arial"/>
              </a:rPr>
              <a:t>Covers </a:t>
            </a:r>
            <a:r>
              <a:rPr lang="en-US" sz="1600" dirty="0" smtClean="0">
                <a:latin typeface="Arial"/>
                <a:cs typeface="Arial"/>
              </a:rPr>
              <a:t>wave lengths from 0.362 to 3.92 microns at 6.55 nanometer/channel .</a:t>
            </a:r>
          </a:p>
          <a:p>
            <a:pPr marL="173038" indent="-173038">
              <a:buClr>
                <a:schemeClr val="accent1"/>
              </a:buClr>
              <a:buFont typeface="Arial"/>
              <a:buChar char="•"/>
            </a:pPr>
            <a:r>
              <a:rPr lang="en-US" sz="1600" dirty="0" smtClean="0">
                <a:latin typeface="Arial"/>
                <a:cs typeface="Arial"/>
              </a:rPr>
              <a:t>This </a:t>
            </a:r>
            <a:r>
              <a:rPr lang="en-US" sz="1600" dirty="0" smtClean="0">
                <a:latin typeface="Arial"/>
                <a:cs typeface="Arial"/>
              </a:rPr>
              <a:t>allows CRISM team to identify a broad range of minerals on the Martian surface</a:t>
            </a:r>
            <a:r>
              <a:rPr lang="en-US" sz="1600" dirty="0" smtClean="0">
                <a:latin typeface="Arial"/>
                <a:cs typeface="Arial"/>
              </a:rPr>
              <a:t>.</a:t>
            </a:r>
            <a:endParaRPr lang="en-US" sz="1600" dirty="0" smtClean="0">
              <a:latin typeface="Arial"/>
              <a:cs typeface="Arial"/>
            </a:endParaRPr>
          </a:p>
        </p:txBody>
      </p:sp>
      <p:pic>
        <p:nvPicPr>
          <p:cNvPr id="11" name="Picture 2" descr="H:\crism images\mars\!jupiter.jpg"/>
          <p:cNvPicPr>
            <a:picLocks noChangeAspect="1" noChangeArrowheads="1"/>
          </p:cNvPicPr>
          <p:nvPr/>
        </p:nvPicPr>
        <p:blipFill>
          <a:blip r:embed="rId4" cstate="print">
            <a:alphaModFix amt="79000"/>
          </a:blip>
          <a:srcRect/>
          <a:stretch>
            <a:fillRect/>
          </a:stretch>
        </p:blipFill>
        <p:spPr bwMode="auto">
          <a:xfrm>
            <a:off x="6629400" y="1524000"/>
            <a:ext cx="2175696" cy="2133600"/>
          </a:xfrm>
          <a:prstGeom prst="rect">
            <a:avLst/>
          </a:prstGeom>
          <a:noFill/>
        </p:spPr>
      </p:pic>
      <p:pic>
        <p:nvPicPr>
          <p:cNvPr id="12" name="Picture 3" descr="H:\crism images\mars\mysterious_mars_screensaver_27740.jpg"/>
          <p:cNvPicPr>
            <a:picLocks noChangeAspect="1" noChangeArrowheads="1"/>
          </p:cNvPicPr>
          <p:nvPr/>
        </p:nvPicPr>
        <p:blipFill>
          <a:blip r:embed="rId5" cstate="print">
            <a:alphaModFix amt="79000"/>
          </a:blip>
          <a:srcRect/>
          <a:stretch>
            <a:fillRect/>
          </a:stretch>
        </p:blipFill>
        <p:spPr bwMode="auto">
          <a:xfrm>
            <a:off x="6629400" y="3886200"/>
            <a:ext cx="2169160" cy="2438400"/>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1482</TotalTime>
  <Words>708</Words>
  <Application>Microsoft Office PowerPoint</Application>
  <PresentationFormat>On-screen Show (4:3)</PresentationFormat>
  <Paragraphs>169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Jeanius</dc:creator>
  <cp:lastModifiedBy>wood</cp:lastModifiedBy>
  <cp:revision>142</cp:revision>
  <cp:lastPrinted>2010-03-30T19:50:21Z</cp:lastPrinted>
  <dcterms:created xsi:type="dcterms:W3CDTF">2010-04-15T20:03:30Z</dcterms:created>
  <dcterms:modified xsi:type="dcterms:W3CDTF">2010-08-26T22:41:25Z</dcterms:modified>
</cp:coreProperties>
</file>