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2" r:id="rId6"/>
    <p:sldId id="261" r:id="rId7"/>
    <p:sldId id="270" r:id="rId8"/>
    <p:sldId id="273" r:id="rId9"/>
    <p:sldId id="275" r:id="rId10"/>
    <p:sldId id="258" r:id="rId11"/>
    <p:sldId id="271" r:id="rId12"/>
    <p:sldId id="272" r:id="rId13"/>
    <p:sldId id="263" r:id="rId14"/>
    <p:sldId id="265" r:id="rId15"/>
    <p:sldId id="266" r:id="rId16"/>
    <p:sldId id="268" r:id="rId17"/>
    <p:sldId id="276" r:id="rId18"/>
    <p:sldId id="277" r:id="rId19"/>
    <p:sldId id="274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>
        <p:scale>
          <a:sx n="66" d="100"/>
          <a:sy n="66" d="100"/>
        </p:scale>
        <p:origin x="-636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64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8195C-2AC6-CC4A-9C56-4F9FD134D11C}" type="datetimeFigureOut">
              <a:rPr lang="en-US" smtClean="0"/>
              <a:pPr/>
              <a:t>4/6/2009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CD3A5-46CB-394F-A267-9C8855F86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CD3A5-46CB-394F-A267-9C8855F861A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5B9F-4C9F-4690-9473-BC1284506309}" type="datetime1">
              <a:rPr lang="en-US" smtClean="0"/>
              <a:t>4/6/2009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FE45-BE73-441D-8CE8-FC4F19E76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C9F4-6CC6-4D6D-A445-C49896258B4D}" type="datetime1">
              <a:rPr lang="en-US" smtClean="0"/>
              <a:t>4/6/2009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FE45-BE73-441D-8CE8-FC4F19E76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B29B-FD57-4E51-9D7D-2AB504228ED3}" type="datetime1">
              <a:rPr lang="en-US" smtClean="0"/>
              <a:t>4/6/2009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FE45-BE73-441D-8CE8-FC4F19E76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F7B4-3338-4B37-B3FC-1F150CDEE64B}" type="datetime1">
              <a:rPr lang="en-US" smtClean="0"/>
              <a:t>4/6/2009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FE45-BE73-441D-8CE8-FC4F19E76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46E48-2494-498E-B86E-AD54DD53DEC1}" type="datetime1">
              <a:rPr lang="en-US" smtClean="0"/>
              <a:t>4/6/2009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FE45-BE73-441D-8CE8-FC4F19E76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B00B-9FB3-4356-B930-AEC99B791DDD}" type="datetime1">
              <a:rPr lang="en-US" smtClean="0"/>
              <a:t>4/6/2009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FE45-BE73-441D-8CE8-FC4F19E76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46E3-BD36-4EDD-93EB-73807FE96C17}" type="datetime1">
              <a:rPr lang="en-US" smtClean="0"/>
              <a:t>4/6/2009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FE45-BE73-441D-8CE8-FC4F19E76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7C6D-7BB4-4365-85C5-2EB194DBFF00}" type="datetime1">
              <a:rPr lang="en-US" smtClean="0"/>
              <a:t>4/6/2009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FE45-BE73-441D-8CE8-FC4F19E76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977A-AE29-4C43-BA80-07308976CB40}" type="datetime1">
              <a:rPr lang="en-US" smtClean="0"/>
              <a:t>4/6/2009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FE45-BE73-441D-8CE8-FC4F19E76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1637-5C9D-4193-B8E4-9650A4F6E07C}" type="datetime1">
              <a:rPr lang="en-US" smtClean="0"/>
              <a:t>4/6/2009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FE45-BE73-441D-8CE8-FC4F19E76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66F0-9725-40B1-BD17-B75A4958E71D}" type="datetime1">
              <a:rPr lang="en-US" smtClean="0"/>
              <a:t>4/6/2009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FE45-BE73-441D-8CE8-FC4F19E76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CB44B-1684-4AB8-AB60-5BBBE8EC26DB}" type="datetime1">
              <a:rPr lang="en-US" smtClean="0"/>
              <a:t>4/6/2009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2FE45-BE73-441D-8CE8-FC4F19E76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 of a Static Condor Cluster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81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2008-2009 Polar Grid Team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Mentor: </a:t>
            </a:r>
            <a:r>
              <a:rPr lang="en-US" dirty="0" err="1" smtClean="0">
                <a:solidFill>
                  <a:schemeClr val="tx1"/>
                </a:solidFill>
              </a:rPr>
              <a:t>Je'aime</a:t>
            </a:r>
            <a:r>
              <a:rPr lang="en-US" dirty="0" smtClean="0">
                <a:solidFill>
                  <a:schemeClr val="tx1"/>
                </a:solidFill>
              </a:rPr>
              <a:t> Powell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Vernon T Brown Jr.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Michael </a:t>
            </a:r>
            <a:r>
              <a:rPr lang="en-US" dirty="0">
                <a:solidFill>
                  <a:schemeClr val="tx1"/>
                </a:solidFill>
              </a:rPr>
              <a:t>Jefferson Jr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Chelsea Vick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05200"/>
            <a:ext cx="2362199" cy="23856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3657600"/>
            <a:ext cx="22860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FE45-BE73-441D-8CE8-FC4F19E768C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1" y="0"/>
            <a:ext cx="67455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Installation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Ubuntu</a:t>
            </a:r>
            <a:r>
              <a:rPr lang="en-US" sz="2800" dirty="0" smtClean="0"/>
              <a:t> 7.10 Server (SPARC edition)</a:t>
            </a:r>
          </a:p>
          <a:p>
            <a:pPr lvl="1"/>
            <a:r>
              <a:rPr lang="en-US" sz="2400" dirty="0" smtClean="0"/>
              <a:t>Linux based</a:t>
            </a:r>
          </a:p>
          <a:p>
            <a:pPr lvl="1"/>
            <a:r>
              <a:rPr lang="en-US" sz="2400" dirty="0" smtClean="0"/>
              <a:t>Open source</a:t>
            </a:r>
          </a:p>
          <a:p>
            <a:r>
              <a:rPr lang="en-US" dirty="0" smtClean="0"/>
              <a:t>Static IP addresses </a:t>
            </a:r>
          </a:p>
          <a:p>
            <a:pPr lvl="1"/>
            <a:r>
              <a:rPr lang="en-US" dirty="0" smtClean="0"/>
              <a:t>20 reserved IP addresses</a:t>
            </a:r>
            <a:r>
              <a:rPr lang="en-US" dirty="0"/>
              <a:t> </a:t>
            </a:r>
            <a:r>
              <a:rPr lang="en-US" dirty="0" smtClean="0"/>
              <a:t>10.24.5.231-250</a:t>
            </a:r>
          </a:p>
          <a:p>
            <a:r>
              <a:rPr lang="en-US" dirty="0" smtClean="0"/>
              <a:t>Host name</a:t>
            </a:r>
          </a:p>
          <a:p>
            <a:pPr lvl="1"/>
            <a:r>
              <a:rPr lang="en-US" dirty="0" smtClean="0"/>
              <a:t>Satellite 1-20</a:t>
            </a:r>
          </a:p>
          <a:p>
            <a:pPr lvl="1"/>
            <a:r>
              <a:rPr lang="en-US" dirty="0" smtClean="0"/>
              <a:t>Antarctica</a:t>
            </a:r>
          </a:p>
          <a:p>
            <a:endParaRPr lang="en-US" dirty="0">
              <a:solidFill>
                <a:schemeClr val="tx1">
                  <a:tint val="75000"/>
                </a:schemeClr>
              </a:solidFill>
            </a:endParaRPr>
          </a:p>
          <a:p>
            <a:pPr lvl="1"/>
            <a:endParaRPr lang="en-US" sz="2400" dirty="0" smtClean="0">
              <a:solidFill>
                <a:schemeClr val="tx1">
                  <a:tint val="75000"/>
                </a:schemeClr>
              </a:solidFill>
            </a:endParaRPr>
          </a:p>
          <a:p>
            <a:pPr lvl="2">
              <a:buNone/>
            </a:pPr>
            <a:endParaRPr lang="en-US" sz="20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FE45-BE73-441D-8CE8-FC4F19E768C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1" y="0"/>
            <a:ext cx="67455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Commands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Setenv</a:t>
            </a:r>
            <a:endParaRPr lang="en-US" dirty="0" smtClean="0"/>
          </a:p>
          <a:p>
            <a:pPr lvl="1"/>
            <a:r>
              <a:rPr lang="en-US" dirty="0" smtClean="0"/>
              <a:t>Used to alter the boot device</a:t>
            </a:r>
          </a:p>
          <a:p>
            <a:r>
              <a:rPr lang="en-US" dirty="0" err="1" smtClean="0"/>
              <a:t>Sudo</a:t>
            </a:r>
            <a:endParaRPr lang="en-US" dirty="0" smtClean="0"/>
          </a:p>
          <a:p>
            <a:pPr lvl="1"/>
            <a:r>
              <a:rPr lang="en-US" dirty="0" smtClean="0"/>
              <a:t>Assumes administrative privileges</a:t>
            </a:r>
          </a:p>
          <a:p>
            <a:r>
              <a:rPr lang="en-US" dirty="0" err="1" smtClean="0"/>
              <a:t>Useradd</a:t>
            </a:r>
            <a:endParaRPr lang="en-US" dirty="0" smtClean="0"/>
          </a:p>
          <a:p>
            <a:pPr lvl="1"/>
            <a:r>
              <a:rPr lang="en-US" dirty="0" smtClean="0"/>
              <a:t>Adds user</a:t>
            </a:r>
          </a:p>
          <a:p>
            <a:r>
              <a:rPr lang="en-US" dirty="0" err="1" smtClean="0"/>
              <a:t>Passwd</a:t>
            </a:r>
            <a:endParaRPr lang="en-US" dirty="0" smtClean="0"/>
          </a:p>
          <a:p>
            <a:pPr lvl="1"/>
            <a:r>
              <a:rPr lang="en-US" dirty="0" smtClean="0"/>
              <a:t>Creates a user password</a:t>
            </a:r>
          </a:p>
          <a:p>
            <a:r>
              <a:rPr lang="en-US" dirty="0" smtClean="0"/>
              <a:t>Halt</a:t>
            </a:r>
          </a:p>
          <a:p>
            <a:pPr lvl="1"/>
            <a:r>
              <a:rPr lang="en-US" dirty="0" smtClean="0"/>
              <a:t>Halts all system processes</a:t>
            </a:r>
            <a:endParaRPr lang="en-US" dirty="0"/>
          </a:p>
          <a:p>
            <a:pPr lvl="1"/>
            <a:endParaRPr lang="en-US" sz="2400" dirty="0" smtClean="0">
              <a:solidFill>
                <a:schemeClr val="tx1">
                  <a:tint val="75000"/>
                </a:schemeClr>
              </a:solidFill>
            </a:endParaRPr>
          </a:p>
          <a:p>
            <a:pPr lvl="2">
              <a:buNone/>
            </a:pPr>
            <a:endParaRPr lang="en-US" sz="20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FE45-BE73-441D-8CE8-FC4F19E768C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1" y="0"/>
            <a:ext cx="67455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Commands Used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Apt-get</a:t>
            </a:r>
          </a:p>
          <a:p>
            <a:pPr lvl="1"/>
            <a:r>
              <a:rPr lang="en-US" dirty="0" smtClean="0"/>
              <a:t>Used to install packages and updates</a:t>
            </a:r>
          </a:p>
          <a:p>
            <a:r>
              <a:rPr lang="en-US" dirty="0" err="1" smtClean="0"/>
              <a:t>Nano</a:t>
            </a:r>
            <a:endParaRPr lang="en-US" dirty="0" smtClean="0"/>
          </a:p>
          <a:p>
            <a:pPr lvl="1"/>
            <a:r>
              <a:rPr lang="en-US" dirty="0" smtClean="0"/>
              <a:t>Text editor</a:t>
            </a:r>
          </a:p>
          <a:p>
            <a:r>
              <a:rPr lang="en-US" dirty="0" err="1" smtClean="0"/>
              <a:t>Ssh</a:t>
            </a:r>
            <a:r>
              <a:rPr lang="en-US" dirty="0" smtClean="0"/>
              <a:t>	</a:t>
            </a:r>
          </a:p>
          <a:p>
            <a:pPr lvl="1"/>
            <a:r>
              <a:rPr lang="en-US" dirty="0" smtClean="0"/>
              <a:t>Remotely access computers</a:t>
            </a:r>
          </a:p>
          <a:p>
            <a:pPr lvl="1"/>
            <a:endParaRPr lang="en-US" dirty="0" smtClean="0">
              <a:solidFill>
                <a:schemeClr val="tx1">
                  <a:tint val="75000"/>
                </a:schemeClr>
              </a:solidFill>
            </a:endParaRPr>
          </a:p>
          <a:p>
            <a:pPr lvl="1"/>
            <a:endParaRPr lang="en-US" sz="2400" dirty="0" smtClean="0">
              <a:solidFill>
                <a:schemeClr val="tx1">
                  <a:tint val="75000"/>
                </a:schemeClr>
              </a:solidFill>
            </a:endParaRPr>
          </a:p>
          <a:p>
            <a:pPr lvl="2">
              <a:buNone/>
            </a:pPr>
            <a:endParaRPr lang="en-US" sz="20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FE45-BE73-441D-8CE8-FC4F19E768C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1" y="0"/>
            <a:ext cx="67455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Package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smtClean="0"/>
              <a:t>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Open SSH</a:t>
            </a:r>
          </a:p>
          <a:p>
            <a:pPr lvl="1"/>
            <a:r>
              <a:rPr lang="en-US" sz="2400" dirty="0" smtClean="0"/>
              <a:t>Secure shell</a:t>
            </a:r>
          </a:p>
          <a:p>
            <a:pPr lvl="1"/>
            <a:r>
              <a:rPr lang="en-US" sz="2400" dirty="0" smtClean="0"/>
              <a:t>telnet alternative</a:t>
            </a:r>
          </a:p>
          <a:p>
            <a:pPr lvl="1"/>
            <a:r>
              <a:rPr lang="en-US" sz="2400" dirty="0" smtClean="0"/>
              <a:t>Encrypted</a:t>
            </a:r>
          </a:p>
          <a:p>
            <a:r>
              <a:rPr lang="en-US" dirty="0" smtClean="0"/>
              <a:t>G++</a:t>
            </a:r>
          </a:p>
          <a:p>
            <a:pPr lvl="1"/>
            <a:r>
              <a:rPr lang="en-US" dirty="0" smtClean="0"/>
              <a:t>C++ compiler</a:t>
            </a:r>
          </a:p>
          <a:p>
            <a:r>
              <a:rPr lang="en-US" dirty="0" err="1" smtClean="0"/>
              <a:t>Javacc</a:t>
            </a:r>
            <a:endParaRPr lang="en-US" dirty="0" smtClean="0"/>
          </a:p>
          <a:p>
            <a:pPr lvl="1"/>
            <a:r>
              <a:rPr lang="en-US" dirty="0" smtClean="0"/>
              <a:t>Allowed machines to compile Java languages</a:t>
            </a:r>
          </a:p>
          <a:p>
            <a:pPr lvl="1"/>
            <a:endParaRPr lang="en-US" dirty="0" smtClean="0">
              <a:solidFill>
                <a:schemeClr val="tx1">
                  <a:tint val="75000"/>
                </a:schemeClr>
              </a:solidFill>
            </a:endParaRPr>
          </a:p>
          <a:p>
            <a:endParaRPr lang="en-US" dirty="0">
              <a:solidFill>
                <a:schemeClr val="tx1">
                  <a:tint val="75000"/>
                </a:schemeClr>
              </a:solidFill>
            </a:endParaRPr>
          </a:p>
          <a:p>
            <a:pPr lvl="1"/>
            <a:endParaRPr lang="en-US" sz="2400" dirty="0" smtClean="0">
              <a:solidFill>
                <a:schemeClr val="tx1">
                  <a:tint val="75000"/>
                </a:schemeClr>
              </a:solidFill>
            </a:endParaRPr>
          </a:p>
          <a:p>
            <a:pPr lvl="2">
              <a:buNone/>
            </a:pPr>
            <a:endParaRPr lang="en-US" sz="20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FE45-BE73-441D-8CE8-FC4F19E768C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&quot;No&quot; Symbol 6"/>
          <p:cNvSpPr/>
          <p:nvPr/>
        </p:nvSpPr>
        <p:spPr>
          <a:xfrm>
            <a:off x="0" y="0"/>
            <a:ext cx="9144000" cy="68580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Ubuntu</a:t>
            </a:r>
            <a:r>
              <a:rPr lang="en-US" dirty="0" smtClean="0"/>
              <a:t> Condor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Condor installation unsuccessful</a:t>
            </a:r>
          </a:p>
          <a:p>
            <a:pPr lvl="2"/>
            <a:r>
              <a:rPr lang="en-US" dirty="0" smtClean="0"/>
              <a:t>Source code compiling produced the error “INCOMPATIBLE PLATFORM“</a:t>
            </a:r>
          </a:p>
          <a:p>
            <a:pPr lvl="3"/>
            <a:r>
              <a:rPr lang="en-US" dirty="0" smtClean="0"/>
              <a:t>Linux with a </a:t>
            </a:r>
            <a:r>
              <a:rPr lang="en-US" dirty="0" err="1" smtClean="0"/>
              <a:t>sparc</a:t>
            </a:r>
            <a:r>
              <a:rPr lang="en-US" dirty="0" smtClean="0"/>
              <a:t> processor is not supported by Condor</a:t>
            </a:r>
          </a:p>
          <a:p>
            <a:pPr lvl="1"/>
            <a:r>
              <a:rPr lang="en-US" dirty="0" smtClean="0"/>
              <a:t>Solution </a:t>
            </a:r>
          </a:p>
          <a:p>
            <a:pPr lvl="2"/>
            <a:r>
              <a:rPr lang="en-US" dirty="0" smtClean="0"/>
              <a:t>Solaris is supported in this implementation of Condor </a:t>
            </a:r>
          </a:p>
          <a:p>
            <a:pPr lvl="3"/>
            <a:endParaRPr lang="en-US" dirty="0" smtClean="0"/>
          </a:p>
          <a:p>
            <a:pPr lvl="1"/>
            <a:endParaRPr lang="en-US" dirty="0" smtClean="0"/>
          </a:p>
          <a:p>
            <a:endParaRPr lang="en-US" dirty="0">
              <a:solidFill>
                <a:schemeClr val="tx1">
                  <a:tint val="75000"/>
                </a:schemeClr>
              </a:solidFill>
            </a:endParaRPr>
          </a:p>
          <a:p>
            <a:pPr lvl="1"/>
            <a:endParaRPr lang="en-US" sz="2400" dirty="0" smtClean="0">
              <a:solidFill>
                <a:schemeClr val="tx1">
                  <a:tint val="75000"/>
                </a:schemeClr>
              </a:solidFill>
            </a:endParaRPr>
          </a:p>
          <a:p>
            <a:pPr lvl="2">
              <a:buNone/>
            </a:pPr>
            <a:endParaRPr lang="en-US" sz="20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FE45-BE73-441D-8CE8-FC4F19E768C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Solaris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Solaris 10</a:t>
            </a:r>
          </a:p>
          <a:p>
            <a:pPr lvl="2"/>
            <a:r>
              <a:rPr lang="en-US" dirty="0" smtClean="0"/>
              <a:t>Unix based Operating system</a:t>
            </a:r>
          </a:p>
          <a:p>
            <a:pPr lvl="2"/>
            <a:r>
              <a:rPr lang="en-US" dirty="0" smtClean="0"/>
              <a:t>Supported by Sun Microsystems</a:t>
            </a:r>
          </a:p>
          <a:p>
            <a:pPr lvl="2"/>
            <a:r>
              <a:rPr lang="en-US" dirty="0" smtClean="0"/>
              <a:t>Supports </a:t>
            </a:r>
            <a:r>
              <a:rPr lang="en-US" dirty="0" err="1" smtClean="0"/>
              <a:t>Sparc</a:t>
            </a:r>
            <a:r>
              <a:rPr lang="en-US" dirty="0" smtClean="0"/>
              <a:t> and X86/64 processors</a:t>
            </a:r>
          </a:p>
          <a:p>
            <a:pPr lvl="2"/>
            <a:r>
              <a:rPr lang="en-US" dirty="0" smtClean="0"/>
              <a:t>Condor compatible</a:t>
            </a:r>
          </a:p>
          <a:p>
            <a:pPr lvl="2"/>
            <a:r>
              <a:rPr lang="en-US" dirty="0" smtClean="0"/>
              <a:t>Java based Graphical User Interface </a:t>
            </a:r>
          </a:p>
          <a:p>
            <a:pPr lvl="2"/>
            <a:endParaRPr lang="en-US" dirty="0" smtClean="0">
              <a:solidFill>
                <a:schemeClr val="tx1">
                  <a:tint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1">
                  <a:tint val="75000"/>
                </a:schemeClr>
              </a:solidFill>
            </a:endParaRPr>
          </a:p>
          <a:p>
            <a:endParaRPr lang="en-US" dirty="0">
              <a:solidFill>
                <a:schemeClr val="tx1">
                  <a:tint val="75000"/>
                </a:schemeClr>
              </a:solidFill>
            </a:endParaRPr>
          </a:p>
          <a:p>
            <a:pPr lvl="1"/>
            <a:endParaRPr lang="en-US" sz="2400" dirty="0" smtClean="0">
              <a:solidFill>
                <a:schemeClr val="tx1">
                  <a:tint val="75000"/>
                </a:schemeClr>
              </a:solidFill>
            </a:endParaRPr>
          </a:p>
          <a:p>
            <a:pPr lvl="2">
              <a:buNone/>
            </a:pPr>
            <a:endParaRPr lang="en-US" sz="20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FE45-BE73-441D-8CE8-FC4F19E768C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Solaris Condor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Downloaded application from internet</a:t>
            </a:r>
          </a:p>
          <a:p>
            <a:pPr lvl="1"/>
            <a:r>
              <a:rPr lang="en-US" dirty="0" smtClean="0"/>
              <a:t>Extracted it using the (tar -</a:t>
            </a:r>
            <a:r>
              <a:rPr lang="en-US" dirty="0" err="1" smtClean="0"/>
              <a:t>xvf</a:t>
            </a:r>
            <a:r>
              <a:rPr lang="en-US" dirty="0" smtClean="0"/>
              <a:t> condor-7.2.1-solaris29-Sparc-dynamic.tar.gz) command </a:t>
            </a:r>
          </a:p>
          <a:p>
            <a:pPr lvl="1"/>
            <a:r>
              <a:rPr lang="en-US" dirty="0" smtClean="0"/>
              <a:t>Started installation</a:t>
            </a:r>
          </a:p>
          <a:p>
            <a:pPr lvl="1"/>
            <a:r>
              <a:rPr lang="en-US" dirty="0" smtClean="0"/>
              <a:t>We altered </a:t>
            </a:r>
            <a:r>
              <a:rPr lang="en-US" dirty="0" err="1" smtClean="0"/>
              <a:t>condor_config</a:t>
            </a:r>
            <a:r>
              <a:rPr lang="en-US" dirty="0" smtClean="0"/>
              <a:t> file to make computers accessible to the server</a:t>
            </a:r>
          </a:p>
          <a:p>
            <a:pPr lvl="1"/>
            <a:r>
              <a:rPr lang="en-US" dirty="0" err="1" smtClean="0"/>
              <a:t>Condor_master</a:t>
            </a:r>
            <a:r>
              <a:rPr lang="en-US" dirty="0" smtClean="0"/>
              <a:t> started Condor process</a:t>
            </a:r>
          </a:p>
          <a:p>
            <a:pPr lvl="1"/>
            <a:r>
              <a:rPr lang="en-US" dirty="0" err="1" smtClean="0"/>
              <a:t>Condor_status</a:t>
            </a:r>
            <a:r>
              <a:rPr lang="en-US" dirty="0" smtClean="0"/>
              <a:t> checked the computers in the pool</a:t>
            </a:r>
          </a:p>
          <a:p>
            <a:pPr lvl="1"/>
            <a:endParaRPr lang="en-US" dirty="0" smtClean="0"/>
          </a:p>
          <a:p>
            <a:pPr lvl="1"/>
            <a:endParaRPr lang="en-US" dirty="0" smtClean="0">
              <a:solidFill>
                <a:schemeClr val="tx1">
                  <a:tint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1">
                  <a:tint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1">
                  <a:tint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1">
                  <a:tint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1">
                  <a:tint val="75000"/>
                </a:schemeClr>
              </a:solidFill>
            </a:endParaRPr>
          </a:p>
          <a:p>
            <a:endParaRPr lang="en-US" dirty="0">
              <a:solidFill>
                <a:schemeClr val="tx1">
                  <a:tint val="75000"/>
                </a:schemeClr>
              </a:solidFill>
            </a:endParaRPr>
          </a:p>
          <a:p>
            <a:pPr lvl="1"/>
            <a:endParaRPr lang="en-US" sz="2400" dirty="0" smtClean="0">
              <a:solidFill>
                <a:schemeClr val="tx1">
                  <a:tint val="75000"/>
                </a:schemeClr>
              </a:solidFill>
            </a:endParaRPr>
          </a:p>
          <a:p>
            <a:pPr lvl="2">
              <a:buNone/>
            </a:pPr>
            <a:endParaRPr lang="en-US" sz="20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FE45-BE73-441D-8CE8-FC4F19E768C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Condor Pooling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Check condor running processes</a:t>
            </a:r>
          </a:p>
          <a:p>
            <a:pPr lvl="2"/>
            <a:r>
              <a:rPr lang="en-US" dirty="0" err="1" smtClean="0"/>
              <a:t>ps</a:t>
            </a:r>
            <a:r>
              <a:rPr lang="en-US" dirty="0" smtClean="0"/>
              <a:t> -</a:t>
            </a:r>
            <a:r>
              <a:rPr lang="en-US" dirty="0" err="1" smtClean="0"/>
              <a:t>ef</a:t>
            </a:r>
            <a:r>
              <a:rPr lang="en-US" dirty="0" smtClean="0"/>
              <a:t> | </a:t>
            </a:r>
            <a:r>
              <a:rPr lang="en-US" dirty="0" err="1" smtClean="0"/>
              <a:t>egrep</a:t>
            </a:r>
            <a:r>
              <a:rPr lang="en-US" dirty="0" smtClean="0"/>
              <a:t> condor</a:t>
            </a:r>
          </a:p>
          <a:p>
            <a:pPr lvl="3"/>
            <a:r>
              <a:rPr lang="en-US" dirty="0" err="1" smtClean="0"/>
              <a:t>condor_master</a:t>
            </a:r>
            <a:endParaRPr lang="en-US" dirty="0" smtClean="0"/>
          </a:p>
          <a:p>
            <a:pPr lvl="3"/>
            <a:r>
              <a:rPr lang="en-US" dirty="0" err="1" smtClean="0"/>
              <a:t>condor_schedd</a:t>
            </a:r>
            <a:r>
              <a:rPr lang="en-US" dirty="0" smtClean="0"/>
              <a:t> </a:t>
            </a:r>
          </a:p>
          <a:p>
            <a:pPr lvl="3"/>
            <a:r>
              <a:rPr lang="en-US" dirty="0" err="1" smtClean="0"/>
              <a:t>condor_startd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Pooling error</a:t>
            </a:r>
          </a:p>
          <a:p>
            <a:pPr lvl="2"/>
            <a:r>
              <a:rPr lang="en-US" dirty="0" smtClean="0"/>
              <a:t>Computers were not adding themselves to the pool</a:t>
            </a:r>
          </a:p>
          <a:p>
            <a:pPr lvl="1"/>
            <a:r>
              <a:rPr lang="en-US" dirty="0" smtClean="0"/>
              <a:t>Solution </a:t>
            </a:r>
          </a:p>
          <a:p>
            <a:pPr lvl="2"/>
            <a:r>
              <a:rPr lang="en-US" dirty="0" smtClean="0"/>
              <a:t>Manually start the </a:t>
            </a:r>
            <a:r>
              <a:rPr lang="en-US" dirty="0" err="1" smtClean="0"/>
              <a:t>Condor_startd</a:t>
            </a:r>
            <a:r>
              <a:rPr lang="en-US" dirty="0" smtClean="0"/>
              <a:t> process</a:t>
            </a:r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>
              <a:solidFill>
                <a:schemeClr val="tx1">
                  <a:tint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1">
                  <a:tint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1">
                  <a:tint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1">
                  <a:tint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1">
                  <a:tint val="75000"/>
                </a:schemeClr>
              </a:solidFill>
            </a:endParaRPr>
          </a:p>
          <a:p>
            <a:endParaRPr lang="en-US" dirty="0">
              <a:solidFill>
                <a:schemeClr val="tx1">
                  <a:tint val="75000"/>
                </a:schemeClr>
              </a:solidFill>
            </a:endParaRPr>
          </a:p>
          <a:p>
            <a:pPr lvl="1"/>
            <a:endParaRPr lang="en-US" sz="2400" dirty="0" smtClean="0">
              <a:solidFill>
                <a:schemeClr val="tx1">
                  <a:tint val="75000"/>
                </a:schemeClr>
              </a:solidFill>
            </a:endParaRPr>
          </a:p>
          <a:p>
            <a:pPr lvl="2">
              <a:buNone/>
            </a:pPr>
            <a:endParaRPr lang="en-US" sz="20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FE45-BE73-441D-8CE8-FC4F19E768C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Operational Condor Cluster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133600"/>
            <a:ext cx="637222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600200" y="5334000"/>
            <a:ext cx="5943600" cy="381000"/>
          </a:xfrm>
          <a:prstGeom prst="rect">
            <a:avLst/>
          </a:prstGeom>
          <a:solidFill>
            <a:srgbClr val="FFFF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76600" y="5334000"/>
            <a:ext cx="304800" cy="381000"/>
          </a:xfrm>
          <a:prstGeom prst="rect">
            <a:avLst/>
          </a:prstGeom>
          <a:solidFill>
            <a:srgbClr val="FFFF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FE45-BE73-441D-8CE8-FC4F19E768C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Future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Expand to 20 static computers</a:t>
            </a:r>
          </a:p>
          <a:p>
            <a:pPr lvl="1"/>
            <a:r>
              <a:rPr lang="en-US" dirty="0" smtClean="0"/>
              <a:t>Create cluster training guide</a:t>
            </a:r>
          </a:p>
          <a:p>
            <a:pPr lvl="1"/>
            <a:r>
              <a:rPr lang="en-US" dirty="0" smtClean="0"/>
              <a:t>Add cluster management applications</a:t>
            </a:r>
          </a:p>
          <a:p>
            <a:pPr lvl="1"/>
            <a:r>
              <a:rPr lang="en-US" dirty="0" smtClean="0"/>
              <a:t>Change Hub to a Switch</a:t>
            </a:r>
          </a:p>
          <a:p>
            <a:pPr lvl="1"/>
            <a:r>
              <a:rPr lang="en-US" dirty="0" smtClean="0"/>
              <a:t>Streamline processor intensive projects </a:t>
            </a:r>
          </a:p>
          <a:p>
            <a:pPr lvl="1"/>
            <a:r>
              <a:rPr lang="en-US" dirty="0" smtClean="0"/>
              <a:t>Enable Intranet web status</a:t>
            </a:r>
          </a:p>
          <a:p>
            <a:pPr lvl="1"/>
            <a:endParaRPr lang="en-US" dirty="0" smtClean="0">
              <a:solidFill>
                <a:schemeClr val="tx1">
                  <a:tint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1">
                  <a:tint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1">
                  <a:tint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1">
                  <a:tint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1">
                  <a:tint val="75000"/>
                </a:schemeClr>
              </a:solidFill>
            </a:endParaRPr>
          </a:p>
          <a:p>
            <a:endParaRPr lang="en-US" dirty="0">
              <a:solidFill>
                <a:schemeClr val="tx1">
                  <a:tint val="75000"/>
                </a:schemeClr>
              </a:solidFill>
            </a:endParaRPr>
          </a:p>
          <a:p>
            <a:pPr lvl="1"/>
            <a:endParaRPr lang="en-US" sz="2400" dirty="0" smtClean="0">
              <a:solidFill>
                <a:schemeClr val="tx1">
                  <a:tint val="75000"/>
                </a:schemeClr>
              </a:solidFill>
            </a:endParaRPr>
          </a:p>
          <a:p>
            <a:pPr lvl="2">
              <a:buNone/>
            </a:pPr>
            <a:endParaRPr lang="en-US" sz="20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FE45-BE73-441D-8CE8-FC4F19E768C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Abstract</a:t>
            </a:r>
          </a:p>
          <a:p>
            <a:r>
              <a:rPr lang="en-US" sz="2800" dirty="0" smtClean="0"/>
              <a:t>What is a Cluster</a:t>
            </a:r>
            <a:endParaRPr lang="en-US" sz="2800" dirty="0"/>
          </a:p>
          <a:p>
            <a:r>
              <a:rPr lang="en-US" sz="2800" dirty="0" smtClean="0"/>
              <a:t>Cluster Uses</a:t>
            </a:r>
          </a:p>
          <a:p>
            <a:r>
              <a:rPr lang="en-US" sz="2800" dirty="0" smtClean="0"/>
              <a:t>Physical Implementation</a:t>
            </a:r>
            <a:endParaRPr lang="en-US" sz="2800" dirty="0"/>
          </a:p>
          <a:p>
            <a:r>
              <a:rPr lang="en-US" sz="2800" dirty="0" smtClean="0"/>
              <a:t>Installation Process</a:t>
            </a:r>
            <a:endParaRPr lang="en-US" sz="2800" dirty="0"/>
          </a:p>
          <a:p>
            <a:r>
              <a:rPr lang="en-US" sz="2800" dirty="0" smtClean="0"/>
              <a:t>Future Expansion</a:t>
            </a:r>
            <a:endParaRPr lang="en-US" sz="2800" dirty="0"/>
          </a:p>
          <a:p>
            <a:r>
              <a:rPr lang="en-US" sz="2800" dirty="0" smtClean="0"/>
              <a:t>Questions</a:t>
            </a:r>
            <a:endParaRPr lang="en-US" sz="2800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FE45-BE73-441D-8CE8-FC4F19E768C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FE45-BE73-441D-8CE8-FC4F19E768C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</a:rPr>
              <a:t>	</a:t>
            </a:r>
            <a:r>
              <a:rPr lang="en-US" sz="2800" dirty="0" smtClean="0"/>
              <a:t>The </a:t>
            </a:r>
            <a:r>
              <a:rPr lang="en-US" sz="2800" dirty="0"/>
              <a:t>2008 – 2009 Polar Grid team focused on the permanent installation of a Condor-based test cluster. Network topography, naming schemes, user management, and compatibility concerns were the primary </a:t>
            </a:r>
            <a:r>
              <a:rPr lang="en-US" sz="2800" dirty="0" smtClean="0"/>
              <a:t>foci </a:t>
            </a:r>
            <a:r>
              <a:rPr lang="en-US" sz="2800" dirty="0"/>
              <a:t>of the implementation. The machines targeted were the </a:t>
            </a:r>
            <a:r>
              <a:rPr lang="en-US" sz="2800" dirty="0" err="1"/>
              <a:t>SunFire</a:t>
            </a:r>
            <a:r>
              <a:rPr lang="en-US" sz="2800" dirty="0"/>
              <a:t> V480 management server and several </a:t>
            </a:r>
            <a:r>
              <a:rPr lang="en-US" sz="2800" dirty="0" err="1"/>
              <a:t>SunBlade</a:t>
            </a:r>
            <a:r>
              <a:rPr lang="en-US" sz="2800" dirty="0"/>
              <a:t> 150 workstations as workers all running Solaris 10 as the primary operating system. The Condor High Throughput Computing software was utilized as a scheduler for jobs submitted to the server and then distributed to the workers.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FE45-BE73-441D-8CE8-FC4F19E768C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Cluster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Uses multiple computers to process data</a:t>
            </a:r>
          </a:p>
          <a:p>
            <a:pPr lvl="1"/>
            <a:r>
              <a:rPr lang="en-US" dirty="0" smtClean="0"/>
              <a:t>W</a:t>
            </a:r>
            <a:r>
              <a:rPr lang="en-US" dirty="0" smtClean="0"/>
              <a:t>e use a distributive </a:t>
            </a:r>
            <a:r>
              <a:rPr lang="en-US" dirty="0" smtClean="0"/>
              <a:t>computing system.</a:t>
            </a:r>
          </a:p>
          <a:p>
            <a:pPr>
              <a:buNone/>
            </a:pPr>
            <a:endParaRPr lang="en-US" sz="2800" dirty="0" smtClean="0">
              <a:solidFill>
                <a:schemeClr val="tx1">
                  <a:tint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FE45-BE73-441D-8CE8-FC4F19E768C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Distributive Computing Cluster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5029200"/>
            <a:ext cx="1295400" cy="152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5029200"/>
            <a:ext cx="1295400" cy="152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5029200"/>
            <a:ext cx="1295400" cy="152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2819400"/>
            <a:ext cx="1295400" cy="152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2819400"/>
            <a:ext cx="1295400" cy="152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2819400"/>
            <a:ext cx="1295400" cy="152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572000"/>
            <a:ext cx="651083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572000"/>
            <a:ext cx="651083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572000"/>
            <a:ext cx="651083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572000"/>
            <a:ext cx="651083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572000"/>
            <a:ext cx="651083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572000"/>
            <a:ext cx="651083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572000"/>
            <a:ext cx="651083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572000"/>
            <a:ext cx="651083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038600"/>
            <a:ext cx="2133600" cy="156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FE45-BE73-441D-8CE8-FC4F19E768C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0579 L 0.48107 -0.0057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107 -0.00579 L 0.48107 -0.09461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6.97895E-6 L 0.48333 -6.97895E-6 " pathEditMode="relative" ptsTypes="AA">
                                      <p:cBhvr>
                                        <p:cTn id="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333 -6.97895E-6 L 0.48333 0.05551 " pathEditMode="relative" ptsTypes="AA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6.97895E-6 L 0.68333 -6.97895E-6 " pathEditMode="relative" ptsTypes="AA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333 2.37335E-6 L 0.68333 -0.07773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6.97895E-6 L 0.68333 -6.97895E-6 " pathEditMode="relative" ptsTypes="AA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333 -3.79366E-7 L 0.68333 0.04441 " pathEditMode="relative" ptsTypes="AA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6.97895E-6 L 0.86667 -6.97895E-6 " pathEditMode="relative" ptsTypes="AA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667 -6.97895E-6 L 0.86667 -0.08883 " pathEditMode="relative" ptsTypes="AA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6.97895E-6 L 0.86667 -6.97895E-6 " pathEditMode="relative" ptsTypes="AA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667 -6.97895E-6 L 0.86667 0.04441 " pathEditMode="relative" ptsTypes="AA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48526"/>
            <a:ext cx="9144000" cy="36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Cluster Uses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3839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Process imagery </a:t>
            </a:r>
          </a:p>
          <a:p>
            <a:r>
              <a:rPr lang="en-US" sz="2800" dirty="0" smtClean="0"/>
              <a:t>Distribute data-intensive jobs  </a:t>
            </a:r>
          </a:p>
          <a:p>
            <a:r>
              <a:rPr lang="en-US" sz="2800" dirty="0" smtClean="0"/>
              <a:t>Polar Grid Condor team </a:t>
            </a:r>
            <a:r>
              <a:rPr lang="en-US" sz="2800" dirty="0" err="1" smtClean="0"/>
              <a:t>GNUPlot</a:t>
            </a:r>
            <a:endParaRPr lang="en-US" sz="2800" dirty="0" smtClean="0"/>
          </a:p>
          <a:p>
            <a:pPr lvl="1"/>
            <a:r>
              <a:rPr lang="en-US" sz="2400" dirty="0" smtClean="0"/>
              <a:t>Jobs will be submitted in java or C++</a:t>
            </a:r>
          </a:p>
          <a:p>
            <a:pPr lvl="1"/>
            <a:r>
              <a:rPr lang="en-US" sz="2400" dirty="0" smtClean="0"/>
              <a:t>To expedite plotting processing</a:t>
            </a:r>
            <a:endParaRPr lang="en-US" sz="2000" dirty="0" smtClean="0"/>
          </a:p>
          <a:p>
            <a:r>
              <a:rPr lang="en-US" sz="2800" dirty="0" smtClean="0"/>
              <a:t>In-house cluster training</a:t>
            </a:r>
          </a:p>
          <a:p>
            <a:pPr>
              <a:buNone/>
            </a:pPr>
            <a:endParaRPr lang="en-US" sz="2800" dirty="0" smtClean="0">
              <a:solidFill>
                <a:schemeClr val="tx1">
                  <a:tint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FE45-BE73-441D-8CE8-FC4F19E768C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H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Created 16 networking Cat 6e cables</a:t>
            </a:r>
          </a:p>
          <a:p>
            <a:r>
              <a:rPr lang="en-US" sz="2800" dirty="0" smtClean="0"/>
              <a:t>Color code 	</a:t>
            </a:r>
          </a:p>
          <a:p>
            <a:pPr lvl="1"/>
            <a:r>
              <a:rPr lang="en-US" dirty="0" smtClean="0"/>
              <a:t>white orange, orange, white green, blue, white blue, green, white brown, brown</a:t>
            </a:r>
          </a:p>
          <a:p>
            <a:pPr>
              <a:buNone/>
            </a:pPr>
            <a:endParaRPr lang="en-US" sz="2800" dirty="0" smtClean="0">
              <a:solidFill>
                <a:schemeClr val="tx1">
                  <a:tint val="75000"/>
                </a:schemeClr>
              </a:solidFill>
            </a:endParaRPr>
          </a:p>
          <a:p>
            <a:pPr lvl="1"/>
            <a:endParaRPr lang="en-US" sz="2400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Physical Implementation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36576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FE45-BE73-441D-8CE8-FC4F19E768C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H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Hub</a:t>
            </a:r>
          </a:p>
          <a:p>
            <a:pPr lvl="1"/>
            <a:r>
              <a:rPr lang="en-US" sz="2400" dirty="0" smtClean="0"/>
              <a:t>Provided by Elizabeth City State University Network Services</a:t>
            </a:r>
          </a:p>
          <a:p>
            <a:pPr lvl="1"/>
            <a:r>
              <a:rPr lang="en-US" sz="2400" dirty="0" smtClean="0"/>
              <a:t>Used to connect several computers</a:t>
            </a:r>
          </a:p>
          <a:p>
            <a:pPr lvl="1"/>
            <a:r>
              <a:rPr lang="en-US" sz="2400" dirty="0" smtClean="0"/>
              <a:t>Data is broadcasted to every computer connected to the hub, only the correct computer accesses information.</a:t>
            </a:r>
          </a:p>
          <a:p>
            <a:pPr lvl="1"/>
            <a:endParaRPr lang="en-US" sz="2400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Hubstack</a:t>
            </a:r>
            <a:r>
              <a:rPr lang="en-US" dirty="0" smtClean="0"/>
              <a:t> 10 SEHI 24</a:t>
            </a:r>
          </a:p>
        </p:txBody>
      </p:sp>
      <p:pic>
        <p:nvPicPr>
          <p:cNvPr id="1031" name="Picture 7" descr="F:\DCIM\101MSDCF\DSC065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495800"/>
            <a:ext cx="3276600" cy="2000105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FE45-BE73-441D-8CE8-FC4F19E768C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H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Sunfire</a:t>
            </a:r>
            <a:r>
              <a:rPr lang="en-US" sz="2800" dirty="0" smtClean="0"/>
              <a:t> V480(Antarctica)</a:t>
            </a:r>
          </a:p>
          <a:p>
            <a:r>
              <a:rPr lang="en-US" sz="2800" dirty="0" smtClean="0"/>
              <a:t>11 </a:t>
            </a:r>
            <a:r>
              <a:rPr lang="en-US" sz="2800" dirty="0" err="1" smtClean="0"/>
              <a:t>Sunblade</a:t>
            </a:r>
            <a:r>
              <a:rPr lang="en-US" sz="2800" dirty="0" smtClean="0"/>
              <a:t> 150 (satellites 1-20)</a:t>
            </a:r>
          </a:p>
          <a:p>
            <a:pPr lvl="1"/>
            <a:r>
              <a:rPr lang="en-US" sz="2000" dirty="0" smtClean="0"/>
              <a:t>64 bit workstation</a:t>
            </a:r>
          </a:p>
          <a:p>
            <a:pPr lvl="1"/>
            <a:r>
              <a:rPr lang="en-US" sz="2000" dirty="0" smtClean="0"/>
              <a:t>550 </a:t>
            </a:r>
            <a:r>
              <a:rPr lang="en-US" sz="2000" dirty="0" err="1" smtClean="0"/>
              <a:t>mhz</a:t>
            </a:r>
            <a:r>
              <a:rPr lang="en-US" sz="2000" dirty="0" smtClean="0"/>
              <a:t> processor </a:t>
            </a:r>
            <a:r>
              <a:rPr lang="en-US" sz="2000" dirty="0" err="1" smtClean="0"/>
              <a:t>UltraSparc</a:t>
            </a:r>
            <a:r>
              <a:rPr lang="en-US" sz="2000" dirty="0" smtClean="0"/>
              <a:t> </a:t>
            </a:r>
            <a:r>
              <a:rPr lang="en-US" sz="2000" dirty="0" err="1" smtClean="0"/>
              <a:t>IIi</a:t>
            </a:r>
            <a:endParaRPr lang="en-US" sz="2000" dirty="0" smtClean="0"/>
          </a:p>
          <a:p>
            <a:pPr lvl="1"/>
            <a:r>
              <a:rPr lang="en-US" sz="2000" dirty="0" smtClean="0"/>
              <a:t>128 </a:t>
            </a:r>
            <a:r>
              <a:rPr lang="en-US" sz="2000" dirty="0" err="1" smtClean="0"/>
              <a:t>mb</a:t>
            </a:r>
            <a:r>
              <a:rPr lang="en-US" sz="2000" dirty="0" smtClean="0"/>
              <a:t> RAM</a:t>
            </a:r>
          </a:p>
          <a:p>
            <a:pPr lvl="1"/>
            <a:r>
              <a:rPr lang="en-US" sz="2000" dirty="0" smtClean="0"/>
              <a:t>20 Gigabyte HD</a:t>
            </a:r>
          </a:p>
          <a:p>
            <a:endParaRPr lang="en-US" sz="2800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Sun </a:t>
            </a:r>
            <a:r>
              <a:rPr lang="en-US" dirty="0" err="1" smtClean="0"/>
              <a:t>Microsystem</a:t>
            </a:r>
            <a:endParaRPr lang="en-US" dirty="0" smtClean="0"/>
          </a:p>
        </p:txBody>
      </p:sp>
      <p:pic>
        <p:nvPicPr>
          <p:cNvPr id="3074" name="Picture 2" descr="F:\DCIM\101MSDCF\DSC065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657600"/>
            <a:ext cx="3581400" cy="2685891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FE45-BE73-441D-8CE8-FC4F19E768C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</TotalTime>
  <Words>437</Words>
  <Application>Microsoft Office PowerPoint</Application>
  <PresentationFormat>On-screen Show (4:3)</PresentationFormat>
  <Paragraphs>170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Implementation of a Static Condor Cluster</vt:lpstr>
      <vt:lpstr>Overview</vt:lpstr>
      <vt:lpstr>Abstract</vt:lpstr>
      <vt:lpstr>What is a Cluster</vt:lpstr>
      <vt:lpstr>Distributive Computing Cluster</vt:lpstr>
      <vt:lpstr>Cluster Uses</vt:lpstr>
      <vt:lpstr>Physical Implementation</vt:lpstr>
      <vt:lpstr>Hubstack 10 SEHI 24</vt:lpstr>
      <vt:lpstr>Sun Microsystem</vt:lpstr>
      <vt:lpstr>Installation Process</vt:lpstr>
      <vt:lpstr>Commands Used</vt:lpstr>
      <vt:lpstr>Commands Used (continued)</vt:lpstr>
      <vt:lpstr>Package Installation</vt:lpstr>
      <vt:lpstr>Ubuntu Condor Installation</vt:lpstr>
      <vt:lpstr>Solaris 10</vt:lpstr>
      <vt:lpstr>Solaris Condor Installation</vt:lpstr>
      <vt:lpstr>Condor Pooling Error</vt:lpstr>
      <vt:lpstr>Operational Condor Cluster</vt:lpstr>
      <vt:lpstr>Future Expansion</vt:lpstr>
      <vt:lpstr>Questions?</vt:lpstr>
    </vt:vector>
  </TitlesOfParts>
  <Company>ECSU Cerser Program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of a Static Condor Cluster</dc:title>
  <dc:creator>Student</dc:creator>
  <cp:lastModifiedBy>vtbrown2</cp:lastModifiedBy>
  <cp:revision>49</cp:revision>
  <dcterms:created xsi:type="dcterms:W3CDTF">2009-04-02T21:18:44Z</dcterms:created>
  <dcterms:modified xsi:type="dcterms:W3CDTF">2009-04-06T23:22:03Z</dcterms:modified>
</cp:coreProperties>
</file>