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handoutMasterIdLst>
    <p:handoutMasterId r:id="rId20"/>
  </p:handoutMasterIdLst>
  <p:sldIdLst>
    <p:sldId id="256" r:id="rId2"/>
    <p:sldId id="258" r:id="rId3"/>
    <p:sldId id="259" r:id="rId4"/>
    <p:sldId id="260" r:id="rId5"/>
    <p:sldId id="262" r:id="rId6"/>
    <p:sldId id="264" r:id="rId7"/>
    <p:sldId id="265" r:id="rId8"/>
    <p:sldId id="267" r:id="rId9"/>
    <p:sldId id="269" r:id="rId10"/>
    <p:sldId id="270" r:id="rId11"/>
    <p:sldId id="271" r:id="rId12"/>
    <p:sldId id="272" r:id="rId13"/>
    <p:sldId id="273" r:id="rId14"/>
    <p:sldId id="257" r:id="rId15"/>
    <p:sldId id="279"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2" d="100"/>
          <a:sy n="112" d="100"/>
        </p:scale>
        <p:origin x="-84"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0FA2D3-C521-424A-ABD8-3A108AF0B78D}" type="datetimeFigureOut">
              <a:rPr lang="en-US" smtClean="0"/>
              <a:pPr/>
              <a:t>11/17/2008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DC09B6-9431-4395-A4A7-AEDC373FC16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F91DDF-799E-4630-8D36-47974FA57D9F}" type="datetimeFigureOut">
              <a:rPr lang="en-US" smtClean="0"/>
              <a:pPr/>
              <a:t>11/17/2008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546857-6A6A-4CC7-88AD-87850FE871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546857-6A6A-4CC7-88AD-87850FE871D8}"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3C2AA76-D0F5-4582-A1F7-3A5416A1EE24}"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AA76-D0F5-4582-A1F7-3A5416A1E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AA76-D0F5-4582-A1F7-3A5416A1E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2AA76-D0F5-4582-A1F7-3A5416A1E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3C2AA76-D0F5-4582-A1F7-3A5416A1EE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AA76-D0F5-4582-A1F7-3A5416A1E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C2AA76-D0F5-4582-A1F7-3A5416A1E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C2AA76-D0F5-4582-A1F7-3A5416A1E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C2AA76-D0F5-4582-A1F7-3A5416A1E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AA76-D0F5-4582-A1F7-3A5416A1E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8082D8-D121-4943-8BBB-CCD313AC5276}" type="datetimeFigureOut">
              <a:rPr lang="en-US" smtClean="0"/>
              <a:pPr/>
              <a:t>11/17/2008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2AA76-D0F5-4582-A1F7-3A5416A1EE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E8082D8-D121-4943-8BBB-CCD313AC5276}" type="datetimeFigureOut">
              <a:rPr lang="en-US" smtClean="0"/>
              <a:pPr/>
              <a:t>11/17/2008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3C2AA76-D0F5-4582-A1F7-3A5416A1EE2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839200" cy="2133600"/>
          </a:xfrm>
        </p:spPr>
        <p:txBody>
          <a:bodyPr>
            <a:noAutofit/>
          </a:bodyPr>
          <a:lstStyle/>
          <a:p>
            <a:r>
              <a:rPr lang="en-US" sz="3600" dirty="0" smtClean="0"/>
              <a:t>An Investigation of possible effects of global warming on forest fires </a:t>
            </a:r>
            <a:r>
              <a:rPr lang="en-US" sz="3600" smtClean="0"/>
              <a:t>in Kentucky </a:t>
            </a:r>
            <a:r>
              <a:rPr lang="en-US" sz="3600" dirty="0" smtClean="0"/>
              <a:t>from 1945 to 2004</a:t>
            </a:r>
            <a:endParaRPr lang="en-US" sz="3600" dirty="0"/>
          </a:p>
        </p:txBody>
      </p:sp>
      <p:pic>
        <p:nvPicPr>
          <p:cNvPr id="81922" name="Picture 2" descr="http://tiee.ecoed.net/vol/v3/issues/frontier_sets/yellowstone/img/forest_fire%5BHR%5D.jpg"/>
          <p:cNvPicPr>
            <a:picLocks noChangeAspect="1" noChangeArrowheads="1"/>
          </p:cNvPicPr>
          <p:nvPr/>
        </p:nvPicPr>
        <p:blipFill>
          <a:blip r:embed="rId2" cstate="screen"/>
          <a:srcRect/>
          <a:stretch>
            <a:fillRect/>
          </a:stretch>
        </p:blipFill>
        <p:spPr bwMode="auto">
          <a:xfrm>
            <a:off x="304800" y="2209800"/>
            <a:ext cx="3352800" cy="2438400"/>
          </a:xfrm>
          <a:prstGeom prst="rect">
            <a:avLst/>
          </a:prstGeom>
          <a:noFill/>
        </p:spPr>
      </p:pic>
      <p:sp>
        <p:nvSpPr>
          <p:cNvPr id="6" name="TextBox 5"/>
          <p:cNvSpPr txBox="1"/>
          <p:nvPr/>
        </p:nvSpPr>
        <p:spPr>
          <a:xfrm>
            <a:off x="3886200" y="2819400"/>
            <a:ext cx="1371600" cy="1107996"/>
          </a:xfrm>
          <a:prstGeom prst="rect">
            <a:avLst/>
          </a:prstGeom>
          <a:noFill/>
        </p:spPr>
        <p:txBody>
          <a:bodyPr wrap="square" rtlCol="0">
            <a:spAutoFit/>
          </a:bodyPr>
          <a:lstStyle/>
          <a:p>
            <a:pPr algn="ctr"/>
            <a:r>
              <a:rPr lang="en-US" sz="6600" dirty="0" smtClean="0">
                <a:sym typeface="Math1"/>
              </a:rPr>
              <a:t></a:t>
            </a:r>
            <a:endParaRPr lang="en-US" sz="6600" dirty="0"/>
          </a:p>
        </p:txBody>
      </p:sp>
      <p:sp>
        <p:nvSpPr>
          <p:cNvPr id="7" name="TextBox 6"/>
          <p:cNvSpPr txBox="1"/>
          <p:nvPr/>
        </p:nvSpPr>
        <p:spPr>
          <a:xfrm>
            <a:off x="4343400" y="2514600"/>
            <a:ext cx="457200" cy="769441"/>
          </a:xfrm>
          <a:prstGeom prst="rect">
            <a:avLst/>
          </a:prstGeom>
          <a:noFill/>
        </p:spPr>
        <p:txBody>
          <a:bodyPr wrap="square" rtlCol="0">
            <a:spAutoFit/>
          </a:bodyPr>
          <a:lstStyle/>
          <a:p>
            <a:r>
              <a:rPr lang="en-US" sz="4400" dirty="0" smtClean="0"/>
              <a:t>?</a:t>
            </a:r>
            <a:endParaRPr lang="en-US" sz="4400" dirty="0"/>
          </a:p>
        </p:txBody>
      </p:sp>
      <p:pic>
        <p:nvPicPr>
          <p:cNvPr id="46081" name="Picture 1" descr="What-is-global-warming-img"/>
          <p:cNvPicPr>
            <a:picLocks noChangeAspect="1" noChangeArrowheads="1"/>
          </p:cNvPicPr>
          <p:nvPr/>
        </p:nvPicPr>
        <p:blipFill>
          <a:blip r:embed="rId3"/>
          <a:srcRect/>
          <a:stretch>
            <a:fillRect/>
          </a:stretch>
        </p:blipFill>
        <p:spPr bwMode="auto">
          <a:xfrm>
            <a:off x="5486400" y="2209800"/>
            <a:ext cx="3435927" cy="2286000"/>
          </a:xfrm>
          <a:prstGeom prst="rect">
            <a:avLst/>
          </a:prstGeom>
          <a:noFill/>
          <a:ln w="9525">
            <a:noFill/>
            <a:miter lim="800000"/>
            <a:headEnd/>
            <a:tailEnd/>
          </a:ln>
        </p:spPr>
      </p:pic>
      <p:sp>
        <p:nvSpPr>
          <p:cNvPr id="8" name="TextBox 7"/>
          <p:cNvSpPr txBox="1"/>
          <p:nvPr/>
        </p:nvSpPr>
        <p:spPr>
          <a:xfrm>
            <a:off x="457200" y="4648200"/>
            <a:ext cx="8458200" cy="2092881"/>
          </a:xfrm>
          <a:prstGeom prst="rect">
            <a:avLst/>
          </a:prstGeom>
          <a:noFill/>
        </p:spPr>
        <p:txBody>
          <a:bodyPr wrap="square" rtlCol="0">
            <a:spAutoFit/>
          </a:bodyPr>
          <a:lstStyle/>
          <a:p>
            <a:pPr algn="ctr"/>
            <a:r>
              <a:rPr lang="en-US" sz="2000" b="1" dirty="0" smtClean="0"/>
              <a:t>Presented by:</a:t>
            </a:r>
          </a:p>
          <a:p>
            <a:pPr algn="ctr"/>
            <a:endParaRPr lang="en-US" sz="2000" b="1" dirty="0" smtClean="0"/>
          </a:p>
          <a:p>
            <a:r>
              <a:rPr lang="en-US" dirty="0" smtClean="0"/>
              <a:t>Samuel  J. Ivy		        Kevin Wingfield		Ashley J. Sullivan</a:t>
            </a:r>
            <a:br>
              <a:rPr lang="en-US" dirty="0" smtClean="0"/>
            </a:br>
            <a:r>
              <a:rPr lang="en-US" dirty="0" smtClean="0"/>
              <a:t>Morehouse College	      Morehouse College		  Spelman College</a:t>
            </a:r>
          </a:p>
          <a:p>
            <a:pPr algn="ctr"/>
            <a:r>
              <a:rPr lang="en-US" dirty="0" smtClean="0"/>
              <a:t>	</a:t>
            </a:r>
          </a:p>
          <a:p>
            <a:pPr algn="ctr"/>
            <a:r>
              <a:rPr lang="en-US" dirty="0" smtClean="0"/>
              <a:t>Jamika Baltrop			Amanda Eure</a:t>
            </a:r>
          </a:p>
          <a:p>
            <a:pPr algn="ctr"/>
            <a:r>
              <a:rPr lang="en-US" dirty="0" smtClean="0"/>
              <a:t>Elizabeth City-State University	Winston-Salem State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T-test</a:t>
            </a:r>
            <a:endParaRPr lang="en-US" dirty="0"/>
          </a:p>
        </p:txBody>
      </p:sp>
      <p:graphicFrame>
        <p:nvGraphicFramePr>
          <p:cNvPr id="4" name="Table 3"/>
          <p:cNvGraphicFramePr>
            <a:graphicFrameLocks noGrp="1"/>
          </p:cNvGraphicFramePr>
          <p:nvPr/>
        </p:nvGraphicFramePr>
        <p:xfrm>
          <a:off x="152400" y="1752600"/>
          <a:ext cx="4267200" cy="2971800"/>
        </p:xfrm>
        <a:graphic>
          <a:graphicData uri="http://schemas.openxmlformats.org/drawingml/2006/table">
            <a:tbl>
              <a:tblPr/>
              <a:tblGrid>
                <a:gridCol w="1934159"/>
                <a:gridCol w="1218715"/>
                <a:gridCol w="1114326"/>
              </a:tblGrid>
              <a:tr h="247650">
                <a:tc gridSpan="3">
                  <a:txBody>
                    <a:bodyPr/>
                    <a:lstStyle/>
                    <a:p>
                      <a:pPr marL="0" marR="0" algn="just">
                        <a:spcBef>
                          <a:spcPts val="0"/>
                        </a:spcBef>
                        <a:spcAft>
                          <a:spcPts val="400"/>
                        </a:spcAft>
                      </a:pPr>
                      <a:r>
                        <a:rPr lang="en-US" sz="1000" dirty="0">
                          <a:solidFill>
                            <a:schemeClr val="bg1"/>
                          </a:solidFill>
                          <a:latin typeface="Arial"/>
                          <a:ea typeface="Times New Roman"/>
                        </a:rPr>
                        <a:t>t-Test: Two-Sample Assuming Unequal Variances</a:t>
                      </a:r>
                      <a:endParaRPr lang="en-US" sz="900" dirty="0">
                        <a:solidFill>
                          <a:schemeClr val="bg1"/>
                        </a:solidFill>
                        <a:latin typeface="Times New Roman"/>
                        <a:ea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r>
              <a:tr h="495300">
                <a:tc>
                  <a:txBody>
                    <a:bodyPr/>
                    <a:lstStyle/>
                    <a:p>
                      <a:pPr marL="0" marR="0" algn="ctr">
                        <a:spcBef>
                          <a:spcPts val="0"/>
                        </a:spcBef>
                        <a:spcAft>
                          <a:spcPts val="400"/>
                        </a:spcAft>
                      </a:pPr>
                      <a:r>
                        <a:rPr lang="en-US" sz="1000" i="1" dirty="0">
                          <a:solidFill>
                            <a:schemeClr val="bg1"/>
                          </a:solidFill>
                          <a:latin typeface="Arial"/>
                          <a:ea typeface="Times New Roman"/>
                        </a:rPr>
                        <a:t> </a:t>
                      </a:r>
                      <a:endParaRPr lang="en-US" sz="900" dirty="0">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400"/>
                        </a:spcAft>
                      </a:pPr>
                      <a:r>
                        <a:rPr lang="en-US" sz="1000" i="1">
                          <a:solidFill>
                            <a:schemeClr val="bg1"/>
                          </a:solidFill>
                          <a:latin typeface="Arial"/>
                          <a:ea typeface="Times New Roman"/>
                        </a:rPr>
                        <a:t>Low Precipitation </a:t>
                      </a:r>
                      <a:endParaRPr lang="en-US" sz="900">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400"/>
                        </a:spcAft>
                      </a:pPr>
                      <a:r>
                        <a:rPr lang="en-US" sz="1000" i="1">
                          <a:solidFill>
                            <a:schemeClr val="bg1"/>
                          </a:solidFill>
                          <a:latin typeface="Arial"/>
                          <a:ea typeface="Times New Roman"/>
                        </a:rPr>
                        <a:t>Medium Precipitation</a:t>
                      </a:r>
                      <a:endParaRPr lang="en-US" sz="900">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47650">
                <a:tc>
                  <a:txBody>
                    <a:bodyPr/>
                    <a:lstStyle/>
                    <a:p>
                      <a:pPr marL="0" marR="0" algn="just">
                        <a:spcBef>
                          <a:spcPts val="0"/>
                        </a:spcBef>
                        <a:spcAft>
                          <a:spcPts val="400"/>
                        </a:spcAft>
                      </a:pPr>
                      <a:r>
                        <a:rPr lang="en-US" sz="1000" dirty="0">
                          <a:solidFill>
                            <a:schemeClr val="bg1"/>
                          </a:solidFill>
                          <a:latin typeface="Arial"/>
                          <a:ea typeface="Times New Roman"/>
                        </a:rPr>
                        <a:t>Mean</a:t>
                      </a:r>
                      <a:endParaRPr lang="en-US" sz="900" dirty="0">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marL="0" marR="0" algn="r">
                        <a:spcBef>
                          <a:spcPts val="0"/>
                        </a:spcBef>
                        <a:spcAft>
                          <a:spcPts val="400"/>
                        </a:spcAft>
                      </a:pPr>
                      <a:r>
                        <a:rPr lang="en-US" sz="1000">
                          <a:solidFill>
                            <a:schemeClr val="bg1"/>
                          </a:solidFill>
                          <a:latin typeface="Arial"/>
                          <a:ea typeface="Times New Roman"/>
                        </a:rPr>
                        <a:t>157732.4706</a:t>
                      </a:r>
                      <a:endParaRPr lang="en-US" sz="900">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marL="0" marR="0" algn="r">
                        <a:spcBef>
                          <a:spcPts val="0"/>
                        </a:spcBef>
                        <a:spcAft>
                          <a:spcPts val="400"/>
                        </a:spcAft>
                      </a:pPr>
                      <a:r>
                        <a:rPr lang="en-US" sz="1000">
                          <a:solidFill>
                            <a:schemeClr val="bg1"/>
                          </a:solidFill>
                          <a:latin typeface="Arial"/>
                          <a:ea typeface="Times New Roman"/>
                        </a:rPr>
                        <a:t>59550.62</a:t>
                      </a:r>
                      <a:endParaRPr lang="en-US" sz="900">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tx1"/>
                    </a:solidFill>
                  </a:tcPr>
                </a:tc>
              </a:tr>
              <a:tr h="247650">
                <a:tc>
                  <a:txBody>
                    <a:bodyPr/>
                    <a:lstStyle/>
                    <a:p>
                      <a:pPr marL="0" marR="0" algn="just">
                        <a:spcBef>
                          <a:spcPts val="0"/>
                        </a:spcBef>
                        <a:spcAft>
                          <a:spcPts val="400"/>
                        </a:spcAft>
                      </a:pPr>
                      <a:r>
                        <a:rPr lang="en-US" sz="1000" dirty="0">
                          <a:solidFill>
                            <a:schemeClr val="bg1"/>
                          </a:solidFill>
                          <a:latin typeface="Arial"/>
                          <a:ea typeface="Times New Roman"/>
                        </a:rPr>
                        <a:t>Variance</a:t>
                      </a:r>
                      <a:endParaRPr lang="en-US" sz="900" dirty="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solidFill>
                            <a:schemeClr val="bg1"/>
                          </a:solidFill>
                          <a:latin typeface="Arial"/>
                          <a:ea typeface="Times New Roman"/>
                        </a:rPr>
                        <a:t>32538046481</a:t>
                      </a:r>
                      <a:endParaRPr lang="en-US" sz="90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solidFill>
                            <a:schemeClr val="bg1"/>
                          </a:solidFill>
                          <a:latin typeface="Arial"/>
                          <a:ea typeface="Times New Roman"/>
                        </a:rPr>
                        <a:t>3.32E+09</a:t>
                      </a:r>
                      <a:endParaRPr lang="en-US" sz="90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r>
              <a:tr h="247650">
                <a:tc>
                  <a:txBody>
                    <a:bodyPr/>
                    <a:lstStyle/>
                    <a:p>
                      <a:pPr marL="0" marR="0" algn="just">
                        <a:spcBef>
                          <a:spcPts val="0"/>
                        </a:spcBef>
                        <a:spcAft>
                          <a:spcPts val="400"/>
                        </a:spcAft>
                      </a:pPr>
                      <a:r>
                        <a:rPr lang="en-US" sz="1000" dirty="0">
                          <a:solidFill>
                            <a:schemeClr val="bg1"/>
                          </a:solidFill>
                          <a:latin typeface="Arial"/>
                          <a:ea typeface="Times New Roman"/>
                        </a:rPr>
                        <a:t>Observations</a:t>
                      </a:r>
                      <a:endParaRPr lang="en-US" sz="900" dirty="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solidFill>
                            <a:schemeClr val="bg1"/>
                          </a:solidFill>
                          <a:latin typeface="Arial"/>
                          <a:ea typeface="Times New Roman"/>
                        </a:rPr>
                        <a:t>17</a:t>
                      </a:r>
                      <a:endParaRPr lang="en-US" sz="90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solidFill>
                            <a:schemeClr val="bg1"/>
                          </a:solidFill>
                          <a:latin typeface="Arial"/>
                          <a:ea typeface="Times New Roman"/>
                        </a:rPr>
                        <a:t>29</a:t>
                      </a:r>
                      <a:endParaRPr lang="en-US" sz="90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r>
              <a:tr h="495300">
                <a:tc>
                  <a:txBody>
                    <a:bodyPr/>
                    <a:lstStyle/>
                    <a:p>
                      <a:pPr marL="0" marR="0" algn="just">
                        <a:spcBef>
                          <a:spcPts val="0"/>
                        </a:spcBef>
                        <a:spcAft>
                          <a:spcPts val="400"/>
                        </a:spcAft>
                      </a:pPr>
                      <a:r>
                        <a:rPr lang="en-US" sz="1000" dirty="0">
                          <a:solidFill>
                            <a:schemeClr val="bg1"/>
                          </a:solidFill>
                          <a:latin typeface="Arial"/>
                          <a:ea typeface="Times New Roman"/>
                        </a:rPr>
                        <a:t>Hypothesized Mean Difference</a:t>
                      </a:r>
                      <a:endParaRPr lang="en-US" sz="900" dirty="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dirty="0">
                          <a:solidFill>
                            <a:schemeClr val="bg1"/>
                          </a:solidFill>
                          <a:latin typeface="Arial"/>
                          <a:ea typeface="Times New Roman"/>
                        </a:rPr>
                        <a:t>0</a:t>
                      </a:r>
                      <a:endParaRPr lang="en-US" sz="900" dirty="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r h="247650">
                <a:tc>
                  <a:txBody>
                    <a:bodyPr/>
                    <a:lstStyle/>
                    <a:p>
                      <a:pPr marL="0" marR="0" algn="just">
                        <a:spcBef>
                          <a:spcPts val="0"/>
                        </a:spcBef>
                        <a:spcAft>
                          <a:spcPts val="400"/>
                        </a:spcAft>
                      </a:pPr>
                      <a:r>
                        <a:rPr lang="en-US" sz="1000">
                          <a:solidFill>
                            <a:schemeClr val="bg1"/>
                          </a:solidFill>
                          <a:latin typeface="Arial"/>
                          <a:ea typeface="Times New Roman"/>
                        </a:rPr>
                        <a:t>df</a:t>
                      </a:r>
                      <a:endParaRPr lang="en-US" sz="90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dirty="0">
                          <a:solidFill>
                            <a:schemeClr val="bg1"/>
                          </a:solidFill>
                          <a:latin typeface="Arial"/>
                          <a:ea typeface="Times New Roman"/>
                        </a:rPr>
                        <a:t>18</a:t>
                      </a:r>
                      <a:endParaRPr lang="en-US" sz="900" dirty="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r h="247650">
                <a:tc>
                  <a:txBody>
                    <a:bodyPr/>
                    <a:lstStyle/>
                    <a:p>
                      <a:pPr marL="0" marR="0" algn="just">
                        <a:spcBef>
                          <a:spcPts val="0"/>
                        </a:spcBef>
                        <a:spcAft>
                          <a:spcPts val="400"/>
                        </a:spcAft>
                      </a:pPr>
                      <a:r>
                        <a:rPr lang="en-US" sz="1000">
                          <a:solidFill>
                            <a:schemeClr val="bg1"/>
                          </a:solidFill>
                          <a:latin typeface="Arial"/>
                          <a:ea typeface="Times New Roman"/>
                        </a:rPr>
                        <a:t>t Stat</a:t>
                      </a:r>
                      <a:endParaRPr lang="en-US" sz="90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dirty="0">
                          <a:solidFill>
                            <a:schemeClr val="bg1"/>
                          </a:solidFill>
                          <a:latin typeface="Arial"/>
                          <a:ea typeface="Times New Roman"/>
                        </a:rPr>
                        <a:t>2.179936306</a:t>
                      </a:r>
                      <a:endParaRPr lang="en-US" sz="900" dirty="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r h="247650">
                <a:tc>
                  <a:txBody>
                    <a:bodyPr/>
                    <a:lstStyle/>
                    <a:p>
                      <a:pPr marL="0" marR="0" algn="just">
                        <a:spcBef>
                          <a:spcPts val="0"/>
                        </a:spcBef>
                        <a:spcAft>
                          <a:spcPts val="400"/>
                        </a:spcAft>
                      </a:pPr>
                      <a:r>
                        <a:rPr lang="en-US" sz="1000">
                          <a:solidFill>
                            <a:schemeClr val="bg1"/>
                          </a:solidFill>
                          <a:latin typeface="Arial"/>
                          <a:ea typeface="Times New Roman"/>
                        </a:rPr>
                        <a:t>P(T&lt;=t) one-tail</a:t>
                      </a:r>
                      <a:endParaRPr lang="en-US" sz="90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dirty="0">
                          <a:solidFill>
                            <a:schemeClr val="bg1"/>
                          </a:solidFill>
                          <a:latin typeface="Arial"/>
                          <a:ea typeface="Times New Roman"/>
                        </a:rPr>
                        <a:t>0.021391344</a:t>
                      </a:r>
                      <a:endParaRPr lang="en-US" sz="900" dirty="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dirty="0">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r h="247650">
                <a:tc>
                  <a:txBody>
                    <a:bodyPr/>
                    <a:lstStyle/>
                    <a:p>
                      <a:pPr marL="0" marR="0" algn="just">
                        <a:spcBef>
                          <a:spcPts val="0"/>
                        </a:spcBef>
                        <a:spcAft>
                          <a:spcPts val="400"/>
                        </a:spcAft>
                      </a:pPr>
                      <a:r>
                        <a:rPr lang="en-US" sz="1000">
                          <a:solidFill>
                            <a:schemeClr val="bg1"/>
                          </a:solidFill>
                          <a:latin typeface="Arial"/>
                          <a:ea typeface="Times New Roman"/>
                        </a:rPr>
                        <a:t>t Critical one-tail</a:t>
                      </a:r>
                      <a:endParaRPr lang="en-US" sz="90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solidFill>
                            <a:schemeClr val="bg1"/>
                          </a:solidFill>
                          <a:latin typeface="Arial"/>
                          <a:ea typeface="Times New Roman"/>
                        </a:rPr>
                        <a:t>1.734063592</a:t>
                      </a:r>
                      <a:endParaRPr lang="en-US" sz="900">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dirty="0">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bl>
          </a:graphicData>
        </a:graphic>
      </p:graphicFrame>
      <p:sp>
        <p:nvSpPr>
          <p:cNvPr id="5" name="Rectangle 4"/>
          <p:cNvSpPr/>
          <p:nvPr/>
        </p:nvSpPr>
        <p:spPr>
          <a:xfrm>
            <a:off x="304800" y="4724400"/>
            <a:ext cx="3962400" cy="646331"/>
          </a:xfrm>
          <a:prstGeom prst="rect">
            <a:avLst/>
          </a:prstGeom>
        </p:spPr>
        <p:txBody>
          <a:bodyPr wrap="square">
            <a:spAutoFit/>
          </a:bodyPr>
          <a:lstStyle/>
          <a:p>
            <a:r>
              <a:rPr lang="en-US" dirty="0" smtClean="0"/>
              <a:t>Table 3: The output from the Data Analysis tool in Excel.</a:t>
            </a:r>
            <a:endParaRPr lang="en-US" dirty="0"/>
          </a:p>
        </p:txBody>
      </p:sp>
      <p:graphicFrame>
        <p:nvGraphicFramePr>
          <p:cNvPr id="6" name="Table 5"/>
          <p:cNvGraphicFramePr>
            <a:graphicFrameLocks noGrp="1"/>
          </p:cNvGraphicFramePr>
          <p:nvPr/>
        </p:nvGraphicFramePr>
        <p:xfrm>
          <a:off x="4800600" y="1752598"/>
          <a:ext cx="4038599" cy="2971798"/>
        </p:xfrm>
        <a:graphic>
          <a:graphicData uri="http://schemas.openxmlformats.org/drawingml/2006/table">
            <a:tbl>
              <a:tblPr/>
              <a:tblGrid>
                <a:gridCol w="1887131"/>
                <a:gridCol w="1075734"/>
                <a:gridCol w="1075734"/>
              </a:tblGrid>
              <a:tr h="387415">
                <a:tc gridSpan="3">
                  <a:txBody>
                    <a:bodyPr/>
                    <a:lstStyle/>
                    <a:p>
                      <a:pPr marL="0" marR="0" algn="just">
                        <a:spcBef>
                          <a:spcPts val="0"/>
                        </a:spcBef>
                        <a:spcAft>
                          <a:spcPts val="400"/>
                        </a:spcAft>
                      </a:pPr>
                      <a:r>
                        <a:rPr lang="en-US" sz="1000" dirty="0">
                          <a:ln>
                            <a:noFill/>
                          </a:ln>
                          <a:solidFill>
                            <a:schemeClr val="bg1"/>
                          </a:solidFill>
                          <a:latin typeface="Arial"/>
                          <a:ea typeface="Times New Roman"/>
                        </a:rPr>
                        <a:t>t-Test: Two-Sample Assuming Unequal Variances</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r>
              <a:tr h="581123">
                <a:tc>
                  <a:txBody>
                    <a:bodyPr/>
                    <a:lstStyle/>
                    <a:p>
                      <a:pPr marL="0" marR="0" algn="ctr">
                        <a:spcBef>
                          <a:spcPts val="0"/>
                        </a:spcBef>
                        <a:spcAft>
                          <a:spcPts val="400"/>
                        </a:spcAft>
                      </a:pPr>
                      <a:r>
                        <a:rPr lang="en-US" sz="1000" i="1" dirty="0">
                          <a:ln>
                            <a:noFill/>
                          </a:ln>
                          <a:solidFill>
                            <a:schemeClr val="bg1"/>
                          </a:solidFill>
                          <a:latin typeface="Arial"/>
                          <a:ea typeface="Times New Roman"/>
                        </a:rPr>
                        <a:t> </a:t>
                      </a:r>
                      <a:endParaRPr lang="en-US" sz="900" dirty="0">
                        <a:ln>
                          <a:noFill/>
                        </a:ln>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400"/>
                        </a:spcAft>
                      </a:pPr>
                      <a:r>
                        <a:rPr lang="en-US" sz="1000" i="1">
                          <a:ln>
                            <a:noFill/>
                          </a:ln>
                          <a:solidFill>
                            <a:schemeClr val="bg1"/>
                          </a:solidFill>
                          <a:latin typeface="Arial"/>
                          <a:ea typeface="Times New Roman"/>
                        </a:rPr>
                        <a:t>Medium Precipitation </a:t>
                      </a:r>
                      <a:endParaRPr lang="en-US" sz="900">
                        <a:ln>
                          <a:noFill/>
                        </a:ln>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400"/>
                        </a:spcAft>
                      </a:pPr>
                      <a:r>
                        <a:rPr lang="en-US" sz="1000" i="1">
                          <a:ln>
                            <a:noFill/>
                          </a:ln>
                          <a:solidFill>
                            <a:schemeClr val="bg1"/>
                          </a:solidFill>
                          <a:latin typeface="Arial"/>
                          <a:ea typeface="Times New Roman"/>
                        </a:rPr>
                        <a:t>High Precipitation</a:t>
                      </a:r>
                      <a:endParaRPr lang="en-US" sz="900">
                        <a:ln>
                          <a:noFill/>
                        </a:ln>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30835">
                <a:tc>
                  <a:txBody>
                    <a:bodyPr/>
                    <a:lstStyle/>
                    <a:p>
                      <a:pPr marL="0" marR="0" algn="just">
                        <a:spcBef>
                          <a:spcPts val="0"/>
                        </a:spcBef>
                        <a:spcAft>
                          <a:spcPts val="400"/>
                        </a:spcAft>
                      </a:pPr>
                      <a:r>
                        <a:rPr lang="en-US" sz="1000" dirty="0">
                          <a:ln>
                            <a:noFill/>
                          </a:ln>
                          <a:solidFill>
                            <a:schemeClr val="bg1"/>
                          </a:solidFill>
                          <a:latin typeface="Arial"/>
                          <a:ea typeface="Times New Roman"/>
                        </a:rPr>
                        <a:t>Mean</a:t>
                      </a:r>
                      <a:endParaRPr lang="en-US" sz="900" dirty="0">
                        <a:ln>
                          <a:noFill/>
                        </a:ln>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marL="0" marR="0" algn="r">
                        <a:spcBef>
                          <a:spcPts val="0"/>
                        </a:spcBef>
                        <a:spcAft>
                          <a:spcPts val="400"/>
                        </a:spcAft>
                      </a:pPr>
                      <a:r>
                        <a:rPr lang="en-US" sz="1000">
                          <a:ln>
                            <a:noFill/>
                          </a:ln>
                          <a:solidFill>
                            <a:schemeClr val="bg1"/>
                          </a:solidFill>
                          <a:latin typeface="Arial"/>
                          <a:ea typeface="Times New Roman"/>
                        </a:rPr>
                        <a:t>60247.33</a:t>
                      </a:r>
                      <a:endParaRPr lang="en-US" sz="900">
                        <a:ln>
                          <a:noFill/>
                        </a:ln>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marL="0" marR="0" algn="r">
                        <a:spcBef>
                          <a:spcPts val="0"/>
                        </a:spcBef>
                        <a:spcAft>
                          <a:spcPts val="400"/>
                        </a:spcAft>
                      </a:pPr>
                      <a:r>
                        <a:rPr lang="en-US" sz="1000">
                          <a:ln>
                            <a:noFill/>
                          </a:ln>
                          <a:solidFill>
                            <a:schemeClr val="bg1"/>
                          </a:solidFill>
                          <a:latin typeface="Arial"/>
                          <a:ea typeface="Times New Roman"/>
                        </a:rPr>
                        <a:t>21884.54</a:t>
                      </a:r>
                      <a:endParaRPr lang="en-US" sz="900">
                        <a:ln>
                          <a:noFill/>
                        </a:ln>
                        <a:solidFill>
                          <a:schemeClr val="bg1"/>
                        </a:solidFill>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tx1"/>
                    </a:solidFill>
                  </a:tcPr>
                </a:tc>
              </a:tr>
              <a:tr h="230835">
                <a:tc>
                  <a:txBody>
                    <a:bodyPr/>
                    <a:lstStyle/>
                    <a:p>
                      <a:pPr marL="0" marR="0" algn="just">
                        <a:spcBef>
                          <a:spcPts val="0"/>
                        </a:spcBef>
                        <a:spcAft>
                          <a:spcPts val="400"/>
                        </a:spcAft>
                      </a:pPr>
                      <a:r>
                        <a:rPr lang="en-US" sz="1000" dirty="0">
                          <a:ln>
                            <a:noFill/>
                          </a:ln>
                          <a:solidFill>
                            <a:schemeClr val="bg1"/>
                          </a:solidFill>
                          <a:latin typeface="Arial"/>
                          <a:ea typeface="Times New Roman"/>
                        </a:rPr>
                        <a:t>Variance</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ln>
                            <a:noFill/>
                          </a:ln>
                          <a:solidFill>
                            <a:schemeClr val="bg1"/>
                          </a:solidFill>
                          <a:latin typeface="Arial"/>
                          <a:ea typeface="Times New Roman"/>
                        </a:rPr>
                        <a:t>3.22E+09</a:t>
                      </a:r>
                      <a:endParaRPr lang="en-US" sz="90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ln>
                            <a:noFill/>
                          </a:ln>
                          <a:solidFill>
                            <a:schemeClr val="bg1"/>
                          </a:solidFill>
                          <a:latin typeface="Arial"/>
                          <a:ea typeface="Times New Roman"/>
                        </a:rPr>
                        <a:t>65812096</a:t>
                      </a:r>
                      <a:endParaRPr lang="en-US" sz="90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r>
              <a:tr h="230835">
                <a:tc>
                  <a:txBody>
                    <a:bodyPr/>
                    <a:lstStyle/>
                    <a:p>
                      <a:pPr marL="0" marR="0" algn="just">
                        <a:spcBef>
                          <a:spcPts val="0"/>
                        </a:spcBef>
                        <a:spcAft>
                          <a:spcPts val="400"/>
                        </a:spcAft>
                      </a:pPr>
                      <a:r>
                        <a:rPr lang="en-US" sz="1000" dirty="0">
                          <a:ln>
                            <a:noFill/>
                          </a:ln>
                          <a:solidFill>
                            <a:schemeClr val="bg1"/>
                          </a:solidFill>
                          <a:latin typeface="Arial"/>
                          <a:ea typeface="Times New Roman"/>
                        </a:rPr>
                        <a:t>Observations</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ln>
                            <a:noFill/>
                          </a:ln>
                          <a:solidFill>
                            <a:schemeClr val="bg1"/>
                          </a:solidFill>
                          <a:latin typeface="Arial"/>
                          <a:ea typeface="Times New Roman"/>
                        </a:rPr>
                        <a:t>30</a:t>
                      </a:r>
                      <a:endParaRPr lang="en-US" sz="90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ln>
                            <a:noFill/>
                          </a:ln>
                          <a:solidFill>
                            <a:schemeClr val="bg1"/>
                          </a:solidFill>
                          <a:latin typeface="Arial"/>
                          <a:ea typeface="Times New Roman"/>
                        </a:rPr>
                        <a:t>13</a:t>
                      </a:r>
                      <a:endParaRPr lang="en-US" sz="90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r>
              <a:tr h="387415">
                <a:tc>
                  <a:txBody>
                    <a:bodyPr/>
                    <a:lstStyle/>
                    <a:p>
                      <a:pPr marL="0" marR="0" algn="just">
                        <a:spcBef>
                          <a:spcPts val="0"/>
                        </a:spcBef>
                        <a:spcAft>
                          <a:spcPts val="400"/>
                        </a:spcAft>
                      </a:pPr>
                      <a:r>
                        <a:rPr lang="en-US" sz="1000" dirty="0">
                          <a:ln>
                            <a:noFill/>
                          </a:ln>
                          <a:solidFill>
                            <a:schemeClr val="bg1"/>
                          </a:solidFill>
                          <a:latin typeface="Arial"/>
                          <a:ea typeface="Times New Roman"/>
                        </a:rPr>
                        <a:t>Hypothesized Mean Difference</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a:ln>
                            <a:noFill/>
                          </a:ln>
                          <a:solidFill>
                            <a:schemeClr val="bg1"/>
                          </a:solidFill>
                          <a:latin typeface="Arial"/>
                          <a:ea typeface="Times New Roman"/>
                        </a:rPr>
                        <a:t>0</a:t>
                      </a:r>
                      <a:endParaRPr lang="en-US" sz="90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a:ln>
                          <a:noFill/>
                        </a:ln>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r h="230835">
                <a:tc>
                  <a:txBody>
                    <a:bodyPr/>
                    <a:lstStyle/>
                    <a:p>
                      <a:pPr marL="0" marR="0" algn="just">
                        <a:spcBef>
                          <a:spcPts val="0"/>
                        </a:spcBef>
                        <a:spcAft>
                          <a:spcPts val="400"/>
                        </a:spcAft>
                      </a:pPr>
                      <a:r>
                        <a:rPr lang="en-US" sz="1000" dirty="0" err="1">
                          <a:ln>
                            <a:noFill/>
                          </a:ln>
                          <a:solidFill>
                            <a:schemeClr val="bg1"/>
                          </a:solidFill>
                          <a:latin typeface="Arial"/>
                          <a:ea typeface="Times New Roman"/>
                        </a:rPr>
                        <a:t>df</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dirty="0">
                          <a:ln>
                            <a:noFill/>
                          </a:ln>
                          <a:solidFill>
                            <a:schemeClr val="bg1"/>
                          </a:solidFill>
                          <a:latin typeface="Arial"/>
                          <a:ea typeface="Times New Roman"/>
                        </a:rPr>
                        <a:t>32</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a:ln>
                          <a:noFill/>
                        </a:ln>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r h="230835">
                <a:tc>
                  <a:txBody>
                    <a:bodyPr/>
                    <a:lstStyle/>
                    <a:p>
                      <a:pPr marL="0" marR="0" algn="just">
                        <a:spcBef>
                          <a:spcPts val="0"/>
                        </a:spcBef>
                        <a:spcAft>
                          <a:spcPts val="400"/>
                        </a:spcAft>
                      </a:pPr>
                      <a:r>
                        <a:rPr lang="en-US" sz="1000">
                          <a:ln>
                            <a:noFill/>
                          </a:ln>
                          <a:solidFill>
                            <a:schemeClr val="bg1"/>
                          </a:solidFill>
                          <a:latin typeface="Arial"/>
                          <a:ea typeface="Times New Roman"/>
                        </a:rPr>
                        <a:t>t Stat</a:t>
                      </a:r>
                      <a:endParaRPr lang="en-US" sz="90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dirty="0">
                          <a:ln>
                            <a:noFill/>
                          </a:ln>
                          <a:solidFill>
                            <a:schemeClr val="bg1"/>
                          </a:solidFill>
                          <a:latin typeface="Arial"/>
                          <a:ea typeface="Times New Roman"/>
                        </a:rPr>
                        <a:t>3.618309</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a:ln>
                          <a:noFill/>
                        </a:ln>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r h="230835">
                <a:tc>
                  <a:txBody>
                    <a:bodyPr/>
                    <a:lstStyle/>
                    <a:p>
                      <a:pPr marL="0" marR="0" algn="just">
                        <a:spcBef>
                          <a:spcPts val="0"/>
                        </a:spcBef>
                        <a:spcAft>
                          <a:spcPts val="400"/>
                        </a:spcAft>
                      </a:pPr>
                      <a:r>
                        <a:rPr lang="en-US" sz="1000" dirty="0">
                          <a:ln>
                            <a:noFill/>
                          </a:ln>
                          <a:solidFill>
                            <a:schemeClr val="bg1"/>
                          </a:solidFill>
                          <a:latin typeface="Arial"/>
                          <a:ea typeface="Times New Roman"/>
                        </a:rPr>
                        <a:t>P(T&lt;=t) one-tail</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dirty="0">
                          <a:ln>
                            <a:noFill/>
                          </a:ln>
                          <a:solidFill>
                            <a:schemeClr val="bg1"/>
                          </a:solidFill>
                          <a:latin typeface="Arial"/>
                          <a:ea typeface="Times New Roman"/>
                        </a:rPr>
                        <a:t>0.000505</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a:ln>
                          <a:noFill/>
                        </a:ln>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r h="230835">
                <a:tc>
                  <a:txBody>
                    <a:bodyPr/>
                    <a:lstStyle/>
                    <a:p>
                      <a:pPr marL="0" marR="0" algn="just">
                        <a:spcBef>
                          <a:spcPts val="0"/>
                        </a:spcBef>
                        <a:spcAft>
                          <a:spcPts val="400"/>
                        </a:spcAft>
                      </a:pPr>
                      <a:r>
                        <a:rPr lang="en-US" sz="1000">
                          <a:ln>
                            <a:noFill/>
                          </a:ln>
                          <a:solidFill>
                            <a:schemeClr val="bg1"/>
                          </a:solidFill>
                          <a:latin typeface="Arial"/>
                          <a:ea typeface="Times New Roman"/>
                        </a:rPr>
                        <a:t>t Critical one-tail</a:t>
                      </a:r>
                      <a:endParaRPr lang="en-US" sz="90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r">
                        <a:spcBef>
                          <a:spcPts val="0"/>
                        </a:spcBef>
                        <a:spcAft>
                          <a:spcPts val="400"/>
                        </a:spcAft>
                      </a:pPr>
                      <a:r>
                        <a:rPr lang="en-US" sz="1000" dirty="0">
                          <a:ln>
                            <a:noFill/>
                          </a:ln>
                          <a:solidFill>
                            <a:schemeClr val="bg1"/>
                          </a:solidFill>
                          <a:latin typeface="Arial"/>
                          <a:ea typeface="Times New Roman"/>
                        </a:rPr>
                        <a:t>1.693889</a:t>
                      </a:r>
                      <a:endParaRPr lang="en-US" sz="900" dirty="0">
                        <a:ln>
                          <a:noFill/>
                        </a:ln>
                        <a:solidFill>
                          <a:schemeClr val="bg1"/>
                        </a:solidFill>
                        <a:latin typeface="Times New Roman"/>
                        <a:ea typeface="Times New Roman"/>
                      </a:endParaRPr>
                    </a:p>
                  </a:txBody>
                  <a:tcPr marL="68580" marR="68580" marT="0" marB="0" anchor="b">
                    <a:lnL>
                      <a:noFill/>
                    </a:lnL>
                    <a:lnR>
                      <a:noFill/>
                    </a:lnR>
                    <a:lnT>
                      <a:noFill/>
                    </a:lnT>
                    <a:lnB>
                      <a:noFill/>
                    </a:lnB>
                    <a:solidFill>
                      <a:schemeClr val="tx1"/>
                    </a:solidFill>
                  </a:tcPr>
                </a:tc>
                <a:tc>
                  <a:txBody>
                    <a:bodyPr/>
                    <a:lstStyle/>
                    <a:p>
                      <a:pPr marL="0" marR="0" algn="just">
                        <a:spcBef>
                          <a:spcPts val="0"/>
                        </a:spcBef>
                        <a:spcAft>
                          <a:spcPts val="400"/>
                        </a:spcAft>
                      </a:pPr>
                      <a:endParaRPr lang="en-US" sz="1000" dirty="0">
                        <a:ln>
                          <a:noFill/>
                        </a:ln>
                        <a:solidFill>
                          <a:schemeClr val="bg1"/>
                        </a:solidFill>
                        <a:latin typeface="Arial"/>
                        <a:ea typeface="Times New Roman"/>
                      </a:endParaRPr>
                    </a:p>
                  </a:txBody>
                  <a:tcPr marL="68580" marR="68580" marT="0" marB="0" anchor="b">
                    <a:lnL>
                      <a:noFill/>
                    </a:lnL>
                    <a:lnR>
                      <a:noFill/>
                    </a:lnR>
                    <a:lnT>
                      <a:noFill/>
                    </a:lnT>
                    <a:lnB>
                      <a:noFill/>
                    </a:lnB>
                    <a:solidFill>
                      <a:schemeClr val="tx1"/>
                    </a:solidFill>
                  </a:tcPr>
                </a:tc>
              </a:tr>
            </a:tbl>
          </a:graphicData>
        </a:graphic>
      </p:graphicFrame>
      <p:sp>
        <p:nvSpPr>
          <p:cNvPr id="7" name="Rectangle 6"/>
          <p:cNvSpPr/>
          <p:nvPr/>
        </p:nvSpPr>
        <p:spPr>
          <a:xfrm>
            <a:off x="4953000" y="4876800"/>
            <a:ext cx="4191000" cy="646331"/>
          </a:xfrm>
          <a:prstGeom prst="rect">
            <a:avLst/>
          </a:prstGeom>
        </p:spPr>
        <p:txBody>
          <a:bodyPr wrap="square">
            <a:spAutoFit/>
          </a:bodyPr>
          <a:lstStyle/>
          <a:p>
            <a:r>
              <a:rPr lang="en-US" dirty="0" smtClean="0"/>
              <a:t>Table 4: The output from the Data Analysis tool in Excel.</a:t>
            </a:r>
            <a:endParaRPr lang="en-US" dirty="0"/>
          </a:p>
        </p:txBody>
      </p:sp>
      <p:sp>
        <p:nvSpPr>
          <p:cNvPr id="8" name="Rectangle 7"/>
          <p:cNvSpPr/>
          <p:nvPr/>
        </p:nvSpPr>
        <p:spPr>
          <a:xfrm>
            <a:off x="381000" y="5715000"/>
            <a:ext cx="8382000" cy="646331"/>
          </a:xfrm>
          <a:prstGeom prst="rect">
            <a:avLst/>
          </a:prstGeom>
        </p:spPr>
        <p:txBody>
          <a:bodyPr wrap="square">
            <a:spAutoFit/>
          </a:bodyPr>
          <a:lstStyle/>
          <a:p>
            <a:r>
              <a:rPr lang="en-US" b="1" dirty="0" smtClean="0"/>
              <a:t>Results: </a:t>
            </a:r>
            <a:r>
              <a:rPr lang="en-US" dirty="0" smtClean="0"/>
              <a:t>There exists a significant difference between the average acreage burned across the 3 precipitation levels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Inclusions</a:t>
            </a:r>
            <a:endParaRPr lang="en-US" dirty="0"/>
          </a:p>
        </p:txBody>
      </p:sp>
      <p:sp>
        <p:nvSpPr>
          <p:cNvPr id="33832" name="Rectangle 40"/>
          <p:cNvSpPr>
            <a:spLocks noChangeArrowheads="1"/>
          </p:cNvSpPr>
          <p:nvPr/>
        </p:nvSpPr>
        <p:spPr bwMode="auto">
          <a:xfrm>
            <a:off x="533400" y="1600200"/>
            <a:ext cx="3429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differential inclusion takes on the form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3833" name="Rectangle 41"/>
          <p:cNvSpPr>
            <a:spLocks noChangeArrowheads="1"/>
          </p:cNvSpPr>
          <p:nvPr/>
        </p:nvSpPr>
        <p:spPr bwMode="auto">
          <a:xfrm>
            <a:off x="533400" y="2667000"/>
            <a:ext cx="3962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 F: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Math5" pitchFamily="2" charset="2"/>
              </a:rPr>
              <a:t></a:t>
            </a:r>
            <a:r>
              <a:rPr kumimoji="0" lang="en-US"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Math4" pitchFamily="2" charset="2"/>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Math5" pitchFamily="2" charset="2"/>
              </a:rPr>
              <a:t></a:t>
            </a:r>
            <a:r>
              <a:rPr kumimoji="0" lang="en-US"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Math5" pitchFamily="2" charset="2"/>
              </a:rPr>
              <a:t> is a set valued function</a:t>
            </a:r>
          </a:p>
        </p:txBody>
      </p:sp>
      <p:sp>
        <p:nvSpPr>
          <p:cNvPr id="33834" name="Rectangle 42"/>
          <p:cNvSpPr>
            <a:spLocks noChangeArrowheads="1"/>
          </p:cNvSpPr>
          <p:nvPr/>
        </p:nvSpPr>
        <p:spPr bwMode="auto">
          <a:xfrm rot="10800000" flipV="1">
            <a:off x="381000" y="4038600"/>
            <a:ext cx="1676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Moreover, </a:t>
            </a:r>
            <a:endParaRPr kumimoji="0" lang="en-US" b="0" i="0" u="none" strike="noStrike" cap="none" normalizeH="0" baseline="0" dirty="0" smtClean="0">
              <a:ln>
                <a:noFill/>
              </a:ln>
              <a:solidFill>
                <a:schemeClr val="tx1"/>
              </a:solidFill>
              <a:effectLst/>
              <a:latin typeface="Arial" pitchFamily="34" charset="0"/>
            </a:endParaRPr>
          </a:p>
        </p:txBody>
      </p:sp>
      <p:sp>
        <p:nvSpPr>
          <p:cNvPr id="33835" name="Rectangle 43"/>
          <p:cNvSpPr>
            <a:spLocks noChangeArrowheads="1"/>
          </p:cNvSpPr>
          <p:nvPr/>
        </p:nvSpPr>
        <p:spPr bwMode="auto">
          <a:xfrm>
            <a:off x="381000" y="4495800"/>
            <a:ext cx="3886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 F is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Lipschitz</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with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Lipschitz</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constant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That is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3838" name="Object 46"/>
          <p:cNvGraphicFramePr>
            <a:graphicFrameLocks noChangeAspect="1"/>
          </p:cNvGraphicFramePr>
          <p:nvPr/>
        </p:nvGraphicFramePr>
        <p:xfrm>
          <a:off x="1676400" y="2057400"/>
          <a:ext cx="1389063" cy="628650"/>
        </p:xfrm>
        <a:graphic>
          <a:graphicData uri="http://schemas.openxmlformats.org/presentationml/2006/ole">
            <p:oleObj spid="_x0000_s33838" name="Equation" r:id="rId3" imgW="609480" imgH="342720" progId="Equation.3">
              <p:embed/>
            </p:oleObj>
          </a:graphicData>
        </a:graphic>
      </p:graphicFrame>
      <p:graphicFrame>
        <p:nvGraphicFramePr>
          <p:cNvPr id="33839" name="Object 47"/>
          <p:cNvGraphicFramePr>
            <a:graphicFrameLocks noChangeAspect="1"/>
          </p:cNvGraphicFramePr>
          <p:nvPr/>
        </p:nvGraphicFramePr>
        <p:xfrm>
          <a:off x="1524000" y="3886200"/>
          <a:ext cx="1117600" cy="628650"/>
        </p:xfrm>
        <a:graphic>
          <a:graphicData uri="http://schemas.openxmlformats.org/presentationml/2006/ole">
            <p:oleObj spid="_x0000_s33839" name="Equation" r:id="rId4" imgW="609480" imgH="342720" progId="Equation.3">
              <p:embed/>
            </p:oleObj>
          </a:graphicData>
        </a:graphic>
      </p:graphicFrame>
      <p:graphicFrame>
        <p:nvGraphicFramePr>
          <p:cNvPr id="33841" name="Object 49"/>
          <p:cNvGraphicFramePr>
            <a:graphicFrameLocks noChangeAspect="1"/>
          </p:cNvGraphicFramePr>
          <p:nvPr/>
        </p:nvGraphicFramePr>
        <p:xfrm>
          <a:off x="1143000" y="5181600"/>
          <a:ext cx="2705100" cy="381000"/>
        </p:xfrm>
        <a:graphic>
          <a:graphicData uri="http://schemas.openxmlformats.org/presentationml/2006/ole">
            <p:oleObj spid="_x0000_s33841" name="Equation" r:id="rId5" imgW="1803240" imgH="253800" progId="Equation.3">
              <p:embed/>
            </p:oleObj>
          </a:graphicData>
        </a:graphic>
      </p:graphicFrame>
      <p:pic>
        <p:nvPicPr>
          <p:cNvPr id="33842" name="Picture 50"/>
          <p:cNvPicPr>
            <a:picLocks noChangeAspect="1" noChangeArrowheads="1"/>
          </p:cNvPicPr>
          <p:nvPr/>
        </p:nvPicPr>
        <p:blipFill>
          <a:blip r:embed="rId6"/>
          <a:srcRect/>
          <a:stretch>
            <a:fillRect/>
          </a:stretch>
        </p:blipFill>
        <p:spPr bwMode="auto">
          <a:xfrm>
            <a:off x="5257800" y="1295400"/>
            <a:ext cx="3352800"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 (continued)</a:t>
            </a:r>
            <a:endParaRPr lang="en-US" dirty="0"/>
          </a:p>
        </p:txBody>
      </p:sp>
      <p:pic>
        <p:nvPicPr>
          <p:cNvPr id="32769" name="Picture 1"/>
          <p:cNvPicPr>
            <a:picLocks noChangeAspect="1" noChangeArrowheads="1"/>
          </p:cNvPicPr>
          <p:nvPr/>
        </p:nvPicPr>
        <p:blipFill>
          <a:blip r:embed="rId2"/>
          <a:srcRect/>
          <a:stretch>
            <a:fillRect/>
          </a:stretch>
        </p:blipFill>
        <p:spPr bwMode="auto">
          <a:xfrm>
            <a:off x="228601" y="1676400"/>
            <a:ext cx="4343400" cy="2743200"/>
          </a:xfrm>
          <a:prstGeom prst="rect">
            <a:avLst/>
          </a:prstGeom>
          <a:noFill/>
          <a:ln w="9525">
            <a:noFill/>
            <a:miter lim="800000"/>
            <a:headEnd/>
            <a:tailEnd/>
          </a:ln>
        </p:spPr>
      </p:pic>
      <p:sp>
        <p:nvSpPr>
          <p:cNvPr id="32770" name="Rectangle 2"/>
          <p:cNvSpPr>
            <a:spLocks noChangeArrowheads="1"/>
          </p:cNvSpPr>
          <p:nvPr/>
        </p:nvSpPr>
        <p:spPr bwMode="auto">
          <a:xfrm>
            <a:off x="304800" y="4572000"/>
            <a:ext cx="3810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Figure 8: The solution to the example.</a:t>
            </a:r>
            <a:endParaRPr kumimoji="0" lang="en-US" b="0" i="0" u="none" strike="noStrike" cap="none" normalizeH="0" baseline="0" dirty="0" smtClean="0">
              <a:ln>
                <a:noFill/>
              </a:ln>
              <a:solidFill>
                <a:schemeClr val="tx1"/>
              </a:solidFill>
              <a:effectLst/>
              <a:latin typeface="Arial" pitchFamily="34" charset="0"/>
            </a:endParaRPr>
          </a:p>
        </p:txBody>
      </p:sp>
      <p:pic>
        <p:nvPicPr>
          <p:cNvPr id="32771" name="Picture 12"/>
          <p:cNvPicPr>
            <a:picLocks noChangeAspect="1" noChangeArrowheads="1"/>
          </p:cNvPicPr>
          <p:nvPr/>
        </p:nvPicPr>
        <p:blipFill>
          <a:blip r:embed="rId3"/>
          <a:srcRect/>
          <a:stretch>
            <a:fillRect/>
          </a:stretch>
        </p:blipFill>
        <p:spPr bwMode="auto">
          <a:xfrm>
            <a:off x="4876799" y="1676400"/>
            <a:ext cx="4028173" cy="2743200"/>
          </a:xfrm>
          <a:prstGeom prst="rect">
            <a:avLst/>
          </a:prstGeom>
          <a:noFill/>
          <a:ln w="9525">
            <a:noFill/>
            <a:miter lim="800000"/>
            <a:headEnd/>
            <a:tailEnd/>
          </a:ln>
        </p:spPr>
      </p:pic>
      <p:sp>
        <p:nvSpPr>
          <p:cNvPr id="32772" name="Rectangle 4"/>
          <p:cNvSpPr>
            <a:spLocks noChangeArrowheads="1"/>
          </p:cNvSpPr>
          <p:nvPr/>
        </p:nvSpPr>
        <p:spPr bwMode="auto">
          <a:xfrm>
            <a:off x="4876800" y="4572000"/>
            <a:ext cx="3886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Figure </a:t>
            </a:r>
            <a:r>
              <a:rPr lang="en-US" dirty="0" smtClean="0">
                <a:latin typeface="Arial" pitchFamily="34" charset="0"/>
                <a:ea typeface="Times New Roman" pitchFamily="18" charset="0"/>
              </a:rPr>
              <a:t>9</a:t>
            </a:r>
            <a:r>
              <a:rPr kumimoji="0" lang="en-US" b="0" i="0" u="none" strike="noStrike" cap="none" normalizeH="0" baseline="0" dirty="0" smtClean="0">
                <a:ln>
                  <a:noFill/>
                </a:ln>
                <a:solidFill>
                  <a:schemeClr val="tx1"/>
                </a:solidFill>
                <a:effectLst/>
                <a:latin typeface="Arial" pitchFamily="34" charset="0"/>
                <a:ea typeface="Times New Roman" pitchFamily="18" charset="0"/>
              </a:rPr>
              <a:t>: The graph of the reachable set using Riemann Sum.</a:t>
            </a: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 (Fire Containment)</a:t>
            </a:r>
            <a:endParaRPr lang="en-US" dirty="0"/>
          </a:p>
        </p:txBody>
      </p:sp>
      <p:sp>
        <p:nvSpPr>
          <p:cNvPr id="3" name="Content Placeholder 2"/>
          <p:cNvSpPr>
            <a:spLocks noGrp="1"/>
          </p:cNvSpPr>
          <p:nvPr>
            <p:ph idx="1"/>
          </p:nvPr>
        </p:nvSpPr>
        <p:spPr/>
        <p:txBody>
          <a:bodyPr/>
          <a:lstStyle/>
          <a:p>
            <a:r>
              <a:rPr lang="en-US" dirty="0" smtClean="0"/>
              <a:t>Assume fire can be contained.</a:t>
            </a:r>
          </a:p>
          <a:p>
            <a:r>
              <a:rPr lang="en-US" dirty="0" smtClean="0"/>
              <a:t>Then a controller can construct a “wall” or one dimensional rectifiable curve that can reduce the size of affected area.</a:t>
            </a:r>
          </a:p>
          <a:p>
            <a:r>
              <a:rPr lang="en-US" dirty="0" smtClean="0"/>
              <a:t>Let block strategy </a:t>
            </a:r>
            <a:r>
              <a:rPr lang="en-US" dirty="0" smtClean="0">
                <a:sym typeface="Math1"/>
              </a:rPr>
              <a:t> be defined as</a:t>
            </a:r>
            <a:br>
              <a:rPr lang="en-US" dirty="0" smtClean="0">
                <a:sym typeface="Math1"/>
              </a:rPr>
            </a:br>
            <a:r>
              <a:rPr lang="en-US" dirty="0" smtClean="0">
                <a:sym typeface="Math1"/>
              </a:rPr>
              <a:t/>
            </a:r>
            <a:br>
              <a:rPr lang="en-US" dirty="0" smtClean="0">
                <a:sym typeface="Math1"/>
              </a:rPr>
            </a:br>
            <a:r>
              <a:rPr lang="en-US" dirty="0" smtClean="0">
                <a:sym typeface="Math1"/>
              </a:rPr>
              <a:t/>
            </a:r>
            <a:br>
              <a:rPr lang="en-US" dirty="0" smtClean="0">
                <a:sym typeface="Math1"/>
              </a:rPr>
            </a:br>
            <a:r>
              <a:rPr lang="en-US" dirty="0" smtClean="0">
                <a:sym typeface="Math1"/>
              </a:rPr>
              <a:t/>
            </a:r>
            <a:br>
              <a:rPr lang="en-US" dirty="0" smtClean="0">
                <a:sym typeface="Math1"/>
              </a:rPr>
            </a:br>
            <a:r>
              <a:rPr lang="en-US" dirty="0" smtClean="0">
                <a:sym typeface="Math1"/>
              </a:rPr>
              <a:t>where R</a:t>
            </a:r>
            <a:r>
              <a:rPr lang="en-US" baseline="30000" dirty="0" smtClean="0">
                <a:sym typeface="Math1"/>
              </a:rPr>
              <a:t></a:t>
            </a:r>
            <a:r>
              <a:rPr lang="en-US" dirty="0" smtClean="0">
                <a:sym typeface="Math1"/>
              </a:rPr>
              <a:t>(t) is the set reached by trajectories of differential inclusion at any given time </a:t>
            </a:r>
            <a:endParaRPr lang="en-US" dirty="0" smtClean="0"/>
          </a:p>
          <a:p>
            <a:endParaRPr lang="en-US" dirty="0" smtClean="0"/>
          </a:p>
          <a:p>
            <a:endParaRPr lang="en-US" dirty="0" smtClean="0"/>
          </a:p>
          <a:p>
            <a:endParaRPr lang="en-US" dirty="0" smtClean="0"/>
          </a:p>
          <a:p>
            <a:endParaRPr lang="en-US" dirty="0"/>
          </a:p>
        </p:txBody>
      </p:sp>
      <p:graphicFrame>
        <p:nvGraphicFramePr>
          <p:cNvPr id="4" name="Object 3"/>
          <p:cNvGraphicFramePr>
            <a:graphicFrameLocks noChangeAspect="1"/>
          </p:cNvGraphicFramePr>
          <p:nvPr/>
        </p:nvGraphicFramePr>
        <p:xfrm>
          <a:off x="1219200" y="4114800"/>
          <a:ext cx="7086600" cy="914400"/>
        </p:xfrm>
        <a:graphic>
          <a:graphicData uri="http://schemas.openxmlformats.org/presentationml/2006/ole">
            <p:oleObj spid="_x0000_s60418" name="Equation" r:id="rId3" imgW="3504960" imgH="48240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 (Fire Containment)</a:t>
            </a:r>
            <a:endParaRPr lang="en-US" dirty="0"/>
          </a:p>
        </p:txBody>
      </p:sp>
      <p:pic>
        <p:nvPicPr>
          <p:cNvPr id="1027" name="Picture 3"/>
          <p:cNvPicPr>
            <a:picLocks noGrp="1" noChangeAspect="1" noChangeArrowheads="1"/>
          </p:cNvPicPr>
          <p:nvPr>
            <p:ph idx="1"/>
          </p:nvPr>
        </p:nvPicPr>
        <p:blipFill>
          <a:blip r:embed="rId2"/>
          <a:stretch>
            <a:fillRect/>
          </a:stretch>
        </p:blipFill>
        <p:spPr bwMode="auto">
          <a:xfrm>
            <a:off x="1219200" y="1752600"/>
            <a:ext cx="6648450" cy="2828925"/>
          </a:xfrm>
          <a:prstGeom prst="rect">
            <a:avLst/>
          </a:prstGeom>
          <a:noFill/>
          <a:ln w="9525">
            <a:noFill/>
            <a:miter lim="800000"/>
            <a:headEnd/>
            <a:tailEnd/>
          </a:ln>
          <a:effectLst/>
        </p:spPr>
      </p:pic>
      <p:sp>
        <p:nvSpPr>
          <p:cNvPr id="66561" name="Rectangle 1"/>
          <p:cNvSpPr>
            <a:spLocks noChangeArrowheads="1"/>
          </p:cNvSpPr>
          <p:nvPr/>
        </p:nvSpPr>
        <p:spPr bwMode="auto">
          <a:xfrm>
            <a:off x="609600" y="4800600"/>
            <a:ext cx="7772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ea typeface="Times New Roman" pitchFamily="18" charset="0"/>
                <a:cs typeface="Arial" pitchFamily="34" charset="0"/>
              </a:rPr>
              <a:t>Figure 10:</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The left diagram shows the construction of the wall at the same time the contaminated set R</a:t>
            </a:r>
            <a:r>
              <a:rPr kumimoji="0" lang="en-US" sz="2000" b="0" i="0" u="none" strike="noStrike" cap="none" normalizeH="0" baseline="-30000" dirty="0" smtClean="0">
                <a:ln>
                  <a:noFill/>
                </a:ln>
                <a:solidFill>
                  <a:schemeClr val="tx1"/>
                </a:solidFill>
                <a:effectLst/>
                <a:ea typeface="Times New Roman" pitchFamily="18" charset="0"/>
                <a:cs typeface="Arial" pitchFamily="34" charset="0"/>
              </a:rPr>
              <a:t>0 </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expands. The right diagram takes into account additional area in time τ &gt; 0 for wall construction.</a:t>
            </a:r>
            <a:endParaRPr kumimoji="0" lang="en-US" sz="20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DI (Fire Containment)</a:t>
            </a:r>
            <a:endParaRPr lang="en-US" dirty="0"/>
          </a:p>
        </p:txBody>
      </p:sp>
      <p:sp>
        <p:nvSpPr>
          <p:cNvPr id="3" name="Content Placeholder 2"/>
          <p:cNvSpPr>
            <a:spLocks noGrp="1"/>
          </p:cNvSpPr>
          <p:nvPr>
            <p:ph idx="1"/>
          </p:nvPr>
        </p:nvSpPr>
        <p:spPr>
          <a:xfrm>
            <a:off x="304800" y="533400"/>
            <a:ext cx="8839200" cy="6324600"/>
          </a:xfrm>
        </p:spPr>
        <p:txBody>
          <a:bodyPr>
            <a:normAutofit fontScale="92500" lnSpcReduction="20000"/>
          </a:bodyPr>
          <a:lstStyle/>
          <a:p>
            <a:r>
              <a:rPr lang="en-US" dirty="0" smtClean="0"/>
              <a:t>Observations:</a:t>
            </a:r>
          </a:p>
          <a:p>
            <a:r>
              <a:rPr lang="en-US" b="1" dirty="0" smtClean="0"/>
              <a:t>Theorem 1.</a:t>
            </a:r>
            <a:r>
              <a:rPr lang="en-US" dirty="0" smtClean="0"/>
              <a:t> For the system described above, assume</a:t>
            </a:r>
            <a:br>
              <a:rPr lang="en-US" dirty="0" smtClean="0"/>
            </a:br>
            <a:r>
              <a:rPr lang="en-US" dirty="0" smtClean="0"/>
              <a:t/>
            </a:r>
            <a:br>
              <a:rPr lang="en-US" dirty="0" smtClean="0"/>
            </a:br>
            <a:r>
              <a:rPr lang="en-US" dirty="0" smtClean="0"/>
              <a:t> 		           </a:t>
            </a:r>
          </a:p>
          <a:p>
            <a:pPr>
              <a:buNone/>
            </a:pPr>
            <a:r>
              <a:rPr lang="en-US" dirty="0" smtClean="0"/>
              <a:t>	for some </a:t>
            </a:r>
            <a:r>
              <a:rPr lang="en-US" dirty="0" smtClean="0">
                <a:sym typeface="Math1"/>
              </a:rPr>
              <a:t></a:t>
            </a:r>
            <a:r>
              <a:rPr lang="en-US" dirty="0" smtClean="0"/>
              <a:t>’&gt;2</a:t>
            </a:r>
            <a:r>
              <a:rPr lang="en-US" dirty="0" smtClean="0">
                <a:sym typeface="Math1"/>
              </a:rPr>
              <a:t></a:t>
            </a:r>
            <a:r>
              <a:rPr lang="en-US" dirty="0" smtClean="0"/>
              <a:t> and every </a:t>
            </a:r>
            <a:r>
              <a:rPr lang="en-US" dirty="0" smtClean="0">
                <a:sym typeface="Math5"/>
              </a:rPr>
              <a:t></a:t>
            </a:r>
            <a:r>
              <a:rPr lang="en-US" baseline="30000" dirty="0" smtClean="0"/>
              <a:t>2</a:t>
            </a:r>
            <a:r>
              <a:rPr lang="en-US" dirty="0" smtClean="0"/>
              <a:t>. Then, for every bounded initial set R</a:t>
            </a:r>
            <a:r>
              <a:rPr lang="en-US" baseline="-25000" dirty="0" smtClean="0"/>
              <a:t>0</a:t>
            </a:r>
            <a:r>
              <a:rPr lang="en-US" dirty="0" smtClean="0"/>
              <a:t>, there exists r &gt; 0 and an admissible strategy </a:t>
            </a:r>
            <a:r>
              <a:rPr lang="en-US" dirty="0" smtClean="0">
                <a:sym typeface="Math1"/>
              </a:rPr>
              <a:t></a:t>
            </a:r>
            <a:r>
              <a:rPr lang="en-US" dirty="0" smtClean="0"/>
              <a:t> such that , for all t </a:t>
            </a:r>
            <a:r>
              <a:rPr lang="en-US" dirty="0" smtClean="0">
                <a:sym typeface="Math1"/>
              </a:rPr>
              <a:t></a:t>
            </a:r>
            <a:r>
              <a:rPr lang="en-US" dirty="0" smtClean="0"/>
              <a:t>0.</a:t>
            </a:r>
          </a:p>
          <a:p>
            <a:r>
              <a:rPr lang="en-US" dirty="0" smtClean="0"/>
              <a:t>If there exists an optimal strategy , then at every point of a free arc  there exists a corresponding vector oriented in the direction of outer normal to the minimal time function, and the vector’s curvature is proportional to cost. </a:t>
            </a:r>
          </a:p>
          <a:p>
            <a:r>
              <a:rPr lang="en-US" dirty="0" smtClean="0"/>
              <a:t>Let there be an optimal strategy . By constructing two boundary arcs originating from the same point P in opposition directions with respect to the front of the fire and assuming that the contaminated region is encircled by walls, than this strategy is not optimal. </a:t>
            </a:r>
          </a:p>
          <a:p>
            <a:pPr lvl="1"/>
            <a:endParaRPr lang="en-US" dirty="0"/>
          </a:p>
        </p:txBody>
      </p:sp>
      <p:graphicFrame>
        <p:nvGraphicFramePr>
          <p:cNvPr id="5" name="Object 4"/>
          <p:cNvGraphicFramePr>
            <a:graphicFrameLocks noChangeAspect="1"/>
          </p:cNvGraphicFramePr>
          <p:nvPr/>
        </p:nvGraphicFramePr>
        <p:xfrm>
          <a:off x="2667000" y="1219200"/>
          <a:ext cx="3747247" cy="838200"/>
        </p:xfrm>
        <a:graphic>
          <a:graphicData uri="http://schemas.openxmlformats.org/presentationml/2006/ole">
            <p:oleObj spid="_x0000_s68611" name="Equation" r:id="rId3" imgW="1930320" imgH="43164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High temp has  relationship with frequency of forest fires &amp; the amount of acres burned</a:t>
            </a:r>
          </a:p>
          <a:p>
            <a:r>
              <a:rPr lang="en-US" dirty="0" smtClean="0"/>
              <a:t>There’s a relationship between precipitation &amp; the number sq. acreage burned</a:t>
            </a:r>
          </a:p>
          <a:p>
            <a:r>
              <a:rPr lang="en-US" dirty="0" smtClean="0"/>
              <a:t>There’s a significant difference between the average acreage burned across 3 precipitation levels.</a:t>
            </a:r>
          </a:p>
          <a:p>
            <a:r>
              <a:rPr lang="en-US" dirty="0" smtClean="0"/>
              <a:t>There exists a relationship between global warming and forest fires.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a:bodyPr>
          <a:lstStyle/>
          <a:p>
            <a:r>
              <a:rPr lang="en-US" dirty="0" smtClean="0"/>
              <a:t>Dr. </a:t>
            </a:r>
            <a:r>
              <a:rPr lang="en-US" dirty="0" err="1" smtClean="0"/>
              <a:t>Luttamaguzi</a:t>
            </a:r>
            <a:r>
              <a:rPr lang="en-US" dirty="0" smtClean="0"/>
              <a:t>, our faculty mentor</a:t>
            </a:r>
          </a:p>
          <a:p>
            <a:r>
              <a:rPr lang="en-US" dirty="0" smtClean="0"/>
              <a:t>Dr. Johnny Houston, Institute Director</a:t>
            </a:r>
          </a:p>
          <a:p>
            <a:r>
              <a:rPr lang="en-US" dirty="0" smtClean="0"/>
              <a:t>Dr. </a:t>
            </a:r>
            <a:r>
              <a:rPr lang="en-US" dirty="0" err="1" smtClean="0"/>
              <a:t>Farrah</a:t>
            </a:r>
            <a:r>
              <a:rPr lang="en-US" dirty="0" smtClean="0"/>
              <a:t> Chandler, Associate Director </a:t>
            </a:r>
          </a:p>
          <a:p>
            <a:r>
              <a:rPr lang="en-US" dirty="0" smtClean="0"/>
              <a:t>Other faculty and peers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457200" y="1600200"/>
            <a:ext cx="8229600" cy="4709160"/>
          </a:xfrm>
        </p:spPr>
        <p:txBody>
          <a:bodyPr>
            <a:normAutofit lnSpcReduction="10000"/>
          </a:bodyPr>
          <a:lstStyle/>
          <a:p>
            <a:r>
              <a:rPr lang="en-US" dirty="0" smtClean="0"/>
              <a:t>This investigation seeks to find a relationship between the frequencies of forest fires with acreage burned effecting the state of Kentucky and the factors of global warming. Under global warming, we focus on the components climate change and precipitation rate in hopes of establishing this relationship. In delving deeper into the effects of forest fires, or wildfires, we explore a mathematical model offered as a solution to optimally contain these disasters while minimizing the costs of resources and eventually recovery.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Each year millions of wild land globally are consumed by forest fire</a:t>
            </a:r>
          </a:p>
          <a:p>
            <a:r>
              <a:rPr lang="en-US" dirty="0" smtClean="0"/>
              <a:t>Causes damages to harvesting and residential areas while conflicting high financial burdens to state and federal governments</a:t>
            </a:r>
          </a:p>
          <a:p>
            <a:r>
              <a:rPr lang="en-US" dirty="0" smtClean="0"/>
              <a:t>According to </a:t>
            </a:r>
            <a:r>
              <a:rPr lang="en-US" i="1" dirty="0" smtClean="0"/>
              <a:t>Science</a:t>
            </a:r>
            <a:r>
              <a:rPr lang="en-US" dirty="0" smtClean="0"/>
              <a:t>, global warming is thought to be a catalyst for forest fires</a:t>
            </a:r>
          </a:p>
          <a:p>
            <a:r>
              <a:rPr lang="en-US" dirty="0" smtClean="0"/>
              <a:t>There’s a concern to reduce the minimize forest fires.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Solving </a:t>
            </a:r>
            <a:endParaRPr lang="en-US" dirty="0"/>
          </a:p>
        </p:txBody>
      </p:sp>
      <p:sp>
        <p:nvSpPr>
          <p:cNvPr id="3" name="Content Placeholder 2"/>
          <p:cNvSpPr>
            <a:spLocks noGrp="1"/>
          </p:cNvSpPr>
          <p:nvPr>
            <p:ph idx="1"/>
          </p:nvPr>
        </p:nvSpPr>
        <p:spPr/>
        <p:txBody>
          <a:bodyPr>
            <a:normAutofit/>
          </a:bodyPr>
          <a:lstStyle/>
          <a:p>
            <a:r>
              <a:rPr lang="en-US" dirty="0" smtClean="0"/>
              <a:t>Regression Analysis:</a:t>
            </a:r>
          </a:p>
          <a:p>
            <a:r>
              <a:rPr lang="en-US" dirty="0" smtClean="0"/>
              <a:t>ANOVA</a:t>
            </a:r>
          </a:p>
          <a:p>
            <a:r>
              <a:rPr lang="en-US" dirty="0" smtClean="0"/>
              <a:t>Differential Inclusions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Representation</a:t>
            </a:r>
            <a:endParaRPr lang="en-US" dirty="0"/>
          </a:p>
        </p:txBody>
      </p:sp>
      <p:pic>
        <p:nvPicPr>
          <p:cNvPr id="1026" name="Chart 1"/>
          <p:cNvPicPr>
            <a:picLocks noChangeArrowheads="1"/>
          </p:cNvPicPr>
          <p:nvPr/>
        </p:nvPicPr>
        <p:blipFill>
          <a:blip r:embed="rId3"/>
          <a:srcRect/>
          <a:stretch>
            <a:fillRect/>
          </a:stretch>
        </p:blipFill>
        <p:spPr bwMode="auto">
          <a:xfrm>
            <a:off x="228600" y="1143000"/>
            <a:ext cx="4267200" cy="3352800"/>
          </a:xfrm>
          <a:prstGeom prst="rect">
            <a:avLst/>
          </a:prstGeom>
          <a:noFill/>
          <a:ln w="9525">
            <a:noFill/>
            <a:miter lim="800000"/>
            <a:headEnd/>
            <a:tailEnd/>
          </a:ln>
        </p:spPr>
      </p:pic>
      <p:sp>
        <p:nvSpPr>
          <p:cNvPr id="5" name="Rectangle 4"/>
          <p:cNvSpPr/>
          <p:nvPr/>
        </p:nvSpPr>
        <p:spPr>
          <a:xfrm>
            <a:off x="228600" y="4572000"/>
            <a:ext cx="4495800" cy="1923604"/>
          </a:xfrm>
          <a:prstGeom prst="rect">
            <a:avLst/>
          </a:prstGeom>
        </p:spPr>
        <p:txBody>
          <a:bodyPr wrap="square">
            <a:spAutoFit/>
          </a:bodyPr>
          <a:lstStyle/>
          <a:p>
            <a:r>
              <a:rPr lang="en-US" sz="1700" dirty="0" smtClean="0"/>
              <a:t>Figure 1: The visualization shows a change of the number of fires in Kentucky, ranging from 330 to 4,600 over the years of 1945 – 2004. The peak over this 60 year period was in 1963 with 4,579 fires.  However, the smallest number of fires occurred in 1946 with 331 fires. </a:t>
            </a:r>
            <a:endParaRPr lang="en-US" sz="1700" dirty="0"/>
          </a:p>
        </p:txBody>
      </p:sp>
      <p:pic>
        <p:nvPicPr>
          <p:cNvPr id="6" name="Chart 2"/>
          <p:cNvPicPr>
            <a:picLocks noChangeArrowheads="1"/>
          </p:cNvPicPr>
          <p:nvPr/>
        </p:nvPicPr>
        <p:blipFill>
          <a:blip r:embed="rId4"/>
          <a:srcRect b="-111"/>
          <a:stretch>
            <a:fillRect/>
          </a:stretch>
        </p:blipFill>
        <p:spPr bwMode="auto">
          <a:xfrm>
            <a:off x="4648200" y="1143000"/>
            <a:ext cx="4267200" cy="3352800"/>
          </a:xfrm>
          <a:prstGeom prst="rect">
            <a:avLst/>
          </a:prstGeom>
          <a:noFill/>
          <a:ln w="9525">
            <a:noFill/>
            <a:miter lim="800000"/>
            <a:headEnd/>
            <a:tailEnd/>
          </a:ln>
        </p:spPr>
      </p:pic>
      <p:sp>
        <p:nvSpPr>
          <p:cNvPr id="7" name="Rectangle 6"/>
          <p:cNvSpPr/>
          <p:nvPr/>
        </p:nvSpPr>
        <p:spPr>
          <a:xfrm>
            <a:off x="4724400" y="4549676"/>
            <a:ext cx="4114800" cy="2185214"/>
          </a:xfrm>
          <a:prstGeom prst="rect">
            <a:avLst/>
          </a:prstGeom>
        </p:spPr>
        <p:txBody>
          <a:bodyPr wrap="square">
            <a:spAutoFit/>
          </a:bodyPr>
          <a:lstStyle/>
          <a:p>
            <a:r>
              <a:rPr lang="en-US" sz="1700" dirty="0" smtClean="0"/>
              <a:t>Figure 2: The visualization shows  changes of annual precipitation in Kentucky, ranging from 34 to 63 inches over the years 1945 – 2004. The peak over this 60 year period was in 1950 with a precipitation of 62.93. However, the smallest amount of precipitation occurred in 1963 at 34.45.</a:t>
            </a:r>
            <a:endParaRPr lang="en-US" sz="17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 (continued)</a:t>
            </a:r>
            <a:endParaRPr lang="en-US" dirty="0"/>
          </a:p>
        </p:txBody>
      </p:sp>
      <p:pic>
        <p:nvPicPr>
          <p:cNvPr id="3074" name="Chart 12"/>
          <p:cNvPicPr>
            <a:picLocks noChangeArrowheads="1"/>
          </p:cNvPicPr>
          <p:nvPr/>
        </p:nvPicPr>
        <p:blipFill>
          <a:blip r:embed="rId2"/>
          <a:srcRect/>
          <a:stretch>
            <a:fillRect/>
          </a:stretch>
        </p:blipFill>
        <p:spPr bwMode="auto">
          <a:xfrm>
            <a:off x="2514600" y="1219200"/>
            <a:ext cx="3810000" cy="2667000"/>
          </a:xfrm>
          <a:prstGeom prst="rect">
            <a:avLst/>
          </a:prstGeom>
          <a:noFill/>
          <a:ln w="9525">
            <a:noFill/>
            <a:miter lim="800000"/>
            <a:headEnd/>
            <a:tailEnd/>
          </a:ln>
        </p:spPr>
      </p:pic>
      <p:sp>
        <p:nvSpPr>
          <p:cNvPr id="3075" name="Rectangle 3"/>
          <p:cNvSpPr>
            <a:spLocks noChangeArrowheads="1"/>
          </p:cNvSpPr>
          <p:nvPr/>
        </p:nvSpPr>
        <p:spPr bwMode="auto">
          <a:xfrm>
            <a:off x="2514600" y="4038600"/>
            <a:ext cx="39624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Figure 3: The visualization shows change of the annual average temperature, ranging from approximately 54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Cambria Math" pitchFamily="18" charset="0"/>
              </a:rPr>
              <a:t>⁰</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F- 58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Cambria Math" pitchFamily="18" charset="0"/>
              </a:rPr>
              <a:t>⁰</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F over the years of 1945-2004.  The peak over this 60 year period was in 1998 where the annual average temperature was 58.25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Cambria Math" pitchFamily="18" charset="0"/>
              </a:rPr>
              <a:t>⁰</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F and the lowest is 53.61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Cambria Math" pitchFamily="18" charset="0"/>
              </a:rPr>
              <a:t>⁰</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F in 1958.</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Analysis</a:t>
            </a:r>
            <a:endParaRPr lang="en-US" dirty="0"/>
          </a:p>
        </p:txBody>
      </p:sp>
      <p:pic>
        <p:nvPicPr>
          <p:cNvPr id="5121" name="Picture 1"/>
          <p:cNvPicPr>
            <a:picLocks noChangeAspect="1" noChangeArrowheads="1"/>
          </p:cNvPicPr>
          <p:nvPr/>
        </p:nvPicPr>
        <p:blipFill>
          <a:blip r:embed="rId2" cstate="screen"/>
          <a:srcRect/>
          <a:stretch>
            <a:fillRect/>
          </a:stretch>
        </p:blipFill>
        <p:spPr bwMode="auto">
          <a:xfrm>
            <a:off x="152400" y="1905000"/>
            <a:ext cx="4343400" cy="2895600"/>
          </a:xfrm>
          <a:prstGeom prst="rect">
            <a:avLst/>
          </a:prstGeom>
          <a:noFill/>
        </p:spPr>
      </p:pic>
      <p:sp>
        <p:nvSpPr>
          <p:cNvPr id="6" name="Rectangle 5"/>
          <p:cNvSpPr/>
          <p:nvPr/>
        </p:nvSpPr>
        <p:spPr>
          <a:xfrm>
            <a:off x="228600" y="4953000"/>
            <a:ext cx="4267200" cy="646331"/>
          </a:xfrm>
          <a:prstGeom prst="rect">
            <a:avLst/>
          </a:prstGeom>
        </p:spPr>
        <p:txBody>
          <a:bodyPr wrap="square">
            <a:spAutoFit/>
          </a:bodyPr>
          <a:lstStyle/>
          <a:p>
            <a:r>
              <a:rPr lang="en-US" dirty="0" smtClean="0"/>
              <a:t>Figure 4: A cubic function of sq. acres </a:t>
            </a:r>
            <a:br>
              <a:rPr lang="en-US" dirty="0" smtClean="0"/>
            </a:br>
            <a:r>
              <a:rPr lang="en-US" dirty="0" smtClean="0"/>
              <a:t>burned over the years 1945-2005.</a:t>
            </a:r>
            <a:endParaRPr lang="en-US" dirty="0"/>
          </a:p>
        </p:txBody>
      </p:sp>
      <p:pic>
        <p:nvPicPr>
          <p:cNvPr id="13" name="Picture 4"/>
          <p:cNvPicPr>
            <a:picLocks noChangeAspect="1" noChangeArrowheads="1"/>
          </p:cNvPicPr>
          <p:nvPr/>
        </p:nvPicPr>
        <p:blipFill>
          <a:blip r:embed="rId3" cstate="screen"/>
          <a:srcRect/>
          <a:stretch>
            <a:fillRect/>
          </a:stretch>
        </p:blipFill>
        <p:spPr bwMode="auto">
          <a:xfrm>
            <a:off x="4800600" y="1905000"/>
            <a:ext cx="4198166" cy="2914650"/>
          </a:xfrm>
          <a:prstGeom prst="rect">
            <a:avLst/>
          </a:prstGeom>
          <a:noFill/>
          <a:ln w="9525">
            <a:noFill/>
            <a:miter lim="800000"/>
            <a:headEnd/>
            <a:tailEnd/>
          </a:ln>
        </p:spPr>
      </p:pic>
      <p:sp>
        <p:nvSpPr>
          <p:cNvPr id="14" name="Rectangle 4"/>
          <p:cNvSpPr>
            <a:spLocks noChangeArrowheads="1"/>
          </p:cNvSpPr>
          <p:nvPr/>
        </p:nvSpPr>
        <p:spPr bwMode="auto">
          <a:xfrm>
            <a:off x="4724400" y="5029200"/>
            <a:ext cx="4419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Times New Roman" pitchFamily="18" charset="0"/>
                <a:cs typeface="Times New Roman" pitchFamily="18" charset="0"/>
              </a:rPr>
              <a:t>Figure 5: A cubic function of sq. acres burned as a function of temperature.</a:t>
            </a:r>
            <a:endParaRPr kumimoji="0" lang="en-US" b="0" i="0" u="none" strike="noStrike" cap="none" normalizeH="0" baseline="0" dirty="0" smtClean="0">
              <a:ln>
                <a:noFill/>
              </a:ln>
              <a:solidFill>
                <a:schemeClr val="tx1"/>
              </a:solidFill>
              <a:effectLst/>
              <a:cs typeface="Times New Roman" pitchFamily="18" charset="0"/>
            </a:endParaRPr>
          </a:p>
        </p:txBody>
      </p:sp>
      <p:sp>
        <p:nvSpPr>
          <p:cNvPr id="7" name="Rectangle 6"/>
          <p:cNvSpPr/>
          <p:nvPr/>
        </p:nvSpPr>
        <p:spPr>
          <a:xfrm>
            <a:off x="152400" y="5791200"/>
            <a:ext cx="8839200" cy="369332"/>
          </a:xfrm>
          <a:prstGeom prst="rect">
            <a:avLst/>
          </a:prstGeom>
        </p:spPr>
        <p:txBody>
          <a:bodyPr wrap="square">
            <a:spAutoFit/>
          </a:bodyPr>
          <a:lstStyle/>
          <a:p>
            <a:r>
              <a:rPr lang="en-US" b="1" dirty="0" smtClean="0"/>
              <a:t>Results: </a:t>
            </a:r>
            <a:r>
              <a:rPr lang="en-US" dirty="0" smtClean="0"/>
              <a:t>Fig. 5 &amp; Fig. 6 shows no correlation with the number of sq. acres burned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(continued)</a:t>
            </a:r>
            <a:endParaRPr lang="en-US" dirty="0"/>
          </a:p>
        </p:txBody>
      </p:sp>
      <p:pic>
        <p:nvPicPr>
          <p:cNvPr id="37890" name="Picture 4"/>
          <p:cNvPicPr>
            <a:picLocks noChangeAspect="1" noChangeArrowheads="1"/>
          </p:cNvPicPr>
          <p:nvPr/>
        </p:nvPicPr>
        <p:blipFill>
          <a:blip r:embed="rId2" cstate="screen"/>
          <a:srcRect/>
          <a:stretch>
            <a:fillRect/>
          </a:stretch>
        </p:blipFill>
        <p:spPr bwMode="auto">
          <a:xfrm>
            <a:off x="228600" y="1524000"/>
            <a:ext cx="4038267" cy="2819400"/>
          </a:xfrm>
          <a:prstGeom prst="rect">
            <a:avLst/>
          </a:prstGeom>
          <a:noFill/>
          <a:ln w="9525">
            <a:noFill/>
            <a:miter lim="800000"/>
            <a:headEnd/>
            <a:tailEnd/>
          </a:ln>
        </p:spPr>
      </p:pic>
      <p:sp>
        <p:nvSpPr>
          <p:cNvPr id="37891" name="Rectangle 3"/>
          <p:cNvSpPr>
            <a:spLocks noChangeArrowheads="1"/>
          </p:cNvSpPr>
          <p:nvPr/>
        </p:nvSpPr>
        <p:spPr bwMode="auto">
          <a:xfrm>
            <a:off x="152400" y="4419600"/>
            <a:ext cx="4191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Times New Roman" pitchFamily="18" charset="0"/>
              </a:rPr>
              <a:t>Figure</a:t>
            </a:r>
            <a:r>
              <a:rPr kumimoji="0" lang="en-US" b="0" i="0" u="none" strike="noStrike" cap="none" normalizeH="0" dirty="0" smtClean="0">
                <a:ln>
                  <a:noFill/>
                </a:ln>
                <a:solidFill>
                  <a:schemeClr val="tx1"/>
                </a:solidFill>
                <a:effectLst/>
                <a:ea typeface="Times New Roman" pitchFamily="18" charset="0"/>
              </a:rPr>
              <a:t> </a:t>
            </a:r>
            <a:r>
              <a:rPr kumimoji="0" lang="en-US" b="0" i="0" u="none" strike="noStrike" cap="none" normalizeH="0" baseline="0" dirty="0" smtClean="0">
                <a:ln>
                  <a:noFill/>
                </a:ln>
                <a:solidFill>
                  <a:schemeClr val="tx1"/>
                </a:solidFill>
                <a:effectLst/>
                <a:ea typeface="Times New Roman" pitchFamily="18" charset="0"/>
              </a:rPr>
              <a:t>6: A cubic function of the number of sq. acres burned as a function of the annual precipitation.</a:t>
            </a:r>
            <a:endParaRPr kumimoji="0" lang="en-US" b="0" i="0" u="none" strike="noStrike" cap="none" normalizeH="0" baseline="0" dirty="0" smtClean="0">
              <a:ln>
                <a:noFill/>
              </a:ln>
              <a:solidFill>
                <a:schemeClr val="tx1"/>
              </a:solidFill>
              <a:effectLst/>
            </a:endParaRPr>
          </a:p>
        </p:txBody>
      </p:sp>
      <p:pic>
        <p:nvPicPr>
          <p:cNvPr id="7" name="Picture 1"/>
          <p:cNvPicPr>
            <a:picLocks noChangeAspect="1" noChangeArrowheads="1"/>
          </p:cNvPicPr>
          <p:nvPr/>
        </p:nvPicPr>
        <p:blipFill>
          <a:blip r:embed="rId3" cstate="screen"/>
          <a:srcRect/>
          <a:stretch>
            <a:fillRect/>
          </a:stretch>
        </p:blipFill>
        <p:spPr bwMode="auto">
          <a:xfrm>
            <a:off x="4678708" y="1524000"/>
            <a:ext cx="4372113" cy="2819400"/>
          </a:xfrm>
          <a:prstGeom prst="rect">
            <a:avLst/>
          </a:prstGeom>
          <a:noFill/>
          <a:ln w="9525">
            <a:noFill/>
            <a:miter lim="800000"/>
            <a:headEnd/>
            <a:tailEnd/>
          </a:ln>
        </p:spPr>
      </p:pic>
      <p:sp>
        <p:nvSpPr>
          <p:cNvPr id="8" name="Rectangle 7"/>
          <p:cNvSpPr/>
          <p:nvPr/>
        </p:nvSpPr>
        <p:spPr>
          <a:xfrm>
            <a:off x="4572000" y="4419600"/>
            <a:ext cx="4572000" cy="1200329"/>
          </a:xfrm>
          <a:prstGeom prst="rect">
            <a:avLst/>
          </a:prstGeom>
        </p:spPr>
        <p:txBody>
          <a:bodyPr>
            <a:spAutoFit/>
          </a:bodyPr>
          <a:lstStyle/>
          <a:p>
            <a:r>
              <a:rPr lang="en-US" dirty="0" smtClean="0"/>
              <a:t>Figure 7: A 3-D scatter plot with the number of sq. acres burned along the y-axis, annual precipitation on x-axis and annual average temperature on the z-axis. </a:t>
            </a:r>
            <a:endParaRPr lang="en-US" dirty="0"/>
          </a:p>
        </p:txBody>
      </p:sp>
      <p:sp>
        <p:nvSpPr>
          <p:cNvPr id="9" name="Rectangle 8"/>
          <p:cNvSpPr/>
          <p:nvPr/>
        </p:nvSpPr>
        <p:spPr>
          <a:xfrm>
            <a:off x="152400" y="5715000"/>
            <a:ext cx="8991600" cy="923330"/>
          </a:xfrm>
          <a:prstGeom prst="rect">
            <a:avLst/>
          </a:prstGeom>
        </p:spPr>
        <p:txBody>
          <a:bodyPr wrap="square">
            <a:spAutoFit/>
          </a:bodyPr>
          <a:lstStyle/>
          <a:p>
            <a:r>
              <a:rPr lang="en-US" b="1" dirty="0" smtClean="0"/>
              <a:t>Results: </a:t>
            </a:r>
            <a:r>
              <a:rPr lang="en-US" dirty="0" smtClean="0"/>
              <a:t>Negative correlation between the number of sq. acres burned and annual precipitation. showed that a correlation exists but temperature does not play a role in the number of sq. acres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ANOVA</a:t>
            </a:r>
            <a:endParaRPr lang="en-US" dirty="0"/>
          </a:p>
        </p:txBody>
      </p:sp>
      <p:pic>
        <p:nvPicPr>
          <p:cNvPr id="35841" name="Picture 5"/>
          <p:cNvPicPr>
            <a:picLocks noChangeAspect="1" noChangeArrowheads="1"/>
          </p:cNvPicPr>
          <p:nvPr/>
        </p:nvPicPr>
        <p:blipFill>
          <a:blip r:embed="rId2"/>
          <a:srcRect/>
          <a:stretch>
            <a:fillRect/>
          </a:stretch>
        </p:blipFill>
        <p:spPr bwMode="auto">
          <a:xfrm>
            <a:off x="152400" y="1981200"/>
            <a:ext cx="4267200" cy="2438400"/>
          </a:xfrm>
          <a:prstGeom prst="rect">
            <a:avLst/>
          </a:prstGeom>
          <a:noFill/>
          <a:ln w="9525">
            <a:noFill/>
            <a:miter lim="800000"/>
            <a:headEnd/>
            <a:tailEnd/>
          </a:ln>
        </p:spPr>
      </p:pic>
      <p:sp>
        <p:nvSpPr>
          <p:cNvPr id="5" name="Rectangle 4"/>
          <p:cNvSpPr/>
          <p:nvPr/>
        </p:nvSpPr>
        <p:spPr>
          <a:xfrm>
            <a:off x="0" y="4572000"/>
            <a:ext cx="4572000" cy="923330"/>
          </a:xfrm>
          <a:prstGeom prst="rect">
            <a:avLst/>
          </a:prstGeom>
        </p:spPr>
        <p:txBody>
          <a:bodyPr>
            <a:spAutoFit/>
          </a:bodyPr>
          <a:lstStyle/>
          <a:p>
            <a:r>
              <a:rPr lang="en-US" dirty="0" smtClean="0"/>
              <a:t>Table 1: The output from the Data Analysis tool in Excel with five year period as a factor.</a:t>
            </a:r>
            <a:endParaRPr lang="en-US" dirty="0"/>
          </a:p>
        </p:txBody>
      </p:sp>
      <p:pic>
        <p:nvPicPr>
          <p:cNvPr id="35842" name="Picture 6"/>
          <p:cNvPicPr>
            <a:picLocks noChangeAspect="1" noChangeArrowheads="1"/>
          </p:cNvPicPr>
          <p:nvPr/>
        </p:nvPicPr>
        <p:blipFill>
          <a:blip r:embed="rId3"/>
          <a:srcRect/>
          <a:stretch>
            <a:fillRect/>
          </a:stretch>
        </p:blipFill>
        <p:spPr bwMode="auto">
          <a:xfrm>
            <a:off x="4572000" y="1981200"/>
            <a:ext cx="4531018" cy="2438400"/>
          </a:xfrm>
          <a:prstGeom prst="rect">
            <a:avLst/>
          </a:prstGeom>
          <a:noFill/>
          <a:ln w="9525">
            <a:noFill/>
            <a:miter lim="800000"/>
            <a:headEnd/>
            <a:tailEnd/>
          </a:ln>
        </p:spPr>
      </p:pic>
      <p:sp>
        <p:nvSpPr>
          <p:cNvPr id="7" name="Rectangle 6"/>
          <p:cNvSpPr/>
          <p:nvPr/>
        </p:nvSpPr>
        <p:spPr>
          <a:xfrm>
            <a:off x="4724400" y="4495800"/>
            <a:ext cx="4419600" cy="923330"/>
          </a:xfrm>
          <a:prstGeom prst="rect">
            <a:avLst/>
          </a:prstGeom>
        </p:spPr>
        <p:txBody>
          <a:bodyPr wrap="square">
            <a:spAutoFit/>
          </a:bodyPr>
          <a:lstStyle/>
          <a:p>
            <a:r>
              <a:rPr lang="en-US" dirty="0" smtClean="0"/>
              <a:t>Table 2: The output from the Data Analysis tool in Excel with the precipitation levels.</a:t>
            </a:r>
            <a:endParaRPr lang="en-US" dirty="0"/>
          </a:p>
        </p:txBody>
      </p:sp>
      <p:sp>
        <p:nvSpPr>
          <p:cNvPr id="8" name="Rectangle 7"/>
          <p:cNvSpPr/>
          <p:nvPr/>
        </p:nvSpPr>
        <p:spPr>
          <a:xfrm>
            <a:off x="533400" y="5638800"/>
            <a:ext cx="8229600" cy="646331"/>
          </a:xfrm>
          <a:prstGeom prst="rect">
            <a:avLst/>
          </a:prstGeom>
        </p:spPr>
        <p:txBody>
          <a:bodyPr wrap="square">
            <a:spAutoFit/>
          </a:bodyPr>
          <a:lstStyle/>
          <a:p>
            <a:r>
              <a:rPr lang="en-US" b="1" dirty="0" smtClean="0"/>
              <a:t>Results: </a:t>
            </a:r>
            <a:r>
              <a:rPr lang="en-US" dirty="0" smtClean="0"/>
              <a:t>no significant difference between average acreage burned across 12 5-yr periods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634</TotalTime>
  <Words>831</Words>
  <Application>Microsoft Office PowerPoint</Application>
  <PresentationFormat>On-screen Show (4:3)</PresentationFormat>
  <Paragraphs>120</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Apex</vt:lpstr>
      <vt:lpstr>Equation</vt:lpstr>
      <vt:lpstr>An Investigation of possible effects of global warming on forest fires in Kentucky from 1945 to 2004</vt:lpstr>
      <vt:lpstr>Abstract</vt:lpstr>
      <vt:lpstr>Introduction</vt:lpstr>
      <vt:lpstr>Approach to Solving </vt:lpstr>
      <vt:lpstr>Graphical Representation</vt:lpstr>
      <vt:lpstr>GR (continued)</vt:lpstr>
      <vt:lpstr>Regression Analysis</vt:lpstr>
      <vt:lpstr>RA (continued)</vt:lpstr>
      <vt:lpstr>ANOVA</vt:lpstr>
      <vt:lpstr>T-test</vt:lpstr>
      <vt:lpstr>Differential Inclusions</vt:lpstr>
      <vt:lpstr>DI (continued)</vt:lpstr>
      <vt:lpstr>DI (Fire Containment)</vt:lpstr>
      <vt:lpstr>DI (Fire Containment)</vt:lpstr>
      <vt:lpstr>DI (Fire Containment)</vt:lpstr>
      <vt:lpstr>Conclusion</vt:lpstr>
      <vt:lpstr>Acknowledgments</vt:lpstr>
    </vt:vector>
  </TitlesOfParts>
  <Company>Elizabeth City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Investigation of possible effects of global warming on forest fires</dc:title>
  <dc:creator>sivy</dc:creator>
  <cp:lastModifiedBy>Jeffrey A. Wood</cp:lastModifiedBy>
  <cp:revision>60</cp:revision>
  <dcterms:created xsi:type="dcterms:W3CDTF">2008-11-14T20:49:45Z</dcterms:created>
  <dcterms:modified xsi:type="dcterms:W3CDTF">2008-11-17T13:06:16Z</dcterms:modified>
</cp:coreProperties>
</file>