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21945600"/>
  <p:notesSz cx="21275675" cy="43221275"/>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1266" y="-1248"/>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3B920-E628-4AC0-A7BF-34CFC3250FCB}"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29FF-9A02-4569-89F8-B17F247F7254}" type="slidenum">
              <a:rPr lang="en-US" smtClean="0"/>
              <a:t>‹#›</a:t>
            </a:fld>
            <a:endParaRPr lang="en-US"/>
          </a:p>
        </p:txBody>
      </p:sp>
    </p:spTree>
    <p:extLst>
      <p:ext uri="{BB962C8B-B14F-4D97-AF65-F5344CB8AC3E}">
        <p14:creationId xmlns:p14="http://schemas.microsoft.com/office/powerpoint/2010/main" val="46296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3B920-E628-4AC0-A7BF-34CFC3250FCB}"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29FF-9A02-4569-89F8-B17F247F7254}" type="slidenum">
              <a:rPr lang="en-US" smtClean="0"/>
              <a:t>‹#›</a:t>
            </a:fld>
            <a:endParaRPr lang="en-US"/>
          </a:p>
        </p:txBody>
      </p:sp>
    </p:spTree>
    <p:extLst>
      <p:ext uri="{BB962C8B-B14F-4D97-AF65-F5344CB8AC3E}">
        <p14:creationId xmlns:p14="http://schemas.microsoft.com/office/powerpoint/2010/main" val="207957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3B920-E628-4AC0-A7BF-34CFC3250FCB}"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29FF-9A02-4569-89F8-B17F247F7254}" type="slidenum">
              <a:rPr lang="en-US" smtClean="0"/>
              <a:t>‹#›</a:t>
            </a:fld>
            <a:endParaRPr lang="en-US"/>
          </a:p>
        </p:txBody>
      </p:sp>
    </p:spTree>
    <p:extLst>
      <p:ext uri="{BB962C8B-B14F-4D97-AF65-F5344CB8AC3E}">
        <p14:creationId xmlns:p14="http://schemas.microsoft.com/office/powerpoint/2010/main" val="65788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3B920-E628-4AC0-A7BF-34CFC3250FCB}"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29FF-9A02-4569-89F8-B17F247F7254}" type="slidenum">
              <a:rPr lang="en-US" smtClean="0"/>
              <a:t>‹#›</a:t>
            </a:fld>
            <a:endParaRPr lang="en-US"/>
          </a:p>
        </p:txBody>
      </p:sp>
    </p:spTree>
    <p:extLst>
      <p:ext uri="{BB962C8B-B14F-4D97-AF65-F5344CB8AC3E}">
        <p14:creationId xmlns:p14="http://schemas.microsoft.com/office/powerpoint/2010/main" val="137296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63B920-E628-4AC0-A7BF-34CFC3250FCB}"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29FF-9A02-4569-89F8-B17F247F7254}" type="slidenum">
              <a:rPr lang="en-US" smtClean="0"/>
              <a:t>‹#›</a:t>
            </a:fld>
            <a:endParaRPr lang="en-US"/>
          </a:p>
        </p:txBody>
      </p:sp>
    </p:spTree>
    <p:extLst>
      <p:ext uri="{BB962C8B-B14F-4D97-AF65-F5344CB8AC3E}">
        <p14:creationId xmlns:p14="http://schemas.microsoft.com/office/powerpoint/2010/main" val="63359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63B920-E628-4AC0-A7BF-34CFC3250FCB}" type="datetimeFigureOut">
              <a:rPr lang="en-US" smtClean="0"/>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329FF-9A02-4569-89F8-B17F247F7254}" type="slidenum">
              <a:rPr lang="en-US" smtClean="0"/>
              <a:t>‹#›</a:t>
            </a:fld>
            <a:endParaRPr lang="en-US"/>
          </a:p>
        </p:txBody>
      </p:sp>
    </p:spTree>
    <p:extLst>
      <p:ext uri="{BB962C8B-B14F-4D97-AF65-F5344CB8AC3E}">
        <p14:creationId xmlns:p14="http://schemas.microsoft.com/office/powerpoint/2010/main" val="207189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63B920-E628-4AC0-A7BF-34CFC3250FCB}" type="datetimeFigureOut">
              <a:rPr lang="en-US" smtClean="0"/>
              <a:t>4/17/2014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329FF-9A02-4569-89F8-B17F247F7254}" type="slidenum">
              <a:rPr lang="en-US" smtClean="0"/>
              <a:t>‹#›</a:t>
            </a:fld>
            <a:endParaRPr lang="en-US"/>
          </a:p>
        </p:txBody>
      </p:sp>
    </p:spTree>
    <p:extLst>
      <p:ext uri="{BB962C8B-B14F-4D97-AF65-F5344CB8AC3E}">
        <p14:creationId xmlns:p14="http://schemas.microsoft.com/office/powerpoint/2010/main" val="346884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3B920-E628-4AC0-A7BF-34CFC3250FCB}" type="datetimeFigureOut">
              <a:rPr lang="en-US" smtClean="0"/>
              <a:t>4/17/2014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329FF-9A02-4569-89F8-B17F247F7254}" type="slidenum">
              <a:rPr lang="en-US" smtClean="0"/>
              <a:t>‹#›</a:t>
            </a:fld>
            <a:endParaRPr lang="en-US"/>
          </a:p>
        </p:txBody>
      </p:sp>
    </p:spTree>
    <p:extLst>
      <p:ext uri="{BB962C8B-B14F-4D97-AF65-F5344CB8AC3E}">
        <p14:creationId xmlns:p14="http://schemas.microsoft.com/office/powerpoint/2010/main" val="5055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3B920-E628-4AC0-A7BF-34CFC3250FCB}" type="datetimeFigureOut">
              <a:rPr lang="en-US" smtClean="0"/>
              <a:t>4/17/2014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329FF-9A02-4569-89F8-B17F247F7254}" type="slidenum">
              <a:rPr lang="en-US" smtClean="0"/>
              <a:t>‹#›</a:t>
            </a:fld>
            <a:endParaRPr lang="en-US"/>
          </a:p>
        </p:txBody>
      </p:sp>
    </p:spTree>
    <p:extLst>
      <p:ext uri="{BB962C8B-B14F-4D97-AF65-F5344CB8AC3E}">
        <p14:creationId xmlns:p14="http://schemas.microsoft.com/office/powerpoint/2010/main" val="324688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3B920-E628-4AC0-A7BF-34CFC3250FCB}" type="datetimeFigureOut">
              <a:rPr lang="en-US" smtClean="0"/>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329FF-9A02-4569-89F8-B17F247F7254}" type="slidenum">
              <a:rPr lang="en-US" smtClean="0"/>
              <a:t>‹#›</a:t>
            </a:fld>
            <a:endParaRPr lang="en-US"/>
          </a:p>
        </p:txBody>
      </p:sp>
    </p:spTree>
    <p:extLst>
      <p:ext uri="{BB962C8B-B14F-4D97-AF65-F5344CB8AC3E}">
        <p14:creationId xmlns:p14="http://schemas.microsoft.com/office/powerpoint/2010/main" val="384532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3B920-E628-4AC0-A7BF-34CFC3250FCB}" type="datetimeFigureOut">
              <a:rPr lang="en-US" smtClean="0"/>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329FF-9A02-4569-89F8-B17F247F7254}" type="slidenum">
              <a:rPr lang="en-US" smtClean="0"/>
              <a:t>‹#›</a:t>
            </a:fld>
            <a:endParaRPr lang="en-US"/>
          </a:p>
        </p:txBody>
      </p:sp>
    </p:spTree>
    <p:extLst>
      <p:ext uri="{BB962C8B-B14F-4D97-AF65-F5344CB8AC3E}">
        <p14:creationId xmlns:p14="http://schemas.microsoft.com/office/powerpoint/2010/main" val="285578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9163B920-E628-4AC0-A7BF-34CFC3250FCB}" type="datetimeFigureOut">
              <a:rPr lang="en-US" smtClean="0"/>
              <a:t>4/17/2014</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A64329FF-9A02-4569-89F8-B17F247F7254}" type="slidenum">
              <a:rPr lang="en-US" smtClean="0"/>
              <a:t>‹#›</a:t>
            </a:fld>
            <a:endParaRPr lang="en-US"/>
          </a:p>
        </p:txBody>
      </p:sp>
    </p:spTree>
    <p:extLst>
      <p:ext uri="{BB962C8B-B14F-4D97-AF65-F5344CB8AC3E}">
        <p14:creationId xmlns:p14="http://schemas.microsoft.com/office/powerpoint/2010/main" val="2445160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1.png"/><Relationship Id="rId5" Type="http://schemas.openxmlformats.org/officeDocument/2006/relationships/image" Target="../media/image4.jpeg"/><Relationship Id="rId10" Type="http://schemas.openxmlformats.org/officeDocument/2006/relationships/oleObject" Target="../embeddings/Microsoft_Excel_97-2003_Worksheet1.xls"/><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43891200" cy="220302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txBody>
          <a:bodyPr lIns="78602" tIns="39300" rIns="78602" bIns="39300">
            <a:spAutoFit/>
          </a:bodyPr>
          <a:lstStyle>
            <a:lvl1pPr defTabSz="2036763" eaLnBrk="0" hangingPunct="0">
              <a:defRPr sz="6900">
                <a:solidFill>
                  <a:schemeClr val="tx1"/>
                </a:solidFill>
                <a:latin typeface="Calibri" pitchFamily="34" charset="0"/>
                <a:ea typeface="MS PGothic" pitchFamily="34" charset="-128"/>
              </a:defRPr>
            </a:lvl1pPr>
            <a:lvl2pPr marL="742950" indent="-285750" defTabSz="2036763" eaLnBrk="0" hangingPunct="0">
              <a:defRPr sz="6900">
                <a:solidFill>
                  <a:schemeClr val="tx1"/>
                </a:solidFill>
                <a:latin typeface="Calibri" pitchFamily="34" charset="0"/>
                <a:ea typeface="MS PGothic" pitchFamily="34" charset="-128"/>
              </a:defRPr>
            </a:lvl2pPr>
            <a:lvl3pPr marL="1143000" indent="-228600" defTabSz="2036763" eaLnBrk="0" hangingPunct="0">
              <a:defRPr sz="6900">
                <a:solidFill>
                  <a:schemeClr val="tx1"/>
                </a:solidFill>
                <a:latin typeface="Calibri" pitchFamily="34" charset="0"/>
                <a:ea typeface="MS PGothic" pitchFamily="34" charset="-128"/>
              </a:defRPr>
            </a:lvl3pPr>
            <a:lvl4pPr marL="1600200" indent="-228600" defTabSz="2036763" eaLnBrk="0" hangingPunct="0">
              <a:defRPr sz="6900">
                <a:solidFill>
                  <a:schemeClr val="tx1"/>
                </a:solidFill>
                <a:latin typeface="Calibri" pitchFamily="34" charset="0"/>
                <a:ea typeface="MS PGothic" pitchFamily="34" charset="-128"/>
              </a:defRPr>
            </a:lvl4pPr>
            <a:lvl5pPr marL="2057400" indent="-228600" defTabSz="2036763" eaLnBrk="0" hangingPunct="0">
              <a:defRPr sz="6900">
                <a:solidFill>
                  <a:schemeClr val="tx1"/>
                </a:solidFill>
                <a:latin typeface="Calibri" pitchFamily="34" charset="0"/>
                <a:ea typeface="MS PGothic" pitchFamily="34" charset="-128"/>
              </a:defRPr>
            </a:lvl5pPr>
            <a:lvl6pPr marL="2514600" indent="-228600" defTabSz="2036763"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2036763"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2036763"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2036763" eaLnBrk="0" fontAlgn="base" hangingPunct="0">
              <a:spcBef>
                <a:spcPct val="0"/>
              </a:spcBef>
              <a:spcAft>
                <a:spcPct val="0"/>
              </a:spcAft>
              <a:defRPr sz="6900">
                <a:solidFill>
                  <a:schemeClr val="tx1"/>
                </a:solidFill>
                <a:latin typeface="Calibri" pitchFamily="34" charset="0"/>
                <a:ea typeface="MS PGothic" pitchFamily="34" charset="-128"/>
              </a:defRPr>
            </a:lvl9pPr>
          </a:lstStyle>
          <a:p>
            <a:pPr algn="ctr" eaLnBrk="1" hangingPunct="1"/>
            <a:r>
              <a:rPr lang="en-US" altLang="en-US" sz="13800" dirty="0">
                <a:solidFill>
                  <a:schemeClr val="bg1"/>
                </a:solidFill>
                <a:latin typeface="Bodoni MT" panose="02070603080606020203" pitchFamily="18" charset="0"/>
              </a:rPr>
              <a:t>The Biosynthesis of </a:t>
            </a:r>
            <a:r>
              <a:rPr lang="en-US" altLang="en-US" sz="13800" dirty="0" smtClean="0">
                <a:solidFill>
                  <a:schemeClr val="bg1"/>
                </a:solidFill>
                <a:latin typeface="Bodoni MT" panose="02070603080606020203" pitchFamily="18" charset="0"/>
              </a:rPr>
              <a:t>Ethanol</a:t>
            </a:r>
            <a:endParaRPr lang="en-US" altLang="en-US" sz="13800" dirty="0">
              <a:solidFill>
                <a:schemeClr val="bg1"/>
              </a:solidFill>
              <a:latin typeface="Bodoni MT" panose="02070603080606020203" pitchFamily="18" charset="0"/>
              <a:cs typeface="Arial" pitchFamily="34" charset="0"/>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639807" y="152399"/>
            <a:ext cx="1641793" cy="164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37709"/>
          <a:stretch/>
        </p:blipFill>
        <p:spPr bwMode="auto">
          <a:xfrm>
            <a:off x="36331207" y="228600"/>
            <a:ext cx="2832100" cy="1542287"/>
          </a:xfrm>
          <a:prstGeom prst="rect">
            <a:avLst/>
          </a:prstGeom>
          <a:noFill/>
          <a:ln>
            <a:noFill/>
          </a:ln>
          <a:effectLst>
            <a:glow rad="50800">
              <a:schemeClr val="bg1">
                <a:alpha val="58000"/>
              </a:schemeClr>
            </a:glo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p:cNvSpPr txBox="1">
            <a:spLocks noChangeArrowheads="1"/>
          </p:cNvSpPr>
          <p:nvPr/>
        </p:nvSpPr>
        <p:spPr bwMode="auto">
          <a:xfrm>
            <a:off x="10060384" y="3352800"/>
            <a:ext cx="7772400" cy="755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78602" tIns="39300" rIns="78602" bIns="39300">
            <a:spAutoFit/>
          </a:bodyPr>
          <a:lstStyle>
            <a:lvl1pPr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9pPr>
          </a:lstStyle>
          <a:p>
            <a:pPr algn="ctr" eaLnBrk="1" hangingPunct="1"/>
            <a:r>
              <a:rPr lang="en-US" altLang="en-US" sz="4400" b="1" dirty="0"/>
              <a:t>Introduction</a:t>
            </a:r>
          </a:p>
        </p:txBody>
      </p:sp>
      <p:sp>
        <p:nvSpPr>
          <p:cNvPr id="9" name="TextBox 39"/>
          <p:cNvSpPr txBox="1">
            <a:spLocks noChangeArrowheads="1"/>
          </p:cNvSpPr>
          <p:nvPr/>
        </p:nvSpPr>
        <p:spPr bwMode="auto">
          <a:xfrm>
            <a:off x="21651911" y="3352800"/>
            <a:ext cx="6861175" cy="7564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78602" tIns="39300" rIns="78602" bIns="39300">
            <a:spAutoFit/>
          </a:bodyPr>
          <a:lstStyle>
            <a:defPPr>
              <a:defRPr lang="en-US"/>
            </a:defPPr>
            <a:lvl1pPr algn="ctr">
              <a:defRPr sz="4400" b="1">
                <a:latin typeface="Calibri" pitchFamily="34" charset="0"/>
                <a:ea typeface="MS PGothic" pitchFamily="34" charset="-128"/>
              </a:defRPr>
            </a:lvl1pPr>
            <a:lvl2pPr marL="742950" indent="-285750" eaLnBrk="0" hangingPunct="0">
              <a:defRPr sz="6900">
                <a:latin typeface="Calibri" pitchFamily="34" charset="0"/>
                <a:ea typeface="MS PGothic" pitchFamily="34" charset="-128"/>
              </a:defRPr>
            </a:lvl2pPr>
            <a:lvl3pPr marL="1143000" indent="-228600" eaLnBrk="0" hangingPunct="0">
              <a:defRPr sz="6900">
                <a:latin typeface="Calibri" pitchFamily="34" charset="0"/>
                <a:ea typeface="MS PGothic" pitchFamily="34" charset="-128"/>
              </a:defRPr>
            </a:lvl3pPr>
            <a:lvl4pPr marL="1600200" indent="-228600" eaLnBrk="0" hangingPunct="0">
              <a:defRPr sz="6900">
                <a:latin typeface="Calibri" pitchFamily="34" charset="0"/>
                <a:ea typeface="MS PGothic" pitchFamily="34" charset="-128"/>
              </a:defRPr>
            </a:lvl4pPr>
            <a:lvl5pPr marL="2057400" indent="-228600" eaLnBrk="0" hangingPunct="0">
              <a:defRPr sz="6900">
                <a:latin typeface="Calibri" pitchFamily="34" charset="0"/>
                <a:ea typeface="MS PGothic" pitchFamily="34" charset="-128"/>
              </a:defRPr>
            </a:lvl5pPr>
            <a:lvl6pPr marL="2514600" indent="-228600" defTabSz="1749425" eaLnBrk="0" fontAlgn="base" hangingPunct="0">
              <a:spcBef>
                <a:spcPct val="0"/>
              </a:spcBef>
              <a:spcAft>
                <a:spcPct val="0"/>
              </a:spcAft>
              <a:defRPr sz="6900">
                <a:latin typeface="Calibri" pitchFamily="34" charset="0"/>
                <a:ea typeface="MS PGothic" pitchFamily="34" charset="-128"/>
              </a:defRPr>
            </a:lvl6pPr>
            <a:lvl7pPr marL="2971800" indent="-228600" defTabSz="1749425" eaLnBrk="0" fontAlgn="base" hangingPunct="0">
              <a:spcBef>
                <a:spcPct val="0"/>
              </a:spcBef>
              <a:spcAft>
                <a:spcPct val="0"/>
              </a:spcAft>
              <a:defRPr sz="6900">
                <a:latin typeface="Calibri" pitchFamily="34" charset="0"/>
                <a:ea typeface="MS PGothic" pitchFamily="34" charset="-128"/>
              </a:defRPr>
            </a:lvl7pPr>
            <a:lvl8pPr marL="3429000" indent="-228600" defTabSz="1749425" eaLnBrk="0" fontAlgn="base" hangingPunct="0">
              <a:spcBef>
                <a:spcPct val="0"/>
              </a:spcBef>
              <a:spcAft>
                <a:spcPct val="0"/>
              </a:spcAft>
              <a:defRPr sz="6900">
                <a:latin typeface="Calibri" pitchFamily="34" charset="0"/>
                <a:ea typeface="MS PGothic" pitchFamily="34" charset="-128"/>
              </a:defRPr>
            </a:lvl8pPr>
            <a:lvl9pPr marL="3886200" indent="-228600" defTabSz="1749425" eaLnBrk="0" fontAlgn="base" hangingPunct="0">
              <a:spcBef>
                <a:spcPct val="0"/>
              </a:spcBef>
              <a:spcAft>
                <a:spcPct val="0"/>
              </a:spcAft>
              <a:defRPr sz="6900">
                <a:latin typeface="Calibri" pitchFamily="34" charset="0"/>
                <a:ea typeface="MS PGothic" pitchFamily="34" charset="-128"/>
              </a:defRPr>
            </a:lvl9pPr>
          </a:lstStyle>
          <a:p>
            <a:r>
              <a:rPr lang="en-US" altLang="en-US" dirty="0"/>
              <a:t>Methodology</a:t>
            </a:r>
          </a:p>
        </p:txBody>
      </p:sp>
      <p:sp>
        <p:nvSpPr>
          <p:cNvPr id="11" name="TextBox 50"/>
          <p:cNvSpPr txBox="1">
            <a:spLocks noChangeArrowheads="1"/>
          </p:cNvSpPr>
          <p:nvPr/>
        </p:nvSpPr>
        <p:spPr bwMode="auto">
          <a:xfrm>
            <a:off x="34559875" y="13849350"/>
            <a:ext cx="6861175" cy="5572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78602" tIns="39300" rIns="78602" bIns="39300">
            <a:spAutoFit/>
          </a:bodyPr>
          <a:lstStyle>
            <a:lvl1pPr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9pPr>
          </a:lstStyle>
          <a:p>
            <a:pPr algn="ctr" eaLnBrk="1" hangingPunct="1"/>
            <a:r>
              <a:rPr lang="en-US" altLang="en-US" sz="3100" b="1" dirty="0"/>
              <a:t>Acknowledgements</a:t>
            </a:r>
          </a:p>
        </p:txBody>
      </p:sp>
      <p:sp>
        <p:nvSpPr>
          <p:cNvPr id="12" name="TextBox 74"/>
          <p:cNvSpPr txBox="1">
            <a:spLocks noChangeArrowheads="1"/>
          </p:cNvSpPr>
          <p:nvPr/>
        </p:nvSpPr>
        <p:spPr bwMode="auto">
          <a:xfrm>
            <a:off x="34559875" y="16977247"/>
            <a:ext cx="6861175" cy="558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78602" tIns="39300" rIns="78602" bIns="39300">
            <a:spAutoFit/>
          </a:bodyPr>
          <a:lstStyle>
            <a:lvl1pPr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9pPr>
          </a:lstStyle>
          <a:p>
            <a:pPr algn="ctr" eaLnBrk="1" hangingPunct="1"/>
            <a:r>
              <a:rPr lang="en-US" altLang="en-US" sz="3100" b="1" dirty="0"/>
              <a:t>References</a:t>
            </a:r>
          </a:p>
        </p:txBody>
      </p:sp>
      <p:grpSp>
        <p:nvGrpSpPr>
          <p:cNvPr id="3" name="Group 2"/>
          <p:cNvGrpSpPr/>
          <p:nvPr/>
        </p:nvGrpSpPr>
        <p:grpSpPr>
          <a:xfrm>
            <a:off x="195261" y="13358753"/>
            <a:ext cx="7772400" cy="2408238"/>
            <a:chOff x="195261" y="12579350"/>
            <a:chExt cx="7772400" cy="2408238"/>
          </a:xfrm>
        </p:grpSpPr>
        <p:sp>
          <p:nvSpPr>
            <p:cNvPr id="7" name="TextBox 19"/>
            <p:cNvSpPr txBox="1">
              <a:spLocks noChangeArrowheads="1"/>
            </p:cNvSpPr>
            <p:nvPr/>
          </p:nvSpPr>
          <p:spPr bwMode="auto">
            <a:xfrm>
              <a:off x="195261" y="12579350"/>
              <a:ext cx="7772400" cy="755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78602" tIns="39300" rIns="78602" bIns="39300">
              <a:spAutoFit/>
            </a:bodyPr>
            <a:lstStyle>
              <a:lvl1pPr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9pPr>
            </a:lstStyle>
            <a:p>
              <a:pPr algn="ctr" eaLnBrk="1" hangingPunct="1"/>
              <a:r>
                <a:rPr lang="en-US" altLang="en-US" sz="4400" b="1" dirty="0" smtClean="0"/>
                <a:t>Purpose </a:t>
              </a:r>
              <a:r>
                <a:rPr lang="en-US" altLang="en-US" sz="4400" b="1" dirty="0"/>
                <a:t>of Study</a:t>
              </a:r>
            </a:p>
          </p:txBody>
        </p:sp>
        <p:sp>
          <p:nvSpPr>
            <p:cNvPr id="13" name="Content Placeholder 2"/>
            <p:cNvSpPr txBox="1">
              <a:spLocks/>
            </p:cNvSpPr>
            <p:nvPr/>
          </p:nvSpPr>
          <p:spPr bwMode="auto">
            <a:xfrm>
              <a:off x="195261" y="13357225"/>
              <a:ext cx="7772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9pPr>
            </a:lstStyle>
            <a:p>
              <a:pPr>
                <a:spcBef>
                  <a:spcPct val="20000"/>
                </a:spcBef>
                <a:buFont typeface="Arial" pitchFamily="34" charset="0"/>
                <a:buNone/>
              </a:pPr>
              <a:r>
                <a:rPr lang="en-US" altLang="en-US" sz="2800" dirty="0"/>
                <a:t>Synthesize ethanol from various sources and determine which source produces the most ethanol and the purest ethanol in comparison to absolute ethanol</a:t>
              </a:r>
            </a:p>
          </p:txBody>
        </p:sp>
      </p:grpSp>
      <p:sp>
        <p:nvSpPr>
          <p:cNvPr id="17" name="Title 1"/>
          <p:cNvSpPr txBox="1">
            <a:spLocks/>
          </p:cNvSpPr>
          <p:nvPr/>
        </p:nvSpPr>
        <p:spPr bwMode="auto">
          <a:xfrm>
            <a:off x="10060384" y="4425950"/>
            <a:ext cx="7772400" cy="1491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9pPr>
          </a:lstStyle>
          <a:p>
            <a:r>
              <a:rPr lang="en-US" altLang="en-US" sz="2800" b="1" dirty="0" smtClean="0"/>
              <a:t>Fermentation</a:t>
            </a:r>
          </a:p>
          <a:p>
            <a:pPr marL="457200" indent="-457200">
              <a:buFont typeface="Arial" panose="020B0604020202020204" pitchFamily="34" charset="0"/>
              <a:buChar char="•"/>
              <a:defRPr/>
            </a:pPr>
            <a:r>
              <a:rPr lang="en-US" sz="2800" dirty="0"/>
              <a:t>Fermentation is a chemical breakdown of a substance by yeast or other </a:t>
            </a:r>
            <a:r>
              <a:rPr lang="en-US" sz="2800" dirty="0" smtClean="0"/>
              <a:t>microorganisms</a:t>
            </a:r>
            <a:endParaRPr lang="en-US" sz="2800" dirty="0"/>
          </a:p>
          <a:p>
            <a:pPr marL="457200" indent="-457200">
              <a:buFont typeface="Arial" panose="020B0604020202020204" pitchFamily="34" charset="0"/>
              <a:buChar char="•"/>
              <a:defRPr/>
            </a:pPr>
            <a:r>
              <a:rPr lang="en-US" sz="2800" dirty="0"/>
              <a:t>Used for thousands of years for baking and </a:t>
            </a:r>
            <a:r>
              <a:rPr lang="en-US" sz="2800" dirty="0" smtClean="0"/>
              <a:t>brewing</a:t>
            </a:r>
          </a:p>
          <a:p>
            <a:pPr marL="457200" indent="-457200">
              <a:buFont typeface="Arial" panose="020B0604020202020204" pitchFamily="34" charset="0"/>
              <a:buChar char="•"/>
              <a:defRPr/>
            </a:pPr>
            <a:endParaRPr lang="en-US" sz="2800" dirty="0"/>
          </a:p>
          <a:p>
            <a:pPr>
              <a:defRPr/>
            </a:pPr>
            <a:r>
              <a:rPr lang="en-US" altLang="en-US" sz="2800" b="1" dirty="0"/>
              <a:t>What is </a:t>
            </a:r>
            <a:r>
              <a:rPr lang="en-US" altLang="en-US" sz="2800" b="1" dirty="0" smtClean="0"/>
              <a:t>Ethanol Used For</a:t>
            </a:r>
            <a:r>
              <a:rPr lang="en-US" altLang="en-US" sz="2800" b="1" dirty="0"/>
              <a:t>?</a:t>
            </a:r>
          </a:p>
          <a:p>
            <a:pPr marL="457200" indent="-457200">
              <a:spcBef>
                <a:spcPct val="20000"/>
              </a:spcBef>
              <a:buFont typeface="Arial" panose="020B0604020202020204" pitchFamily="34" charset="0"/>
              <a:buChar char="•"/>
            </a:pPr>
            <a:r>
              <a:rPr lang="en-US" altLang="en-US" sz="2800" dirty="0" smtClean="0"/>
              <a:t>Solvent used in medicines, cleaning solutions, colognes, and after shave</a:t>
            </a:r>
          </a:p>
          <a:p>
            <a:pPr marL="457200" indent="-457200">
              <a:spcBef>
                <a:spcPct val="20000"/>
              </a:spcBef>
              <a:buFont typeface="Arial" panose="020B0604020202020204" pitchFamily="34" charset="0"/>
              <a:buChar char="•"/>
            </a:pPr>
            <a:r>
              <a:rPr lang="en-US" altLang="en-US" sz="2800" dirty="0" smtClean="0"/>
              <a:t>Clean burning alternative to gasoline</a:t>
            </a:r>
          </a:p>
          <a:p>
            <a:pPr marL="457200" indent="-457200">
              <a:spcBef>
                <a:spcPct val="20000"/>
              </a:spcBef>
              <a:buFont typeface="Arial" panose="020B0604020202020204" pitchFamily="34" charset="0"/>
              <a:buChar char="•"/>
            </a:pPr>
            <a:r>
              <a:rPr lang="en-US" altLang="en-US" sz="2800" dirty="0" smtClean="0"/>
              <a:t>Most gas in the United States is blended with Ethanol</a:t>
            </a:r>
          </a:p>
          <a:p>
            <a:pPr marL="457200" indent="-457200">
              <a:spcBef>
                <a:spcPct val="20000"/>
              </a:spcBef>
              <a:buFont typeface="Arial" panose="020B0604020202020204" pitchFamily="34" charset="0"/>
              <a:buChar char="•"/>
            </a:pPr>
            <a:r>
              <a:rPr lang="en-US" altLang="en-US" sz="2800" dirty="0" smtClean="0"/>
              <a:t>The most ethanol currently in gasoline is 15%</a:t>
            </a:r>
          </a:p>
          <a:p>
            <a:pPr marL="457200" indent="-457200">
              <a:spcBef>
                <a:spcPct val="20000"/>
              </a:spcBef>
              <a:buFont typeface="Arial" panose="020B0604020202020204" pitchFamily="34" charset="0"/>
              <a:buChar char="•"/>
            </a:pPr>
            <a:endParaRPr lang="en-US" altLang="en-US" sz="2800" dirty="0"/>
          </a:p>
          <a:p>
            <a:pPr>
              <a:spcBef>
                <a:spcPct val="20000"/>
              </a:spcBef>
            </a:pPr>
            <a:r>
              <a:rPr lang="en-US" altLang="en-US" sz="2800" b="1" dirty="0" smtClean="0"/>
              <a:t>What is Ethanol?</a:t>
            </a:r>
          </a:p>
          <a:p>
            <a:pPr marL="457200" indent="-457200">
              <a:spcBef>
                <a:spcPct val="20000"/>
              </a:spcBef>
              <a:buFont typeface="Arial" panose="020B0604020202020204" pitchFamily="34" charset="0"/>
              <a:buChar char="•"/>
            </a:pPr>
            <a:r>
              <a:rPr lang="en-US" altLang="en-US" sz="2800" dirty="0" smtClean="0"/>
              <a:t>An intoxicating agent used in fermentation and distilled liquids</a:t>
            </a:r>
          </a:p>
          <a:p>
            <a:pPr marL="457200" indent="-457200">
              <a:spcBef>
                <a:spcPct val="20000"/>
              </a:spcBef>
              <a:buFont typeface="Arial" panose="020B0604020202020204" pitchFamily="34" charset="0"/>
              <a:buChar char="•"/>
            </a:pPr>
            <a:r>
              <a:rPr lang="en-US" altLang="en-US" sz="2800" dirty="0" smtClean="0"/>
              <a:t>Used in beer and wines</a:t>
            </a:r>
          </a:p>
          <a:p>
            <a:pPr marL="457200" indent="-457200">
              <a:spcBef>
                <a:spcPct val="20000"/>
              </a:spcBef>
              <a:buFont typeface="Arial" panose="020B0604020202020204" pitchFamily="34" charset="0"/>
              <a:buChar char="•"/>
            </a:pPr>
            <a:r>
              <a:rPr lang="en-US" altLang="en-US" sz="2800" dirty="0" smtClean="0"/>
              <a:t>Most widely used in biofuels</a:t>
            </a:r>
          </a:p>
          <a:p>
            <a:pPr marL="457200" indent="-457200">
              <a:spcBef>
                <a:spcPct val="20000"/>
              </a:spcBef>
              <a:buFont typeface="Arial" panose="020B0604020202020204" pitchFamily="34" charset="0"/>
              <a:buChar char="•"/>
            </a:pPr>
            <a:r>
              <a:rPr lang="en-US" altLang="en-US" sz="2800" dirty="0" smtClean="0"/>
              <a:t>Comes from two main sources: Sugarcane and corn</a:t>
            </a:r>
          </a:p>
          <a:p>
            <a:pPr marL="457200" indent="-457200">
              <a:spcBef>
                <a:spcPct val="20000"/>
              </a:spcBef>
              <a:buFont typeface="Arial" panose="020B0604020202020204" pitchFamily="34" charset="0"/>
              <a:buChar char="•"/>
            </a:pPr>
            <a:endParaRPr lang="en-US" altLang="en-US" sz="2800" dirty="0"/>
          </a:p>
          <a:p>
            <a:pPr>
              <a:spcBef>
                <a:spcPct val="20000"/>
              </a:spcBef>
            </a:pPr>
            <a:r>
              <a:rPr lang="en-US" altLang="en-US" sz="2800" b="1" dirty="0" smtClean="0"/>
              <a:t>Renewable/Non-Renewable Sources</a:t>
            </a:r>
          </a:p>
          <a:p>
            <a:pPr>
              <a:defRPr/>
            </a:pPr>
            <a:r>
              <a:rPr lang="en-US" sz="2800" b="1" dirty="0" smtClean="0"/>
              <a:t>Non-Renewable</a:t>
            </a:r>
            <a:endParaRPr lang="en-US" sz="2800" b="1" dirty="0"/>
          </a:p>
          <a:p>
            <a:pPr marL="457200" indent="-457200">
              <a:buFont typeface="Arial" panose="020B0604020202020204" pitchFamily="34" charset="0"/>
              <a:buChar char="•"/>
              <a:defRPr/>
            </a:pPr>
            <a:r>
              <a:rPr lang="en-US" sz="2800" dirty="0"/>
              <a:t>Resources that cannot be replaced once supply is used up</a:t>
            </a:r>
          </a:p>
          <a:p>
            <a:pPr marL="457200" indent="-457200">
              <a:buFont typeface="Arial" panose="020B0604020202020204" pitchFamily="34" charset="0"/>
              <a:buChar char="•"/>
              <a:defRPr/>
            </a:pPr>
            <a:r>
              <a:rPr lang="en-US" sz="2800" dirty="0"/>
              <a:t>Examples: Oil, Uranium, and Coal</a:t>
            </a:r>
          </a:p>
          <a:p>
            <a:pPr>
              <a:defRPr/>
            </a:pPr>
            <a:endParaRPr lang="en-US" sz="2800" b="1" dirty="0" smtClean="0"/>
          </a:p>
          <a:p>
            <a:pPr>
              <a:defRPr/>
            </a:pPr>
            <a:r>
              <a:rPr lang="en-US" sz="2800" b="1" dirty="0" smtClean="0"/>
              <a:t>Renewable</a:t>
            </a:r>
            <a:endParaRPr lang="en-US" sz="2800" b="1" dirty="0"/>
          </a:p>
          <a:p>
            <a:pPr marL="457200" indent="-457200">
              <a:buFont typeface="Arial" panose="020B0604020202020204" pitchFamily="34" charset="0"/>
              <a:buChar char="•"/>
              <a:defRPr/>
            </a:pPr>
            <a:r>
              <a:rPr lang="en-US" sz="2800" dirty="0"/>
              <a:t>Sources that can be replaced once they are used up</a:t>
            </a:r>
          </a:p>
          <a:p>
            <a:pPr marL="457200" indent="-457200">
              <a:buFont typeface="Arial" panose="020B0604020202020204" pitchFamily="34" charset="0"/>
              <a:buChar char="•"/>
              <a:defRPr/>
            </a:pPr>
            <a:r>
              <a:rPr lang="en-US" sz="2800" dirty="0"/>
              <a:t>Examples: Soil, Water, and </a:t>
            </a:r>
            <a:r>
              <a:rPr lang="en-US" sz="2800" dirty="0" smtClean="0"/>
              <a:t>Sunlight</a:t>
            </a:r>
            <a:endParaRPr lang="en-US" sz="2800" dirty="0"/>
          </a:p>
        </p:txBody>
      </p:sp>
      <p:grpSp>
        <p:nvGrpSpPr>
          <p:cNvPr id="2" name="Group 1"/>
          <p:cNvGrpSpPr/>
          <p:nvPr/>
        </p:nvGrpSpPr>
        <p:grpSpPr>
          <a:xfrm>
            <a:off x="195261" y="17436664"/>
            <a:ext cx="7772400" cy="2200474"/>
            <a:chOff x="195261" y="15701317"/>
            <a:chExt cx="7772400" cy="2200474"/>
          </a:xfrm>
        </p:grpSpPr>
        <p:sp>
          <p:nvSpPr>
            <p:cNvPr id="22" name="Title 1"/>
            <p:cNvSpPr txBox="1">
              <a:spLocks/>
            </p:cNvSpPr>
            <p:nvPr/>
          </p:nvSpPr>
          <p:spPr bwMode="auto">
            <a:xfrm>
              <a:off x="195261" y="15701317"/>
              <a:ext cx="7772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9pPr>
            </a:lstStyle>
            <a:p>
              <a:pPr algn="ctr"/>
              <a:r>
                <a:rPr lang="en-US" altLang="en-US" sz="4400" b="1" dirty="0"/>
                <a:t>Hypothesis</a:t>
              </a:r>
            </a:p>
          </p:txBody>
        </p:sp>
        <p:sp>
          <p:nvSpPr>
            <p:cNvPr id="23" name="Content Placeholder 2"/>
            <p:cNvSpPr txBox="1">
              <a:spLocks/>
            </p:cNvSpPr>
            <p:nvPr/>
          </p:nvSpPr>
          <p:spPr bwMode="auto">
            <a:xfrm>
              <a:off x="195261" y="16516796"/>
              <a:ext cx="7772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9pPr>
            </a:lstStyle>
            <a:p>
              <a:pPr>
                <a:spcBef>
                  <a:spcPct val="20000"/>
                </a:spcBef>
                <a:buFont typeface="Arial" pitchFamily="34" charset="0"/>
                <a:buNone/>
              </a:pPr>
              <a:r>
                <a:rPr lang="en-US" altLang="en-US" sz="2800" dirty="0"/>
                <a:t>The bread, sucrose, water, and disodium phosphate mixture would produce the most distilled pure ethanol in comparison to pure ethanol itself.</a:t>
              </a:r>
            </a:p>
          </p:txBody>
        </p:sp>
      </p:grpSp>
      <p:sp>
        <p:nvSpPr>
          <p:cNvPr id="24" name="Content Placeholder 2"/>
          <p:cNvSpPr txBox="1">
            <a:spLocks/>
          </p:cNvSpPr>
          <p:nvPr/>
        </p:nvSpPr>
        <p:spPr bwMode="auto">
          <a:xfrm>
            <a:off x="19202400" y="4425950"/>
            <a:ext cx="5880099"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11275" indent="-1311275"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9pPr>
          </a:lstStyle>
          <a:p>
            <a:pPr marL="342900" indent="-342900">
              <a:spcBef>
                <a:spcPct val="20000"/>
              </a:spcBef>
              <a:buFont typeface="Arial" panose="020B0604020202020204" pitchFamily="34" charset="0"/>
              <a:buChar char="•"/>
            </a:pPr>
            <a:r>
              <a:rPr lang="en-US" altLang="en-US" sz="2800" dirty="0"/>
              <a:t>Make 500 milliliter flasks of sucrose, yeast, disodium phosphate, and water ; bread, sucrose, disodium phosphate, and water; and fructose, disodium phosphate, water, and yeast (Following packet)</a:t>
            </a:r>
          </a:p>
          <a:p>
            <a:pPr marL="342900" indent="-342900">
              <a:spcBef>
                <a:spcPct val="20000"/>
              </a:spcBef>
              <a:buFont typeface="Arial" panose="020B0604020202020204" pitchFamily="34" charset="0"/>
              <a:buChar char="•"/>
            </a:pPr>
            <a:r>
              <a:rPr lang="en-US" altLang="en-US" sz="2800" dirty="0"/>
              <a:t>Connect flask with glass rod to test tube of calcium carbonate</a:t>
            </a:r>
          </a:p>
          <a:p>
            <a:pPr marL="342900" indent="-342900">
              <a:spcBef>
                <a:spcPct val="20000"/>
              </a:spcBef>
              <a:buFont typeface="Arial" panose="020B0604020202020204" pitchFamily="34" charset="0"/>
              <a:buChar char="•"/>
            </a:pPr>
            <a:r>
              <a:rPr lang="en-US" altLang="en-US" sz="2800" dirty="0"/>
              <a:t>Let it ferment overnight</a:t>
            </a:r>
          </a:p>
        </p:txBody>
      </p:sp>
      <p:pic>
        <p:nvPicPr>
          <p:cNvPr id="25" name="Content Placeholder 6"/>
          <p:cNvPicPr>
            <a:picLocks noGrp="1" noChangeAspect="1"/>
          </p:cNvPicPr>
          <p:nvPr/>
        </p:nvPicPr>
        <p:blipFill rotWithShape="1">
          <a:blip r:embed="rId5" cstate="print">
            <a:extLst>
              <a:ext uri="{28A0092B-C50C-407E-A947-70E740481C1C}">
                <a14:useLocalDpi xmlns:a14="http://schemas.microsoft.com/office/drawing/2010/main" val="0"/>
              </a:ext>
            </a:extLst>
          </a:blip>
          <a:srcRect l="12310" r="12436"/>
          <a:stretch/>
        </p:blipFill>
        <p:spPr bwMode="auto">
          <a:xfrm rot="5400000">
            <a:off x="26055465" y="4440110"/>
            <a:ext cx="3937209" cy="390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ontent Placeholder 2"/>
          <p:cNvSpPr>
            <a:spLocks noGrp="1"/>
          </p:cNvSpPr>
          <p:nvPr/>
        </p:nvSpPr>
        <p:spPr>
          <a:xfrm>
            <a:off x="19202400" y="8958262"/>
            <a:ext cx="5880099" cy="22542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342900" indent="-342900" defTabSz="3762024" eaLnBrk="0" hangingPunct="0">
              <a:spcBef>
                <a:spcPct val="20000"/>
              </a:spcBef>
              <a:defRPr/>
            </a:pPr>
            <a:r>
              <a:rPr lang="en-US" sz="2800" dirty="0">
                <a:latin typeface="Calibri" pitchFamily="34" charset="0"/>
                <a:ea typeface="MS PGothic" pitchFamily="34" charset="-128"/>
              </a:rPr>
              <a:t>Prepare filter paper in Buchner funnel for filtering</a:t>
            </a:r>
          </a:p>
          <a:p>
            <a:pPr marL="342900" indent="-342900" defTabSz="3762024" eaLnBrk="0" hangingPunct="0">
              <a:spcBef>
                <a:spcPct val="20000"/>
              </a:spcBef>
              <a:defRPr/>
            </a:pPr>
            <a:r>
              <a:rPr lang="en-US" sz="2800" dirty="0">
                <a:latin typeface="Calibri" pitchFamily="34" charset="0"/>
                <a:ea typeface="MS PGothic" pitchFamily="34" charset="-128"/>
              </a:rPr>
              <a:t>Pour fermented solution through Buchner funnel while running vacuum to remove solids</a:t>
            </a:r>
          </a:p>
          <a:p>
            <a:pPr marL="342900" indent="-342900" defTabSz="3762024" eaLnBrk="0" hangingPunct="0">
              <a:spcBef>
                <a:spcPct val="20000"/>
              </a:spcBef>
              <a:defRPr/>
            </a:pPr>
            <a:endParaRPr lang="en-US" sz="2800" dirty="0">
              <a:latin typeface="Calibri" pitchFamily="34" charset="0"/>
              <a:ea typeface="MS PGothic" pitchFamily="34" charset="-128"/>
            </a:endParaRPr>
          </a:p>
        </p:txBody>
      </p:sp>
      <p:pic>
        <p:nvPicPr>
          <p:cNvPr id="27" name="Content Placeholder 5"/>
          <p:cNvPicPr>
            <a:picLocks noGrp="1" noChangeAspect="1"/>
          </p:cNvPicPr>
          <p:nvPr/>
        </p:nvPicPr>
        <p:blipFill rotWithShape="1">
          <a:blip r:embed="rId6" cstate="print">
            <a:extLst>
              <a:ext uri="{28A0092B-C50C-407E-A947-70E740481C1C}">
                <a14:useLocalDpi xmlns:a14="http://schemas.microsoft.com/office/drawing/2010/main" val="0"/>
              </a:ext>
            </a:extLst>
          </a:blip>
          <a:srcRect l="6621" r="18249"/>
          <a:stretch/>
        </p:blipFill>
        <p:spPr bwMode="auto">
          <a:xfrm rot="5400000">
            <a:off x="26106351" y="8962059"/>
            <a:ext cx="3835437" cy="382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ontent Placeholder 2"/>
          <p:cNvSpPr>
            <a:spLocks noGrp="1"/>
          </p:cNvSpPr>
          <p:nvPr/>
        </p:nvSpPr>
        <p:spPr bwMode="auto">
          <a:xfrm>
            <a:off x="19202400" y="13553010"/>
            <a:ext cx="5880099"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6900">
                <a:solidFill>
                  <a:schemeClr val="tx1"/>
                </a:solidFill>
                <a:latin typeface="Calibri" pitchFamily="34" charset="0"/>
                <a:ea typeface="MS PGothic" pitchFamily="34" charset="-128"/>
              </a:defRPr>
            </a:lvl9pPr>
          </a:lstStyle>
          <a:p>
            <a:pPr marL="342900" indent="-342900">
              <a:lnSpc>
                <a:spcPct val="90000"/>
              </a:lnSpc>
              <a:spcBef>
                <a:spcPct val="20000"/>
              </a:spcBef>
              <a:buFont typeface="Arial" panose="020B0604020202020204" pitchFamily="34" charset="0"/>
              <a:buChar char="•"/>
              <a:defRPr/>
            </a:pPr>
            <a:r>
              <a:rPr lang="en-US" sz="2800" dirty="0"/>
              <a:t>Set up distillation apparatus (make sure all parts match</a:t>
            </a:r>
            <a:r>
              <a:rPr lang="en-US" sz="2800" dirty="0"/>
              <a:t>)</a:t>
            </a:r>
          </a:p>
          <a:p>
            <a:pPr marL="342900" indent="-342900">
              <a:lnSpc>
                <a:spcPct val="90000"/>
              </a:lnSpc>
              <a:spcBef>
                <a:spcPct val="20000"/>
              </a:spcBef>
              <a:buFont typeface="Arial" panose="020B0604020202020204" pitchFamily="34" charset="0"/>
              <a:buChar char="•"/>
              <a:defRPr/>
            </a:pPr>
            <a:r>
              <a:rPr lang="en-US" altLang="en-US" sz="2800" dirty="0"/>
              <a:t>Pour </a:t>
            </a:r>
            <a:r>
              <a:rPr lang="en-US" altLang="en-US" sz="2800" dirty="0"/>
              <a:t>each solution 19/22 or 22/40 500 milliliter  flasks </a:t>
            </a:r>
          </a:p>
          <a:p>
            <a:pPr marL="342900" indent="-342900">
              <a:lnSpc>
                <a:spcPct val="90000"/>
              </a:lnSpc>
              <a:spcBef>
                <a:spcPct val="20000"/>
              </a:spcBef>
              <a:buFont typeface="Arial" panose="020B0604020202020204" pitchFamily="34" charset="0"/>
              <a:buChar char="•"/>
              <a:defRPr/>
            </a:pPr>
            <a:r>
              <a:rPr lang="en-US" altLang="en-US" sz="2800" dirty="0"/>
              <a:t>Set </a:t>
            </a:r>
            <a:r>
              <a:rPr lang="en-US" altLang="en-US" sz="2800" dirty="0"/>
              <a:t>flasks in heating mantle </a:t>
            </a:r>
            <a:r>
              <a:rPr lang="en-US" altLang="en-US" sz="2800" dirty="0" smtClean="0"/>
              <a:t/>
            </a:r>
            <a:br>
              <a:rPr lang="en-US" altLang="en-US" sz="2800" dirty="0" smtClean="0"/>
            </a:br>
            <a:r>
              <a:rPr lang="en-US" altLang="en-US" sz="2800" dirty="0" smtClean="0"/>
              <a:t>(</a:t>
            </a:r>
            <a:r>
              <a:rPr lang="en-US" altLang="en-US" sz="2800" dirty="0"/>
              <a:t>set on </a:t>
            </a:r>
            <a:r>
              <a:rPr lang="en-US" altLang="en-US" sz="2800" dirty="0" err="1"/>
              <a:t>ringstands</a:t>
            </a:r>
            <a:r>
              <a:rPr lang="en-US" altLang="en-US" sz="2800" dirty="0"/>
              <a:t>) </a:t>
            </a:r>
          </a:p>
          <a:p>
            <a:pPr marL="342900" indent="-342900">
              <a:lnSpc>
                <a:spcPct val="90000"/>
              </a:lnSpc>
              <a:spcBef>
                <a:spcPct val="20000"/>
              </a:spcBef>
              <a:buFont typeface="Arial" panose="020B0604020202020204" pitchFamily="34" charset="0"/>
              <a:buChar char="•"/>
              <a:defRPr/>
            </a:pPr>
            <a:r>
              <a:rPr lang="en-US" altLang="en-US" sz="2800" dirty="0"/>
              <a:t>Collect each ethanol sample from each solution </a:t>
            </a:r>
          </a:p>
        </p:txBody>
      </p:sp>
      <p:pic>
        <p:nvPicPr>
          <p:cNvPr id="29" name="Content Placeholder 7"/>
          <p:cNvPicPr>
            <a:picLocks noGrp="1" noChangeAspect="1"/>
          </p:cNvPicPr>
          <p:nvPr/>
        </p:nvPicPr>
        <p:blipFill rotWithShape="1">
          <a:blip r:embed="rId7" cstate="print">
            <a:extLst>
              <a:ext uri="{28A0092B-C50C-407E-A947-70E740481C1C}">
                <a14:useLocalDpi xmlns:a14="http://schemas.microsoft.com/office/drawing/2010/main" val="0"/>
              </a:ext>
            </a:extLst>
          </a:blip>
          <a:srcRect l="4815" t="27271" r="6258"/>
          <a:stretch/>
        </p:blipFill>
        <p:spPr>
          <a:xfrm>
            <a:off x="26110149" y="13553009"/>
            <a:ext cx="3827841" cy="2892425"/>
          </a:xfrm>
          <a:prstGeom prst="rect">
            <a:avLst/>
          </a:prstGeom>
          <a:ln>
            <a:noFill/>
          </a:ln>
          <a:effectLst/>
        </p:spPr>
      </p:pic>
      <p:sp>
        <p:nvSpPr>
          <p:cNvPr id="30" name="Content Placeholder 2"/>
          <p:cNvSpPr>
            <a:spLocks noGrp="1"/>
          </p:cNvSpPr>
          <p:nvPr/>
        </p:nvSpPr>
        <p:spPr bwMode="auto">
          <a:xfrm>
            <a:off x="19202400" y="17253473"/>
            <a:ext cx="5880099" cy="297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6900">
                <a:solidFill>
                  <a:schemeClr val="tx1"/>
                </a:solidFill>
                <a:latin typeface="Calibri" pitchFamily="34" charset="0"/>
                <a:ea typeface="MS PGothic" pitchFamily="34" charset="-128"/>
              </a:defRPr>
            </a:lvl9pPr>
          </a:lstStyle>
          <a:p>
            <a:pPr marL="342900" indent="-342900">
              <a:lnSpc>
                <a:spcPct val="90000"/>
              </a:lnSpc>
              <a:spcBef>
                <a:spcPct val="20000"/>
              </a:spcBef>
              <a:buFont typeface="Arial" panose="020B0604020202020204" pitchFamily="34" charset="0"/>
              <a:buChar char="•"/>
              <a:defRPr/>
            </a:pPr>
            <a:r>
              <a:rPr lang="en-US" altLang="en-US" sz="2800" dirty="0"/>
              <a:t>Dip a capillary tube into each ethanol solution</a:t>
            </a:r>
          </a:p>
          <a:p>
            <a:pPr marL="342900" indent="-342900">
              <a:lnSpc>
                <a:spcPct val="90000"/>
              </a:lnSpc>
              <a:spcBef>
                <a:spcPct val="20000"/>
              </a:spcBef>
              <a:buFont typeface="Arial" panose="020B0604020202020204" pitchFamily="34" charset="0"/>
              <a:buChar char="•"/>
              <a:defRPr/>
            </a:pPr>
            <a:r>
              <a:rPr lang="en-US" altLang="en-US" sz="2800" dirty="0"/>
              <a:t>Boil 500 milliliters of water while inserting capillary tubes beside thermometer into the water</a:t>
            </a:r>
          </a:p>
          <a:p>
            <a:pPr marL="342900" indent="-342900">
              <a:lnSpc>
                <a:spcPct val="90000"/>
              </a:lnSpc>
              <a:spcBef>
                <a:spcPct val="20000"/>
              </a:spcBef>
              <a:buFont typeface="Arial" panose="020B0604020202020204" pitchFamily="34" charset="0"/>
              <a:buChar char="•"/>
              <a:defRPr/>
            </a:pPr>
            <a:r>
              <a:rPr lang="en-US" altLang="en-US" sz="2800" dirty="0"/>
              <a:t>Check tubes to see at what temperature the ethanol boils</a:t>
            </a:r>
          </a:p>
        </p:txBody>
      </p:sp>
      <p:pic>
        <p:nvPicPr>
          <p:cNvPr id="31" name="Content Placeholder 5"/>
          <p:cNvPicPr>
            <a:picLocks noGrp="1" noChangeAspect="1"/>
          </p:cNvPicPr>
          <p:nvPr/>
        </p:nvPicPr>
        <p:blipFill rotWithShape="1">
          <a:blip r:embed="rId8" cstate="print">
            <a:extLst>
              <a:ext uri="{28A0092B-C50C-407E-A947-70E740481C1C}">
                <a14:useLocalDpi xmlns:a14="http://schemas.microsoft.com/office/drawing/2010/main" val="0"/>
              </a:ext>
            </a:extLst>
          </a:blip>
          <a:srcRect l="6529" r="6047"/>
          <a:stretch/>
        </p:blipFill>
        <p:spPr bwMode="auto">
          <a:xfrm rot="5400000">
            <a:off x="26015522" y="17538921"/>
            <a:ext cx="4017094" cy="34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195261" y="3352800"/>
            <a:ext cx="7772400" cy="8336280"/>
            <a:chOff x="195261" y="3352800"/>
            <a:chExt cx="7772400" cy="8336280"/>
          </a:xfrm>
        </p:grpSpPr>
        <p:sp>
          <p:nvSpPr>
            <p:cNvPr id="10" name="TextBox 41"/>
            <p:cNvSpPr txBox="1">
              <a:spLocks noChangeArrowheads="1"/>
            </p:cNvSpPr>
            <p:nvPr/>
          </p:nvSpPr>
          <p:spPr bwMode="auto">
            <a:xfrm>
              <a:off x="195261" y="3352800"/>
              <a:ext cx="7772400" cy="7572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78602" tIns="39300" rIns="78602" bIns="39300">
              <a:spAutoFit/>
            </a:bodyPr>
            <a:lstStyle>
              <a:lvl1pPr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9pPr>
            </a:lstStyle>
            <a:p>
              <a:pPr algn="ctr" eaLnBrk="1" hangingPunct="1"/>
              <a:r>
                <a:rPr lang="en-US" altLang="en-US" sz="4400" b="1"/>
                <a:t>Abstract</a:t>
              </a:r>
            </a:p>
          </p:txBody>
        </p:sp>
        <p:sp>
          <p:nvSpPr>
            <p:cNvPr id="32" name="Rectangle 1"/>
            <p:cNvSpPr>
              <a:spLocks noChangeArrowheads="1"/>
            </p:cNvSpPr>
            <p:nvPr/>
          </p:nvSpPr>
          <p:spPr bwMode="auto">
            <a:xfrm>
              <a:off x="195261" y="4191000"/>
              <a:ext cx="7772400" cy="74980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1749425" eaLnBrk="0" fontAlgn="base" hangingPunct="0">
                <a:spcBef>
                  <a:spcPct val="0"/>
                </a:spcBef>
                <a:spcAft>
                  <a:spcPct val="0"/>
                </a:spcAft>
                <a:defRPr sz="6900">
                  <a:solidFill>
                    <a:schemeClr val="tx1"/>
                  </a:solidFill>
                  <a:latin typeface="Calibri" pitchFamily="34" charset="0"/>
                  <a:ea typeface="MS PGothic" pitchFamily="34" charset="-128"/>
                </a:defRPr>
              </a:lvl9pPr>
            </a:lstStyle>
            <a:p>
              <a:pPr algn="just" eaLnBrk="1" hangingPunct="1"/>
              <a:r>
                <a:rPr lang="en-US" altLang="en-US" sz="2800" dirty="0"/>
                <a:t>Ethanol is renewable source in ferment and distilled liquids. Ethanol can be found in cleaning solvents, medicines, colognes, and aftershave. Ethanol is a benefit in gasoline; it helps lower carbon dioxide, hydrocarbon, and nitrogen emissions. Ethanol is a clean-burning alternative to gasoline. It can be beneficial to the skin because it acts as a cooling agent on the skin. The purpose of this project was to test and see which mixture would make the most ethanol and which solution would be the purest to actual ethanol.  The mixture of fructose, yeast water and disodium phosphate produced the most ethanol with 38 milliliters. The mixture of yeast, sucrose, water and disodium phosphate was the purest in form to ethanol. In the future, a common interest will be to find ways to produce ethanol at a faster pace and at a more abundant amount.</a:t>
              </a:r>
            </a:p>
          </p:txBody>
        </p:sp>
      </p:grpSp>
      <p:pic>
        <p:nvPicPr>
          <p:cNvPr id="33" name="table"/>
          <p:cNvPicPr>
            <a:picLocks noChangeAspect="1"/>
          </p:cNvPicPr>
          <p:nvPr/>
        </p:nvPicPr>
        <p:blipFill rotWithShape="1">
          <a:blip r:embed="rId9" cstate="print">
            <a:extLst>
              <a:ext uri="{28A0092B-C50C-407E-A947-70E740481C1C}">
                <a14:useLocalDpi xmlns:a14="http://schemas.microsoft.com/office/drawing/2010/main" val="0"/>
              </a:ext>
            </a:extLst>
          </a:blip>
          <a:srcRect r="30647"/>
          <a:stretch/>
        </p:blipFill>
        <p:spPr bwMode="auto">
          <a:xfrm>
            <a:off x="34450258" y="4928567"/>
            <a:ext cx="7080409"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34249519" y="3352800"/>
            <a:ext cx="7481887" cy="7564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78602" tIns="39300" rIns="78602" bIns="39300">
            <a:spAutoFit/>
          </a:bodyPr>
          <a:lstStyle>
            <a:defPPr>
              <a:defRPr lang="en-US"/>
            </a:defPPr>
            <a:lvl1pPr algn="ctr">
              <a:defRPr sz="4400" b="1">
                <a:latin typeface="Calibri" pitchFamily="34" charset="0"/>
                <a:ea typeface="MS PGothic" pitchFamily="34" charset="-128"/>
              </a:defRPr>
            </a:lvl1pPr>
            <a:lvl2pPr marL="742950" indent="-285750" eaLnBrk="0" hangingPunct="0">
              <a:defRPr sz="6900">
                <a:latin typeface="Calibri" pitchFamily="34" charset="0"/>
                <a:ea typeface="MS PGothic" pitchFamily="34" charset="-128"/>
              </a:defRPr>
            </a:lvl2pPr>
            <a:lvl3pPr marL="1143000" indent="-228600" eaLnBrk="0" hangingPunct="0">
              <a:defRPr sz="6900">
                <a:latin typeface="Calibri" pitchFamily="34" charset="0"/>
                <a:ea typeface="MS PGothic" pitchFamily="34" charset="-128"/>
              </a:defRPr>
            </a:lvl3pPr>
            <a:lvl4pPr marL="1600200" indent="-228600" eaLnBrk="0" hangingPunct="0">
              <a:defRPr sz="6900">
                <a:latin typeface="Calibri" pitchFamily="34" charset="0"/>
                <a:ea typeface="MS PGothic" pitchFamily="34" charset="-128"/>
              </a:defRPr>
            </a:lvl4pPr>
            <a:lvl5pPr marL="2057400" indent="-228600" eaLnBrk="0" hangingPunct="0">
              <a:defRPr sz="6900">
                <a:latin typeface="Calibri" pitchFamily="34" charset="0"/>
                <a:ea typeface="MS PGothic" pitchFamily="34" charset="-128"/>
              </a:defRPr>
            </a:lvl5pPr>
            <a:lvl6pPr marL="2514600" indent="-228600" defTabSz="1749425" eaLnBrk="0" fontAlgn="base" hangingPunct="0">
              <a:spcBef>
                <a:spcPct val="0"/>
              </a:spcBef>
              <a:spcAft>
                <a:spcPct val="0"/>
              </a:spcAft>
              <a:defRPr sz="6900">
                <a:latin typeface="Calibri" pitchFamily="34" charset="0"/>
                <a:ea typeface="MS PGothic" pitchFamily="34" charset="-128"/>
              </a:defRPr>
            </a:lvl6pPr>
            <a:lvl7pPr marL="2971800" indent="-228600" defTabSz="1749425" eaLnBrk="0" fontAlgn="base" hangingPunct="0">
              <a:spcBef>
                <a:spcPct val="0"/>
              </a:spcBef>
              <a:spcAft>
                <a:spcPct val="0"/>
              </a:spcAft>
              <a:defRPr sz="6900">
                <a:latin typeface="Calibri" pitchFamily="34" charset="0"/>
                <a:ea typeface="MS PGothic" pitchFamily="34" charset="-128"/>
              </a:defRPr>
            </a:lvl7pPr>
            <a:lvl8pPr marL="3429000" indent="-228600" defTabSz="1749425" eaLnBrk="0" fontAlgn="base" hangingPunct="0">
              <a:spcBef>
                <a:spcPct val="0"/>
              </a:spcBef>
              <a:spcAft>
                <a:spcPct val="0"/>
              </a:spcAft>
              <a:defRPr sz="6900">
                <a:latin typeface="Calibri" pitchFamily="34" charset="0"/>
                <a:ea typeface="MS PGothic" pitchFamily="34" charset="-128"/>
              </a:defRPr>
            </a:lvl8pPr>
            <a:lvl9pPr marL="3886200" indent="-228600" defTabSz="1749425" eaLnBrk="0" fontAlgn="base" hangingPunct="0">
              <a:spcBef>
                <a:spcPct val="0"/>
              </a:spcBef>
              <a:spcAft>
                <a:spcPct val="0"/>
              </a:spcAft>
              <a:defRPr sz="6900">
                <a:latin typeface="Calibri" pitchFamily="34" charset="0"/>
                <a:ea typeface="MS PGothic" pitchFamily="34" charset="-128"/>
              </a:defRPr>
            </a:lvl9pPr>
          </a:lstStyle>
          <a:p>
            <a:r>
              <a:rPr lang="en-US" dirty="0"/>
              <a:t>Results</a:t>
            </a:r>
          </a:p>
        </p:txBody>
      </p:sp>
      <p:sp>
        <p:nvSpPr>
          <p:cNvPr id="35" name="TextBox 34"/>
          <p:cNvSpPr txBox="1"/>
          <p:nvPr/>
        </p:nvSpPr>
        <p:spPr>
          <a:xfrm>
            <a:off x="34249518" y="4276104"/>
            <a:ext cx="7481888" cy="5238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en-US" sz="2800" b="1" dirty="0" smtClean="0"/>
              <a:t>Amount of Distilled Ethanol</a:t>
            </a:r>
            <a:endParaRPr lang="en-US" sz="2800" b="1" dirty="0"/>
          </a:p>
        </p:txBody>
      </p:sp>
      <p:graphicFrame>
        <p:nvGraphicFramePr>
          <p:cNvPr id="36" name="Content Placeholder 3"/>
          <p:cNvGraphicFramePr>
            <a:graphicFrameLocks noGrp="1"/>
          </p:cNvGraphicFramePr>
          <p:nvPr>
            <p:extLst>
              <p:ext uri="{D42A27DB-BD31-4B8C-83A1-F6EECF244321}">
                <p14:modId xmlns:p14="http://schemas.microsoft.com/office/powerpoint/2010/main" val="2689909299"/>
              </p:ext>
            </p:extLst>
          </p:nvPr>
        </p:nvGraphicFramePr>
        <p:xfrm>
          <a:off x="33249790" y="7831152"/>
          <a:ext cx="9481344" cy="4962547"/>
        </p:xfrm>
        <a:graphic>
          <a:graphicData uri="http://schemas.openxmlformats.org/presentationml/2006/ole">
            <mc:AlternateContent xmlns:mc="http://schemas.openxmlformats.org/markup-compatibility/2006">
              <mc:Choice xmlns:v="urn:schemas-microsoft-com:vml" Requires="v">
                <p:oleObj spid="_x0000_s1040" r:id="rId10" imgW="10923129" imgH="5717575" progId="Excel.Chart.8">
                  <p:embed/>
                </p:oleObj>
              </mc:Choice>
              <mc:Fallback>
                <p:oleObj r:id="rId10" imgW="10923129" imgH="5717575" progId="Excel.Chart.8">
                  <p:embed/>
                  <p:pic>
                    <p:nvPicPr>
                      <p:cNvPr id="0" name=""/>
                      <p:cNvPicPr>
                        <a:picLocks noGrp="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49790" y="7831152"/>
                        <a:ext cx="9481344" cy="4962547"/>
                      </a:xfrm>
                      <a:prstGeom prst="rect">
                        <a:avLst/>
                      </a:prstGeom>
                      <a:noFill/>
                    </p:spPr>
                  </p:pic>
                </p:oleObj>
              </mc:Fallback>
            </mc:AlternateContent>
          </a:graphicData>
        </a:graphic>
      </p:graphicFrame>
      <p:sp>
        <p:nvSpPr>
          <p:cNvPr id="37" name="Content Placeholder 2"/>
          <p:cNvSpPr>
            <a:spLocks noGrp="1"/>
          </p:cNvSpPr>
          <p:nvPr/>
        </p:nvSpPr>
        <p:spPr>
          <a:xfrm>
            <a:off x="32580262" y="17536047"/>
            <a:ext cx="10820400" cy="3495153"/>
          </a:xfrm>
          <a:prstGeom prst="rect">
            <a:avLst/>
          </a:prstGeom>
        </p:spPr>
        <p:txBody>
          <a:bodyPr>
            <a:normAutofit/>
          </a:bodyPr>
          <a:lstStyle>
            <a:lvl1pPr marL="228600" indent="-228600" eaLnBrk="0" hangingPunct="0">
              <a:defRPr sz="6900">
                <a:solidFill>
                  <a:schemeClr val="tx1"/>
                </a:solidFill>
                <a:latin typeface="Calibri" pitchFamily="34" charset="0"/>
                <a:ea typeface="MS PGothic" pitchFamily="34" charset="-128"/>
              </a:defRPr>
            </a:lvl1pPr>
            <a:lvl2pPr marL="742950" indent="-285750" eaLnBrk="0" hangingPunct="0">
              <a:defRPr sz="6900">
                <a:solidFill>
                  <a:schemeClr val="tx1"/>
                </a:solidFill>
                <a:latin typeface="Calibri" pitchFamily="34" charset="0"/>
                <a:ea typeface="MS PGothic" pitchFamily="34" charset="-128"/>
              </a:defRPr>
            </a:lvl2pPr>
            <a:lvl3pPr marL="1143000" indent="-228600" eaLnBrk="0" hangingPunct="0">
              <a:defRPr sz="6900">
                <a:solidFill>
                  <a:schemeClr val="tx1"/>
                </a:solidFill>
                <a:latin typeface="Calibri" pitchFamily="34" charset="0"/>
                <a:ea typeface="MS PGothic" pitchFamily="34" charset="-128"/>
              </a:defRPr>
            </a:lvl3pPr>
            <a:lvl4pPr marL="1600200" indent="-228600" eaLnBrk="0" hangingPunct="0">
              <a:defRPr sz="6900">
                <a:solidFill>
                  <a:schemeClr val="tx1"/>
                </a:solidFill>
                <a:latin typeface="Calibri" pitchFamily="34" charset="0"/>
                <a:ea typeface="MS PGothic" pitchFamily="34" charset="-128"/>
              </a:defRPr>
            </a:lvl4pPr>
            <a:lvl5pPr marL="2057400" indent="-228600" eaLnBrk="0" hangingPunct="0">
              <a:defRPr sz="69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6900">
                <a:solidFill>
                  <a:schemeClr val="tx1"/>
                </a:solidFill>
                <a:latin typeface="Calibri" pitchFamily="34" charset="0"/>
                <a:ea typeface="MS PGothic" pitchFamily="34" charset="-128"/>
              </a:defRPr>
            </a:lvl9pPr>
          </a:lstStyle>
          <a:p>
            <a:pPr defTabSz="914400" eaLnBrk="1" hangingPunct="1">
              <a:buFont typeface="Arial" pitchFamily="34" charset="0"/>
              <a:buChar char="•"/>
            </a:pPr>
            <a:r>
              <a:rPr lang="en-US" altLang="en-US" sz="2000" dirty="0"/>
              <a:t>(</a:t>
            </a:r>
            <a:r>
              <a:rPr lang="en-US" altLang="en-US" sz="2000" dirty="0" err="1"/>
              <a:t>n.d.</a:t>
            </a:r>
            <a:r>
              <a:rPr lang="en-US" altLang="en-US" sz="2000" dirty="0"/>
              <a:t>). Retrieved from http://wordnetweb.princeton.edu/perl/webwn?s=ethanol</a:t>
            </a:r>
          </a:p>
          <a:p>
            <a:pPr defTabSz="914400" eaLnBrk="1" hangingPunct="1">
              <a:buFont typeface="Arial" pitchFamily="34" charset="0"/>
              <a:buChar char="•"/>
            </a:pPr>
            <a:r>
              <a:rPr lang="en-US" altLang="en-US" sz="2000" dirty="0"/>
              <a:t>Dictionary Team. (</a:t>
            </a:r>
            <a:r>
              <a:rPr lang="en-US" altLang="en-US" sz="2000" dirty="0" err="1"/>
              <a:t>n.d.</a:t>
            </a:r>
            <a:r>
              <a:rPr lang="en-US" altLang="en-US" sz="2000" dirty="0"/>
              <a:t>). Retrieved from http://dictionary.reference.com/browse/distillation?s=t</a:t>
            </a:r>
          </a:p>
          <a:p>
            <a:pPr defTabSz="914400" eaLnBrk="1" hangingPunct="1">
              <a:buFont typeface="Arial" pitchFamily="34" charset="0"/>
              <a:buChar char="•"/>
            </a:pPr>
            <a:r>
              <a:rPr lang="en-US" altLang="en-US" sz="2000" dirty="0"/>
              <a:t>Kimbrough, Doris. </a:t>
            </a:r>
            <a:r>
              <a:rPr lang="en-US" altLang="en-US" sz="2000" i="1" dirty="0"/>
              <a:t>Fermentation and </a:t>
            </a:r>
            <a:r>
              <a:rPr lang="en-US" altLang="en-US" sz="2000" i="1" dirty="0" err="1"/>
              <a:t>Distilation</a:t>
            </a:r>
            <a:r>
              <a:rPr lang="en-US" altLang="en-US" sz="2000" dirty="0"/>
              <a:t>. Lab. Wilmington, NC: University of North Carolina at Wilmington, 2000. Document.</a:t>
            </a:r>
          </a:p>
          <a:p>
            <a:pPr defTabSz="914400" eaLnBrk="1" hangingPunct="1">
              <a:buFont typeface="Arial" pitchFamily="34" charset="0"/>
              <a:buChar char="•"/>
            </a:pPr>
            <a:r>
              <a:rPr lang="en-US" altLang="en-US" sz="2000" dirty="0" err="1"/>
              <a:t>Meton</a:t>
            </a:r>
            <a:r>
              <a:rPr lang="en-US" altLang="en-US" sz="2000" dirty="0"/>
              <a:t>, Raja. "Organic Chemistry Lab 1: Biosynthesis of Ethanol." Lab. 2004.</a:t>
            </a:r>
          </a:p>
          <a:p>
            <a:pPr defTabSz="914400" eaLnBrk="1" hangingPunct="1">
              <a:buFont typeface="Arial" pitchFamily="34" charset="0"/>
              <a:buChar char="•"/>
            </a:pPr>
            <a:r>
              <a:rPr lang="en-US" altLang="en-US" sz="2000" dirty="0"/>
              <a:t>Thompson, John. </a:t>
            </a:r>
            <a:r>
              <a:rPr lang="en-US" altLang="en-US" sz="2000" i="1" dirty="0"/>
              <a:t>The Biosynthesis of Ethanol</a:t>
            </a:r>
            <a:r>
              <a:rPr lang="en-US" altLang="en-US" sz="2000" dirty="0"/>
              <a:t>. Lab . Eugene, Oregon: Lane Community College, </a:t>
            </a:r>
            <a:r>
              <a:rPr lang="en-US" altLang="en-US" sz="2000" dirty="0" err="1"/>
              <a:t>n.d.</a:t>
            </a:r>
            <a:r>
              <a:rPr lang="en-US" altLang="en-US" sz="2000" dirty="0"/>
              <a:t> Document.</a:t>
            </a:r>
          </a:p>
          <a:p>
            <a:pPr defTabSz="914400" eaLnBrk="1" hangingPunct="1">
              <a:buFont typeface="Arial" pitchFamily="34" charset="0"/>
              <a:buChar char="•"/>
            </a:pPr>
            <a:r>
              <a:rPr lang="en-US" altLang="en-US" sz="2000" dirty="0"/>
              <a:t>Weeks, </a:t>
            </a:r>
            <a:r>
              <a:rPr lang="en-US" altLang="en-US" sz="2000" dirty="0" err="1"/>
              <a:t>M.G</a:t>
            </a:r>
            <a:r>
              <a:rPr lang="en-US" altLang="en-US" sz="2000" dirty="0"/>
              <a:t>. </a:t>
            </a:r>
            <a:r>
              <a:rPr lang="en-US" altLang="en-US" sz="2000" i="1" dirty="0"/>
              <a:t>Aspects of Fermentation and Distillation</a:t>
            </a:r>
            <a:r>
              <a:rPr lang="en-US" altLang="en-US" sz="2000" dirty="0"/>
              <a:t>. PhD Thesis. Auckland, New Zealand, </a:t>
            </a:r>
            <a:r>
              <a:rPr lang="en-US" altLang="en-US" sz="2000" dirty="0" err="1"/>
              <a:t>n.d.</a:t>
            </a:r>
            <a:r>
              <a:rPr lang="en-US" altLang="en-US" sz="2000" dirty="0"/>
              <a:t> Document.</a:t>
            </a:r>
          </a:p>
          <a:p>
            <a:pPr defTabSz="914400" eaLnBrk="1" hangingPunct="1">
              <a:buFont typeface="Arial" pitchFamily="34" charset="0"/>
              <a:buChar char="•"/>
            </a:pPr>
            <a:r>
              <a:rPr lang="en-US" altLang="en-US" sz="2000" dirty="0" err="1"/>
              <a:t>Kirchoff</a:t>
            </a:r>
            <a:r>
              <a:rPr lang="en-US" altLang="en-US" sz="2000" dirty="0"/>
              <a:t>, M., &amp; Ryan, M. A. (2002). </a:t>
            </a:r>
            <a:r>
              <a:rPr lang="en-US" altLang="en-US" sz="2000" i="1" dirty="0"/>
              <a:t>Greener approaches to undergraduate chemistry experiments.</a:t>
            </a:r>
            <a:r>
              <a:rPr lang="en-US" altLang="en-US" sz="2000" dirty="0"/>
              <a:t>. Washington, D.C.: American Chemical Society.</a:t>
            </a:r>
          </a:p>
        </p:txBody>
      </p:sp>
      <p:sp>
        <p:nvSpPr>
          <p:cNvPr id="38" name="Content Placeholder 2"/>
          <p:cNvSpPr>
            <a:spLocks noGrp="1"/>
          </p:cNvSpPr>
          <p:nvPr/>
        </p:nvSpPr>
        <p:spPr>
          <a:xfrm>
            <a:off x="33921382" y="14474803"/>
            <a:ext cx="8138160" cy="2048766"/>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defRPr/>
            </a:pPr>
            <a:r>
              <a:rPr lang="en-US" dirty="0" smtClean="0"/>
              <a:t>Special thanks to: </a:t>
            </a:r>
          </a:p>
          <a:p>
            <a:pPr marL="0" indent="0">
              <a:buFont typeface="Arial" panose="020B0604020202020204" pitchFamily="34" charset="0"/>
              <a:buNone/>
              <a:defRPr/>
            </a:pPr>
            <a:r>
              <a:rPr lang="en-US" dirty="0" err="1" smtClean="0"/>
              <a:t>V.E.S.T.E.M</a:t>
            </a:r>
            <a:r>
              <a:rPr lang="en-US" dirty="0" smtClean="0"/>
              <a:t>. and the L.S.A.M.P. programs and the mentors involved, Mrs. Shanta Outlaw, Ms. Jennifer </a:t>
            </a:r>
            <a:r>
              <a:rPr lang="en-US" dirty="0" err="1" smtClean="0"/>
              <a:t>Vanwyck</a:t>
            </a:r>
            <a:r>
              <a:rPr lang="en-US" dirty="0" smtClean="0"/>
              <a:t>, Mr. </a:t>
            </a:r>
            <a:r>
              <a:rPr lang="en-US" dirty="0" err="1" smtClean="0"/>
              <a:t>Raynard</a:t>
            </a:r>
            <a:r>
              <a:rPr lang="en-US" dirty="0" smtClean="0"/>
              <a:t> </a:t>
            </a:r>
            <a:r>
              <a:rPr lang="en-US" dirty="0" err="1" smtClean="0"/>
              <a:t>Townsel</a:t>
            </a:r>
            <a:r>
              <a:rPr lang="en-US" dirty="0" smtClean="0"/>
              <a:t>,  Mrs. </a:t>
            </a:r>
            <a:r>
              <a:rPr lang="en-US" dirty="0" err="1" smtClean="0"/>
              <a:t>Prudentia</a:t>
            </a:r>
            <a:r>
              <a:rPr lang="en-US" dirty="0" smtClean="0"/>
              <a:t> </a:t>
            </a:r>
            <a:r>
              <a:rPr lang="en-US" dirty="0" err="1" smtClean="0"/>
              <a:t>Ngwainbi</a:t>
            </a:r>
            <a:r>
              <a:rPr lang="en-US" dirty="0" smtClean="0"/>
              <a:t> Dean Harry Bass, and Dr. Ali Khan for making all this possible and aiding in the research and analysis process. This would not have happened without all your help and support. </a:t>
            </a:r>
          </a:p>
        </p:txBody>
      </p:sp>
      <p:pic>
        <p:nvPicPr>
          <p:cNvPr id="39" name="Pictur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277607" y="152399"/>
            <a:ext cx="1694687" cy="1694687"/>
          </a:xfrm>
          <a:prstGeom prst="rect">
            <a:avLst/>
          </a:prstGeom>
          <a:noFill/>
          <a:ln>
            <a:noFill/>
          </a:ln>
          <a:effectLst>
            <a:glow rad="50800">
              <a:schemeClr val="bg1">
                <a:alpha val="58000"/>
              </a:schemeClr>
            </a:glow>
            <a:softEdge rad="0"/>
          </a:effectLst>
        </p:spPr>
      </p:pic>
      <p:sp>
        <p:nvSpPr>
          <p:cNvPr id="40" name="Title 1"/>
          <p:cNvSpPr txBox="1">
            <a:spLocks/>
          </p:cNvSpPr>
          <p:nvPr/>
        </p:nvSpPr>
        <p:spPr bwMode="auto">
          <a:xfrm>
            <a:off x="0" y="2203026"/>
            <a:ext cx="43891200" cy="633365"/>
          </a:xfrm>
          <a:prstGeom prst="rect">
            <a:avLst/>
          </a:prstGeom>
          <a:gradFill flip="none" rotWithShape="1">
            <a:gsLst>
              <a:gs pos="15000">
                <a:schemeClr val="tx1"/>
              </a:gs>
              <a:gs pos="61000">
                <a:schemeClr val="accent1">
                  <a:shade val="67500"/>
                  <a:satMod val="115000"/>
                </a:schemeClr>
              </a:gs>
              <a:gs pos="100000">
                <a:schemeClr val="tx1"/>
              </a:gs>
            </a:gsLst>
            <a:lin ang="16200000" scaled="1"/>
            <a:tileRect/>
          </a:gradFill>
          <a:ln>
            <a:noFill/>
          </a:ln>
        </p:spPr>
        <p:txBody>
          <a:bodyPr lIns="78602" tIns="39300" rIns="78602" bIns="39300">
            <a:spAutoFit/>
          </a:bodyPr>
          <a:lstStyle>
            <a:lvl1pPr defTabSz="2036763" eaLnBrk="0" hangingPunct="0">
              <a:defRPr sz="6900">
                <a:solidFill>
                  <a:schemeClr val="tx1"/>
                </a:solidFill>
                <a:latin typeface="Calibri" pitchFamily="34" charset="0"/>
                <a:ea typeface="MS PGothic" pitchFamily="34" charset="-128"/>
              </a:defRPr>
            </a:lvl1pPr>
            <a:lvl2pPr marL="742950" indent="-285750" defTabSz="2036763" eaLnBrk="0" hangingPunct="0">
              <a:defRPr sz="6900">
                <a:solidFill>
                  <a:schemeClr val="tx1"/>
                </a:solidFill>
                <a:latin typeface="Calibri" pitchFamily="34" charset="0"/>
                <a:ea typeface="MS PGothic" pitchFamily="34" charset="-128"/>
              </a:defRPr>
            </a:lvl2pPr>
            <a:lvl3pPr marL="1143000" indent="-228600" defTabSz="2036763" eaLnBrk="0" hangingPunct="0">
              <a:defRPr sz="6900">
                <a:solidFill>
                  <a:schemeClr val="tx1"/>
                </a:solidFill>
                <a:latin typeface="Calibri" pitchFamily="34" charset="0"/>
                <a:ea typeface="MS PGothic" pitchFamily="34" charset="-128"/>
              </a:defRPr>
            </a:lvl3pPr>
            <a:lvl4pPr marL="1600200" indent="-228600" defTabSz="2036763" eaLnBrk="0" hangingPunct="0">
              <a:defRPr sz="6900">
                <a:solidFill>
                  <a:schemeClr val="tx1"/>
                </a:solidFill>
                <a:latin typeface="Calibri" pitchFamily="34" charset="0"/>
                <a:ea typeface="MS PGothic" pitchFamily="34" charset="-128"/>
              </a:defRPr>
            </a:lvl4pPr>
            <a:lvl5pPr marL="2057400" indent="-228600" defTabSz="2036763" eaLnBrk="0" hangingPunct="0">
              <a:defRPr sz="6900">
                <a:solidFill>
                  <a:schemeClr val="tx1"/>
                </a:solidFill>
                <a:latin typeface="Calibri" pitchFamily="34" charset="0"/>
                <a:ea typeface="MS PGothic" pitchFamily="34" charset="-128"/>
              </a:defRPr>
            </a:lvl5pPr>
            <a:lvl6pPr marL="2514600" indent="-228600" defTabSz="2036763"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2036763"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2036763"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2036763" eaLnBrk="0" fontAlgn="base" hangingPunct="0">
              <a:spcBef>
                <a:spcPct val="0"/>
              </a:spcBef>
              <a:spcAft>
                <a:spcPct val="0"/>
              </a:spcAft>
              <a:defRPr sz="6900">
                <a:solidFill>
                  <a:schemeClr val="tx1"/>
                </a:solidFill>
                <a:latin typeface="Calibri" pitchFamily="34" charset="0"/>
                <a:ea typeface="MS PGothic" pitchFamily="34" charset="-128"/>
              </a:defRPr>
            </a:lvl9pPr>
          </a:lstStyle>
          <a:p>
            <a:pPr algn="ctr" eaLnBrk="1" hangingPunct="1"/>
            <a:r>
              <a:rPr lang="en-US" altLang="en-US" sz="3600">
                <a:solidFill>
                  <a:schemeClr val="bg1"/>
                </a:solidFill>
              </a:rPr>
              <a:t>Nigel Pugh, Timothy </a:t>
            </a:r>
            <a:r>
              <a:rPr lang="en-US" altLang="en-US" sz="3600" dirty="0" smtClean="0">
                <a:solidFill>
                  <a:schemeClr val="bg1"/>
                </a:solidFill>
              </a:rPr>
              <a:t>Berry, Shayla Evans</a:t>
            </a:r>
            <a:r>
              <a:rPr lang="en-US" altLang="en-US" sz="3600" smtClean="0">
                <a:solidFill>
                  <a:schemeClr val="bg1"/>
                </a:solidFill>
              </a:rPr>
              <a:t>, </a:t>
            </a:r>
            <a:r>
              <a:rPr lang="en-US" altLang="en-US" sz="3600" smtClean="0">
                <a:solidFill>
                  <a:schemeClr val="bg1"/>
                </a:solidFill>
              </a:rPr>
              <a:t>and </a:t>
            </a:r>
            <a:r>
              <a:rPr lang="en-US" altLang="en-US" sz="3600" dirty="0" err="1" smtClean="0">
                <a:solidFill>
                  <a:schemeClr val="bg1"/>
                </a:solidFill>
              </a:rPr>
              <a:t>Tiarra</a:t>
            </a:r>
            <a:r>
              <a:rPr lang="en-US" altLang="en-US" sz="3600" dirty="0" smtClean="0">
                <a:solidFill>
                  <a:schemeClr val="bg1"/>
                </a:solidFill>
              </a:rPr>
              <a:t> Williams      Elizabeth City State University, Elizabeth City, NC</a:t>
            </a:r>
            <a:endParaRPr lang="en-US" altLang="en-US" sz="3600" dirty="0">
              <a:solidFill>
                <a:schemeClr val="bg1"/>
              </a:solidFill>
            </a:endParaRPr>
          </a:p>
        </p:txBody>
      </p:sp>
      <p:sp>
        <p:nvSpPr>
          <p:cNvPr id="41" name="Title 1"/>
          <p:cNvSpPr txBox="1">
            <a:spLocks/>
          </p:cNvSpPr>
          <p:nvPr/>
        </p:nvSpPr>
        <p:spPr bwMode="auto">
          <a:xfrm>
            <a:off x="0" y="21406667"/>
            <a:ext cx="43891200" cy="633365"/>
          </a:xfrm>
          <a:prstGeom prst="rect">
            <a:avLst/>
          </a:prstGeom>
          <a:gradFill flip="none" rotWithShape="1">
            <a:gsLst>
              <a:gs pos="15000">
                <a:schemeClr val="tx1"/>
              </a:gs>
              <a:gs pos="61000">
                <a:schemeClr val="accent1">
                  <a:shade val="67500"/>
                  <a:satMod val="115000"/>
                </a:schemeClr>
              </a:gs>
              <a:gs pos="100000">
                <a:schemeClr val="tx1"/>
              </a:gs>
            </a:gsLst>
            <a:lin ang="16200000" scaled="1"/>
            <a:tileRect/>
          </a:gradFill>
          <a:ln>
            <a:noFill/>
          </a:ln>
        </p:spPr>
        <p:txBody>
          <a:bodyPr lIns="78602" tIns="39300" rIns="78602" bIns="39300">
            <a:spAutoFit/>
          </a:bodyPr>
          <a:lstStyle>
            <a:lvl1pPr defTabSz="2036763" eaLnBrk="0" hangingPunct="0">
              <a:defRPr sz="6900">
                <a:solidFill>
                  <a:schemeClr val="tx1"/>
                </a:solidFill>
                <a:latin typeface="Calibri" pitchFamily="34" charset="0"/>
                <a:ea typeface="MS PGothic" pitchFamily="34" charset="-128"/>
              </a:defRPr>
            </a:lvl1pPr>
            <a:lvl2pPr marL="742950" indent="-285750" defTabSz="2036763" eaLnBrk="0" hangingPunct="0">
              <a:defRPr sz="6900">
                <a:solidFill>
                  <a:schemeClr val="tx1"/>
                </a:solidFill>
                <a:latin typeface="Calibri" pitchFamily="34" charset="0"/>
                <a:ea typeface="MS PGothic" pitchFamily="34" charset="-128"/>
              </a:defRPr>
            </a:lvl2pPr>
            <a:lvl3pPr marL="1143000" indent="-228600" defTabSz="2036763" eaLnBrk="0" hangingPunct="0">
              <a:defRPr sz="6900">
                <a:solidFill>
                  <a:schemeClr val="tx1"/>
                </a:solidFill>
                <a:latin typeface="Calibri" pitchFamily="34" charset="0"/>
                <a:ea typeface="MS PGothic" pitchFamily="34" charset="-128"/>
              </a:defRPr>
            </a:lvl3pPr>
            <a:lvl4pPr marL="1600200" indent="-228600" defTabSz="2036763" eaLnBrk="0" hangingPunct="0">
              <a:defRPr sz="6900">
                <a:solidFill>
                  <a:schemeClr val="tx1"/>
                </a:solidFill>
                <a:latin typeface="Calibri" pitchFamily="34" charset="0"/>
                <a:ea typeface="MS PGothic" pitchFamily="34" charset="-128"/>
              </a:defRPr>
            </a:lvl4pPr>
            <a:lvl5pPr marL="2057400" indent="-228600" defTabSz="2036763" eaLnBrk="0" hangingPunct="0">
              <a:defRPr sz="6900">
                <a:solidFill>
                  <a:schemeClr val="tx1"/>
                </a:solidFill>
                <a:latin typeface="Calibri" pitchFamily="34" charset="0"/>
                <a:ea typeface="MS PGothic" pitchFamily="34" charset="-128"/>
              </a:defRPr>
            </a:lvl5pPr>
            <a:lvl6pPr marL="2514600" indent="-228600" defTabSz="2036763" eaLnBrk="0" fontAlgn="base" hangingPunct="0">
              <a:spcBef>
                <a:spcPct val="0"/>
              </a:spcBef>
              <a:spcAft>
                <a:spcPct val="0"/>
              </a:spcAft>
              <a:defRPr sz="6900">
                <a:solidFill>
                  <a:schemeClr val="tx1"/>
                </a:solidFill>
                <a:latin typeface="Calibri" pitchFamily="34" charset="0"/>
                <a:ea typeface="MS PGothic" pitchFamily="34" charset="-128"/>
              </a:defRPr>
            </a:lvl6pPr>
            <a:lvl7pPr marL="2971800" indent="-228600" defTabSz="2036763" eaLnBrk="0" fontAlgn="base" hangingPunct="0">
              <a:spcBef>
                <a:spcPct val="0"/>
              </a:spcBef>
              <a:spcAft>
                <a:spcPct val="0"/>
              </a:spcAft>
              <a:defRPr sz="6900">
                <a:solidFill>
                  <a:schemeClr val="tx1"/>
                </a:solidFill>
                <a:latin typeface="Calibri" pitchFamily="34" charset="0"/>
                <a:ea typeface="MS PGothic" pitchFamily="34" charset="-128"/>
              </a:defRPr>
            </a:lvl7pPr>
            <a:lvl8pPr marL="3429000" indent="-228600" defTabSz="2036763" eaLnBrk="0" fontAlgn="base" hangingPunct="0">
              <a:spcBef>
                <a:spcPct val="0"/>
              </a:spcBef>
              <a:spcAft>
                <a:spcPct val="0"/>
              </a:spcAft>
              <a:defRPr sz="6900">
                <a:solidFill>
                  <a:schemeClr val="tx1"/>
                </a:solidFill>
                <a:latin typeface="Calibri" pitchFamily="34" charset="0"/>
                <a:ea typeface="MS PGothic" pitchFamily="34" charset="-128"/>
              </a:defRPr>
            </a:lvl8pPr>
            <a:lvl9pPr marL="3886200" indent="-228600" defTabSz="2036763" eaLnBrk="0" fontAlgn="base" hangingPunct="0">
              <a:spcBef>
                <a:spcPct val="0"/>
              </a:spcBef>
              <a:spcAft>
                <a:spcPct val="0"/>
              </a:spcAft>
              <a:defRPr sz="6900">
                <a:solidFill>
                  <a:schemeClr val="tx1"/>
                </a:solidFill>
                <a:latin typeface="Calibri" pitchFamily="34" charset="0"/>
                <a:ea typeface="MS PGothic" pitchFamily="34" charset="-128"/>
              </a:defRPr>
            </a:lvl9pPr>
          </a:lstStyle>
          <a:p>
            <a:pPr algn="ctr" eaLnBrk="1" hangingPunct="1"/>
            <a:r>
              <a:rPr lang="en-US" altLang="en-US" sz="3600" dirty="0" smtClean="0">
                <a:solidFill>
                  <a:schemeClr val="bg1"/>
                </a:solidFill>
              </a:rPr>
              <a:t> </a:t>
            </a:r>
            <a:endParaRPr lang="en-US" altLang="en-US" sz="3600" dirty="0">
              <a:solidFill>
                <a:schemeClr val="bg1"/>
              </a:solidFill>
            </a:endParaRPr>
          </a:p>
        </p:txBody>
      </p:sp>
    </p:spTree>
    <p:extLst>
      <p:ext uri="{BB962C8B-B14F-4D97-AF65-F5344CB8AC3E}">
        <p14:creationId xmlns:p14="http://schemas.microsoft.com/office/powerpoint/2010/main" val="2847125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610</Words>
  <Application>Microsoft Office PowerPoint</Application>
  <PresentationFormat>Custom</PresentationFormat>
  <Paragraphs>60</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Microsoft Excel Chart</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MMT</dc:creator>
  <cp:lastModifiedBy>MMT</cp:lastModifiedBy>
  <cp:revision>12</cp:revision>
  <cp:lastPrinted>2014-04-17T12:30:55Z</cp:lastPrinted>
  <dcterms:created xsi:type="dcterms:W3CDTF">2014-04-16T16:13:58Z</dcterms:created>
  <dcterms:modified xsi:type="dcterms:W3CDTF">2014-04-17T12:34:36Z</dcterms:modified>
</cp:coreProperties>
</file>