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20"/>
  </p:notesMasterIdLst>
  <p:handoutMasterIdLst>
    <p:handoutMasterId r:id="rId21"/>
  </p:handoutMasterIdLst>
  <p:sldIdLst>
    <p:sldId id="256" r:id="rId2"/>
    <p:sldId id="257" r:id="rId3"/>
    <p:sldId id="266" r:id="rId4"/>
    <p:sldId id="267" r:id="rId5"/>
    <p:sldId id="268" r:id="rId6"/>
    <p:sldId id="258" r:id="rId7"/>
    <p:sldId id="271" r:id="rId8"/>
    <p:sldId id="272" r:id="rId9"/>
    <p:sldId id="264" r:id="rId10"/>
    <p:sldId id="265" r:id="rId11"/>
    <p:sldId id="273" r:id="rId12"/>
    <p:sldId id="274" r:id="rId13"/>
    <p:sldId id="263" r:id="rId14"/>
    <p:sldId id="269" r:id="rId15"/>
    <p:sldId id="270" r:id="rId16"/>
    <p:sldId id="261" r:id="rId17"/>
    <p:sldId id="260" r:id="rId18"/>
    <p:sldId id="2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4AC595-AC0D-488E-8199-03CB2BB8290A}" type="datetimeFigureOut">
              <a:rPr lang="en-US" smtClean="0"/>
              <a:pPr/>
              <a:t>5/23/2008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B48C68-32AF-4CAD-87EA-C971FF8355B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4A5134-1717-4652-8E19-71F92F0D56C3}" type="datetimeFigureOut">
              <a:rPr lang="en-US" smtClean="0"/>
              <a:pPr/>
              <a:t>5/23/2008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3DF72-B956-4DCF-8ADE-134B99B65B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3DF72-B956-4DCF-8ADE-134B99B65B5D}"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23DF72-B956-4DCF-8ADE-134B99B65B5D}"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DA24EEB-0000-42F8-8415-AC6786B26047}" type="datetimeFigureOut">
              <a:rPr lang="en-US" smtClean="0"/>
              <a:pPr/>
              <a:t>5/23/2008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ED77EA-FDE1-4D13-B0BE-A4EDBCCB61E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A24EEB-0000-42F8-8415-AC6786B26047}" type="datetimeFigureOut">
              <a:rPr lang="en-US" smtClean="0"/>
              <a:pPr/>
              <a:t>5/23/2008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A24EEB-0000-42F8-8415-AC6786B26047}" type="datetimeFigureOut">
              <a:rPr lang="en-US" smtClean="0"/>
              <a:pPr/>
              <a:t>5/23/2008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A24EEB-0000-42F8-8415-AC6786B26047}" type="datetimeFigureOut">
              <a:rPr lang="en-US" smtClean="0"/>
              <a:pPr/>
              <a:t>5/23/2008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D77EA-FDE1-4D13-B0BE-A4EDBCCB61EF}"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A24EEB-0000-42F8-8415-AC6786B26047}" type="datetimeFigureOut">
              <a:rPr lang="en-US" smtClean="0"/>
              <a:pPr/>
              <a:t>5/23/2008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D77EA-FDE1-4D13-B0BE-A4EDBCCB61EF}"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A24EEB-0000-42F8-8415-AC6786B26047}" type="datetimeFigureOut">
              <a:rPr lang="en-US" smtClean="0"/>
              <a:pPr/>
              <a:t>5/23/2008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1ED77EA-FDE1-4D13-B0BE-A4EDBCCB61EF}"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A24EEB-0000-42F8-8415-AC6786B26047}" type="datetimeFigureOut">
              <a:rPr lang="en-US" smtClean="0"/>
              <a:pPr/>
              <a:t>5/23/2008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DA24EEB-0000-42F8-8415-AC6786B26047}" type="datetimeFigureOut">
              <a:rPr lang="en-US" smtClean="0"/>
              <a:pPr/>
              <a:t>5/23/2008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1ED77EA-FDE1-4D13-B0BE-A4EDBCCB61EF}"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A24EEB-0000-42F8-8415-AC6786B26047}" type="datetimeFigureOut">
              <a:rPr lang="en-US" smtClean="0"/>
              <a:pPr/>
              <a:t>5/23/2008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DA24EEB-0000-42F8-8415-AC6786B26047}" type="datetimeFigureOut">
              <a:rPr lang="en-US" smtClean="0"/>
              <a:pPr/>
              <a:t>5/23/2008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1ED77EA-FDE1-4D13-B0BE-A4EDBCCB61E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A24EEB-0000-42F8-8415-AC6786B26047}" type="datetimeFigureOut">
              <a:rPr lang="en-US" smtClean="0"/>
              <a:pPr/>
              <a:t>5/23/2008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ED77EA-FDE1-4D13-B0BE-A4EDBCCB61EF}"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A24EEB-0000-42F8-8415-AC6786B26047}" type="datetimeFigureOut">
              <a:rPr lang="en-US" smtClean="0"/>
              <a:pPr/>
              <a:t>5/23/2008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ED77EA-FDE1-4D13-B0BE-A4EDBCCB61E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1066800"/>
          </a:xfrm>
        </p:spPr>
        <p:txBody>
          <a:bodyPr>
            <a:normAutofit fontScale="90000"/>
          </a:bodyPr>
          <a:lstStyle/>
          <a:p>
            <a:pPr algn="ctr"/>
            <a:r>
              <a:rPr lang="en-US" sz="2800" dirty="0" smtClean="0"/>
              <a:t>ECSU-NAM 2008 Summer Research Institute in Computational Science-Science Visualization</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sp>
        <p:nvSpPr>
          <p:cNvPr id="3" name="Subtitle 2"/>
          <p:cNvSpPr>
            <a:spLocks noGrp="1"/>
          </p:cNvSpPr>
          <p:nvPr>
            <p:ph type="subTitle" idx="1"/>
          </p:nvPr>
        </p:nvSpPr>
        <p:spPr>
          <a:xfrm>
            <a:off x="0" y="1600200"/>
            <a:ext cx="9144000" cy="3581400"/>
          </a:xfrm>
        </p:spPr>
        <p:txBody>
          <a:bodyPr>
            <a:normAutofit fontScale="70000" lnSpcReduction="20000"/>
          </a:bodyPr>
          <a:lstStyle/>
          <a:p>
            <a:pPr algn="ctr"/>
            <a:r>
              <a:rPr lang="en-US" sz="3100" b="1" dirty="0" smtClean="0"/>
              <a:t>A Comparative Study of Energy Usage by </a:t>
            </a:r>
            <a:r>
              <a:rPr lang="en-US" sz="3100" b="1" dirty="0" smtClean="0"/>
              <a:t>America </a:t>
            </a:r>
            <a:r>
              <a:rPr lang="en-US" sz="3100" b="1" dirty="0" smtClean="0"/>
              <a:t>and Japan, </a:t>
            </a:r>
            <a:r>
              <a:rPr lang="en-US" sz="3100" b="1" smtClean="0"/>
              <a:t>Over </a:t>
            </a:r>
            <a:r>
              <a:rPr lang="en-US" sz="3100" b="1" smtClean="0"/>
              <a:t>a</a:t>
            </a:r>
            <a:r>
              <a:rPr lang="en-US" sz="3100" b="1" smtClean="0"/>
              <a:t> </a:t>
            </a:r>
            <a:r>
              <a:rPr lang="en-US" sz="3100" b="1" dirty="0" smtClean="0"/>
              <a:t>Ten </a:t>
            </a:r>
            <a:r>
              <a:rPr lang="en-US" sz="3100" b="1" dirty="0" smtClean="0"/>
              <a:t>Year Period</a:t>
            </a:r>
            <a:endParaRPr lang="en-US" sz="3100" b="1" dirty="0" smtClean="0"/>
          </a:p>
          <a:p>
            <a:pPr algn="l"/>
            <a:endParaRPr lang="en-US" u="sng" dirty="0" smtClean="0"/>
          </a:p>
          <a:p>
            <a:pPr algn="l"/>
            <a:endParaRPr lang="en-US" u="sng" dirty="0" smtClean="0"/>
          </a:p>
          <a:p>
            <a:pPr algn="l"/>
            <a:endParaRPr lang="en-US" u="sng" dirty="0" smtClean="0"/>
          </a:p>
          <a:p>
            <a:pPr algn="l"/>
            <a:endParaRPr lang="en-US" sz="2300" u="sng" dirty="0" smtClean="0"/>
          </a:p>
          <a:p>
            <a:pPr algn="l"/>
            <a:endParaRPr lang="en-US" sz="2300" u="sng" dirty="0" smtClean="0"/>
          </a:p>
          <a:p>
            <a:pPr algn="ctr"/>
            <a:r>
              <a:rPr lang="en-US" sz="2600" u="sng" dirty="0" smtClean="0"/>
              <a:t>Team Members</a:t>
            </a:r>
            <a:endParaRPr lang="en-US" sz="2600" dirty="0" smtClean="0"/>
          </a:p>
          <a:p>
            <a:pPr algn="ctr"/>
            <a:r>
              <a:rPr lang="en-US" sz="2300" dirty="0" smtClean="0"/>
              <a:t>Jessica Wilson</a:t>
            </a:r>
          </a:p>
          <a:p>
            <a:pPr algn="ctr"/>
            <a:r>
              <a:rPr lang="en-US" sz="2300" dirty="0" smtClean="0"/>
              <a:t>Lee Smalls Jr.</a:t>
            </a:r>
          </a:p>
          <a:p>
            <a:pPr algn="ctr"/>
            <a:r>
              <a:rPr lang="en-US" sz="2300" dirty="0" err="1" smtClean="0"/>
              <a:t>Anisah</a:t>
            </a:r>
            <a:r>
              <a:rPr lang="en-US" sz="2300" dirty="0" smtClean="0"/>
              <a:t> </a:t>
            </a:r>
            <a:r>
              <a:rPr lang="en-US" sz="2300" dirty="0" err="1" smtClean="0"/>
              <a:t>Nu’Man</a:t>
            </a:r>
            <a:endParaRPr lang="en-US" sz="2300" dirty="0" smtClean="0"/>
          </a:p>
          <a:p>
            <a:pPr algn="ctr"/>
            <a:r>
              <a:rPr lang="en-US" sz="2300" dirty="0" smtClean="0"/>
              <a:t>Joan </a:t>
            </a:r>
            <a:r>
              <a:rPr lang="en-US" sz="2300" dirty="0" err="1" smtClean="0"/>
              <a:t>Kibaara</a:t>
            </a:r>
            <a:endParaRPr lang="en-US" sz="2300" dirty="0" smtClean="0"/>
          </a:p>
          <a:p>
            <a:pPr algn="ctr"/>
            <a:r>
              <a:rPr lang="en-US" sz="2300" dirty="0" smtClean="0"/>
              <a:t>Donnell Terry</a:t>
            </a:r>
            <a:endParaRPr lang="en-US" sz="2300" dirty="0"/>
          </a:p>
        </p:txBody>
      </p:sp>
      <p:pic>
        <p:nvPicPr>
          <p:cNvPr id="1027" name="Picture 3" descr="C:\Program Files\Microsoft Office\Media\CntCD1\ClipArt1\j0199274.wmf"/>
          <p:cNvPicPr>
            <a:picLocks noChangeAspect="1" noChangeArrowheads="1"/>
          </p:cNvPicPr>
          <p:nvPr/>
        </p:nvPicPr>
        <p:blipFill>
          <a:blip r:embed="rId2"/>
          <a:srcRect/>
          <a:stretch>
            <a:fillRect/>
          </a:stretch>
        </p:blipFill>
        <p:spPr bwMode="auto">
          <a:xfrm>
            <a:off x="228600" y="2514600"/>
            <a:ext cx="2514600" cy="242450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r>
              <a:rPr lang="en-US" smtClean="0"/>
              <a:t>Linear </a:t>
            </a:r>
            <a:r>
              <a:rPr lang="en-US" dirty="0" smtClean="0"/>
              <a:t>Regression Graphs</a:t>
            </a:r>
            <a:endParaRPr lang="en-US" dirty="0"/>
          </a:p>
        </p:txBody>
      </p:sp>
      <p:pic>
        <p:nvPicPr>
          <p:cNvPr id="4" name="Picture 4" descr="rclose_to_one-correlation coeffcient"/>
          <p:cNvPicPr>
            <a:picLocks noChangeAspect="1" noChangeArrowheads="1"/>
          </p:cNvPicPr>
          <p:nvPr/>
        </p:nvPicPr>
        <p:blipFill>
          <a:blip r:embed="rId2"/>
          <a:srcRect/>
          <a:stretch>
            <a:fillRect/>
          </a:stretch>
        </p:blipFill>
        <p:spPr>
          <a:xfrm>
            <a:off x="475089" y="2371345"/>
            <a:ext cx="2740471" cy="2429255"/>
          </a:xfrm>
          <a:prstGeom prst="rect">
            <a:avLst/>
          </a:prstGeom>
          <a:noFill/>
          <a:ln/>
        </p:spPr>
      </p:pic>
      <p:pic>
        <p:nvPicPr>
          <p:cNvPr id="5" name="Picture 5" descr="requalzero-corelation coefficent"/>
          <p:cNvPicPr>
            <a:picLocks noChangeAspect="1" noChangeArrowheads="1"/>
          </p:cNvPicPr>
          <p:nvPr/>
        </p:nvPicPr>
        <p:blipFill>
          <a:blip r:embed="rId3"/>
          <a:srcRect/>
          <a:stretch>
            <a:fillRect/>
          </a:stretch>
        </p:blipFill>
        <p:spPr bwMode="auto">
          <a:xfrm>
            <a:off x="3245721" y="2371344"/>
            <a:ext cx="2706624" cy="2429256"/>
          </a:xfrm>
          <a:prstGeom prst="rect">
            <a:avLst/>
          </a:prstGeom>
          <a:noFill/>
          <a:ln w="9525">
            <a:noFill/>
            <a:miter lim="800000"/>
            <a:headEnd/>
            <a:tailEnd/>
          </a:ln>
        </p:spPr>
      </p:pic>
      <p:pic>
        <p:nvPicPr>
          <p:cNvPr id="6" name="Picture 6" descr="rclose_to_minusone-correlation coeffcient"/>
          <p:cNvPicPr>
            <a:picLocks noChangeAspect="1" noChangeArrowheads="1"/>
          </p:cNvPicPr>
          <p:nvPr/>
        </p:nvPicPr>
        <p:blipFill>
          <a:blip r:embed="rId4"/>
          <a:srcRect/>
          <a:stretch>
            <a:fillRect/>
          </a:stretch>
        </p:blipFill>
        <p:spPr bwMode="auto">
          <a:xfrm>
            <a:off x="5979777" y="2371344"/>
            <a:ext cx="2707023" cy="2429256"/>
          </a:xfrm>
          <a:prstGeom prst="rect">
            <a:avLst/>
          </a:prstGeom>
          <a:noFill/>
          <a:ln w="9525">
            <a:noFill/>
            <a:miter lim="800000"/>
            <a:headEnd/>
            <a:tailEnd/>
          </a:ln>
        </p:spPr>
      </p:pic>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6248400"/>
          </a:xfrm>
        </p:spPr>
        <p:txBody>
          <a:bodyPr>
            <a:normAutofit fontScale="25000" lnSpcReduction="20000"/>
          </a:bodyPr>
          <a:lstStyle/>
          <a:p>
            <a:r>
              <a:rPr lang="en-US" sz="4000" dirty="0" smtClean="0"/>
              <a:t>#include&lt;</a:t>
            </a:r>
            <a:r>
              <a:rPr lang="en-US" sz="4000" dirty="0" err="1" smtClean="0"/>
              <a:t>iostream</a:t>
            </a:r>
            <a:r>
              <a:rPr lang="en-US" sz="4000" dirty="0" smtClean="0"/>
              <a:t>&gt;</a:t>
            </a:r>
          </a:p>
          <a:p>
            <a:r>
              <a:rPr lang="en-US" sz="4000" dirty="0" smtClean="0"/>
              <a:t>#include&lt;</a:t>
            </a:r>
            <a:r>
              <a:rPr lang="en-US" sz="4000" dirty="0" err="1" smtClean="0"/>
              <a:t>iomanip</a:t>
            </a:r>
            <a:r>
              <a:rPr lang="en-US" sz="4000" dirty="0" smtClean="0"/>
              <a:t>&gt;</a:t>
            </a:r>
          </a:p>
          <a:p>
            <a:r>
              <a:rPr lang="en-US" sz="4000" dirty="0" smtClean="0"/>
              <a:t>#include&lt;</a:t>
            </a:r>
            <a:r>
              <a:rPr lang="en-US" sz="4000" dirty="0" err="1" smtClean="0"/>
              <a:t>fstream</a:t>
            </a:r>
            <a:r>
              <a:rPr lang="en-US" sz="4000" dirty="0" smtClean="0"/>
              <a:t>&gt;</a:t>
            </a:r>
          </a:p>
          <a:p>
            <a:r>
              <a:rPr lang="en-US" sz="4000" dirty="0" smtClean="0"/>
              <a:t>using namespace std;</a:t>
            </a:r>
          </a:p>
          <a:p>
            <a:r>
              <a:rPr lang="en-US" sz="4000" dirty="0" smtClean="0"/>
              <a:t> </a:t>
            </a:r>
          </a:p>
          <a:p>
            <a:r>
              <a:rPr lang="en-US" sz="4000" dirty="0" err="1" smtClean="0"/>
              <a:t>int</a:t>
            </a:r>
            <a:r>
              <a:rPr lang="en-US" sz="4000" dirty="0" smtClean="0"/>
              <a:t> main()</a:t>
            </a:r>
          </a:p>
          <a:p>
            <a:r>
              <a:rPr lang="en-US" sz="4000" dirty="0" smtClean="0"/>
              <a:t>{</a:t>
            </a:r>
          </a:p>
          <a:p>
            <a:r>
              <a:rPr lang="en-US" sz="4000" dirty="0" smtClean="0"/>
              <a:t>    </a:t>
            </a:r>
            <a:r>
              <a:rPr lang="en-US" sz="4000" dirty="0" err="1" smtClean="0"/>
              <a:t>ifstream</a:t>
            </a:r>
            <a:r>
              <a:rPr lang="en-US" sz="4000" dirty="0" smtClean="0"/>
              <a:t> </a:t>
            </a:r>
            <a:r>
              <a:rPr lang="en-US" sz="4000" dirty="0" err="1" smtClean="0"/>
              <a:t>infile</a:t>
            </a:r>
            <a:r>
              <a:rPr lang="en-US" sz="4000" dirty="0" smtClean="0"/>
              <a:t>;</a:t>
            </a:r>
          </a:p>
          <a:p>
            <a:r>
              <a:rPr lang="en-US" sz="4000" dirty="0" smtClean="0"/>
              <a:t>    </a:t>
            </a:r>
            <a:r>
              <a:rPr lang="en-US" sz="4000" dirty="0" err="1" smtClean="0"/>
              <a:t>ofstream</a:t>
            </a:r>
            <a:r>
              <a:rPr lang="en-US" sz="4000" dirty="0" smtClean="0"/>
              <a:t> </a:t>
            </a:r>
            <a:r>
              <a:rPr lang="en-US" sz="4000" dirty="0" err="1" smtClean="0"/>
              <a:t>outfile</a:t>
            </a:r>
            <a:r>
              <a:rPr lang="en-US" sz="4000" dirty="0" smtClean="0"/>
              <a:t>;</a:t>
            </a:r>
          </a:p>
          <a:p>
            <a:r>
              <a:rPr lang="en-US" sz="4000" dirty="0" smtClean="0"/>
              <a:t> </a:t>
            </a:r>
          </a:p>
          <a:p>
            <a:r>
              <a:rPr lang="en-US" sz="4000" dirty="0" smtClean="0"/>
              <a:t>float  </a:t>
            </a:r>
            <a:r>
              <a:rPr lang="en-US" sz="4000" dirty="0" err="1" smtClean="0"/>
              <a:t>USAOil</a:t>
            </a:r>
            <a:r>
              <a:rPr lang="en-US" sz="4000" dirty="0" smtClean="0"/>
              <a:t>, USANG, </a:t>
            </a:r>
            <a:r>
              <a:rPr lang="en-US" sz="4000" dirty="0" err="1" smtClean="0"/>
              <a:t>USACoal</a:t>
            </a:r>
            <a:r>
              <a:rPr lang="en-US" sz="4000" dirty="0" smtClean="0"/>
              <a:t>, </a:t>
            </a:r>
            <a:r>
              <a:rPr lang="en-US" sz="4000" dirty="0" err="1" smtClean="0"/>
              <a:t>USAElec</a:t>
            </a:r>
            <a:r>
              <a:rPr lang="en-US" sz="4000" dirty="0" smtClean="0"/>
              <a:t>, USAOPT,  USANGPT, USACPT, USAEPT;</a:t>
            </a:r>
          </a:p>
          <a:p>
            <a:r>
              <a:rPr lang="en-US" sz="4000" dirty="0" smtClean="0"/>
              <a:t>float  </a:t>
            </a:r>
            <a:r>
              <a:rPr lang="en-US" sz="4000" dirty="0" err="1" smtClean="0"/>
              <a:t>Oil,JNG</a:t>
            </a:r>
            <a:r>
              <a:rPr lang="en-US" sz="4000" dirty="0" smtClean="0"/>
              <a:t>, </a:t>
            </a:r>
            <a:r>
              <a:rPr lang="en-US" sz="4000" dirty="0" err="1" smtClean="0"/>
              <a:t>JCoal</a:t>
            </a:r>
            <a:r>
              <a:rPr lang="en-US" sz="4000" dirty="0" smtClean="0"/>
              <a:t>, </a:t>
            </a:r>
            <a:r>
              <a:rPr lang="en-US" sz="4000" dirty="0" err="1" smtClean="0"/>
              <a:t>JElec</a:t>
            </a:r>
            <a:r>
              <a:rPr lang="en-US" sz="4000" dirty="0" smtClean="0"/>
              <a:t>, JOPT, JNGPT, JCPT, JEPT;</a:t>
            </a:r>
          </a:p>
          <a:p>
            <a:r>
              <a:rPr lang="en-US" sz="4000" dirty="0" err="1" smtClean="0"/>
              <a:t>int</a:t>
            </a:r>
            <a:r>
              <a:rPr lang="en-US" sz="4000" dirty="0" smtClean="0"/>
              <a:t> Year, </a:t>
            </a:r>
            <a:r>
              <a:rPr lang="en-US" sz="4000" dirty="0" err="1" smtClean="0"/>
              <a:t>USAPop</a:t>
            </a:r>
            <a:r>
              <a:rPr lang="en-US" sz="4000" dirty="0" smtClean="0"/>
              <a:t>, </a:t>
            </a:r>
            <a:r>
              <a:rPr lang="en-US" sz="4000" dirty="0" err="1" smtClean="0"/>
              <a:t>JPop</a:t>
            </a:r>
            <a:r>
              <a:rPr lang="en-US" sz="4000" dirty="0" smtClean="0"/>
              <a:t>;</a:t>
            </a:r>
          </a:p>
          <a:p>
            <a:r>
              <a:rPr lang="en-US" sz="4000" dirty="0" smtClean="0"/>
              <a:t>   </a:t>
            </a:r>
            <a:r>
              <a:rPr lang="en-US" sz="4000" dirty="0" err="1" smtClean="0"/>
              <a:t>infile.open</a:t>
            </a:r>
            <a:r>
              <a:rPr lang="en-US" sz="4000" dirty="0" smtClean="0"/>
              <a:t>("c:\\project1\\USAinput.txt");</a:t>
            </a:r>
          </a:p>
          <a:p>
            <a:r>
              <a:rPr lang="en-US" sz="4000" dirty="0" smtClean="0"/>
              <a:t>   </a:t>
            </a:r>
            <a:r>
              <a:rPr lang="en-US" sz="4000" dirty="0" err="1" smtClean="0"/>
              <a:t>outfile.open</a:t>
            </a:r>
            <a:r>
              <a:rPr lang="en-US" sz="4000" dirty="0" smtClean="0"/>
              <a:t>("c:\\project1\\USAoutput.txt");</a:t>
            </a:r>
          </a:p>
          <a:p>
            <a:r>
              <a:rPr lang="en-US" sz="4000" dirty="0" smtClean="0"/>
              <a:t> </a:t>
            </a:r>
          </a:p>
          <a:p>
            <a:r>
              <a:rPr lang="en-US" sz="4000" dirty="0" smtClean="0"/>
              <a:t>if (!</a:t>
            </a:r>
            <a:r>
              <a:rPr lang="en-US" sz="4000" dirty="0" err="1" smtClean="0"/>
              <a:t>infile</a:t>
            </a:r>
            <a:r>
              <a:rPr lang="en-US" sz="4000" dirty="0" smtClean="0"/>
              <a:t>) {</a:t>
            </a:r>
          </a:p>
          <a:p>
            <a:r>
              <a:rPr lang="en-US" sz="4000" dirty="0" smtClean="0"/>
              <a:t>	</a:t>
            </a:r>
            <a:r>
              <a:rPr lang="en-US" sz="4000" dirty="0" err="1" smtClean="0"/>
              <a:t>cout</a:t>
            </a:r>
            <a:r>
              <a:rPr lang="en-US" sz="4000" dirty="0" smtClean="0"/>
              <a:t> &lt;&lt; "Cannot find file"&lt;&lt; </a:t>
            </a:r>
            <a:r>
              <a:rPr lang="en-US" sz="4000" dirty="0" err="1" smtClean="0"/>
              <a:t>endl</a:t>
            </a:r>
            <a:r>
              <a:rPr lang="en-US" sz="4000" dirty="0" smtClean="0"/>
              <a:t>;</a:t>
            </a:r>
          </a:p>
          <a:p>
            <a:r>
              <a:rPr lang="en-US" sz="4000" dirty="0" smtClean="0"/>
              <a:t>	  }</a:t>
            </a:r>
          </a:p>
          <a:p>
            <a:r>
              <a:rPr lang="en-US" sz="4000" dirty="0" smtClean="0"/>
              <a:t>else</a:t>
            </a:r>
          </a:p>
          <a:p>
            <a:r>
              <a:rPr lang="en-US" sz="4000" dirty="0" err="1" smtClean="0"/>
              <a:t>outtfile</a:t>
            </a:r>
            <a:r>
              <a:rPr lang="en-US" sz="4000" dirty="0" smtClean="0"/>
              <a:t>&lt;&lt;"The prorated data for USA is as   follows"&lt;&lt;</a:t>
            </a:r>
            <a:r>
              <a:rPr lang="en-US" sz="4000" dirty="0" err="1" smtClean="0"/>
              <a:t>endl</a:t>
            </a:r>
            <a:r>
              <a:rPr lang="en-US" sz="4000" dirty="0" smtClean="0"/>
              <a:t>;</a:t>
            </a:r>
          </a:p>
          <a:p>
            <a:r>
              <a:rPr lang="en-US" sz="4000" dirty="0" smtClean="0"/>
              <a:t> </a:t>
            </a:r>
            <a:r>
              <a:rPr lang="en-US" sz="4000" dirty="0" err="1" smtClean="0"/>
              <a:t>outfile</a:t>
            </a:r>
            <a:r>
              <a:rPr lang="en-US" sz="4000" dirty="0" smtClean="0"/>
              <a:t>&lt;&lt;</a:t>
            </a:r>
            <a:r>
              <a:rPr lang="en-US" sz="4000" dirty="0" err="1" smtClean="0"/>
              <a:t>endl</a:t>
            </a:r>
            <a:r>
              <a:rPr lang="en-US" sz="4000" dirty="0" smtClean="0"/>
              <a:t>;    </a:t>
            </a:r>
            <a:r>
              <a:rPr lang="en-US" sz="4000" dirty="0" err="1" smtClean="0"/>
              <a:t>outfile</a:t>
            </a:r>
            <a:r>
              <a:rPr lang="en-US" sz="4000" dirty="0" smtClean="0"/>
              <a:t>&lt;&lt;"YEAR"&lt;&lt;</a:t>
            </a:r>
            <a:r>
              <a:rPr lang="en-US" sz="4000" dirty="0" err="1" smtClean="0"/>
              <a:t>setw</a:t>
            </a:r>
            <a:r>
              <a:rPr lang="en-US" sz="4000" dirty="0" smtClean="0"/>
              <a:t>(20)&lt;&lt;"OIL"&lt;&lt;</a:t>
            </a:r>
            <a:r>
              <a:rPr lang="en-US" sz="4000" dirty="0" err="1" smtClean="0"/>
              <a:t>setw</a:t>
            </a:r>
            <a:r>
              <a:rPr lang="en-US" sz="4000" dirty="0" smtClean="0"/>
              <a:t>(20)</a:t>
            </a:r>
          </a:p>
          <a:p>
            <a:r>
              <a:rPr lang="en-US" sz="4000" dirty="0" smtClean="0"/>
              <a:t>&lt;&lt;"NATURALGAS"&lt;&lt;</a:t>
            </a:r>
            <a:r>
              <a:rPr lang="en-US" sz="4000" dirty="0" err="1" smtClean="0"/>
              <a:t>setw</a:t>
            </a:r>
            <a:r>
              <a:rPr lang="en-US" sz="4000" dirty="0" smtClean="0"/>
              <a:t>(20)&lt;&lt;"COAL"&lt;&lt;</a:t>
            </a:r>
          </a:p>
          <a:p>
            <a:r>
              <a:rPr lang="en-US" sz="4000" dirty="0" err="1" smtClean="0"/>
              <a:t>setw</a:t>
            </a:r>
            <a:r>
              <a:rPr lang="en-US" sz="4000" dirty="0" smtClean="0"/>
              <a:t>(20)&lt;&lt;"ELECTRICITY\n";</a:t>
            </a:r>
          </a:p>
          <a:p>
            <a:r>
              <a:rPr lang="en-US" sz="4000" dirty="0" smtClean="0"/>
              <a:t>			</a:t>
            </a:r>
          </a:p>
          <a:p>
            <a:r>
              <a:rPr lang="en-US" sz="4000" dirty="0" smtClean="0"/>
              <a:t>for(</a:t>
            </a:r>
            <a:r>
              <a:rPr lang="en-US" sz="4000" dirty="0" err="1" smtClean="0"/>
              <a:t>int</a:t>
            </a:r>
            <a:r>
              <a:rPr lang="en-US" sz="4000" dirty="0" smtClean="0"/>
              <a:t> </a:t>
            </a:r>
            <a:r>
              <a:rPr lang="en-US" sz="4000" dirty="0" err="1" smtClean="0"/>
              <a:t>i</a:t>
            </a:r>
            <a:r>
              <a:rPr lang="en-US" sz="4000" dirty="0" smtClean="0"/>
              <a:t>=0; </a:t>
            </a:r>
            <a:r>
              <a:rPr lang="en-US" sz="4000" dirty="0" err="1" smtClean="0"/>
              <a:t>i</a:t>
            </a:r>
            <a:r>
              <a:rPr lang="en-US" sz="4000" dirty="0" smtClean="0"/>
              <a:t>&lt;10; </a:t>
            </a:r>
            <a:r>
              <a:rPr lang="en-US" sz="4000" dirty="0" err="1" smtClean="0"/>
              <a:t>i</a:t>
            </a:r>
            <a:r>
              <a:rPr lang="en-US" sz="4000" dirty="0" smtClean="0"/>
              <a:t>++) {</a:t>
            </a:r>
          </a:p>
          <a:p>
            <a:r>
              <a:rPr lang="en-US" sz="4000" dirty="0" err="1" smtClean="0"/>
              <a:t>infile</a:t>
            </a:r>
            <a:r>
              <a:rPr lang="en-US" sz="4000" dirty="0" smtClean="0"/>
              <a:t>&gt;&gt;Year&gt;&gt;</a:t>
            </a:r>
            <a:r>
              <a:rPr lang="en-US" sz="4000" dirty="0" err="1" smtClean="0"/>
              <a:t>USAPop</a:t>
            </a:r>
            <a:r>
              <a:rPr lang="en-US" sz="4000" dirty="0" smtClean="0"/>
              <a:t>&gt;&gt;</a:t>
            </a:r>
            <a:r>
              <a:rPr lang="en-US" sz="4000" dirty="0" err="1" smtClean="0"/>
              <a:t>USAOil</a:t>
            </a:r>
            <a:r>
              <a:rPr lang="en-US" sz="4000" dirty="0" smtClean="0"/>
              <a:t>&gt;&gt;USANG&gt;&gt;</a:t>
            </a:r>
            <a:r>
              <a:rPr lang="en-US" sz="4000" dirty="0" err="1" smtClean="0"/>
              <a:t>USACoal</a:t>
            </a:r>
            <a:r>
              <a:rPr lang="en-US" sz="4000" dirty="0" smtClean="0"/>
              <a:t>&gt;&gt;</a:t>
            </a:r>
            <a:r>
              <a:rPr lang="en-US" sz="4000" dirty="0" err="1" smtClean="0"/>
              <a:t>USAElec</a:t>
            </a:r>
            <a:r>
              <a:rPr lang="en-US" sz="4000" dirty="0" smtClean="0"/>
              <a:t>;</a:t>
            </a:r>
          </a:p>
          <a:p>
            <a:r>
              <a:rPr lang="en-US" sz="4000" dirty="0" smtClean="0"/>
              <a:t>	 </a:t>
            </a:r>
          </a:p>
          <a:p>
            <a:r>
              <a:rPr lang="en-US" sz="4000" dirty="0" smtClean="0"/>
              <a:t>USAOPT = (</a:t>
            </a:r>
            <a:r>
              <a:rPr lang="en-US" sz="4000" dirty="0" err="1" smtClean="0"/>
              <a:t>USAOil</a:t>
            </a:r>
            <a:r>
              <a:rPr lang="en-US" sz="4000" dirty="0" smtClean="0"/>
              <a:t>/</a:t>
            </a:r>
            <a:r>
              <a:rPr lang="en-US" sz="4000" dirty="0" err="1" smtClean="0"/>
              <a:t>USAPop</a:t>
            </a:r>
            <a:r>
              <a:rPr lang="en-US" sz="4000" dirty="0" smtClean="0"/>
              <a:t>)* 1000;		USANGPT = (USANG/</a:t>
            </a:r>
            <a:r>
              <a:rPr lang="en-US" sz="4000" dirty="0" err="1" smtClean="0"/>
              <a:t>USAPop</a:t>
            </a:r>
            <a:r>
              <a:rPr lang="en-US" sz="4000" dirty="0" smtClean="0"/>
              <a:t>) * 1000;</a:t>
            </a:r>
          </a:p>
          <a:p>
            <a:r>
              <a:rPr lang="en-US" sz="4000" dirty="0" smtClean="0"/>
              <a:t>	USACPT = (</a:t>
            </a:r>
            <a:r>
              <a:rPr lang="en-US" sz="4000" dirty="0" err="1" smtClean="0"/>
              <a:t>USACoal</a:t>
            </a:r>
            <a:r>
              <a:rPr lang="en-US" sz="4000" dirty="0" smtClean="0"/>
              <a:t>/</a:t>
            </a:r>
            <a:r>
              <a:rPr lang="en-US" sz="4000" dirty="0" err="1" smtClean="0"/>
              <a:t>USAPop</a:t>
            </a:r>
            <a:r>
              <a:rPr lang="en-US" sz="4000" dirty="0" smtClean="0"/>
              <a:t>)* 1000;</a:t>
            </a:r>
          </a:p>
          <a:p>
            <a:r>
              <a:rPr lang="en-US" sz="4000" dirty="0" smtClean="0"/>
              <a:t>	USAEPT = (</a:t>
            </a:r>
            <a:r>
              <a:rPr lang="en-US" sz="4000" dirty="0" err="1" smtClean="0"/>
              <a:t>USAElec</a:t>
            </a:r>
            <a:r>
              <a:rPr lang="en-US" sz="4000" dirty="0" smtClean="0"/>
              <a:t>/</a:t>
            </a:r>
            <a:r>
              <a:rPr lang="en-US" sz="4000" dirty="0" err="1" smtClean="0"/>
              <a:t>USAPop</a:t>
            </a:r>
            <a:r>
              <a:rPr lang="en-US" sz="4000" dirty="0" smtClean="0"/>
              <a:t>)* 1000;</a:t>
            </a:r>
          </a:p>
          <a:p>
            <a:r>
              <a:rPr lang="en-US" sz="4000" dirty="0" smtClean="0"/>
              <a:t>	    </a:t>
            </a:r>
            <a:r>
              <a:rPr lang="en-US" sz="4000" dirty="0" err="1" smtClean="0"/>
              <a:t>outfile</a:t>
            </a:r>
            <a:r>
              <a:rPr lang="en-US" sz="4000" dirty="0" smtClean="0"/>
              <a:t>&lt;&lt;Year&lt;&lt;</a:t>
            </a:r>
            <a:r>
              <a:rPr lang="en-US" sz="4000" dirty="0" err="1" smtClean="0"/>
              <a:t>setw</a:t>
            </a:r>
            <a:r>
              <a:rPr lang="en-US" sz="4000" dirty="0" smtClean="0"/>
              <a:t>(20)&lt;&lt;USAOPT&lt;&lt;</a:t>
            </a:r>
            <a:r>
              <a:rPr lang="en-US" sz="4000" dirty="0" err="1" smtClean="0"/>
              <a:t>setw</a:t>
            </a:r>
            <a:r>
              <a:rPr lang="en-US" sz="4000" dirty="0" smtClean="0"/>
              <a:t>(20)</a:t>
            </a:r>
          </a:p>
          <a:p>
            <a:r>
              <a:rPr lang="en-US" sz="4000" dirty="0" smtClean="0"/>
              <a:t>&lt;&lt;USANGPT&lt;&lt;</a:t>
            </a:r>
            <a:r>
              <a:rPr lang="en-US" sz="4000" dirty="0" err="1" smtClean="0"/>
              <a:t>setw</a:t>
            </a:r>
            <a:r>
              <a:rPr lang="en-US" sz="4000" dirty="0" smtClean="0"/>
              <a:t>(20)&lt;&lt;USACPT&lt;&lt;</a:t>
            </a:r>
            <a:r>
              <a:rPr lang="en-US" sz="4000" dirty="0" err="1" smtClean="0"/>
              <a:t>setw</a:t>
            </a:r>
            <a:r>
              <a:rPr lang="en-US" sz="4000" dirty="0" smtClean="0"/>
              <a:t>(20)&lt;&lt;USAEPT&lt;&lt;</a:t>
            </a:r>
            <a:r>
              <a:rPr lang="en-US" sz="4000" dirty="0" err="1" smtClean="0"/>
              <a:t>endl</a:t>
            </a:r>
            <a:r>
              <a:rPr lang="en-US" sz="4000" dirty="0" smtClean="0"/>
              <a:t>;</a:t>
            </a:r>
          </a:p>
          <a:p>
            <a:r>
              <a:rPr lang="en-US" sz="4000" dirty="0" smtClean="0"/>
              <a:t>}	   </a:t>
            </a:r>
          </a:p>
          <a:p>
            <a:r>
              <a:rPr lang="en-US" sz="4000" dirty="0" err="1" smtClean="0"/>
              <a:t>infile.close</a:t>
            </a:r>
            <a:r>
              <a:rPr lang="en-US" sz="4000" dirty="0" smtClean="0"/>
              <a:t>();</a:t>
            </a:r>
          </a:p>
          <a:p>
            <a:r>
              <a:rPr lang="en-US" sz="4000" dirty="0" err="1" smtClean="0"/>
              <a:t>outfile.close</a:t>
            </a:r>
            <a:r>
              <a:rPr lang="en-US" sz="4000" dirty="0" smtClean="0"/>
              <a:t>();</a:t>
            </a:r>
          </a:p>
          <a:p>
            <a:pPr>
              <a:buNone/>
            </a:pPr>
            <a:r>
              <a:rPr lang="en-US" sz="4400" dirty="0" smtClean="0"/>
              <a:t> </a:t>
            </a:r>
          </a:p>
          <a:p>
            <a:pPr>
              <a:buNone/>
            </a:pPr>
            <a:endParaRPr lang="en-US" dirty="0"/>
          </a:p>
        </p:txBody>
      </p:sp>
      <p:sp>
        <p:nvSpPr>
          <p:cNvPr id="3" name="Title 2"/>
          <p:cNvSpPr>
            <a:spLocks noGrp="1"/>
          </p:cNvSpPr>
          <p:nvPr>
            <p:ph type="title"/>
          </p:nvPr>
        </p:nvSpPr>
        <p:spPr>
          <a:xfrm>
            <a:off x="457200" y="0"/>
            <a:ext cx="8229600" cy="762000"/>
          </a:xfrm>
        </p:spPr>
        <p:txBody>
          <a:bodyPr/>
          <a:lstStyle/>
          <a:p>
            <a:r>
              <a:rPr lang="en-US" dirty="0" smtClean="0"/>
              <a:t>Program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5376672"/>
          </a:xfrm>
        </p:spPr>
        <p:txBody>
          <a:bodyPr>
            <a:normAutofit fontScale="25000" lnSpcReduction="20000"/>
          </a:bodyPr>
          <a:lstStyle/>
          <a:p>
            <a:r>
              <a:rPr lang="en-US" sz="4400" dirty="0" err="1" smtClean="0"/>
              <a:t>infile.open</a:t>
            </a:r>
            <a:r>
              <a:rPr lang="en-US" sz="4400" dirty="0" smtClean="0"/>
              <a:t>("c:\\project1\\JAPANinput.txt");</a:t>
            </a:r>
          </a:p>
          <a:p>
            <a:r>
              <a:rPr lang="en-US" sz="4400" dirty="0" smtClean="0"/>
              <a:t> </a:t>
            </a:r>
            <a:r>
              <a:rPr lang="en-US" sz="4400" dirty="0" err="1" smtClean="0"/>
              <a:t>outfile.open</a:t>
            </a:r>
            <a:r>
              <a:rPr lang="en-US" sz="4400" dirty="0" smtClean="0"/>
              <a:t>("c:\\project1\\JAPANoutput.txt");</a:t>
            </a:r>
          </a:p>
          <a:p>
            <a:r>
              <a:rPr lang="en-US" sz="4400" dirty="0" smtClean="0"/>
              <a:t> </a:t>
            </a:r>
          </a:p>
          <a:p>
            <a:r>
              <a:rPr lang="en-US" sz="4400" dirty="0" smtClean="0"/>
              <a:t>if (!</a:t>
            </a:r>
            <a:r>
              <a:rPr lang="en-US" sz="4400" dirty="0" err="1" smtClean="0"/>
              <a:t>infile</a:t>
            </a:r>
            <a:r>
              <a:rPr lang="en-US" sz="4400" dirty="0" smtClean="0"/>
              <a:t>) {</a:t>
            </a:r>
          </a:p>
          <a:p>
            <a:r>
              <a:rPr lang="en-US" sz="4400" dirty="0" smtClean="0"/>
              <a:t>	</a:t>
            </a:r>
            <a:r>
              <a:rPr lang="en-US" sz="4400" dirty="0" err="1" smtClean="0"/>
              <a:t>cout</a:t>
            </a:r>
            <a:r>
              <a:rPr lang="en-US" sz="4400" dirty="0" smtClean="0"/>
              <a:t> &lt;&lt; "Cannot find file"&lt;&lt; </a:t>
            </a:r>
            <a:r>
              <a:rPr lang="en-US" sz="4400" dirty="0" err="1" smtClean="0"/>
              <a:t>endl</a:t>
            </a:r>
            <a:r>
              <a:rPr lang="en-US" sz="4400" dirty="0" smtClean="0"/>
              <a:t>;</a:t>
            </a:r>
          </a:p>
          <a:p>
            <a:r>
              <a:rPr lang="en-US" sz="4400" dirty="0" smtClean="0"/>
              <a:t>	}</a:t>
            </a:r>
          </a:p>
          <a:p>
            <a:r>
              <a:rPr lang="en-US" sz="4400" dirty="0" smtClean="0"/>
              <a:t> else</a:t>
            </a:r>
          </a:p>
          <a:p>
            <a:r>
              <a:rPr lang="en-US" sz="4400" dirty="0" err="1" smtClean="0"/>
              <a:t>outfile</a:t>
            </a:r>
            <a:r>
              <a:rPr lang="en-US" sz="4400" dirty="0" smtClean="0"/>
              <a:t>&lt;&lt;"The prorated data for JAPAN is as follows"&lt;&lt;</a:t>
            </a:r>
            <a:r>
              <a:rPr lang="en-US" sz="4400" dirty="0" err="1" smtClean="0"/>
              <a:t>endl</a:t>
            </a:r>
            <a:r>
              <a:rPr lang="en-US" sz="4400" dirty="0" smtClean="0"/>
              <a:t>;</a:t>
            </a:r>
          </a:p>
          <a:p>
            <a:r>
              <a:rPr lang="en-US" sz="4400" dirty="0" err="1" smtClean="0"/>
              <a:t>outfile</a:t>
            </a:r>
            <a:r>
              <a:rPr lang="en-US" sz="4400" dirty="0" smtClean="0"/>
              <a:t>&lt;&lt;</a:t>
            </a:r>
            <a:r>
              <a:rPr lang="en-US" sz="4400" dirty="0" err="1" smtClean="0"/>
              <a:t>endl</a:t>
            </a:r>
            <a:r>
              <a:rPr lang="en-US" sz="4400" dirty="0" smtClean="0"/>
              <a:t>;</a:t>
            </a:r>
          </a:p>
          <a:p>
            <a:r>
              <a:rPr lang="en-US" sz="4400" dirty="0" err="1" smtClean="0"/>
              <a:t>outfile</a:t>
            </a:r>
            <a:r>
              <a:rPr lang="en-US" sz="4400" dirty="0" smtClean="0"/>
              <a:t>&lt;&lt;"Year"&lt;&lt;</a:t>
            </a:r>
            <a:r>
              <a:rPr lang="en-US" sz="4400" dirty="0" err="1" smtClean="0"/>
              <a:t>setw</a:t>
            </a:r>
            <a:r>
              <a:rPr lang="en-US" sz="4400" dirty="0" smtClean="0"/>
              <a:t>(20)&lt;&lt;"JOPT"&lt;&lt;</a:t>
            </a:r>
            <a:r>
              <a:rPr lang="en-US" sz="4400" dirty="0" err="1" smtClean="0"/>
              <a:t>setw</a:t>
            </a:r>
            <a:r>
              <a:rPr lang="en-US" sz="4400" dirty="0" smtClean="0"/>
              <a:t>(20)&lt;&lt;"JNGPT"&lt;&lt;</a:t>
            </a:r>
            <a:r>
              <a:rPr lang="en-US" sz="4400" dirty="0" err="1" smtClean="0"/>
              <a:t>setw</a:t>
            </a:r>
            <a:r>
              <a:rPr lang="en-US" sz="4400" dirty="0" smtClean="0"/>
              <a:t>(20)&lt;&lt;"JCPT"&lt;&lt;</a:t>
            </a:r>
            <a:r>
              <a:rPr lang="en-US" sz="4400" dirty="0" err="1" smtClean="0"/>
              <a:t>setw</a:t>
            </a:r>
            <a:r>
              <a:rPr lang="en-US" sz="4400" dirty="0" smtClean="0"/>
              <a:t>(20)&lt;&lt;"JEPT\n";</a:t>
            </a:r>
          </a:p>
          <a:p>
            <a:r>
              <a:rPr lang="en-US" sz="4400" dirty="0" smtClean="0"/>
              <a:t> </a:t>
            </a:r>
          </a:p>
          <a:p>
            <a:r>
              <a:rPr lang="en-US" sz="4400" dirty="0" smtClean="0"/>
              <a:t>for(</a:t>
            </a:r>
            <a:r>
              <a:rPr lang="en-US" sz="4400" dirty="0" err="1" smtClean="0"/>
              <a:t>int</a:t>
            </a:r>
            <a:r>
              <a:rPr lang="en-US" sz="4400" dirty="0" smtClean="0"/>
              <a:t> j=0; j&lt;10; j++) {</a:t>
            </a:r>
            <a:r>
              <a:rPr lang="en-US" sz="4400" dirty="0" err="1" smtClean="0"/>
              <a:t>infile</a:t>
            </a:r>
            <a:r>
              <a:rPr lang="en-US" sz="4400" dirty="0" smtClean="0"/>
              <a:t>&gt;&gt;Year&gt;&gt;</a:t>
            </a:r>
            <a:r>
              <a:rPr lang="en-US" sz="4400" dirty="0" err="1" smtClean="0"/>
              <a:t>JPop</a:t>
            </a:r>
            <a:r>
              <a:rPr lang="en-US" sz="4400" dirty="0" smtClean="0"/>
              <a:t>&gt;&gt;</a:t>
            </a:r>
            <a:r>
              <a:rPr lang="en-US" sz="4400" dirty="0" err="1" smtClean="0"/>
              <a:t>JOil</a:t>
            </a:r>
            <a:r>
              <a:rPr lang="en-US" sz="4400" dirty="0" smtClean="0"/>
              <a:t>&gt;&gt;JNG&gt;&gt;</a:t>
            </a:r>
            <a:r>
              <a:rPr lang="en-US" sz="4400" dirty="0" err="1" smtClean="0"/>
              <a:t>JCoal</a:t>
            </a:r>
            <a:r>
              <a:rPr lang="en-US" sz="4400" dirty="0" smtClean="0"/>
              <a:t>&gt;&gt;</a:t>
            </a:r>
            <a:r>
              <a:rPr lang="en-US" sz="4400" dirty="0" err="1" smtClean="0"/>
              <a:t>JElec</a:t>
            </a:r>
            <a:r>
              <a:rPr lang="en-US" sz="4400" dirty="0" smtClean="0"/>
              <a:t>;</a:t>
            </a:r>
          </a:p>
          <a:p>
            <a:r>
              <a:rPr lang="en-US" sz="4400" dirty="0" smtClean="0"/>
              <a:t>			</a:t>
            </a:r>
          </a:p>
          <a:p>
            <a:r>
              <a:rPr lang="en-US" sz="4400" dirty="0" smtClean="0"/>
              <a:t>	JOPT = (</a:t>
            </a:r>
            <a:r>
              <a:rPr lang="en-US" sz="4400" dirty="0" err="1" smtClean="0"/>
              <a:t>JOil</a:t>
            </a:r>
            <a:r>
              <a:rPr lang="en-US" sz="4400" dirty="0" smtClean="0"/>
              <a:t>/</a:t>
            </a:r>
            <a:r>
              <a:rPr lang="en-US" sz="4400" dirty="0" err="1" smtClean="0"/>
              <a:t>JPop</a:t>
            </a:r>
            <a:r>
              <a:rPr lang="en-US" sz="4400" dirty="0" smtClean="0"/>
              <a:t>)* 1000;</a:t>
            </a:r>
          </a:p>
          <a:p>
            <a:r>
              <a:rPr lang="en-US" sz="4400" dirty="0" smtClean="0"/>
              <a:t>	JNGPT = (JNG/</a:t>
            </a:r>
            <a:r>
              <a:rPr lang="en-US" sz="4400" dirty="0" err="1" smtClean="0"/>
              <a:t>JPop</a:t>
            </a:r>
            <a:r>
              <a:rPr lang="en-US" sz="4400" dirty="0" smtClean="0"/>
              <a:t>) * 1000;</a:t>
            </a:r>
          </a:p>
          <a:p>
            <a:r>
              <a:rPr lang="en-US" sz="4400" dirty="0" smtClean="0"/>
              <a:t>	JCPT = (</a:t>
            </a:r>
            <a:r>
              <a:rPr lang="en-US" sz="4400" dirty="0" err="1" smtClean="0"/>
              <a:t>JCoal</a:t>
            </a:r>
            <a:r>
              <a:rPr lang="en-US" sz="4400" dirty="0" smtClean="0"/>
              <a:t>/</a:t>
            </a:r>
            <a:r>
              <a:rPr lang="en-US" sz="4400" dirty="0" err="1" smtClean="0"/>
              <a:t>JPop</a:t>
            </a:r>
            <a:r>
              <a:rPr lang="en-US" sz="4400" dirty="0" smtClean="0"/>
              <a:t>)* 1000;</a:t>
            </a:r>
          </a:p>
          <a:p>
            <a:r>
              <a:rPr lang="en-US" sz="4400" dirty="0" smtClean="0"/>
              <a:t>	JEPT = (</a:t>
            </a:r>
            <a:r>
              <a:rPr lang="en-US" sz="4400" dirty="0" err="1" smtClean="0"/>
              <a:t>JElec</a:t>
            </a:r>
            <a:r>
              <a:rPr lang="en-US" sz="4400" dirty="0" smtClean="0"/>
              <a:t>/</a:t>
            </a:r>
            <a:r>
              <a:rPr lang="en-US" sz="4400" dirty="0" err="1" smtClean="0"/>
              <a:t>JPop</a:t>
            </a:r>
            <a:r>
              <a:rPr lang="en-US" sz="4400" dirty="0" smtClean="0"/>
              <a:t>)* 1000;</a:t>
            </a:r>
          </a:p>
          <a:p>
            <a:r>
              <a:rPr lang="en-US" sz="4400" dirty="0" smtClean="0"/>
              <a:t> </a:t>
            </a:r>
          </a:p>
          <a:p>
            <a:r>
              <a:rPr lang="en-US" sz="4400" dirty="0" err="1" smtClean="0"/>
              <a:t>outfile</a:t>
            </a:r>
            <a:r>
              <a:rPr lang="en-US" sz="4400" dirty="0" smtClean="0"/>
              <a:t>&lt;&lt;Year&lt;&lt;</a:t>
            </a:r>
            <a:r>
              <a:rPr lang="en-US" sz="4400" dirty="0" err="1" smtClean="0"/>
              <a:t>setw</a:t>
            </a:r>
            <a:r>
              <a:rPr lang="en-US" sz="4400" dirty="0" smtClean="0"/>
              <a:t>(20)&lt;&lt;JOPT&lt;&lt;</a:t>
            </a:r>
            <a:r>
              <a:rPr lang="en-US" sz="4400" dirty="0" err="1" smtClean="0"/>
              <a:t>setw</a:t>
            </a:r>
            <a:r>
              <a:rPr lang="en-US" sz="4400" dirty="0" smtClean="0"/>
              <a:t>(20)&lt;&lt;</a:t>
            </a:r>
          </a:p>
          <a:p>
            <a:r>
              <a:rPr lang="en-US" sz="4400" dirty="0" smtClean="0"/>
              <a:t>JNGPT&lt;&lt;</a:t>
            </a:r>
            <a:r>
              <a:rPr lang="en-US" sz="4400" dirty="0" err="1" smtClean="0"/>
              <a:t>setw</a:t>
            </a:r>
            <a:r>
              <a:rPr lang="en-US" sz="4400" dirty="0" smtClean="0"/>
              <a:t>(20)&lt;&lt;JCPT&lt;&lt;</a:t>
            </a:r>
            <a:r>
              <a:rPr lang="en-US" sz="4400" dirty="0" err="1" smtClean="0"/>
              <a:t>setw</a:t>
            </a:r>
            <a:r>
              <a:rPr lang="en-US" sz="4400" dirty="0" smtClean="0"/>
              <a:t>(20)&lt;&lt;JEPT&lt;&lt;</a:t>
            </a:r>
          </a:p>
          <a:p>
            <a:r>
              <a:rPr lang="en-US" sz="4400" dirty="0" err="1" smtClean="0"/>
              <a:t>endl</a:t>
            </a:r>
            <a:r>
              <a:rPr lang="en-US" sz="4400" dirty="0" smtClean="0"/>
              <a:t>;</a:t>
            </a:r>
          </a:p>
          <a:p>
            <a:r>
              <a:rPr lang="en-US" sz="4400" dirty="0" smtClean="0"/>
              <a:t>}   </a:t>
            </a:r>
          </a:p>
          <a:p>
            <a:r>
              <a:rPr lang="en-US" sz="4400" dirty="0" smtClean="0"/>
              <a:t> </a:t>
            </a:r>
          </a:p>
          <a:p>
            <a:r>
              <a:rPr lang="en-US" sz="4400" dirty="0" err="1" smtClean="0"/>
              <a:t>infile.close</a:t>
            </a:r>
            <a:r>
              <a:rPr lang="en-US" sz="4400" dirty="0" smtClean="0"/>
              <a:t>();</a:t>
            </a:r>
          </a:p>
          <a:p>
            <a:r>
              <a:rPr lang="en-US" sz="4400" dirty="0" err="1" smtClean="0"/>
              <a:t>outfile.close</a:t>
            </a:r>
            <a:r>
              <a:rPr lang="en-US" sz="4400" dirty="0" smtClean="0"/>
              <a:t>();</a:t>
            </a:r>
          </a:p>
          <a:p>
            <a:r>
              <a:rPr lang="en-US" sz="4400" dirty="0" smtClean="0"/>
              <a:t> </a:t>
            </a:r>
          </a:p>
          <a:p>
            <a:r>
              <a:rPr lang="en-US" sz="4400" dirty="0" smtClean="0"/>
              <a:t> </a:t>
            </a:r>
          </a:p>
          <a:p>
            <a:r>
              <a:rPr lang="en-US" sz="4400" dirty="0" smtClean="0"/>
              <a:t>return 0;</a:t>
            </a:r>
          </a:p>
          <a:p>
            <a:r>
              <a:rPr lang="en-US" sz="4400" dirty="0" smtClean="0"/>
              <a:t>}</a:t>
            </a:r>
          </a:p>
          <a:p>
            <a:pPr>
              <a:buNone/>
            </a:pPr>
            <a:r>
              <a:rPr lang="en-US" dirty="0" smtClean="0"/>
              <a:t> </a:t>
            </a:r>
          </a:p>
          <a:p>
            <a:pPr>
              <a:buNone/>
            </a:pPr>
            <a:endParaRPr lang="en-US" dirty="0"/>
          </a:p>
        </p:txBody>
      </p:sp>
      <p:sp>
        <p:nvSpPr>
          <p:cNvPr id="3" name="Title 2"/>
          <p:cNvSpPr>
            <a:spLocks noGrp="1"/>
          </p:cNvSpPr>
          <p:nvPr>
            <p:ph type="title"/>
          </p:nvPr>
        </p:nvSpPr>
        <p:spPr>
          <a:xfrm>
            <a:off x="457200" y="0"/>
            <a:ext cx="8229600" cy="1143000"/>
          </a:xfrm>
        </p:spPr>
        <p:txBody>
          <a:bodyPr>
            <a:normAutofit/>
          </a:bodyPr>
          <a:lstStyle/>
          <a:p>
            <a:r>
              <a:rPr lang="en-US" dirty="0" smtClean="0"/>
              <a:t>Program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We used data from the Energy Information Association (EIA) to compare the energy consumption of the US and Japan.  In order to find the consumption for every one thousand people, we took the consumption for each source of energy, and multiplied by one thousand.  After getting the results, we then divided by the population into 1000, which gave us a level field for comparison.  From the data we collected we can identify a trend of how much energy is being used by both nations.  The data shows that as the population increased year by year, the consumption of most energy sources increased also.  </a:t>
            </a:r>
          </a:p>
          <a:p>
            <a:endParaRPr lang="en-US" dirty="0"/>
          </a:p>
        </p:txBody>
      </p:sp>
      <p:sp>
        <p:nvSpPr>
          <p:cNvPr id="3" name="Title 2"/>
          <p:cNvSpPr>
            <a:spLocks noGrp="1"/>
          </p:cNvSpPr>
          <p:nvPr>
            <p:ph type="title"/>
          </p:nvPr>
        </p:nvSpPr>
        <p:spPr/>
        <p:txBody>
          <a:bodyPr/>
          <a:lstStyle/>
          <a:p>
            <a:r>
              <a:rPr lang="en-US" dirty="0" smtClean="0"/>
              <a:t>Results &amp; Conclusion</a:t>
            </a:r>
            <a:endParaRPr lang="en-US" dirty="0"/>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098" name="Picture 2" descr="C:\Documents and Settings\dterry\Local Settings\Temporary Internet Files\Content.IE5\WLQZOLEF\MCBD05590_0000[1].wmf"/>
          <p:cNvPicPr>
            <a:picLocks noChangeAspect="1" noChangeArrowheads="1"/>
          </p:cNvPicPr>
          <p:nvPr/>
        </p:nvPicPr>
        <p:blipFill>
          <a:blip r:embed="rId2"/>
          <a:srcRect/>
          <a:stretch>
            <a:fillRect/>
          </a:stretch>
        </p:blipFill>
        <p:spPr bwMode="auto">
          <a:xfrm>
            <a:off x="7543800" y="0"/>
            <a:ext cx="1600200" cy="179008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US consumption of coal, electricity, and oil has increased since 1996.  Natural gas consumption is the only source of energy that has decreased since the mid 90’s.  In contrast to the US, Japan’s oil consumption has steadily been decreasing from 1996 to 2005.  On the other hand Japan’s usage of coal, natural gas, and electricity has been increasing.  With the consumption of energy for every one thousand population, we were able to compare the consumption of energy for both countries by using regression plots.    </a:t>
            </a:r>
            <a:endParaRPr lang="en-US" dirty="0"/>
          </a:p>
        </p:txBody>
      </p:sp>
      <p:sp>
        <p:nvSpPr>
          <p:cNvPr id="3" name="Title 2"/>
          <p:cNvSpPr>
            <a:spLocks noGrp="1"/>
          </p:cNvSpPr>
          <p:nvPr>
            <p:ph type="title"/>
          </p:nvPr>
        </p:nvSpPr>
        <p:spPr/>
        <p:txBody>
          <a:bodyPr/>
          <a:lstStyle/>
          <a:p>
            <a:r>
              <a:rPr lang="en-US" dirty="0" smtClean="0"/>
              <a:t>Results &amp; Conclusion</a:t>
            </a:r>
            <a:endParaRPr lang="en-US" dirty="0"/>
          </a:p>
        </p:txBody>
      </p:sp>
      <p:pic>
        <p:nvPicPr>
          <p:cNvPr id="6148" name="Picture 4" descr="C:\Program Files\Microsoft Office\Media\CntCD1\ClipArt6\j0290769.wmf"/>
          <p:cNvPicPr>
            <a:picLocks noChangeAspect="1" noChangeArrowheads="1"/>
          </p:cNvPicPr>
          <p:nvPr/>
        </p:nvPicPr>
        <p:blipFill>
          <a:blip r:embed="rId2"/>
          <a:srcRect/>
          <a:stretch>
            <a:fillRect/>
          </a:stretch>
        </p:blipFill>
        <p:spPr bwMode="auto">
          <a:xfrm>
            <a:off x="7994210" y="4905469"/>
            <a:ext cx="1149790" cy="195253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regression plots allow us to determine whether a correlation exists between the energy usage of Japan and the US.  Overall we were able to conclude that no systematic comparison can be made between the energy usage of Japan and America, while there exist negative relations for oil, natural gas and coal usage between America and Japan per one thousand population and a positive relation for electricity.  </a:t>
            </a:r>
            <a:endParaRPr lang="en-US" dirty="0"/>
          </a:p>
        </p:txBody>
      </p:sp>
      <p:sp>
        <p:nvSpPr>
          <p:cNvPr id="3" name="Title 2"/>
          <p:cNvSpPr>
            <a:spLocks noGrp="1"/>
          </p:cNvSpPr>
          <p:nvPr>
            <p:ph type="title"/>
          </p:nvPr>
        </p:nvSpPr>
        <p:spPr>
          <a:xfrm>
            <a:off x="457200" y="152400"/>
            <a:ext cx="8229600" cy="1143000"/>
          </a:xfrm>
        </p:spPr>
        <p:txBody>
          <a:bodyPr/>
          <a:lstStyle/>
          <a:p>
            <a:r>
              <a:rPr lang="en-US" smtClean="0"/>
              <a:t>Results &amp; Conclusion</a:t>
            </a:r>
            <a:endParaRPr lang="en-US" dirty="0"/>
          </a:p>
        </p:txBody>
      </p:sp>
      <p:pic>
        <p:nvPicPr>
          <p:cNvPr id="5123" name="Picture 3" descr="C:\Program Files\Microsoft Office\Media\CntCD1\ClipArt2\j0217838.wmf"/>
          <p:cNvPicPr>
            <a:picLocks noChangeAspect="1" noChangeArrowheads="1"/>
          </p:cNvPicPr>
          <p:nvPr/>
        </p:nvPicPr>
        <p:blipFill>
          <a:blip r:embed="rId3"/>
          <a:srcRect/>
          <a:stretch>
            <a:fillRect/>
          </a:stretch>
        </p:blipFill>
        <p:spPr bwMode="auto">
          <a:xfrm>
            <a:off x="7848600" y="5262671"/>
            <a:ext cx="1295400" cy="159532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sz="2500" i="1" dirty="0" smtClean="0"/>
              <a:t>The American Heritage® Dictionary of the English Language, Fourth Edition</a:t>
            </a:r>
            <a:r>
              <a:rPr lang="en-US" sz="2500" dirty="0" smtClean="0"/>
              <a:t>. Houghton Mifflin Company, 2004. Retrieved May 20, 2008. &lt;Dictionary.com </a:t>
            </a:r>
            <a:r>
              <a:rPr lang="en-US" sz="2500" u="sng" dirty="0" smtClean="0"/>
              <a:t>http://dictionary.reference.com/browse/electricity</a:t>
            </a:r>
            <a:r>
              <a:rPr lang="en-US" sz="2500" dirty="0" smtClean="0"/>
              <a:t>&gt;.</a:t>
            </a:r>
          </a:p>
          <a:p>
            <a:endParaRPr lang="en-US" sz="2500" i="1" dirty="0" smtClean="0"/>
          </a:p>
          <a:p>
            <a:r>
              <a:rPr lang="en-US" sz="2500" i="1" dirty="0" smtClean="0"/>
              <a:t>The American Heritage® Dictionary of the English Language, Fourth Edition</a:t>
            </a:r>
            <a:r>
              <a:rPr lang="en-US" sz="2500" dirty="0" smtClean="0"/>
              <a:t>. Houghton Mifflin Company, 2004. Retrieved May 20, 2008. &lt;Dictionary.com </a:t>
            </a:r>
            <a:r>
              <a:rPr lang="en-US" sz="2500" u="sng" dirty="0" smtClean="0"/>
              <a:t>http://dictionary.reference.com/browse/natural gas</a:t>
            </a:r>
            <a:r>
              <a:rPr lang="en-US" sz="2500" dirty="0" smtClean="0"/>
              <a:t>&gt;.</a:t>
            </a:r>
          </a:p>
          <a:p>
            <a:endParaRPr lang="en-US" sz="2500" i="1" dirty="0" smtClean="0"/>
          </a:p>
          <a:p>
            <a:r>
              <a:rPr lang="en-US" sz="2500" i="1" dirty="0" smtClean="0"/>
              <a:t>The American Heritage® Dictionary of the English Language, Fourth Edition</a:t>
            </a:r>
            <a:r>
              <a:rPr lang="en-US" sz="2500" dirty="0" smtClean="0"/>
              <a:t>. Houghton Mifflin Company, 2004. Retrieved May 20, 2008. &lt;Dictionary.com </a:t>
            </a:r>
            <a:r>
              <a:rPr lang="en-US" sz="2500" u="sng" dirty="0" smtClean="0"/>
              <a:t>http://dictionary.reference.com/browse/coal</a:t>
            </a:r>
            <a:r>
              <a:rPr lang="en-US" sz="2500" dirty="0" smtClean="0"/>
              <a:t>&gt;.</a:t>
            </a:r>
          </a:p>
          <a:p>
            <a:endParaRPr lang="en-US" sz="2500" i="1" dirty="0" smtClean="0"/>
          </a:p>
          <a:p>
            <a:r>
              <a:rPr lang="en-US" sz="2500" i="1" dirty="0" smtClean="0"/>
              <a:t>The American Heritage® Dictionary of the English Language, Fourth Edition</a:t>
            </a:r>
            <a:r>
              <a:rPr lang="en-US" sz="2500" dirty="0" smtClean="0"/>
              <a:t>. Houghton Mifflin Company, 2004. Retrieved May 20, 2008. &lt;Dictionary.com </a:t>
            </a:r>
            <a:r>
              <a:rPr lang="en-US" sz="2500" u="sng" dirty="0" smtClean="0"/>
              <a:t>http://dictionary.reference.com/browse/oil</a:t>
            </a:r>
            <a:r>
              <a:rPr lang="en-US" sz="2500" dirty="0" smtClean="0"/>
              <a:t>&gt;.</a:t>
            </a:r>
          </a:p>
          <a:p>
            <a:endParaRPr lang="en-US" sz="2500" dirty="0" smtClean="0"/>
          </a:p>
          <a:p>
            <a:r>
              <a:rPr lang="en-US" sz="2500" dirty="0" smtClean="0"/>
              <a:t>Energy Information Administration.</a:t>
            </a:r>
            <a:br>
              <a:rPr lang="en-US" sz="2500" dirty="0" smtClean="0"/>
            </a:br>
            <a:r>
              <a:rPr lang="en-US" sz="2500" dirty="0" smtClean="0"/>
              <a:t>United States Energy Profile Retrieved May 15, 2008</a:t>
            </a:r>
            <a:br>
              <a:rPr lang="en-US" sz="2500" dirty="0" smtClean="0"/>
            </a:br>
            <a:r>
              <a:rPr lang="en-US" sz="2500" u="sng" dirty="0" smtClean="0"/>
              <a:t>http://tonto.eia.doe.gov/country/country_time_series.cfm?fips=US</a:t>
            </a:r>
            <a:br>
              <a:rPr lang="en-US" sz="2500" u="sng" dirty="0" smtClean="0"/>
            </a:br>
            <a:endParaRPr lang="en-US" sz="2500" dirty="0" smtClean="0"/>
          </a:p>
          <a:p>
            <a:r>
              <a:rPr lang="en-US" sz="2500" dirty="0" smtClean="0"/>
              <a:t>Energy Information Administration.</a:t>
            </a:r>
            <a:br>
              <a:rPr lang="en-US" sz="2500" dirty="0" smtClean="0"/>
            </a:br>
            <a:r>
              <a:rPr lang="en-US" sz="2500" dirty="0" smtClean="0"/>
              <a:t>Japan Energy Profile Retrieved</a:t>
            </a:r>
            <a:br>
              <a:rPr lang="en-US" sz="2500" dirty="0" smtClean="0"/>
            </a:br>
            <a:r>
              <a:rPr lang="en-US" sz="2500" u="sng" dirty="0" smtClean="0"/>
              <a:t>http://tonto.eia.doe.gov/country/country_energy_data.cfm?fips=JA</a:t>
            </a:r>
            <a:br>
              <a:rPr lang="en-US" sz="2500" u="sng" dirty="0" smtClean="0"/>
            </a:br>
            <a:endParaRPr lang="en-US" sz="2500" dirty="0" smtClean="0"/>
          </a:p>
          <a:p>
            <a:r>
              <a:rPr lang="en-US" sz="2500" dirty="0" smtClean="0"/>
              <a:t>Retrieved  May 21, 2008, from</a:t>
            </a:r>
            <a:br>
              <a:rPr lang="en-US" sz="2500" dirty="0" smtClean="0"/>
            </a:br>
            <a:r>
              <a:rPr lang="en-US" sz="2500" u="sng" dirty="0" smtClean="0"/>
              <a:t>http://www.theodora.com/wfb/</a:t>
            </a:r>
            <a:endParaRPr lang="en-US" sz="2500" dirty="0" smtClean="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Our thanks to Elizabeth City State University’s CSSV Center, the National Association of Mathematicians Inc. (NAM), the Department of Energy (</a:t>
            </a:r>
            <a:r>
              <a:rPr lang="en-US" dirty="0" err="1" smtClean="0"/>
              <a:t>DoE</a:t>
            </a:r>
            <a:r>
              <a:rPr lang="en-US" dirty="0" smtClean="0"/>
              <a:t>), Dr. J. Houston, Dr. </a:t>
            </a:r>
            <a:r>
              <a:rPr lang="en-US" dirty="0" err="1" smtClean="0"/>
              <a:t>Kulkarni</a:t>
            </a:r>
            <a:r>
              <a:rPr lang="en-US" dirty="0" smtClean="0"/>
              <a:t>, Dr. Chandler, Dr. Bland, Dr. Alexander, Dr. Lawrence, Dr. </a:t>
            </a:r>
            <a:r>
              <a:rPr lang="en-US" dirty="0" err="1" smtClean="0"/>
              <a:t>Luttamaguzi</a:t>
            </a:r>
            <a:r>
              <a:rPr lang="en-US" dirty="0" smtClean="0"/>
              <a:t>, Mr. K. Jones, Mr. Lee Hayden, and Ms. Johnson for allowing use to participate in an Undergraduate Research Program.</a:t>
            </a:r>
          </a:p>
          <a:p>
            <a:pPr>
              <a:buNone/>
            </a:pPr>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Acknowledgements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1026" name="Picture 2" descr="C:\Documents and Settings\dterry\Local Settings\Temporary Internet Files\Content.IE5\HB2LU16Y\MCj04348590000[1].png"/>
          <p:cNvPicPr>
            <a:picLocks noGrp="1" noChangeAspect="1" noChangeArrowheads="1"/>
          </p:cNvPicPr>
          <p:nvPr>
            <p:ph idx="1"/>
          </p:nvPr>
        </p:nvPicPr>
        <p:blipFill>
          <a:blip r:embed="rId2"/>
          <a:srcRect/>
          <a:stretch>
            <a:fillRect/>
          </a:stretch>
        </p:blipFill>
        <p:spPr bwMode="auto">
          <a:xfrm>
            <a:off x="3200400" y="2438400"/>
            <a:ext cx="2609850" cy="26098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534400" cy="4690872"/>
          </a:xfrm>
        </p:spPr>
        <p:txBody>
          <a:bodyPr>
            <a:normAutofit/>
          </a:bodyPr>
          <a:lstStyle/>
          <a:p>
            <a:pPr>
              <a:defRPr/>
            </a:pPr>
            <a:r>
              <a:rPr lang="en-US" sz="2600" dirty="0" smtClean="0"/>
              <a:t>	</a:t>
            </a:r>
            <a:r>
              <a:rPr lang="en-US" sz="2000" dirty="0" smtClean="0"/>
              <a:t>In this study a comparison of consumption of various forms of energy by America and Japan, is made for the years 1996 through 2005. The existing data of annual usage of oil, natural gas, coal and electricity by America and Japan, will be prorated for 1000 population and a regression analysis is performed, for each form.  It is found that per 1000 population for each of oil, natural gas and coal there is a negative relation for consumption by America and Japan and electricity consumption is positive. The correlation coefficients for the decreasing trend for oil, natural gas and coal and increasing trend for electricity are not significant to conclude that a pattern exists for comparison.</a:t>
            </a:r>
            <a:endParaRPr lang="en-US" sz="2000" dirty="0"/>
          </a:p>
        </p:txBody>
      </p:sp>
      <p:sp>
        <p:nvSpPr>
          <p:cNvPr id="3" name="Title 2"/>
          <p:cNvSpPr>
            <a:spLocks noGrp="1"/>
          </p:cNvSpPr>
          <p:nvPr>
            <p:ph type="title"/>
          </p:nvPr>
        </p:nvSpPr>
        <p:spPr/>
        <p:txBody>
          <a:bodyPr/>
          <a:lstStyle/>
          <a:p>
            <a:r>
              <a:rPr lang="en-US" dirty="0" smtClean="0"/>
              <a:t>Abstract</a:t>
            </a:r>
            <a:endParaRPr lang="en-US" dirty="0"/>
          </a:p>
        </p:txBody>
      </p:sp>
      <p:pic>
        <p:nvPicPr>
          <p:cNvPr id="2051" name="Picture 3" descr="C:\Program Files\Microsoft Office\Media\CntCD1\ClipArt3\j0233010.wmf"/>
          <p:cNvPicPr>
            <a:picLocks noChangeAspect="1" noChangeArrowheads="1"/>
          </p:cNvPicPr>
          <p:nvPr/>
        </p:nvPicPr>
        <p:blipFill>
          <a:blip r:embed="rId2"/>
          <a:srcRect/>
          <a:stretch>
            <a:fillRect/>
          </a:stretch>
        </p:blipFill>
        <p:spPr bwMode="auto">
          <a:xfrm>
            <a:off x="6477000" y="4993445"/>
            <a:ext cx="2514600" cy="186455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Formula</a:t>
            </a:r>
            <a:endParaRPr lang="en-US" dirty="0"/>
          </a:p>
        </p:txBody>
      </p:sp>
      <p:sp>
        <p:nvSpPr>
          <p:cNvPr id="5" name="Content Placeholder 4"/>
          <p:cNvSpPr>
            <a:spLocks noGrp="1"/>
          </p:cNvSpPr>
          <p:nvPr>
            <p:ph idx="1"/>
          </p:nvPr>
        </p:nvSpPr>
        <p:spPr/>
        <p:txBody>
          <a:bodyPr/>
          <a:lstStyle/>
          <a:p>
            <a:r>
              <a:rPr lang="en-US" dirty="0" smtClean="0"/>
              <a:t>Prorated consumption formula</a:t>
            </a:r>
          </a:p>
          <a:p>
            <a:endParaRPr lang="en-US" dirty="0" smtClean="0"/>
          </a:p>
          <a:p>
            <a:endParaRPr lang="en-US" dirty="0" smtClean="0"/>
          </a:p>
          <a:p>
            <a:endParaRPr lang="en-US" dirty="0" smtClean="0"/>
          </a:p>
          <a:p>
            <a:r>
              <a:rPr lang="en-US" dirty="0" smtClean="0"/>
              <a:t>Used to calculate the consumption of energy for every one thousand population.</a:t>
            </a:r>
          </a:p>
        </p:txBody>
      </p:sp>
      <p:pic>
        <p:nvPicPr>
          <p:cNvPr id="6" name="Content Placeholder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95600" y="2209800"/>
            <a:ext cx="3014472" cy="815681"/>
          </a:xfrm>
          <a:prstGeom prst="rect">
            <a:avLst/>
          </a:prstGeom>
          <a:solidFill>
            <a:schemeClr val="accent1">
              <a:alpha val="79000"/>
            </a:schemeClr>
          </a:solidFill>
        </p:spPr>
      </p:pic>
      <p:pic>
        <p:nvPicPr>
          <p:cNvPr id="3074" name="Picture 2" descr="C:\Program Files\Microsoft Office\Media\CntCD1\ClipArt3\j0238023.wmf"/>
          <p:cNvPicPr>
            <a:picLocks noChangeAspect="1" noChangeArrowheads="1"/>
          </p:cNvPicPr>
          <p:nvPr/>
        </p:nvPicPr>
        <p:blipFill>
          <a:blip r:embed="rId3"/>
          <a:srcRect/>
          <a:stretch>
            <a:fillRect/>
          </a:stretch>
        </p:blipFill>
        <p:spPr bwMode="auto">
          <a:xfrm>
            <a:off x="6172200" y="4648200"/>
            <a:ext cx="2685861" cy="188915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dirty="0" smtClean="0"/>
              <a:t>Data</a:t>
            </a:r>
            <a:endParaRPr lang="en-US" dirty="0"/>
          </a:p>
        </p:txBody>
      </p:sp>
      <p:sp>
        <p:nvSpPr>
          <p:cNvPr id="5" name="Content Placeholder 4"/>
          <p:cNvSpPr>
            <a:spLocks noGrp="1"/>
          </p:cNvSpPr>
          <p:nvPr>
            <p:ph idx="1"/>
          </p:nvPr>
        </p:nvSpPr>
        <p:spPr>
          <a:xfrm>
            <a:off x="0" y="1066800"/>
            <a:ext cx="9144000" cy="5791200"/>
          </a:xfrm>
        </p:spPr>
        <p:txBody>
          <a:bodyPr/>
          <a:lstStyle/>
          <a:p>
            <a:pPr>
              <a:buNone/>
            </a:pPr>
            <a:r>
              <a:rPr lang="en-US" dirty="0" smtClean="0"/>
              <a:t>US Consumption          	     US Prorated</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US Population</a:t>
            </a:r>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graphicFrame>
        <p:nvGraphicFramePr>
          <p:cNvPr id="11" name="Table 10"/>
          <p:cNvGraphicFramePr>
            <a:graphicFrameLocks noGrp="1"/>
          </p:cNvGraphicFramePr>
          <p:nvPr/>
        </p:nvGraphicFramePr>
        <p:xfrm>
          <a:off x="36576" y="1621536"/>
          <a:ext cx="4114800" cy="2112264"/>
        </p:xfrm>
        <a:graphic>
          <a:graphicData uri="http://schemas.openxmlformats.org/drawingml/2006/table">
            <a:tbl>
              <a:tblPr/>
              <a:tblGrid>
                <a:gridCol w="822960"/>
                <a:gridCol w="822960"/>
                <a:gridCol w="822960"/>
                <a:gridCol w="822960"/>
                <a:gridCol w="822960"/>
              </a:tblGrid>
              <a:tr h="192024">
                <a:tc>
                  <a:txBody>
                    <a:bodyPr/>
                    <a:lstStyle/>
                    <a:p>
                      <a:pPr algn="l" fontAlgn="b"/>
                      <a:r>
                        <a:rPr lang="en-US" sz="1100" b="1" i="0" u="none" strike="noStrike" dirty="0">
                          <a:solidFill>
                            <a:srgbClr val="FFFFFF"/>
                          </a:solidFill>
                          <a:latin typeface="Calibri"/>
                        </a:rPr>
                        <a:t>Year</a:t>
                      </a:r>
                    </a:p>
                  </a:txBody>
                  <a:tcPr marL="9525" marR="9525" marT="9525" marB="0" anchor="b">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a:solidFill>
                            <a:srgbClr val="FFFFFF"/>
                          </a:solidFill>
                          <a:latin typeface="Calibri"/>
                        </a:rPr>
                        <a:t>Oil </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a:solidFill>
                            <a:srgbClr val="FFFFFF"/>
                          </a:solidFill>
                          <a:latin typeface="Calibri"/>
                        </a:rPr>
                        <a:t>Natural Gas</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a:solidFill>
                            <a:srgbClr val="FFFFFF"/>
                          </a:solidFill>
                          <a:latin typeface="Calibri"/>
                        </a:rPr>
                        <a:t>Coal</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smtClean="0">
                          <a:solidFill>
                            <a:srgbClr val="FFFFFF"/>
                          </a:solidFill>
                          <a:latin typeface="Calibri"/>
                        </a:rPr>
                        <a:t>Electricity</a:t>
                      </a:r>
                      <a:endParaRPr lang="en-US" sz="1100" b="1" i="0" u="none" strike="noStrike" dirty="0">
                        <a:solidFill>
                          <a:srgbClr val="FFFFFF"/>
                        </a:solidFill>
                        <a:latin typeface="Calibri"/>
                      </a:endParaRPr>
                    </a:p>
                  </a:txBody>
                  <a:tcPr marL="9525" marR="9525" marT="9525" marB="0" anchor="b">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r>
              <a:tr h="192024">
                <a:tc>
                  <a:txBody>
                    <a:bodyPr/>
                    <a:lstStyle/>
                    <a:p>
                      <a:pPr algn="r" fontAlgn="b"/>
                      <a:r>
                        <a:rPr lang="en-US" sz="1100" b="0" i="0" u="none" strike="noStrike">
                          <a:solidFill>
                            <a:srgbClr val="FFFFFF"/>
                          </a:solidFill>
                          <a:latin typeface="Calibri"/>
                        </a:rPr>
                        <a:t>1996</a:t>
                      </a:r>
                    </a:p>
                  </a:txBody>
                  <a:tcPr marL="9525" marR="9525" marT="9525" marB="0" anchor="b">
                    <a:lnL w="19050" cap="flat" cmpd="sng" algn="ctr">
                      <a:solidFill>
                        <a:schemeClr val="tx1"/>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18308.9</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22610</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dirty="0">
                          <a:solidFill>
                            <a:srgbClr val="FFFFFF"/>
                          </a:solidFill>
                          <a:latin typeface="Calibri"/>
                        </a:rPr>
                        <a:t>1006.3</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3253.8</a:t>
                      </a:r>
                    </a:p>
                  </a:txBody>
                  <a:tcPr marL="9525" marR="9525" marT="9525" marB="0" anchor="b">
                    <a:lnL>
                      <a:noFill/>
                    </a:lnL>
                    <a:lnR w="1905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46D0A"/>
                    </a:solidFill>
                  </a:tcPr>
                </a:tc>
              </a:tr>
              <a:tr h="192024">
                <a:tc>
                  <a:txBody>
                    <a:bodyPr/>
                    <a:lstStyle/>
                    <a:p>
                      <a:pPr algn="r" fontAlgn="b"/>
                      <a:r>
                        <a:rPr lang="en-US" sz="1100" b="0" i="0" u="none" strike="noStrike">
                          <a:solidFill>
                            <a:srgbClr val="FFFFFF"/>
                          </a:solidFill>
                          <a:latin typeface="Calibri"/>
                        </a:rPr>
                        <a:t>1997</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18620.3</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22737</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1029.5</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dirty="0">
                          <a:solidFill>
                            <a:srgbClr val="FFFFFF"/>
                          </a:solidFill>
                          <a:latin typeface="Calibri"/>
                        </a:rPr>
                        <a:t>3301.8</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1998</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18917.1</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22246</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1037.1</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dirty="0">
                          <a:solidFill>
                            <a:srgbClr val="FFFFFF"/>
                          </a:solidFill>
                          <a:latin typeface="Calibri"/>
                        </a:rPr>
                        <a:t>3425.1</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1999</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19519.3</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22405</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dirty="0">
                          <a:solidFill>
                            <a:srgbClr val="FFFFFF"/>
                          </a:solidFill>
                          <a:latin typeface="Calibri"/>
                        </a:rPr>
                        <a:t>1038.6</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3483.7</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2000</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19701.1</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23333</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1084.1</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3592.4</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2001</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19648.7</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22239</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1060.1</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3557.1</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2002</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19761.3</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23007</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1066.4</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dirty="0">
                          <a:solidFill>
                            <a:srgbClr val="FFFFFF"/>
                          </a:solidFill>
                          <a:latin typeface="Calibri"/>
                        </a:rPr>
                        <a:t>3631.7</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2003</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dirty="0">
                          <a:solidFill>
                            <a:srgbClr val="FFFFFF"/>
                          </a:solidFill>
                          <a:latin typeface="Calibri"/>
                        </a:rPr>
                        <a:t>20033.5</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dirty="0">
                          <a:solidFill>
                            <a:srgbClr val="FFFFFF"/>
                          </a:solidFill>
                          <a:latin typeface="Calibri"/>
                        </a:rPr>
                        <a:t>22277</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1094.9</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3662</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2004</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20731.2</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22389</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1107.3</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3715.9</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2005</a:t>
                      </a:r>
                    </a:p>
                  </a:txBody>
                  <a:tcPr marL="9525" marR="9525" marT="9525" marB="0" anchor="b">
                    <a:lnL w="1905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a:solidFill>
                            <a:srgbClr val="FFFFFF"/>
                          </a:solidFill>
                          <a:latin typeface="Calibri"/>
                        </a:rPr>
                        <a:t>20802.2</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a:solidFill>
                            <a:srgbClr val="FFFFFF"/>
                          </a:solidFill>
                          <a:latin typeface="Calibri"/>
                        </a:rPr>
                        <a:t>22241</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dirty="0">
                          <a:solidFill>
                            <a:srgbClr val="FFFFFF"/>
                          </a:solidFill>
                          <a:latin typeface="Calibri"/>
                        </a:rPr>
                        <a:t>1125.5</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dirty="0">
                          <a:solidFill>
                            <a:srgbClr val="FFFFFF"/>
                          </a:solidFill>
                          <a:latin typeface="Calibri"/>
                        </a:rPr>
                        <a:t>3815.7</a:t>
                      </a:r>
                    </a:p>
                  </a:txBody>
                  <a:tcPr marL="9525" marR="9525" marT="9525" marB="0" anchor="b">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solidFill>
                      <a:srgbClr val="F79646"/>
                    </a:solidFill>
                  </a:tcPr>
                </a:tc>
              </a:tr>
            </a:tbl>
          </a:graphicData>
        </a:graphic>
      </p:graphicFrame>
      <p:graphicFrame>
        <p:nvGraphicFramePr>
          <p:cNvPr id="15" name="Table 14"/>
          <p:cNvGraphicFramePr>
            <a:graphicFrameLocks noGrp="1"/>
          </p:cNvGraphicFramePr>
          <p:nvPr/>
        </p:nvGraphicFramePr>
        <p:xfrm>
          <a:off x="5029200" y="1591056"/>
          <a:ext cx="4114800" cy="2112264"/>
        </p:xfrm>
        <a:graphic>
          <a:graphicData uri="http://schemas.openxmlformats.org/drawingml/2006/table">
            <a:tbl>
              <a:tblPr/>
              <a:tblGrid>
                <a:gridCol w="822960"/>
                <a:gridCol w="822960"/>
                <a:gridCol w="822960"/>
                <a:gridCol w="822960"/>
                <a:gridCol w="822960"/>
              </a:tblGrid>
              <a:tr h="192024">
                <a:tc>
                  <a:txBody>
                    <a:bodyPr/>
                    <a:lstStyle/>
                    <a:p>
                      <a:pPr algn="l" fontAlgn="b"/>
                      <a:r>
                        <a:rPr lang="en-US" sz="1100" b="1" i="0" u="none" strike="noStrike" dirty="0">
                          <a:solidFill>
                            <a:srgbClr val="FFFFFF"/>
                          </a:solidFill>
                          <a:latin typeface="Calibri"/>
                        </a:rPr>
                        <a:t>Year</a:t>
                      </a:r>
                    </a:p>
                  </a:txBody>
                  <a:tcPr marL="9525" marR="9525" marT="9525" marB="0" anchor="b">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a:solidFill>
                            <a:srgbClr val="FFFFFF"/>
                          </a:solidFill>
                          <a:latin typeface="Calibri"/>
                        </a:rPr>
                        <a:t>Oil</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a:solidFill>
                            <a:srgbClr val="FFFFFF"/>
                          </a:solidFill>
                          <a:latin typeface="Calibri"/>
                        </a:rPr>
                        <a:t>Natural Gas</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a:solidFill>
                            <a:srgbClr val="FFFFFF"/>
                          </a:solidFill>
                          <a:latin typeface="Calibri"/>
                        </a:rPr>
                        <a:t>Coal</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a:solidFill>
                            <a:srgbClr val="FFFFFF"/>
                          </a:solidFill>
                          <a:latin typeface="Calibri"/>
                        </a:rPr>
                        <a:t>Electricity</a:t>
                      </a:r>
                    </a:p>
                  </a:txBody>
                  <a:tcPr marL="9525" marR="9525" marT="9525" marB="0" anchor="b">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r>
              <a:tr h="192024">
                <a:tc>
                  <a:txBody>
                    <a:bodyPr/>
                    <a:lstStyle/>
                    <a:p>
                      <a:pPr algn="r" fontAlgn="b"/>
                      <a:r>
                        <a:rPr lang="en-US" sz="1100" b="0" i="0" u="none" strike="noStrike">
                          <a:solidFill>
                            <a:srgbClr val="FFFFFF"/>
                          </a:solidFill>
                          <a:latin typeface="Calibri"/>
                        </a:rPr>
                        <a:t>1996</a:t>
                      </a:r>
                    </a:p>
                  </a:txBody>
                  <a:tcPr marL="9525" marR="9525" marT="9525" marB="0" anchor="b">
                    <a:lnL w="19050" cap="flat" cmpd="sng" algn="ctr">
                      <a:solidFill>
                        <a:schemeClr val="tx1"/>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0.0694</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0.0857</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0.0038</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0.0123</a:t>
                      </a:r>
                    </a:p>
                  </a:txBody>
                  <a:tcPr marL="9525" marR="9525" marT="9525" marB="0" anchor="b">
                    <a:lnL>
                      <a:noFill/>
                    </a:lnL>
                    <a:lnR w="1905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46D0A"/>
                    </a:solidFill>
                  </a:tcPr>
                </a:tc>
              </a:tr>
              <a:tr h="192024">
                <a:tc>
                  <a:txBody>
                    <a:bodyPr/>
                    <a:lstStyle/>
                    <a:p>
                      <a:pPr algn="r" fontAlgn="b"/>
                      <a:r>
                        <a:rPr lang="en-US" sz="1100" b="0" i="0" u="none" strike="noStrike">
                          <a:solidFill>
                            <a:srgbClr val="FFFFFF"/>
                          </a:solidFill>
                          <a:latin typeface="Calibri"/>
                        </a:rPr>
                        <a:t>1997</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dirty="0">
                          <a:solidFill>
                            <a:srgbClr val="FFFFFF"/>
                          </a:solidFill>
                          <a:latin typeface="Calibri"/>
                        </a:rPr>
                        <a:t>0.0695</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0.0849</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0.0038</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0.0123</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1998</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0.0700</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dirty="0">
                          <a:solidFill>
                            <a:srgbClr val="FFFFFF"/>
                          </a:solidFill>
                          <a:latin typeface="Calibri"/>
                        </a:rPr>
                        <a:t>0.0823</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0.0038</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0.0127</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1999</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0.0716</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0.0822</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0.0038</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0.0128</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2000</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0.0715</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0.0847</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0.0039</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0.0130</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2001</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0.0707</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0.0800</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0.0038</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0.0128</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dirty="0">
                          <a:solidFill>
                            <a:srgbClr val="FFFFFF"/>
                          </a:solidFill>
                          <a:latin typeface="Calibri"/>
                        </a:rPr>
                        <a:t>2002</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0.0704</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0.0820</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0.0038</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0.0129</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dirty="0">
                          <a:solidFill>
                            <a:srgbClr val="FFFFFF"/>
                          </a:solidFill>
                          <a:latin typeface="Calibri"/>
                        </a:rPr>
                        <a:t>2003</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0.0690</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0.0767</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0.0038</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0.0126</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2004</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0.0707</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0.0764</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0.0038</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0.0127</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2005</a:t>
                      </a:r>
                    </a:p>
                  </a:txBody>
                  <a:tcPr marL="9525" marR="9525" marT="9525" marB="0" anchor="b">
                    <a:lnL w="1905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a:solidFill>
                            <a:srgbClr val="FFFFFF"/>
                          </a:solidFill>
                          <a:latin typeface="Calibri"/>
                        </a:rPr>
                        <a:t>0.0703</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dirty="0">
                          <a:solidFill>
                            <a:srgbClr val="FFFFFF"/>
                          </a:solidFill>
                          <a:latin typeface="Calibri"/>
                        </a:rPr>
                        <a:t>0.0752</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a:solidFill>
                            <a:srgbClr val="FFFFFF"/>
                          </a:solidFill>
                          <a:latin typeface="Calibri"/>
                        </a:rPr>
                        <a:t>0.0038</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dirty="0">
                          <a:solidFill>
                            <a:srgbClr val="FFFFFF"/>
                          </a:solidFill>
                          <a:latin typeface="Calibri"/>
                        </a:rPr>
                        <a:t>0.0129</a:t>
                      </a:r>
                    </a:p>
                  </a:txBody>
                  <a:tcPr marL="9525" marR="9525" marT="9525" marB="0" anchor="b">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solidFill>
                      <a:srgbClr val="F79646"/>
                    </a:solidFill>
                  </a:tcPr>
                </a:tc>
              </a:tr>
            </a:tbl>
          </a:graphicData>
        </a:graphic>
      </p:graphicFrame>
      <p:graphicFrame>
        <p:nvGraphicFramePr>
          <p:cNvPr id="7" name="Table 6"/>
          <p:cNvGraphicFramePr>
            <a:graphicFrameLocks noGrp="1"/>
          </p:cNvGraphicFramePr>
          <p:nvPr/>
        </p:nvGraphicFramePr>
        <p:xfrm>
          <a:off x="3916680" y="4448175"/>
          <a:ext cx="1511300" cy="2105025"/>
        </p:xfrm>
        <a:graphic>
          <a:graphicData uri="http://schemas.openxmlformats.org/drawingml/2006/table">
            <a:tbl>
              <a:tblPr/>
              <a:tblGrid>
                <a:gridCol w="609600"/>
                <a:gridCol w="901700"/>
              </a:tblGrid>
              <a:tr h="200025">
                <a:tc>
                  <a:txBody>
                    <a:bodyPr/>
                    <a:lstStyle/>
                    <a:p>
                      <a:pPr algn="l" fontAlgn="b"/>
                      <a:r>
                        <a:rPr lang="en-US" sz="1100" b="1" i="0" u="none" strike="noStrike" dirty="0">
                          <a:solidFill>
                            <a:srgbClr val="FFFFFF"/>
                          </a:solidFill>
                          <a:latin typeface="Calibri"/>
                        </a:rPr>
                        <a:t>Year</a:t>
                      </a:r>
                    </a:p>
                  </a:txBody>
                  <a:tcPr marL="9525" marR="9525" marT="9525" marB="0" anchor="b">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smtClean="0">
                          <a:solidFill>
                            <a:srgbClr val="FFFFFF"/>
                          </a:solidFill>
                          <a:latin typeface="Calibri"/>
                        </a:rPr>
                        <a:t>Population</a:t>
                      </a:r>
                      <a:endParaRPr lang="en-US" sz="1100" b="1" i="0" u="none" strike="noStrike" dirty="0">
                        <a:solidFill>
                          <a:srgbClr val="FFFFFF"/>
                        </a:solidFill>
                        <a:latin typeface="Calibri"/>
                      </a:endParaRPr>
                    </a:p>
                  </a:txBody>
                  <a:tcPr marL="9525" marR="9525" marT="9525" marB="0" anchor="b">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r>
              <a:tr h="190500">
                <a:tc>
                  <a:txBody>
                    <a:bodyPr/>
                    <a:lstStyle/>
                    <a:p>
                      <a:pPr algn="r" fontAlgn="b"/>
                      <a:r>
                        <a:rPr lang="en-US" sz="1100" b="0" i="0" u="none" strike="noStrike">
                          <a:solidFill>
                            <a:srgbClr val="FFFFFF"/>
                          </a:solidFill>
                          <a:latin typeface="Calibri"/>
                        </a:rPr>
                        <a:t>1996</a:t>
                      </a:r>
                    </a:p>
                  </a:txBody>
                  <a:tcPr marL="9525" marR="9525" marT="9525" marB="0" anchor="b">
                    <a:lnL w="19050" cap="flat" cmpd="sng" algn="ctr">
                      <a:solidFill>
                        <a:schemeClr val="tx1"/>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263,814,032</a:t>
                      </a:r>
                    </a:p>
                  </a:txBody>
                  <a:tcPr marL="9525" marR="9525" marT="9525" marB="0" anchor="b">
                    <a:lnL>
                      <a:noFill/>
                    </a:lnL>
                    <a:lnR w="1905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46D0A"/>
                    </a:solidFill>
                  </a:tcPr>
                </a:tc>
              </a:tr>
              <a:tr h="190500">
                <a:tc>
                  <a:txBody>
                    <a:bodyPr/>
                    <a:lstStyle/>
                    <a:p>
                      <a:pPr algn="r" fontAlgn="b"/>
                      <a:r>
                        <a:rPr lang="en-US" sz="1100" b="0" i="0" u="none" strike="noStrike">
                          <a:solidFill>
                            <a:srgbClr val="FFFFFF"/>
                          </a:solidFill>
                          <a:latin typeface="Calibri"/>
                        </a:rPr>
                        <a:t>1997</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267,954,764</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0500">
                <a:tc>
                  <a:txBody>
                    <a:bodyPr/>
                    <a:lstStyle/>
                    <a:p>
                      <a:pPr algn="r" fontAlgn="b"/>
                      <a:r>
                        <a:rPr lang="en-US" sz="1100" b="0" i="0" u="none" strike="noStrike">
                          <a:solidFill>
                            <a:srgbClr val="FFFFFF"/>
                          </a:solidFill>
                          <a:latin typeface="Calibri"/>
                        </a:rPr>
                        <a:t>1998</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270,311,756</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0500">
                <a:tc>
                  <a:txBody>
                    <a:bodyPr/>
                    <a:lstStyle/>
                    <a:p>
                      <a:pPr algn="r" fontAlgn="b"/>
                      <a:r>
                        <a:rPr lang="en-US" sz="1100" b="0" i="0" u="none" strike="noStrike">
                          <a:solidFill>
                            <a:srgbClr val="FFFFFF"/>
                          </a:solidFill>
                          <a:latin typeface="Calibri"/>
                        </a:rPr>
                        <a:t>1999</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272,639,608</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0500">
                <a:tc>
                  <a:txBody>
                    <a:bodyPr/>
                    <a:lstStyle/>
                    <a:p>
                      <a:pPr algn="r" fontAlgn="b"/>
                      <a:r>
                        <a:rPr lang="en-US" sz="1100" b="0" i="0" u="none" strike="noStrike">
                          <a:solidFill>
                            <a:srgbClr val="FFFFFF"/>
                          </a:solidFill>
                          <a:latin typeface="Calibri"/>
                        </a:rPr>
                        <a:t>2000</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t"/>
                      <a:r>
                        <a:rPr lang="en-US" sz="1100" b="0" i="0" u="none" strike="noStrike" dirty="0">
                          <a:solidFill>
                            <a:srgbClr val="FFFFFF"/>
                          </a:solidFill>
                          <a:latin typeface="Calibri"/>
                        </a:rPr>
                        <a:t>275,562,673</a:t>
                      </a:r>
                    </a:p>
                  </a:txBody>
                  <a:tcPr marL="9525" marR="9525" marT="9525" marB="0">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0500">
                <a:tc>
                  <a:txBody>
                    <a:bodyPr/>
                    <a:lstStyle/>
                    <a:p>
                      <a:pPr algn="r" fontAlgn="b"/>
                      <a:r>
                        <a:rPr lang="en-US" sz="1100" b="0" i="0" u="none" strike="noStrike">
                          <a:solidFill>
                            <a:srgbClr val="FFFFFF"/>
                          </a:solidFill>
                          <a:latin typeface="Calibri"/>
                        </a:rPr>
                        <a:t>2001</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t"/>
                      <a:r>
                        <a:rPr lang="en-US" sz="1100" b="0" i="0" u="none" strike="noStrike">
                          <a:solidFill>
                            <a:srgbClr val="FFFFFF"/>
                          </a:solidFill>
                          <a:latin typeface="Calibri"/>
                        </a:rPr>
                        <a:t>278,058,881</a:t>
                      </a:r>
                    </a:p>
                  </a:txBody>
                  <a:tcPr marL="9525" marR="9525" marT="9525" marB="0">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0500">
                <a:tc>
                  <a:txBody>
                    <a:bodyPr/>
                    <a:lstStyle/>
                    <a:p>
                      <a:pPr algn="r" fontAlgn="b"/>
                      <a:r>
                        <a:rPr lang="en-US" sz="1100" b="0" i="0" u="none" strike="noStrike">
                          <a:solidFill>
                            <a:srgbClr val="FFFFFF"/>
                          </a:solidFill>
                          <a:latin typeface="Calibri"/>
                        </a:rPr>
                        <a:t>2002</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t"/>
                      <a:r>
                        <a:rPr lang="en-US" sz="1100" b="0" i="0" u="none" strike="noStrike">
                          <a:solidFill>
                            <a:srgbClr val="FFFFFF"/>
                          </a:solidFill>
                          <a:latin typeface="Calibri"/>
                        </a:rPr>
                        <a:t>280,562,489</a:t>
                      </a:r>
                    </a:p>
                  </a:txBody>
                  <a:tcPr marL="9525" marR="9525" marT="9525" marB="0">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0500">
                <a:tc>
                  <a:txBody>
                    <a:bodyPr/>
                    <a:lstStyle/>
                    <a:p>
                      <a:pPr algn="r" fontAlgn="b"/>
                      <a:r>
                        <a:rPr lang="en-US" sz="1100" b="0" i="0" u="none" strike="noStrike">
                          <a:solidFill>
                            <a:srgbClr val="FFFFFF"/>
                          </a:solidFill>
                          <a:latin typeface="Calibri"/>
                        </a:rPr>
                        <a:t>2003</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t"/>
                      <a:r>
                        <a:rPr lang="en-US" sz="1100" b="0" i="0" u="none" strike="noStrike">
                          <a:solidFill>
                            <a:srgbClr val="FFFFFF"/>
                          </a:solidFill>
                          <a:latin typeface="Calibri"/>
                        </a:rPr>
                        <a:t>290,342,554</a:t>
                      </a:r>
                    </a:p>
                  </a:txBody>
                  <a:tcPr marL="9525" marR="9525" marT="9525" marB="0">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0500">
                <a:tc>
                  <a:txBody>
                    <a:bodyPr/>
                    <a:lstStyle/>
                    <a:p>
                      <a:pPr algn="r" fontAlgn="b"/>
                      <a:r>
                        <a:rPr lang="en-US" sz="1100" b="0" i="0" u="none" strike="noStrike">
                          <a:solidFill>
                            <a:srgbClr val="FFFFFF"/>
                          </a:solidFill>
                          <a:latin typeface="Calibri"/>
                        </a:rPr>
                        <a:t>2004</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t"/>
                      <a:r>
                        <a:rPr lang="en-US" sz="1100" b="0" i="0" u="none" strike="noStrike">
                          <a:solidFill>
                            <a:srgbClr val="FFFFFF"/>
                          </a:solidFill>
                          <a:latin typeface="Calibri"/>
                        </a:rPr>
                        <a:t>293,027,571</a:t>
                      </a:r>
                    </a:p>
                  </a:txBody>
                  <a:tcPr marL="9525" marR="9525" marT="9525" marB="0">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0500">
                <a:tc>
                  <a:txBody>
                    <a:bodyPr/>
                    <a:lstStyle/>
                    <a:p>
                      <a:pPr algn="r" fontAlgn="b"/>
                      <a:r>
                        <a:rPr lang="en-US" sz="1100" b="0" i="0" u="none" strike="noStrike">
                          <a:solidFill>
                            <a:srgbClr val="FFFFFF"/>
                          </a:solidFill>
                          <a:latin typeface="Calibri"/>
                        </a:rPr>
                        <a:t>2005</a:t>
                      </a:r>
                    </a:p>
                  </a:txBody>
                  <a:tcPr marL="9525" marR="9525" marT="9525" marB="0" anchor="b">
                    <a:lnL w="1905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t"/>
                      <a:r>
                        <a:rPr lang="en-US" sz="1100" b="0" i="0" u="none" strike="noStrike" dirty="0">
                          <a:solidFill>
                            <a:srgbClr val="FFFFFF"/>
                          </a:solidFill>
                          <a:latin typeface="Calibri"/>
                        </a:rPr>
                        <a:t>295,734,134</a:t>
                      </a:r>
                    </a:p>
                  </a:txBody>
                  <a:tcPr marL="9525" marR="9525" marT="9525" marB="0">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solidFill>
                      <a:srgbClr val="F79646"/>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64291"/>
          </a:xfrm>
        </p:spPr>
        <p:txBody>
          <a:bodyPr/>
          <a:lstStyle/>
          <a:p>
            <a:pPr>
              <a:buNone/>
            </a:pPr>
            <a:r>
              <a:rPr lang="en-US" dirty="0" smtClean="0"/>
              <a:t>Japan Consumption			         Japan Prorated</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Japan’s Population</a:t>
            </a:r>
          </a:p>
        </p:txBody>
      </p:sp>
      <p:sp>
        <p:nvSpPr>
          <p:cNvPr id="3" name="Title 2"/>
          <p:cNvSpPr>
            <a:spLocks noGrp="1"/>
          </p:cNvSpPr>
          <p:nvPr>
            <p:ph type="title"/>
          </p:nvPr>
        </p:nvSpPr>
        <p:spPr>
          <a:xfrm>
            <a:off x="457200" y="0"/>
            <a:ext cx="8229600" cy="1143000"/>
          </a:xfrm>
        </p:spPr>
        <p:txBody>
          <a:bodyPr/>
          <a:lstStyle/>
          <a:p>
            <a:r>
              <a:rPr lang="en-US" dirty="0" smtClean="0"/>
              <a:t>Data Cont.</a:t>
            </a:r>
            <a:endParaRPr lang="en-US" dirty="0"/>
          </a:p>
        </p:txBody>
      </p:sp>
      <p:graphicFrame>
        <p:nvGraphicFramePr>
          <p:cNvPr id="4" name="Table 3"/>
          <p:cNvGraphicFramePr>
            <a:graphicFrameLocks noGrp="1"/>
          </p:cNvGraphicFramePr>
          <p:nvPr/>
        </p:nvGraphicFramePr>
        <p:xfrm>
          <a:off x="57912" y="1621536"/>
          <a:ext cx="4114800" cy="2112264"/>
        </p:xfrm>
        <a:graphic>
          <a:graphicData uri="http://schemas.openxmlformats.org/drawingml/2006/table">
            <a:tbl>
              <a:tblPr/>
              <a:tblGrid>
                <a:gridCol w="822960"/>
                <a:gridCol w="822960"/>
                <a:gridCol w="822960"/>
                <a:gridCol w="822960"/>
                <a:gridCol w="822960"/>
              </a:tblGrid>
              <a:tr h="192024">
                <a:tc>
                  <a:txBody>
                    <a:bodyPr/>
                    <a:lstStyle/>
                    <a:p>
                      <a:pPr algn="l" fontAlgn="b"/>
                      <a:r>
                        <a:rPr lang="en-US" sz="1100" b="1" i="0" u="none" strike="noStrike" dirty="0">
                          <a:solidFill>
                            <a:srgbClr val="FFFFFF"/>
                          </a:solidFill>
                          <a:latin typeface="Calibri"/>
                        </a:rPr>
                        <a:t>Year</a:t>
                      </a:r>
                    </a:p>
                  </a:txBody>
                  <a:tcPr marL="9525" marR="9525" marT="9525" marB="0" anchor="b">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a:solidFill>
                            <a:srgbClr val="FFFFFF"/>
                          </a:solidFill>
                          <a:latin typeface="Calibri"/>
                        </a:rPr>
                        <a:t>Oil</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a:solidFill>
                            <a:srgbClr val="FFFFFF"/>
                          </a:solidFill>
                          <a:latin typeface="Calibri"/>
                        </a:rPr>
                        <a:t>Natural Gas</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a:solidFill>
                            <a:srgbClr val="FFFFFF"/>
                          </a:solidFill>
                          <a:latin typeface="Calibri"/>
                        </a:rPr>
                        <a:t>Coal</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a:solidFill>
                            <a:srgbClr val="FFFFFF"/>
                          </a:solidFill>
                          <a:latin typeface="Calibri"/>
                        </a:rPr>
                        <a:t>Electricity</a:t>
                      </a:r>
                    </a:p>
                  </a:txBody>
                  <a:tcPr marL="9525" marR="9525" marT="9525" marB="0" anchor="b">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r>
              <a:tr h="192024">
                <a:tc>
                  <a:txBody>
                    <a:bodyPr/>
                    <a:lstStyle/>
                    <a:p>
                      <a:pPr algn="r" fontAlgn="b"/>
                      <a:r>
                        <a:rPr lang="en-US" sz="1100" b="0" i="0" u="none" strike="noStrike" dirty="0">
                          <a:solidFill>
                            <a:srgbClr val="FFFFFF"/>
                          </a:solidFill>
                          <a:latin typeface="Calibri"/>
                        </a:rPr>
                        <a:t>1996</a:t>
                      </a:r>
                    </a:p>
                  </a:txBody>
                  <a:tcPr marL="9525" marR="9525" marT="9525" marB="0" anchor="b">
                    <a:lnL w="19050" cap="flat" cmpd="sng" algn="ctr">
                      <a:solidFill>
                        <a:schemeClr val="tx1"/>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5739.5</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2390.1</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142.2</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916.9</a:t>
                      </a:r>
                    </a:p>
                  </a:txBody>
                  <a:tcPr marL="9525" marR="9525" marT="9525" marB="0" anchor="b">
                    <a:lnL>
                      <a:noFill/>
                    </a:lnL>
                    <a:lnR w="1905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46D0A"/>
                    </a:solidFill>
                  </a:tcPr>
                </a:tc>
              </a:tr>
              <a:tr h="192024">
                <a:tc>
                  <a:txBody>
                    <a:bodyPr/>
                    <a:lstStyle/>
                    <a:p>
                      <a:pPr algn="r" fontAlgn="b"/>
                      <a:r>
                        <a:rPr lang="en-US" sz="1100" b="0" i="0" u="none" strike="noStrike">
                          <a:solidFill>
                            <a:srgbClr val="FFFFFF"/>
                          </a:solidFill>
                          <a:latin typeface="Calibri"/>
                        </a:rPr>
                        <a:t>1997</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5697.2</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2439.5</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148.3</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944.1</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1998</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dirty="0">
                          <a:solidFill>
                            <a:srgbClr val="FFFFFF"/>
                          </a:solidFill>
                          <a:latin typeface="Calibri"/>
                        </a:rPr>
                        <a:t>5498.2</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2534.8</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140.6</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dirty="0">
                          <a:solidFill>
                            <a:srgbClr val="FFFFFF"/>
                          </a:solidFill>
                          <a:latin typeface="Calibri"/>
                        </a:rPr>
                        <a:t>949</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1999</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5614.5</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2735.6</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153.1</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dirty="0">
                          <a:solidFill>
                            <a:srgbClr val="FFFFFF"/>
                          </a:solidFill>
                          <a:latin typeface="Calibri"/>
                        </a:rPr>
                        <a:t>953.9</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2000</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5495.4</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2832.9</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168.8</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dirty="0">
                          <a:solidFill>
                            <a:srgbClr val="FFFFFF"/>
                          </a:solidFill>
                          <a:latin typeface="Calibri"/>
                        </a:rPr>
                        <a:t>946.3</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2001</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5394.4</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2830.6</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173.2</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930.5</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2002</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5301.3</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2927.6</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179.2</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949.9</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2003</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5415.9</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3044.6</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185.3</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936.8</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2024">
                <a:tc>
                  <a:txBody>
                    <a:bodyPr/>
                    <a:lstStyle/>
                    <a:p>
                      <a:pPr algn="r" fontAlgn="b"/>
                      <a:r>
                        <a:rPr lang="en-US" sz="1100" b="0" i="0" u="none" strike="noStrike">
                          <a:solidFill>
                            <a:srgbClr val="FFFFFF"/>
                          </a:solidFill>
                          <a:latin typeface="Calibri"/>
                        </a:rPr>
                        <a:t>2004</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5290.6</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3131</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203.4</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965.9</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2024">
                <a:tc>
                  <a:txBody>
                    <a:bodyPr/>
                    <a:lstStyle/>
                    <a:p>
                      <a:pPr algn="r" fontAlgn="b"/>
                      <a:r>
                        <a:rPr lang="en-US" sz="1100" b="0" i="0" u="none" strike="noStrike">
                          <a:solidFill>
                            <a:srgbClr val="FFFFFF"/>
                          </a:solidFill>
                          <a:latin typeface="Calibri"/>
                        </a:rPr>
                        <a:t>2005</a:t>
                      </a:r>
                    </a:p>
                  </a:txBody>
                  <a:tcPr marL="9525" marR="9525" marT="9525" marB="0" anchor="b">
                    <a:lnL w="1905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a:solidFill>
                            <a:srgbClr val="FFFFFF"/>
                          </a:solidFill>
                          <a:latin typeface="Calibri"/>
                        </a:rPr>
                        <a:t>5305.1</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dirty="0">
                          <a:solidFill>
                            <a:srgbClr val="FFFFFF"/>
                          </a:solidFill>
                          <a:latin typeface="Calibri"/>
                        </a:rPr>
                        <a:t>3080.8</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a:solidFill>
                            <a:srgbClr val="FFFFFF"/>
                          </a:solidFill>
                          <a:latin typeface="Calibri"/>
                        </a:rPr>
                        <a:t>196.3</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dirty="0">
                          <a:solidFill>
                            <a:srgbClr val="FFFFFF"/>
                          </a:solidFill>
                          <a:latin typeface="Calibri"/>
                        </a:rPr>
                        <a:t>974.2</a:t>
                      </a:r>
                    </a:p>
                  </a:txBody>
                  <a:tcPr marL="9525" marR="9525" marT="9525" marB="0" anchor="b">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solidFill>
                      <a:srgbClr val="F79646"/>
                    </a:solidFill>
                  </a:tcPr>
                </a:tc>
              </a:tr>
            </a:tbl>
          </a:graphicData>
        </a:graphic>
      </p:graphicFrame>
      <p:graphicFrame>
        <p:nvGraphicFramePr>
          <p:cNvPr id="5" name="Table 4"/>
          <p:cNvGraphicFramePr>
            <a:graphicFrameLocks noGrp="1"/>
          </p:cNvGraphicFramePr>
          <p:nvPr/>
        </p:nvGraphicFramePr>
        <p:xfrm>
          <a:off x="4998720" y="1612392"/>
          <a:ext cx="4114800" cy="2095500"/>
        </p:xfrm>
        <a:graphic>
          <a:graphicData uri="http://schemas.openxmlformats.org/drawingml/2006/table">
            <a:tbl>
              <a:tblPr/>
              <a:tblGrid>
                <a:gridCol w="822960"/>
                <a:gridCol w="822960"/>
                <a:gridCol w="822960"/>
                <a:gridCol w="822960"/>
                <a:gridCol w="822960"/>
              </a:tblGrid>
              <a:tr h="190500">
                <a:tc>
                  <a:txBody>
                    <a:bodyPr/>
                    <a:lstStyle/>
                    <a:p>
                      <a:pPr algn="l" fontAlgn="b"/>
                      <a:r>
                        <a:rPr lang="en-US" sz="1100" b="1" i="0" u="none" strike="noStrike" dirty="0">
                          <a:solidFill>
                            <a:srgbClr val="FFFFFF"/>
                          </a:solidFill>
                          <a:latin typeface="Calibri"/>
                        </a:rPr>
                        <a:t>Year</a:t>
                      </a:r>
                    </a:p>
                  </a:txBody>
                  <a:tcPr marL="9525" marR="9525" marT="9525" marB="0" anchor="b">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a:solidFill>
                            <a:srgbClr val="FFFFFF"/>
                          </a:solidFill>
                          <a:latin typeface="Calibri"/>
                        </a:rPr>
                        <a:t>Oil</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dirty="0">
                          <a:solidFill>
                            <a:srgbClr val="FFFFFF"/>
                          </a:solidFill>
                          <a:latin typeface="Calibri"/>
                        </a:rPr>
                        <a:t>Natural Gas</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a:solidFill>
                            <a:srgbClr val="FFFFFF"/>
                          </a:solidFill>
                          <a:latin typeface="Calibri"/>
                        </a:rPr>
                        <a:t>Coal</a:t>
                      </a:r>
                    </a:p>
                  </a:txBody>
                  <a:tcPr marL="9525" marR="9525" marT="9525" marB="0" anchor="b">
                    <a:lnL>
                      <a:noFill/>
                    </a:lnL>
                    <a:lnR>
                      <a:noFill/>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algn="l" fontAlgn="b"/>
                      <a:r>
                        <a:rPr lang="en-US" sz="1100" b="1" i="0" u="none" strike="noStrike">
                          <a:solidFill>
                            <a:srgbClr val="FFFFFF"/>
                          </a:solidFill>
                          <a:latin typeface="Calibri"/>
                        </a:rPr>
                        <a:t>Electricity</a:t>
                      </a:r>
                    </a:p>
                  </a:txBody>
                  <a:tcPr marL="9525" marR="9525" marT="9525" marB="0" anchor="b">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r>
              <a:tr h="190500">
                <a:tc>
                  <a:txBody>
                    <a:bodyPr/>
                    <a:lstStyle/>
                    <a:p>
                      <a:pPr algn="r" fontAlgn="b"/>
                      <a:r>
                        <a:rPr lang="en-US" sz="1100" b="0" i="0" u="none" strike="noStrike">
                          <a:solidFill>
                            <a:srgbClr val="FFFFFF"/>
                          </a:solidFill>
                          <a:latin typeface="Calibri"/>
                        </a:rPr>
                        <a:t>1996</a:t>
                      </a:r>
                    </a:p>
                  </a:txBody>
                  <a:tcPr marL="9525" marR="9525" marT="9525" marB="0" anchor="b">
                    <a:lnL w="19050" cap="flat" cmpd="sng" algn="ctr">
                      <a:solidFill>
                        <a:schemeClr val="tx1"/>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0.0457</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0.0190</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0.0011</a:t>
                      </a:r>
                    </a:p>
                  </a:txBody>
                  <a:tcPr marL="9525" marR="9525" marT="9525" marB="0" anchor="b">
                    <a:lnL>
                      <a:noFill/>
                    </a:lnL>
                    <a:lnR>
                      <a:noFill/>
                    </a:lnR>
                    <a:lnT w="12700" cap="flat" cmpd="sng" algn="ctr">
                      <a:solidFill>
                        <a:srgbClr val="FFFFFF"/>
                      </a:solidFill>
                      <a:prstDash val="solid"/>
                      <a:round/>
                      <a:headEnd type="none" w="med" len="med"/>
                      <a:tailEnd type="none" w="med" len="med"/>
                    </a:lnT>
                    <a:lnB>
                      <a:noFill/>
                    </a:lnB>
                    <a:solidFill>
                      <a:srgbClr val="E46D0A"/>
                    </a:solidFill>
                  </a:tcPr>
                </a:tc>
                <a:tc>
                  <a:txBody>
                    <a:bodyPr/>
                    <a:lstStyle/>
                    <a:p>
                      <a:pPr algn="r" fontAlgn="b"/>
                      <a:r>
                        <a:rPr lang="en-US" sz="1100" b="0" i="0" u="none" strike="noStrike">
                          <a:solidFill>
                            <a:srgbClr val="FFFFFF"/>
                          </a:solidFill>
                          <a:latin typeface="Calibri"/>
                        </a:rPr>
                        <a:t>0.0073</a:t>
                      </a:r>
                    </a:p>
                  </a:txBody>
                  <a:tcPr marL="9525" marR="9525" marT="9525" marB="0" anchor="b">
                    <a:lnL>
                      <a:noFill/>
                    </a:lnL>
                    <a:lnR w="1905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46D0A"/>
                    </a:solidFill>
                  </a:tcPr>
                </a:tc>
              </a:tr>
              <a:tr h="190500">
                <a:tc>
                  <a:txBody>
                    <a:bodyPr/>
                    <a:lstStyle/>
                    <a:p>
                      <a:pPr algn="r" fontAlgn="b"/>
                      <a:r>
                        <a:rPr lang="en-US" sz="1100" b="0" i="0" u="none" strike="noStrike">
                          <a:solidFill>
                            <a:srgbClr val="FFFFFF"/>
                          </a:solidFill>
                          <a:latin typeface="Calibri"/>
                        </a:rPr>
                        <a:t>1997</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0.0453</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0.0194</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0.0012</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0.0075</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0500">
                <a:tc>
                  <a:txBody>
                    <a:bodyPr/>
                    <a:lstStyle/>
                    <a:p>
                      <a:pPr algn="r" fontAlgn="b"/>
                      <a:r>
                        <a:rPr lang="en-US" sz="1100" b="0" i="0" u="none" strike="noStrike">
                          <a:solidFill>
                            <a:srgbClr val="FFFFFF"/>
                          </a:solidFill>
                          <a:latin typeface="Calibri"/>
                        </a:rPr>
                        <a:t>1998</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0.0437</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0.0201</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0.0011</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0.0075</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0500">
                <a:tc>
                  <a:txBody>
                    <a:bodyPr/>
                    <a:lstStyle/>
                    <a:p>
                      <a:pPr algn="r" fontAlgn="b"/>
                      <a:r>
                        <a:rPr lang="en-US" sz="1100" b="0" i="0" u="none" strike="noStrike">
                          <a:solidFill>
                            <a:srgbClr val="FFFFFF"/>
                          </a:solidFill>
                          <a:latin typeface="Calibri"/>
                        </a:rPr>
                        <a:t>1999</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0.0445</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0.0217</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0.0012</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0.0076</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0500">
                <a:tc>
                  <a:txBody>
                    <a:bodyPr/>
                    <a:lstStyle/>
                    <a:p>
                      <a:pPr algn="r" fontAlgn="b"/>
                      <a:r>
                        <a:rPr lang="en-US" sz="1100" b="0" i="0" u="none" strike="noStrike">
                          <a:solidFill>
                            <a:srgbClr val="FFFFFF"/>
                          </a:solidFill>
                          <a:latin typeface="Calibri"/>
                        </a:rPr>
                        <a:t>2000</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0.0434</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0.0224</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0.0013</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0.0075</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0500">
                <a:tc>
                  <a:txBody>
                    <a:bodyPr/>
                    <a:lstStyle/>
                    <a:p>
                      <a:pPr algn="r" fontAlgn="b"/>
                      <a:r>
                        <a:rPr lang="en-US" sz="1100" b="0" i="0" u="none" strike="noStrike">
                          <a:solidFill>
                            <a:srgbClr val="FFFFFF"/>
                          </a:solidFill>
                          <a:latin typeface="Calibri"/>
                        </a:rPr>
                        <a:t>2001</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0.0426</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0.0223</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0.0014</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0.0073</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0500">
                <a:tc>
                  <a:txBody>
                    <a:bodyPr/>
                    <a:lstStyle/>
                    <a:p>
                      <a:pPr algn="r" fontAlgn="b"/>
                      <a:r>
                        <a:rPr lang="en-US" sz="1100" b="0" i="0" u="none" strike="noStrike">
                          <a:solidFill>
                            <a:srgbClr val="FFFFFF"/>
                          </a:solidFill>
                          <a:latin typeface="Calibri"/>
                        </a:rPr>
                        <a:t>2002</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0.0418</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0.0231</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0.0014</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0.0075</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0500">
                <a:tc>
                  <a:txBody>
                    <a:bodyPr/>
                    <a:lstStyle/>
                    <a:p>
                      <a:pPr algn="r" fontAlgn="b"/>
                      <a:r>
                        <a:rPr lang="en-US" sz="1100" b="0" i="0" u="none" strike="noStrike">
                          <a:solidFill>
                            <a:srgbClr val="FFFFFF"/>
                          </a:solidFill>
                          <a:latin typeface="Calibri"/>
                        </a:rPr>
                        <a:t>2003</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0.0426</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0.0239</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0.0015</a:t>
                      </a:r>
                    </a:p>
                  </a:txBody>
                  <a:tcPr marL="9525" marR="9525" marT="9525" marB="0" anchor="b">
                    <a:lnL>
                      <a:noFill/>
                    </a:lnL>
                    <a:lnR>
                      <a:noFill/>
                    </a:lnR>
                    <a:lnT>
                      <a:noFill/>
                    </a:lnT>
                    <a:lnB>
                      <a:noFill/>
                    </a:lnB>
                    <a:solidFill>
                      <a:srgbClr val="F79646"/>
                    </a:solidFill>
                  </a:tcPr>
                </a:tc>
                <a:tc>
                  <a:txBody>
                    <a:bodyPr/>
                    <a:lstStyle/>
                    <a:p>
                      <a:pPr algn="r" fontAlgn="b"/>
                      <a:r>
                        <a:rPr lang="en-US" sz="1100" b="0" i="0" u="none" strike="noStrike">
                          <a:solidFill>
                            <a:srgbClr val="FFFFFF"/>
                          </a:solidFill>
                          <a:latin typeface="Calibri"/>
                        </a:rPr>
                        <a:t>0.0074</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F79646"/>
                    </a:solidFill>
                  </a:tcPr>
                </a:tc>
              </a:tr>
              <a:tr h="190500">
                <a:tc>
                  <a:txBody>
                    <a:bodyPr/>
                    <a:lstStyle/>
                    <a:p>
                      <a:pPr algn="r" fontAlgn="b"/>
                      <a:r>
                        <a:rPr lang="en-US" sz="1100" b="0" i="0" u="none" strike="noStrike">
                          <a:solidFill>
                            <a:srgbClr val="FFFFFF"/>
                          </a:solidFill>
                          <a:latin typeface="Calibri"/>
                        </a:rPr>
                        <a:t>2004</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0.0415</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0.0246</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0.0016</a:t>
                      </a:r>
                    </a:p>
                  </a:txBody>
                  <a:tcPr marL="9525" marR="9525" marT="9525" marB="0" anchor="b">
                    <a:lnL>
                      <a:noFill/>
                    </a:lnL>
                    <a:lnR>
                      <a:noFill/>
                    </a:lnR>
                    <a:lnT>
                      <a:noFill/>
                    </a:lnT>
                    <a:lnB>
                      <a:noFill/>
                    </a:lnB>
                    <a:solidFill>
                      <a:srgbClr val="E46D0A"/>
                    </a:solidFill>
                  </a:tcPr>
                </a:tc>
                <a:tc>
                  <a:txBody>
                    <a:bodyPr/>
                    <a:lstStyle/>
                    <a:p>
                      <a:pPr algn="r" fontAlgn="b"/>
                      <a:r>
                        <a:rPr lang="en-US" sz="1100" b="0" i="0" u="none" strike="noStrike">
                          <a:solidFill>
                            <a:srgbClr val="FFFFFF"/>
                          </a:solidFill>
                          <a:latin typeface="Calibri"/>
                        </a:rPr>
                        <a:t>0.0076</a:t>
                      </a: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solidFill>
                      <a:srgbClr val="E46D0A"/>
                    </a:solidFill>
                  </a:tcPr>
                </a:tc>
              </a:tr>
              <a:tr h="190500">
                <a:tc>
                  <a:txBody>
                    <a:bodyPr/>
                    <a:lstStyle/>
                    <a:p>
                      <a:pPr algn="r" fontAlgn="b"/>
                      <a:r>
                        <a:rPr lang="en-US" sz="1100" b="0" i="0" u="none" strike="noStrike">
                          <a:solidFill>
                            <a:srgbClr val="FFFFFF"/>
                          </a:solidFill>
                          <a:latin typeface="Calibri"/>
                        </a:rPr>
                        <a:t>2005</a:t>
                      </a:r>
                    </a:p>
                  </a:txBody>
                  <a:tcPr marL="9525" marR="9525" marT="9525" marB="0" anchor="b">
                    <a:lnL w="1905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dirty="0">
                          <a:solidFill>
                            <a:srgbClr val="FFFFFF"/>
                          </a:solidFill>
                          <a:latin typeface="Calibri"/>
                        </a:rPr>
                        <a:t>0.0416</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a:solidFill>
                            <a:srgbClr val="FFFFFF"/>
                          </a:solidFill>
                          <a:latin typeface="Calibri"/>
                        </a:rPr>
                        <a:t>0.0242</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dirty="0">
                          <a:solidFill>
                            <a:srgbClr val="FFFFFF"/>
                          </a:solidFill>
                          <a:latin typeface="Calibri"/>
                        </a:rPr>
                        <a:t>0.0015</a:t>
                      </a:r>
                    </a:p>
                  </a:txBody>
                  <a:tcPr marL="9525" marR="9525" marT="9525" marB="0" anchor="b">
                    <a:lnL>
                      <a:noFill/>
                    </a:lnL>
                    <a:lnR>
                      <a:noFill/>
                    </a:lnR>
                    <a:lnT>
                      <a:noFill/>
                    </a:lnT>
                    <a:lnB w="19050" cap="flat" cmpd="sng" algn="ctr">
                      <a:solidFill>
                        <a:schemeClr val="tx1"/>
                      </a:solidFill>
                      <a:prstDash val="solid"/>
                      <a:round/>
                      <a:headEnd type="none" w="med" len="med"/>
                      <a:tailEnd type="none" w="med" len="med"/>
                    </a:lnB>
                    <a:solidFill>
                      <a:srgbClr val="F79646"/>
                    </a:solidFill>
                  </a:tcPr>
                </a:tc>
                <a:tc>
                  <a:txBody>
                    <a:bodyPr/>
                    <a:lstStyle/>
                    <a:p>
                      <a:pPr algn="r" fontAlgn="b"/>
                      <a:r>
                        <a:rPr lang="en-US" sz="1100" b="0" i="0" u="none" strike="noStrike" dirty="0">
                          <a:solidFill>
                            <a:srgbClr val="FFFFFF"/>
                          </a:solidFill>
                          <a:latin typeface="Calibri"/>
                        </a:rPr>
                        <a:t>0.0076</a:t>
                      </a:r>
                    </a:p>
                  </a:txBody>
                  <a:tcPr marL="9525" marR="9525" marT="9525" marB="0" anchor="b">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solidFill>
                      <a:srgbClr val="F79646"/>
                    </a:solidFill>
                  </a:tcPr>
                </a:tc>
              </a:tr>
            </a:tbl>
          </a:graphicData>
        </a:graphic>
      </p:graphicFrame>
      <p:graphicFrame>
        <p:nvGraphicFramePr>
          <p:cNvPr id="6" name="Table 5"/>
          <p:cNvGraphicFramePr>
            <a:graphicFrameLocks noGrp="1"/>
          </p:cNvGraphicFramePr>
          <p:nvPr/>
        </p:nvGraphicFramePr>
        <p:xfrm>
          <a:off x="3898392" y="4448556"/>
          <a:ext cx="1511300" cy="2095500"/>
        </p:xfrm>
        <a:graphic>
          <a:graphicData uri="http://schemas.openxmlformats.org/drawingml/2006/table">
            <a:tbl>
              <a:tblPr/>
              <a:tblGrid>
                <a:gridCol w="609600"/>
                <a:gridCol w="901700"/>
              </a:tblGrid>
              <a:tr h="190500">
                <a:tc>
                  <a:txBody>
                    <a:bodyPr/>
                    <a:lstStyle/>
                    <a:p>
                      <a:pPr algn="l" fontAlgn="b"/>
                      <a:r>
                        <a:rPr lang="en-US" sz="1100" b="1" i="0" u="none" strike="noStrike" dirty="0">
                          <a:solidFill>
                            <a:srgbClr val="FFFFFF"/>
                          </a:solidFill>
                          <a:latin typeface="Calibri"/>
                        </a:rPr>
                        <a:t>Year</a:t>
                      </a:r>
                    </a:p>
                  </a:txBody>
                  <a:tcPr marL="9525" marR="9525" marT="9525" marB="0" anchor="b">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p>
                      <a:pPr algn="l" fontAlgn="b"/>
                      <a:r>
                        <a:rPr lang="en-US" sz="1100" b="1" i="0" u="none" strike="noStrike" dirty="0">
                          <a:solidFill>
                            <a:srgbClr val="FFFFFF"/>
                          </a:solidFill>
                          <a:latin typeface="Calibri"/>
                        </a:rPr>
                        <a:t>Population</a:t>
                      </a:r>
                    </a:p>
                  </a:txBody>
                  <a:tcPr marL="9525" marR="9525" marT="9525" marB="0" anchor="b">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190500">
                <a:tc>
                  <a:txBody>
                    <a:bodyPr/>
                    <a:lstStyle/>
                    <a:p>
                      <a:pPr algn="r" fontAlgn="b"/>
                      <a:r>
                        <a:rPr lang="en-US" sz="1100" b="0" i="0" u="none" strike="noStrike" dirty="0">
                          <a:solidFill>
                            <a:srgbClr val="FFFFFF"/>
                          </a:solidFill>
                          <a:latin typeface="Calibri"/>
                        </a:rPr>
                        <a:t>1996</a:t>
                      </a:r>
                    </a:p>
                  </a:txBody>
                  <a:tcPr marL="9525" marR="9525" marT="9525" marB="0" anchor="b">
                    <a:lnL w="1905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46D0A"/>
                    </a:solidFill>
                  </a:tcPr>
                </a:tc>
                <a:tc>
                  <a:txBody>
                    <a:bodyPr/>
                    <a:lstStyle/>
                    <a:p>
                      <a:pPr algn="r" fontAlgn="b"/>
                      <a:r>
                        <a:rPr lang="en-US" sz="1100" b="0" i="0" u="none" strike="noStrike">
                          <a:solidFill>
                            <a:srgbClr val="FFFFFF"/>
                          </a:solidFill>
                          <a:latin typeface="Calibri"/>
                        </a:rPr>
                        <a:t>125,506,492</a:t>
                      </a:r>
                    </a:p>
                  </a:txBody>
                  <a:tcPr marL="9525" marR="9525" marT="9525" marB="0" anchor="b">
                    <a:lnL>
                      <a:noFill/>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46D0A"/>
                    </a:solidFill>
                  </a:tcPr>
                </a:tc>
              </a:tr>
              <a:tr h="190500">
                <a:tc>
                  <a:txBody>
                    <a:bodyPr/>
                    <a:lstStyle/>
                    <a:p>
                      <a:pPr algn="r" fontAlgn="b"/>
                      <a:r>
                        <a:rPr lang="en-US" sz="1100" b="0" i="0" u="none" strike="noStrike" dirty="0">
                          <a:solidFill>
                            <a:srgbClr val="FFFFFF"/>
                          </a:solidFill>
                          <a:latin typeface="Calibri"/>
                        </a:rPr>
                        <a:t>1997</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79646"/>
                    </a:solidFill>
                  </a:tcPr>
                </a:tc>
                <a:tc>
                  <a:txBody>
                    <a:bodyPr/>
                    <a:lstStyle/>
                    <a:p>
                      <a:pPr algn="r" fontAlgn="t"/>
                      <a:r>
                        <a:rPr lang="en-US" sz="1100" b="0" i="0" u="none" strike="noStrike" dirty="0">
                          <a:solidFill>
                            <a:srgbClr val="FFFFFF"/>
                          </a:solidFill>
                          <a:latin typeface="Calibri"/>
                        </a:rPr>
                        <a:t>125,732,794</a:t>
                      </a:r>
                    </a:p>
                  </a:txBody>
                  <a:tcPr marL="9525" marR="9525" marT="9525" marB="0">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solidFill>
                  </a:tcPr>
                </a:tc>
              </a:tr>
              <a:tr h="190500">
                <a:tc>
                  <a:txBody>
                    <a:bodyPr/>
                    <a:lstStyle/>
                    <a:p>
                      <a:pPr algn="r" fontAlgn="b"/>
                      <a:r>
                        <a:rPr lang="en-US" sz="1100" b="0" i="0" u="none" strike="noStrike">
                          <a:solidFill>
                            <a:srgbClr val="FFFFFF"/>
                          </a:solidFill>
                          <a:latin typeface="Calibri"/>
                        </a:rPr>
                        <a:t>1998</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E46D0A"/>
                    </a:solidFill>
                  </a:tcPr>
                </a:tc>
                <a:tc>
                  <a:txBody>
                    <a:bodyPr/>
                    <a:lstStyle/>
                    <a:p>
                      <a:pPr algn="r" fontAlgn="t"/>
                      <a:r>
                        <a:rPr lang="en-US" sz="1100" b="0" i="0" u="none" strike="noStrike">
                          <a:solidFill>
                            <a:srgbClr val="FFFFFF"/>
                          </a:solidFill>
                          <a:latin typeface="Calibri"/>
                        </a:rPr>
                        <a:t>125,931,533</a:t>
                      </a:r>
                    </a:p>
                  </a:txBody>
                  <a:tcPr marL="9525" marR="9525" marT="9525" marB="0">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46D0A"/>
                    </a:solidFill>
                  </a:tcPr>
                </a:tc>
              </a:tr>
              <a:tr h="190500">
                <a:tc>
                  <a:txBody>
                    <a:bodyPr/>
                    <a:lstStyle/>
                    <a:p>
                      <a:pPr algn="r" fontAlgn="b"/>
                      <a:r>
                        <a:rPr lang="en-US" sz="1100" b="0" i="0" u="none" strike="noStrike">
                          <a:solidFill>
                            <a:srgbClr val="FFFFFF"/>
                          </a:solidFill>
                          <a:latin typeface="Calibri"/>
                        </a:rPr>
                        <a:t>1999</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79646"/>
                    </a:solidFill>
                  </a:tcPr>
                </a:tc>
                <a:tc>
                  <a:txBody>
                    <a:bodyPr/>
                    <a:lstStyle/>
                    <a:p>
                      <a:pPr algn="r" fontAlgn="t"/>
                      <a:r>
                        <a:rPr lang="en-US" sz="1100" b="0" i="0" u="none" strike="noStrike">
                          <a:solidFill>
                            <a:srgbClr val="FFFFFF"/>
                          </a:solidFill>
                          <a:latin typeface="Calibri"/>
                        </a:rPr>
                        <a:t>126,182,077</a:t>
                      </a:r>
                    </a:p>
                  </a:txBody>
                  <a:tcPr marL="9525" marR="9525" marT="9525" marB="0">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solidFill>
                  </a:tcPr>
                </a:tc>
              </a:tr>
              <a:tr h="190500">
                <a:tc>
                  <a:txBody>
                    <a:bodyPr/>
                    <a:lstStyle/>
                    <a:p>
                      <a:pPr algn="r" fontAlgn="b"/>
                      <a:r>
                        <a:rPr lang="en-US" sz="1100" b="0" i="0" u="none" strike="noStrike">
                          <a:solidFill>
                            <a:srgbClr val="FFFFFF"/>
                          </a:solidFill>
                          <a:latin typeface="Calibri"/>
                        </a:rPr>
                        <a:t>2000</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E46D0A"/>
                    </a:solidFill>
                  </a:tcPr>
                </a:tc>
                <a:tc>
                  <a:txBody>
                    <a:bodyPr/>
                    <a:lstStyle/>
                    <a:p>
                      <a:pPr algn="r" fontAlgn="t"/>
                      <a:r>
                        <a:rPr lang="en-US" sz="1100" b="0" i="0" u="none" strike="noStrike">
                          <a:solidFill>
                            <a:srgbClr val="FFFFFF"/>
                          </a:solidFill>
                          <a:latin typeface="Calibri"/>
                        </a:rPr>
                        <a:t>126,549,976</a:t>
                      </a:r>
                    </a:p>
                  </a:txBody>
                  <a:tcPr marL="9525" marR="9525" marT="9525" marB="0">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46D0A"/>
                    </a:solidFill>
                  </a:tcPr>
                </a:tc>
              </a:tr>
              <a:tr h="190500">
                <a:tc>
                  <a:txBody>
                    <a:bodyPr/>
                    <a:lstStyle/>
                    <a:p>
                      <a:pPr algn="r" fontAlgn="b"/>
                      <a:r>
                        <a:rPr lang="en-US" sz="1100" b="0" i="0" u="none" strike="noStrike">
                          <a:solidFill>
                            <a:srgbClr val="FFFFFF"/>
                          </a:solidFill>
                          <a:latin typeface="Calibri"/>
                        </a:rPr>
                        <a:t>2001</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79646"/>
                    </a:solidFill>
                  </a:tcPr>
                </a:tc>
                <a:tc>
                  <a:txBody>
                    <a:bodyPr/>
                    <a:lstStyle/>
                    <a:p>
                      <a:pPr algn="r" fontAlgn="t"/>
                      <a:r>
                        <a:rPr lang="en-US" sz="1100" b="0" i="0" u="none" strike="noStrike">
                          <a:solidFill>
                            <a:srgbClr val="FFFFFF"/>
                          </a:solidFill>
                          <a:latin typeface="Calibri"/>
                        </a:rPr>
                        <a:t>126,771,662</a:t>
                      </a:r>
                    </a:p>
                  </a:txBody>
                  <a:tcPr marL="9525" marR="9525" marT="9525" marB="0">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solidFill>
                  </a:tcPr>
                </a:tc>
              </a:tr>
              <a:tr h="190500">
                <a:tc>
                  <a:txBody>
                    <a:bodyPr/>
                    <a:lstStyle/>
                    <a:p>
                      <a:pPr algn="r" fontAlgn="b"/>
                      <a:r>
                        <a:rPr lang="en-US" sz="1100" b="0" i="0" u="none" strike="noStrike">
                          <a:solidFill>
                            <a:srgbClr val="FFFFFF"/>
                          </a:solidFill>
                          <a:latin typeface="Calibri"/>
                        </a:rPr>
                        <a:t>2002</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E46D0A"/>
                    </a:solidFill>
                  </a:tcPr>
                </a:tc>
                <a:tc>
                  <a:txBody>
                    <a:bodyPr/>
                    <a:lstStyle/>
                    <a:p>
                      <a:pPr algn="r" fontAlgn="t"/>
                      <a:r>
                        <a:rPr lang="en-US" sz="1100" b="0" i="0" u="none" strike="noStrike">
                          <a:solidFill>
                            <a:srgbClr val="FFFFFF"/>
                          </a:solidFill>
                          <a:latin typeface="Calibri"/>
                        </a:rPr>
                        <a:t>126,974,628</a:t>
                      </a:r>
                    </a:p>
                  </a:txBody>
                  <a:tcPr marL="9525" marR="9525" marT="9525" marB="0">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46D0A"/>
                    </a:solidFill>
                  </a:tcPr>
                </a:tc>
              </a:tr>
              <a:tr h="190500">
                <a:tc>
                  <a:txBody>
                    <a:bodyPr/>
                    <a:lstStyle/>
                    <a:p>
                      <a:pPr algn="r" fontAlgn="b"/>
                      <a:r>
                        <a:rPr lang="en-US" sz="1100" b="0" i="0" u="none" strike="noStrike">
                          <a:solidFill>
                            <a:srgbClr val="FFFFFF"/>
                          </a:solidFill>
                          <a:latin typeface="Calibri"/>
                        </a:rPr>
                        <a:t>2003</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79646"/>
                    </a:solidFill>
                  </a:tcPr>
                </a:tc>
                <a:tc>
                  <a:txBody>
                    <a:bodyPr/>
                    <a:lstStyle/>
                    <a:p>
                      <a:pPr algn="r" fontAlgn="t"/>
                      <a:r>
                        <a:rPr lang="en-US" sz="1100" b="0" i="0" u="none" strike="noStrike">
                          <a:solidFill>
                            <a:srgbClr val="FFFFFF"/>
                          </a:solidFill>
                          <a:latin typeface="Calibri"/>
                        </a:rPr>
                        <a:t>127,214,499</a:t>
                      </a:r>
                    </a:p>
                  </a:txBody>
                  <a:tcPr marL="9525" marR="9525" marT="9525" marB="0">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solidFill>
                  </a:tcPr>
                </a:tc>
              </a:tr>
              <a:tr h="190500">
                <a:tc>
                  <a:txBody>
                    <a:bodyPr/>
                    <a:lstStyle/>
                    <a:p>
                      <a:pPr algn="r" fontAlgn="b"/>
                      <a:r>
                        <a:rPr lang="en-US" sz="1100" b="0" i="0" u="none" strike="noStrike">
                          <a:solidFill>
                            <a:srgbClr val="FFFFFF"/>
                          </a:solidFill>
                          <a:latin typeface="Calibri"/>
                        </a:rPr>
                        <a:t>2004</a:t>
                      </a:r>
                    </a:p>
                  </a:txBody>
                  <a:tcPr marL="9525" marR="9525" marT="9525" marB="0" anchor="b">
                    <a:lnL w="190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E46D0A"/>
                    </a:solidFill>
                  </a:tcPr>
                </a:tc>
                <a:tc>
                  <a:txBody>
                    <a:bodyPr/>
                    <a:lstStyle/>
                    <a:p>
                      <a:pPr algn="r" fontAlgn="t"/>
                      <a:r>
                        <a:rPr lang="en-US" sz="1100" b="0" i="0" u="none" strike="noStrike">
                          <a:solidFill>
                            <a:srgbClr val="FFFFFF"/>
                          </a:solidFill>
                          <a:latin typeface="Calibri"/>
                        </a:rPr>
                        <a:t>127,333,002</a:t>
                      </a:r>
                    </a:p>
                  </a:txBody>
                  <a:tcPr marL="9525" marR="9525" marT="9525" marB="0">
                    <a:lnL>
                      <a:noFill/>
                    </a:lnL>
                    <a:lnR w="190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46D0A"/>
                    </a:solidFill>
                  </a:tcPr>
                </a:tc>
              </a:tr>
              <a:tr h="190500">
                <a:tc>
                  <a:txBody>
                    <a:bodyPr/>
                    <a:lstStyle/>
                    <a:p>
                      <a:pPr algn="r" fontAlgn="b"/>
                      <a:r>
                        <a:rPr lang="en-US" sz="1100" b="0" i="0" u="none" strike="noStrike">
                          <a:solidFill>
                            <a:srgbClr val="FFFFFF"/>
                          </a:solidFill>
                          <a:latin typeface="Calibri"/>
                        </a:rPr>
                        <a:t>2005</a:t>
                      </a:r>
                    </a:p>
                  </a:txBody>
                  <a:tcPr marL="9525" marR="9525" marT="9525" marB="0" anchor="b">
                    <a:lnL w="19050" cap="flat" cmpd="sng" algn="ctr">
                      <a:solidFill>
                        <a:schemeClr val="tx1"/>
                      </a:solidFill>
                      <a:prstDash val="solid"/>
                      <a:round/>
                      <a:headEnd type="none" w="med" len="med"/>
                      <a:tailEnd type="none" w="med" len="med"/>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fontAlgn="t"/>
                      <a:r>
                        <a:rPr lang="en-US" sz="1100" b="0" i="0" u="none" strike="noStrike" dirty="0">
                          <a:solidFill>
                            <a:srgbClr val="FFFFFF"/>
                          </a:solidFill>
                          <a:latin typeface="Calibri"/>
                        </a:rPr>
                        <a:t>127,417,244</a:t>
                      </a:r>
                    </a:p>
                  </a:txBody>
                  <a:tcPr marL="9525" marR="9525" marT="9525" marB="0">
                    <a:lnL>
                      <a:noFill/>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5376672"/>
          </a:xfrm>
        </p:spPr>
        <p:txBody>
          <a:bodyPr/>
          <a:lstStyle/>
          <a:p>
            <a:pPr>
              <a:buNone/>
            </a:pPr>
            <a:endParaRPr lang="en-US" dirty="0"/>
          </a:p>
        </p:txBody>
      </p:sp>
      <p:sp>
        <p:nvSpPr>
          <p:cNvPr id="3" name="Title 2"/>
          <p:cNvSpPr>
            <a:spLocks noGrp="1"/>
          </p:cNvSpPr>
          <p:nvPr>
            <p:ph type="title"/>
          </p:nvPr>
        </p:nvSpPr>
        <p:spPr/>
        <p:txBody>
          <a:bodyPr/>
          <a:lstStyle/>
          <a:p>
            <a:r>
              <a:rPr lang="en-US" dirty="0" smtClean="0"/>
              <a:t>Results</a:t>
            </a:r>
            <a:endParaRPr lang="en-US" dirty="0"/>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5" name="Rectangle 5"/>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12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8" name="Rectangle 8"/>
          <p:cNvSpPr>
            <a:spLocks noChangeArrowheads="1"/>
          </p:cNvSpPr>
          <p:nvPr/>
        </p:nvSpPr>
        <p:spPr bwMode="auto">
          <a:xfrm>
            <a:off x="0" y="1323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026" name="Picture 2" descr="E:\Regression\gra1.jpg"/>
          <p:cNvPicPr>
            <a:picLocks noChangeAspect="1" noChangeArrowheads="1"/>
          </p:cNvPicPr>
          <p:nvPr/>
        </p:nvPicPr>
        <p:blipFill>
          <a:blip r:embed="rId2"/>
          <a:srcRect/>
          <a:stretch>
            <a:fillRect/>
          </a:stretch>
        </p:blipFill>
        <p:spPr bwMode="auto">
          <a:xfrm>
            <a:off x="2286000" y="1840424"/>
            <a:ext cx="4572000" cy="3874576"/>
          </a:xfrm>
          <a:prstGeom prst="rect">
            <a:avLst/>
          </a:prstGeom>
          <a:noFill/>
          <a:ln>
            <a:solidFill>
              <a:schemeClr val="bg1"/>
            </a:solidFill>
          </a:ln>
        </p:spPr>
      </p:pic>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lstStyle/>
          <a:p>
            <a:endParaRPr lang="en-US" dirty="0"/>
          </a:p>
        </p:txBody>
      </p:sp>
      <p:sp>
        <p:nvSpPr>
          <p:cNvPr id="3" name="Title 2"/>
          <p:cNvSpPr>
            <a:spLocks noGrp="1"/>
          </p:cNvSpPr>
          <p:nvPr>
            <p:ph type="title"/>
          </p:nvPr>
        </p:nvSpPr>
        <p:spPr/>
        <p:txBody>
          <a:bodyPr/>
          <a:lstStyle/>
          <a:p>
            <a:r>
              <a:rPr lang="en-US" dirty="0" smtClean="0"/>
              <a:t>Results</a:t>
            </a:r>
            <a:endParaRPr lang="en-US" dirty="0"/>
          </a:p>
        </p:txBody>
      </p:sp>
      <p:pic>
        <p:nvPicPr>
          <p:cNvPr id="4" name="Picture 3" descr="E:\Regression\gra2.jpg"/>
          <p:cNvPicPr>
            <a:picLocks noChangeAspect="1" noChangeArrowheads="1"/>
          </p:cNvPicPr>
          <p:nvPr/>
        </p:nvPicPr>
        <p:blipFill>
          <a:blip r:embed="rId2"/>
          <a:srcRect/>
          <a:stretch>
            <a:fillRect/>
          </a:stretch>
        </p:blipFill>
        <p:spPr bwMode="auto">
          <a:xfrm>
            <a:off x="2289048" y="1847088"/>
            <a:ext cx="4572000" cy="3886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lstStyle/>
          <a:p>
            <a:endParaRPr lang="en-US" dirty="0"/>
          </a:p>
        </p:txBody>
      </p:sp>
      <p:sp>
        <p:nvSpPr>
          <p:cNvPr id="3" name="Title 2"/>
          <p:cNvSpPr>
            <a:spLocks noGrp="1"/>
          </p:cNvSpPr>
          <p:nvPr>
            <p:ph type="title"/>
          </p:nvPr>
        </p:nvSpPr>
        <p:spPr/>
        <p:txBody>
          <a:bodyPr/>
          <a:lstStyle/>
          <a:p>
            <a:r>
              <a:rPr lang="en-US" dirty="0" smtClean="0"/>
              <a:t>Results</a:t>
            </a:r>
            <a:endParaRPr lang="en-US" dirty="0"/>
          </a:p>
        </p:txBody>
      </p:sp>
      <p:pic>
        <p:nvPicPr>
          <p:cNvPr id="4" name="Picture 3" descr="E:\Regression\gra4.jpg"/>
          <p:cNvPicPr>
            <a:picLocks noChangeAspect="1" noChangeArrowheads="1"/>
          </p:cNvPicPr>
          <p:nvPr/>
        </p:nvPicPr>
        <p:blipFill>
          <a:blip r:embed="rId2"/>
          <a:srcRect/>
          <a:stretch>
            <a:fillRect/>
          </a:stretch>
        </p:blipFill>
        <p:spPr bwMode="auto">
          <a:xfrm>
            <a:off x="2286000" y="1847088"/>
            <a:ext cx="4572000" cy="3886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lstStyle/>
          <a:p>
            <a:pPr>
              <a:buNone/>
            </a:pPr>
            <a:endParaRPr lang="en-US" dirty="0"/>
          </a:p>
        </p:txBody>
      </p:sp>
      <p:sp>
        <p:nvSpPr>
          <p:cNvPr id="3" name="Title 2"/>
          <p:cNvSpPr>
            <a:spLocks noGrp="1"/>
          </p:cNvSpPr>
          <p:nvPr>
            <p:ph type="title"/>
          </p:nvPr>
        </p:nvSpPr>
        <p:spPr/>
        <p:txBody>
          <a:bodyPr/>
          <a:lstStyle/>
          <a:p>
            <a:r>
              <a:rPr lang="en-US" dirty="0" smtClean="0"/>
              <a:t>Results</a:t>
            </a:r>
            <a:endParaRPr lang="en-US" dirty="0"/>
          </a:p>
        </p:txBody>
      </p:sp>
      <p:pic>
        <p:nvPicPr>
          <p:cNvPr id="2050" name="Picture 2" descr="E:\Regression\gra3.jpg"/>
          <p:cNvPicPr>
            <a:picLocks noChangeAspect="1" noChangeArrowheads="1"/>
          </p:cNvPicPr>
          <p:nvPr/>
        </p:nvPicPr>
        <p:blipFill>
          <a:blip r:embed="rId2"/>
          <a:srcRect/>
          <a:stretch>
            <a:fillRect/>
          </a:stretch>
        </p:blipFill>
        <p:spPr bwMode="auto">
          <a:xfrm>
            <a:off x="2286000" y="1856232"/>
            <a:ext cx="4572000" cy="387586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765</TotalTime>
  <Words>880</Words>
  <Application>Microsoft Office PowerPoint</Application>
  <PresentationFormat>On-screen Show (4:3)</PresentationFormat>
  <Paragraphs>406</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ECSU-NAM 2008 Summer Research Institute in Computational Science-Science Visualization   </vt:lpstr>
      <vt:lpstr>Abstract</vt:lpstr>
      <vt:lpstr>Formula</vt:lpstr>
      <vt:lpstr>Data</vt:lpstr>
      <vt:lpstr>Data Cont.</vt:lpstr>
      <vt:lpstr>Results</vt:lpstr>
      <vt:lpstr>Results</vt:lpstr>
      <vt:lpstr>Results</vt:lpstr>
      <vt:lpstr>Results</vt:lpstr>
      <vt:lpstr>Linear Regression Graphs</vt:lpstr>
      <vt:lpstr>Program</vt:lpstr>
      <vt:lpstr>Program</vt:lpstr>
      <vt:lpstr>Results &amp; Conclusion</vt:lpstr>
      <vt:lpstr>Results &amp; Conclusion</vt:lpstr>
      <vt:lpstr>Results &amp; Conclusion</vt:lpstr>
      <vt:lpstr>References</vt:lpstr>
      <vt:lpstr>Acknowledgements</vt:lpstr>
      <vt:lpstr>Questions</vt:lpstr>
    </vt:vector>
  </TitlesOfParts>
  <Company>Elizabeth City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ECSU-NAM Summer Research Institute</dc:title>
  <dc:creator>dterry</dc:creator>
  <cp:lastModifiedBy>dterry</cp:lastModifiedBy>
  <cp:revision>93</cp:revision>
  <dcterms:created xsi:type="dcterms:W3CDTF">2008-05-16T18:18:55Z</dcterms:created>
  <dcterms:modified xsi:type="dcterms:W3CDTF">2008-05-23T13:26:38Z</dcterms:modified>
</cp:coreProperties>
</file>