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6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Lst>
  <p:sldSz cy="5143500" cx="9144000"/>
  <p:notesSz cx="6858000" cy="9144000"/>
  <p:embeddedFontLst>
    <p:embeddedFont>
      <p:font typeface="Carme"/>
      <p:regular r:id="rId64"/>
    </p:embeddedFont>
    <p:embeddedFont>
      <p:font typeface="Roboto Condensed"/>
      <p:regular r:id="rId65"/>
      <p:bold r:id="rId66"/>
      <p:italic r:id="rId67"/>
      <p:boldItalic r:id="rId68"/>
    </p:embeddedFont>
    <p:embeddedFont>
      <p:font typeface="Helvetica Neue"/>
      <p:regular r:id="rId69"/>
      <p:bold r:id="rId70"/>
      <p:italic r:id="rId71"/>
      <p:boldItalic r:id="rId7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72" Type="http://schemas.openxmlformats.org/officeDocument/2006/relationships/font" Target="fonts/HelveticaNeue-boldItalic.fntdata"/><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71" Type="http://schemas.openxmlformats.org/officeDocument/2006/relationships/font" Target="fonts/HelveticaNeue-italic.fntdata"/><Relationship Id="rId70" Type="http://schemas.openxmlformats.org/officeDocument/2006/relationships/font" Target="fonts/HelveticaNeue-bold.fntdata"/><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62" Type="http://schemas.openxmlformats.org/officeDocument/2006/relationships/slide" Target="slides/slide57.xml"/><Relationship Id="rId61" Type="http://schemas.openxmlformats.org/officeDocument/2006/relationships/slide" Target="slides/slide56.xml"/><Relationship Id="rId20" Type="http://schemas.openxmlformats.org/officeDocument/2006/relationships/slide" Target="slides/slide15.xml"/><Relationship Id="rId64" Type="http://schemas.openxmlformats.org/officeDocument/2006/relationships/font" Target="fonts/Carme-regular.fntdata"/><Relationship Id="rId63" Type="http://schemas.openxmlformats.org/officeDocument/2006/relationships/slide" Target="slides/slide58.xml"/><Relationship Id="rId22" Type="http://schemas.openxmlformats.org/officeDocument/2006/relationships/slide" Target="slides/slide17.xml"/><Relationship Id="rId66" Type="http://schemas.openxmlformats.org/officeDocument/2006/relationships/font" Target="fonts/RobotoCondensed-bold.fntdata"/><Relationship Id="rId21" Type="http://schemas.openxmlformats.org/officeDocument/2006/relationships/slide" Target="slides/slide16.xml"/><Relationship Id="rId65" Type="http://schemas.openxmlformats.org/officeDocument/2006/relationships/font" Target="fonts/RobotoCondensed-regular.fntdata"/><Relationship Id="rId24" Type="http://schemas.openxmlformats.org/officeDocument/2006/relationships/slide" Target="slides/slide19.xml"/><Relationship Id="rId68" Type="http://schemas.openxmlformats.org/officeDocument/2006/relationships/font" Target="fonts/RobotoCondensed-boldItalic.fntdata"/><Relationship Id="rId23" Type="http://schemas.openxmlformats.org/officeDocument/2006/relationships/slide" Target="slides/slide18.xml"/><Relationship Id="rId67" Type="http://schemas.openxmlformats.org/officeDocument/2006/relationships/font" Target="fonts/RobotoCondensed-italic.fntdata"/><Relationship Id="rId60" Type="http://schemas.openxmlformats.org/officeDocument/2006/relationships/slide" Target="slides/slide55.xml"/><Relationship Id="rId26" Type="http://schemas.openxmlformats.org/officeDocument/2006/relationships/slide" Target="slides/slide21.xml"/><Relationship Id="rId25" Type="http://schemas.openxmlformats.org/officeDocument/2006/relationships/slide" Target="slides/slide20.xml"/><Relationship Id="rId69" Type="http://schemas.openxmlformats.org/officeDocument/2006/relationships/font" Target="fonts/HelveticaNeue-regular.fntdata"/><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11" Type="http://schemas.openxmlformats.org/officeDocument/2006/relationships/slide" Target="slides/slide6.xml"/><Relationship Id="rId55" Type="http://schemas.openxmlformats.org/officeDocument/2006/relationships/slide" Target="slides/slide50.xml"/><Relationship Id="rId10" Type="http://schemas.openxmlformats.org/officeDocument/2006/relationships/slide" Target="slides/slide5.xml"/><Relationship Id="rId54" Type="http://schemas.openxmlformats.org/officeDocument/2006/relationships/slide" Target="slides/slide49.xml"/><Relationship Id="rId13" Type="http://schemas.openxmlformats.org/officeDocument/2006/relationships/slide" Target="slides/slide8.xml"/><Relationship Id="rId57" Type="http://schemas.openxmlformats.org/officeDocument/2006/relationships/slide" Target="slides/slide52.xml"/><Relationship Id="rId12" Type="http://schemas.openxmlformats.org/officeDocument/2006/relationships/slide" Target="slides/slide7.xml"/><Relationship Id="rId56" Type="http://schemas.openxmlformats.org/officeDocument/2006/relationships/slide" Target="slides/slide51.xml"/><Relationship Id="rId15" Type="http://schemas.openxmlformats.org/officeDocument/2006/relationships/slide" Target="slides/slide10.xml"/><Relationship Id="rId59" Type="http://schemas.openxmlformats.org/officeDocument/2006/relationships/slide" Target="slides/slide54.xml"/><Relationship Id="rId14" Type="http://schemas.openxmlformats.org/officeDocument/2006/relationships/slide" Target="slides/slide9.xml"/><Relationship Id="rId58" Type="http://schemas.openxmlformats.org/officeDocument/2006/relationships/slide" Target="slides/slide53.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80c7263442_0_0: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80c7263442_0_0: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65" name="Google Shape;65;g80c7263442_0_0:notes"/>
          <p:cNvSpPr txBox="1"/>
          <p:nvPr>
            <p:ph idx="12" type="sldNum"/>
          </p:nvPr>
        </p:nvSpPr>
        <p:spPr>
          <a:xfrm>
            <a:off x="3884613" y="8685214"/>
            <a:ext cx="2971800" cy="4572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Clr>
                <a:srgbClr val="000000"/>
              </a:buClr>
              <a:buFont typeface="Arial"/>
              <a:buNone/>
            </a:pPr>
            <a:fld id="{00000000-1234-1234-1234-123412341234}" type="slidenum">
              <a:rPr lang="en" sz="1300"/>
              <a:t>‹#›</a:t>
            </a:fld>
            <a:endParaRPr sz="130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Google Shape;128;g80c7263442_0_56: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129" name="Google Shape;129;g80c7263442_0_56: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Google Shape;135;g80c7263442_0_62: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a:p>
        </p:txBody>
      </p:sp>
      <p:sp>
        <p:nvSpPr>
          <p:cNvPr id="136" name="Google Shape;136;g80c7263442_0_62: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g80c7263442_0_68: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143" name="Google Shape;143;g80c7263442_0_68: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g80c7263442_0_74: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150" name="Google Shape;150;g80c7263442_0_74: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Google Shape;156;g80c7263442_0_80: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157" name="Google Shape;157;g80c7263442_0_80: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Google Shape;164;g80c7263442_0_87: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165" name="Google Shape;165;g80c7263442_0_87: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Google Shape;173;g80c7263442_0_95: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174" name="Google Shape;174;g80c7263442_0_95: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1" name="Shape 181"/>
        <p:cNvGrpSpPr/>
        <p:nvPr/>
      </p:nvGrpSpPr>
      <p:grpSpPr>
        <a:xfrm>
          <a:off x="0" y="0"/>
          <a:ext cx="0" cy="0"/>
          <a:chOff x="0" y="0"/>
          <a:chExt cx="0" cy="0"/>
        </a:xfrm>
      </p:grpSpPr>
      <p:sp>
        <p:nvSpPr>
          <p:cNvPr id="182" name="Google Shape;182;g80c7263442_0_103: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183" name="Google Shape;183;g80c7263442_0_103: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8" name="Shape 188"/>
        <p:cNvGrpSpPr/>
        <p:nvPr/>
      </p:nvGrpSpPr>
      <p:grpSpPr>
        <a:xfrm>
          <a:off x="0" y="0"/>
          <a:ext cx="0" cy="0"/>
          <a:chOff x="0" y="0"/>
          <a:chExt cx="0" cy="0"/>
        </a:xfrm>
      </p:grpSpPr>
      <p:sp>
        <p:nvSpPr>
          <p:cNvPr id="189" name="Google Shape;189;g80c7263442_0_109: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190" name="Google Shape;190;g80c7263442_0_109: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7" name="Shape 197"/>
        <p:cNvGrpSpPr/>
        <p:nvPr/>
      </p:nvGrpSpPr>
      <p:grpSpPr>
        <a:xfrm>
          <a:off x="0" y="0"/>
          <a:ext cx="0" cy="0"/>
          <a:chOff x="0" y="0"/>
          <a:chExt cx="0" cy="0"/>
        </a:xfrm>
      </p:grpSpPr>
      <p:sp>
        <p:nvSpPr>
          <p:cNvPr id="198" name="Google Shape;198;g80c7263442_0_117: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199" name="Google Shape;199;g80c7263442_0_117: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Google Shape;71;g80c7263442_0_7: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a:p>
        </p:txBody>
      </p:sp>
      <p:sp>
        <p:nvSpPr>
          <p:cNvPr id="72" name="Google Shape;72;g80c7263442_0_7: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Google Shape;207;g80c7263442_0_125: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208" name="Google Shape;208;g80c7263442_0_125: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4" name="Shape 214"/>
        <p:cNvGrpSpPr/>
        <p:nvPr/>
      </p:nvGrpSpPr>
      <p:grpSpPr>
        <a:xfrm>
          <a:off x="0" y="0"/>
          <a:ext cx="0" cy="0"/>
          <a:chOff x="0" y="0"/>
          <a:chExt cx="0" cy="0"/>
        </a:xfrm>
      </p:grpSpPr>
      <p:sp>
        <p:nvSpPr>
          <p:cNvPr id="215" name="Google Shape;215;g80c7263442_0_132: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216" name="Google Shape;216;g80c7263442_0_132: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3" name="Shape 223"/>
        <p:cNvGrpSpPr/>
        <p:nvPr/>
      </p:nvGrpSpPr>
      <p:grpSpPr>
        <a:xfrm>
          <a:off x="0" y="0"/>
          <a:ext cx="0" cy="0"/>
          <a:chOff x="0" y="0"/>
          <a:chExt cx="0" cy="0"/>
        </a:xfrm>
      </p:grpSpPr>
      <p:sp>
        <p:nvSpPr>
          <p:cNvPr id="224" name="Google Shape;224;g80c7263442_0_140: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225" name="Google Shape;225;g80c7263442_0_140: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2" name="Shape 232"/>
        <p:cNvGrpSpPr/>
        <p:nvPr/>
      </p:nvGrpSpPr>
      <p:grpSpPr>
        <a:xfrm>
          <a:off x="0" y="0"/>
          <a:ext cx="0" cy="0"/>
          <a:chOff x="0" y="0"/>
          <a:chExt cx="0" cy="0"/>
        </a:xfrm>
      </p:grpSpPr>
      <p:sp>
        <p:nvSpPr>
          <p:cNvPr id="233" name="Google Shape;233;g80c7263442_0_148: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234" name="Google Shape;234;g80c7263442_0_148: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0" name="Shape 240"/>
        <p:cNvGrpSpPr/>
        <p:nvPr/>
      </p:nvGrpSpPr>
      <p:grpSpPr>
        <a:xfrm>
          <a:off x="0" y="0"/>
          <a:ext cx="0" cy="0"/>
          <a:chOff x="0" y="0"/>
          <a:chExt cx="0" cy="0"/>
        </a:xfrm>
      </p:grpSpPr>
      <p:sp>
        <p:nvSpPr>
          <p:cNvPr id="241" name="Google Shape;241;g80c7263442_0_155: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242" name="Google Shape;242;g80c7263442_0_155: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9" name="Shape 249"/>
        <p:cNvGrpSpPr/>
        <p:nvPr/>
      </p:nvGrpSpPr>
      <p:grpSpPr>
        <a:xfrm>
          <a:off x="0" y="0"/>
          <a:ext cx="0" cy="0"/>
          <a:chOff x="0" y="0"/>
          <a:chExt cx="0" cy="0"/>
        </a:xfrm>
      </p:grpSpPr>
      <p:sp>
        <p:nvSpPr>
          <p:cNvPr id="250" name="Google Shape;250;g80c7263442_0_163: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251" name="Google Shape;251;g80c7263442_0_163: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0" name="Shape 260"/>
        <p:cNvGrpSpPr/>
        <p:nvPr/>
      </p:nvGrpSpPr>
      <p:grpSpPr>
        <a:xfrm>
          <a:off x="0" y="0"/>
          <a:ext cx="0" cy="0"/>
          <a:chOff x="0" y="0"/>
          <a:chExt cx="0" cy="0"/>
        </a:xfrm>
      </p:grpSpPr>
      <p:sp>
        <p:nvSpPr>
          <p:cNvPr id="261" name="Google Shape;261;g80c7263442_0_173: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262" name="Google Shape;262;g80c7263442_0_173: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0" name="Shape 270"/>
        <p:cNvGrpSpPr/>
        <p:nvPr/>
      </p:nvGrpSpPr>
      <p:grpSpPr>
        <a:xfrm>
          <a:off x="0" y="0"/>
          <a:ext cx="0" cy="0"/>
          <a:chOff x="0" y="0"/>
          <a:chExt cx="0" cy="0"/>
        </a:xfrm>
      </p:grpSpPr>
      <p:sp>
        <p:nvSpPr>
          <p:cNvPr id="271" name="Google Shape;271;g80c7263442_0_182: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272" name="Google Shape;272;g80c7263442_0_182: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8" name="Shape 278"/>
        <p:cNvGrpSpPr/>
        <p:nvPr/>
      </p:nvGrpSpPr>
      <p:grpSpPr>
        <a:xfrm>
          <a:off x="0" y="0"/>
          <a:ext cx="0" cy="0"/>
          <a:chOff x="0" y="0"/>
          <a:chExt cx="0" cy="0"/>
        </a:xfrm>
      </p:grpSpPr>
      <p:sp>
        <p:nvSpPr>
          <p:cNvPr id="279" name="Google Shape;279;g80c7263442_0_189: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280" name="Google Shape;280;g80c7263442_0_189: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6" name="Shape 286"/>
        <p:cNvGrpSpPr/>
        <p:nvPr/>
      </p:nvGrpSpPr>
      <p:grpSpPr>
        <a:xfrm>
          <a:off x="0" y="0"/>
          <a:ext cx="0" cy="0"/>
          <a:chOff x="0" y="0"/>
          <a:chExt cx="0" cy="0"/>
        </a:xfrm>
      </p:grpSpPr>
      <p:sp>
        <p:nvSpPr>
          <p:cNvPr id="287" name="Google Shape;287;g80c7263442_0_196: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288" name="Google Shape;288;g80c7263442_0_196: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Google Shape;78;g80c7263442_0_13: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80c7263442_0_13: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80" name="Google Shape;80;g80c7263442_0_13:notes"/>
          <p:cNvSpPr txBox="1"/>
          <p:nvPr>
            <p:ph idx="12" type="sldNum"/>
          </p:nvPr>
        </p:nvSpPr>
        <p:spPr>
          <a:xfrm>
            <a:off x="3884613" y="8685214"/>
            <a:ext cx="2971800" cy="4572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Clr>
                <a:srgbClr val="000000"/>
              </a:buClr>
              <a:buFont typeface="Arial"/>
              <a:buNone/>
            </a:pPr>
            <a:fld id="{00000000-1234-1234-1234-123412341234}" type="slidenum">
              <a:rPr lang="en" sz="1300"/>
              <a:t>‹#›</a:t>
            </a:fld>
            <a:endParaRPr sz="1300"/>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4" name="Shape 294"/>
        <p:cNvGrpSpPr/>
        <p:nvPr/>
      </p:nvGrpSpPr>
      <p:grpSpPr>
        <a:xfrm>
          <a:off x="0" y="0"/>
          <a:ext cx="0" cy="0"/>
          <a:chOff x="0" y="0"/>
          <a:chExt cx="0" cy="0"/>
        </a:xfrm>
      </p:grpSpPr>
      <p:sp>
        <p:nvSpPr>
          <p:cNvPr id="295" name="Google Shape;295;g80c7263442_0_203: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296" name="Google Shape;296;g80c7263442_0_203: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2" name="Shape 302"/>
        <p:cNvGrpSpPr/>
        <p:nvPr/>
      </p:nvGrpSpPr>
      <p:grpSpPr>
        <a:xfrm>
          <a:off x="0" y="0"/>
          <a:ext cx="0" cy="0"/>
          <a:chOff x="0" y="0"/>
          <a:chExt cx="0" cy="0"/>
        </a:xfrm>
      </p:grpSpPr>
      <p:sp>
        <p:nvSpPr>
          <p:cNvPr id="303" name="Google Shape;303;g80c7263442_0_210: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304" name="Google Shape;304;g80c7263442_0_210: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0" name="Shape 310"/>
        <p:cNvGrpSpPr/>
        <p:nvPr/>
      </p:nvGrpSpPr>
      <p:grpSpPr>
        <a:xfrm>
          <a:off x="0" y="0"/>
          <a:ext cx="0" cy="0"/>
          <a:chOff x="0" y="0"/>
          <a:chExt cx="0" cy="0"/>
        </a:xfrm>
      </p:grpSpPr>
      <p:sp>
        <p:nvSpPr>
          <p:cNvPr id="311" name="Google Shape;311;g80c7263442_0_217: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312" name="Google Shape;312;g80c7263442_0_217: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8" name="Shape 318"/>
        <p:cNvGrpSpPr/>
        <p:nvPr/>
      </p:nvGrpSpPr>
      <p:grpSpPr>
        <a:xfrm>
          <a:off x="0" y="0"/>
          <a:ext cx="0" cy="0"/>
          <a:chOff x="0" y="0"/>
          <a:chExt cx="0" cy="0"/>
        </a:xfrm>
      </p:grpSpPr>
      <p:sp>
        <p:nvSpPr>
          <p:cNvPr id="319" name="Google Shape;319;g80c7263442_0_224: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320" name="Google Shape;320;g80c7263442_0_224: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6" name="Shape 326"/>
        <p:cNvGrpSpPr/>
        <p:nvPr/>
      </p:nvGrpSpPr>
      <p:grpSpPr>
        <a:xfrm>
          <a:off x="0" y="0"/>
          <a:ext cx="0" cy="0"/>
          <a:chOff x="0" y="0"/>
          <a:chExt cx="0" cy="0"/>
        </a:xfrm>
      </p:grpSpPr>
      <p:sp>
        <p:nvSpPr>
          <p:cNvPr id="327" name="Google Shape;327;g80c7263442_0_231: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328" name="Google Shape;328;g80c7263442_0_231: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4" name="Shape 334"/>
        <p:cNvGrpSpPr/>
        <p:nvPr/>
      </p:nvGrpSpPr>
      <p:grpSpPr>
        <a:xfrm>
          <a:off x="0" y="0"/>
          <a:ext cx="0" cy="0"/>
          <a:chOff x="0" y="0"/>
          <a:chExt cx="0" cy="0"/>
        </a:xfrm>
      </p:grpSpPr>
      <p:sp>
        <p:nvSpPr>
          <p:cNvPr id="335" name="Google Shape;335;g80c7263442_0_238: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336" name="Google Shape;336;g80c7263442_0_238: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3" name="Shape 343"/>
        <p:cNvGrpSpPr/>
        <p:nvPr/>
      </p:nvGrpSpPr>
      <p:grpSpPr>
        <a:xfrm>
          <a:off x="0" y="0"/>
          <a:ext cx="0" cy="0"/>
          <a:chOff x="0" y="0"/>
          <a:chExt cx="0" cy="0"/>
        </a:xfrm>
      </p:grpSpPr>
      <p:sp>
        <p:nvSpPr>
          <p:cNvPr id="344" name="Google Shape;344;g80c7263442_0_246: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345" name="Google Shape;345;g80c7263442_0_246: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1" name="Shape 351"/>
        <p:cNvGrpSpPr/>
        <p:nvPr/>
      </p:nvGrpSpPr>
      <p:grpSpPr>
        <a:xfrm>
          <a:off x="0" y="0"/>
          <a:ext cx="0" cy="0"/>
          <a:chOff x="0" y="0"/>
          <a:chExt cx="0" cy="0"/>
        </a:xfrm>
      </p:grpSpPr>
      <p:sp>
        <p:nvSpPr>
          <p:cNvPr id="352" name="Google Shape;352;g80c7263442_0_253: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353" name="Google Shape;353;g80c7263442_0_253: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9" name="Shape 359"/>
        <p:cNvGrpSpPr/>
        <p:nvPr/>
      </p:nvGrpSpPr>
      <p:grpSpPr>
        <a:xfrm>
          <a:off x="0" y="0"/>
          <a:ext cx="0" cy="0"/>
          <a:chOff x="0" y="0"/>
          <a:chExt cx="0" cy="0"/>
        </a:xfrm>
      </p:grpSpPr>
      <p:sp>
        <p:nvSpPr>
          <p:cNvPr id="360" name="Google Shape;360;g80c7263442_0_260: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
        <p:nvSpPr>
          <p:cNvPr id="361" name="Google Shape;361;g80c7263442_0_260: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362" name="Google Shape;362;g80c7263442_0_260:notes"/>
          <p:cNvSpPr txBox="1"/>
          <p:nvPr>
            <p:ph idx="12" type="sldNum"/>
          </p:nvPr>
        </p:nvSpPr>
        <p:spPr>
          <a:xfrm>
            <a:off x="3884613" y="8685214"/>
            <a:ext cx="2971800" cy="4572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fld id="{00000000-1234-1234-1234-123412341234}" type="slidenum">
              <a:rPr lang="en" sz="1300"/>
              <a:t>‹#›</a:t>
            </a:fld>
            <a:endParaRPr sz="1300"/>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6" name="Shape 366"/>
        <p:cNvGrpSpPr/>
        <p:nvPr/>
      </p:nvGrpSpPr>
      <p:grpSpPr>
        <a:xfrm>
          <a:off x="0" y="0"/>
          <a:ext cx="0" cy="0"/>
          <a:chOff x="0" y="0"/>
          <a:chExt cx="0" cy="0"/>
        </a:xfrm>
      </p:grpSpPr>
      <p:sp>
        <p:nvSpPr>
          <p:cNvPr id="367" name="Google Shape;367;g80c7263442_0_266: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368" name="Google Shape;368;g80c7263442_0_266: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g80c7263442_0_20: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87" name="Google Shape;87;g80c7263442_0_20: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4" name="Shape 374"/>
        <p:cNvGrpSpPr/>
        <p:nvPr/>
      </p:nvGrpSpPr>
      <p:grpSpPr>
        <a:xfrm>
          <a:off x="0" y="0"/>
          <a:ext cx="0" cy="0"/>
          <a:chOff x="0" y="0"/>
          <a:chExt cx="0" cy="0"/>
        </a:xfrm>
      </p:grpSpPr>
      <p:sp>
        <p:nvSpPr>
          <p:cNvPr id="375" name="Google Shape;375;g80c7263442_0_273: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376" name="Google Shape;376;g80c7263442_0_273: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2" name="Shape 382"/>
        <p:cNvGrpSpPr/>
        <p:nvPr/>
      </p:nvGrpSpPr>
      <p:grpSpPr>
        <a:xfrm>
          <a:off x="0" y="0"/>
          <a:ext cx="0" cy="0"/>
          <a:chOff x="0" y="0"/>
          <a:chExt cx="0" cy="0"/>
        </a:xfrm>
      </p:grpSpPr>
      <p:sp>
        <p:nvSpPr>
          <p:cNvPr id="383" name="Google Shape;383;g80c7263442_0_280: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
        <p:nvSpPr>
          <p:cNvPr id="384" name="Google Shape;384;g80c7263442_0_280: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385" name="Google Shape;385;g80c7263442_0_280:notes"/>
          <p:cNvSpPr txBox="1"/>
          <p:nvPr>
            <p:ph idx="12" type="sldNum"/>
          </p:nvPr>
        </p:nvSpPr>
        <p:spPr>
          <a:xfrm>
            <a:off x="3884613" y="8685214"/>
            <a:ext cx="2971800" cy="4572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fld id="{00000000-1234-1234-1234-123412341234}" type="slidenum">
              <a:rPr lang="en" sz="1300"/>
              <a:t>‹#›</a:t>
            </a:fld>
            <a:endParaRPr sz="1300"/>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9" name="Shape 389"/>
        <p:cNvGrpSpPr/>
        <p:nvPr/>
      </p:nvGrpSpPr>
      <p:grpSpPr>
        <a:xfrm>
          <a:off x="0" y="0"/>
          <a:ext cx="0" cy="0"/>
          <a:chOff x="0" y="0"/>
          <a:chExt cx="0" cy="0"/>
        </a:xfrm>
      </p:grpSpPr>
      <p:sp>
        <p:nvSpPr>
          <p:cNvPr id="390" name="Google Shape;390;g80c7263442_0_286: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
        <p:nvSpPr>
          <p:cNvPr id="391" name="Google Shape;391;g80c7263442_0_286: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392" name="Google Shape;392;g80c7263442_0_286:notes"/>
          <p:cNvSpPr txBox="1"/>
          <p:nvPr>
            <p:ph idx="12" type="sldNum"/>
          </p:nvPr>
        </p:nvSpPr>
        <p:spPr>
          <a:xfrm>
            <a:off x="3884613" y="8685214"/>
            <a:ext cx="2971800" cy="4572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fld id="{00000000-1234-1234-1234-123412341234}" type="slidenum">
              <a:rPr lang="en" sz="1300"/>
              <a:t>‹#›</a:t>
            </a:fld>
            <a:endParaRPr sz="1300"/>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6" name="Shape 396"/>
        <p:cNvGrpSpPr/>
        <p:nvPr/>
      </p:nvGrpSpPr>
      <p:grpSpPr>
        <a:xfrm>
          <a:off x="0" y="0"/>
          <a:ext cx="0" cy="0"/>
          <a:chOff x="0" y="0"/>
          <a:chExt cx="0" cy="0"/>
        </a:xfrm>
      </p:grpSpPr>
      <p:sp>
        <p:nvSpPr>
          <p:cNvPr id="397" name="Google Shape;397;g80c7263442_0_292: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398" name="Google Shape;398;g80c7263442_0_292: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4" name="Shape 404"/>
        <p:cNvGrpSpPr/>
        <p:nvPr/>
      </p:nvGrpSpPr>
      <p:grpSpPr>
        <a:xfrm>
          <a:off x="0" y="0"/>
          <a:ext cx="0" cy="0"/>
          <a:chOff x="0" y="0"/>
          <a:chExt cx="0" cy="0"/>
        </a:xfrm>
      </p:grpSpPr>
      <p:sp>
        <p:nvSpPr>
          <p:cNvPr id="405" name="Google Shape;405;g80c7263442_0_299: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
        <p:nvSpPr>
          <p:cNvPr id="406" name="Google Shape;406;g80c7263442_0_299: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407" name="Google Shape;407;g80c7263442_0_299:notes"/>
          <p:cNvSpPr txBox="1"/>
          <p:nvPr>
            <p:ph idx="12" type="sldNum"/>
          </p:nvPr>
        </p:nvSpPr>
        <p:spPr>
          <a:xfrm>
            <a:off x="3884613" y="8685214"/>
            <a:ext cx="2971800" cy="4572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fld id="{00000000-1234-1234-1234-123412341234}" type="slidenum">
              <a:rPr lang="en" sz="1300"/>
              <a:t>‹#›</a:t>
            </a:fld>
            <a:endParaRPr sz="1300"/>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1" name="Shape 411"/>
        <p:cNvGrpSpPr/>
        <p:nvPr/>
      </p:nvGrpSpPr>
      <p:grpSpPr>
        <a:xfrm>
          <a:off x="0" y="0"/>
          <a:ext cx="0" cy="0"/>
          <a:chOff x="0" y="0"/>
          <a:chExt cx="0" cy="0"/>
        </a:xfrm>
      </p:grpSpPr>
      <p:sp>
        <p:nvSpPr>
          <p:cNvPr id="412" name="Google Shape;412;g80c7263442_0_305: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413" name="Google Shape;413;g80c7263442_0_305: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9" name="Shape 419"/>
        <p:cNvGrpSpPr/>
        <p:nvPr/>
      </p:nvGrpSpPr>
      <p:grpSpPr>
        <a:xfrm>
          <a:off x="0" y="0"/>
          <a:ext cx="0" cy="0"/>
          <a:chOff x="0" y="0"/>
          <a:chExt cx="0" cy="0"/>
        </a:xfrm>
      </p:grpSpPr>
      <p:sp>
        <p:nvSpPr>
          <p:cNvPr id="420" name="Google Shape;420;g80c7263442_0_312: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421" name="Google Shape;421;g80c7263442_0_312: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7" name="Shape 427"/>
        <p:cNvGrpSpPr/>
        <p:nvPr/>
      </p:nvGrpSpPr>
      <p:grpSpPr>
        <a:xfrm>
          <a:off x="0" y="0"/>
          <a:ext cx="0" cy="0"/>
          <a:chOff x="0" y="0"/>
          <a:chExt cx="0" cy="0"/>
        </a:xfrm>
      </p:grpSpPr>
      <p:sp>
        <p:nvSpPr>
          <p:cNvPr id="428" name="Google Shape;428;g80c7263442_0_319: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429" name="Google Shape;429;g80c7263442_0_319: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5" name="Shape 435"/>
        <p:cNvGrpSpPr/>
        <p:nvPr/>
      </p:nvGrpSpPr>
      <p:grpSpPr>
        <a:xfrm>
          <a:off x="0" y="0"/>
          <a:ext cx="0" cy="0"/>
          <a:chOff x="0" y="0"/>
          <a:chExt cx="0" cy="0"/>
        </a:xfrm>
      </p:grpSpPr>
      <p:sp>
        <p:nvSpPr>
          <p:cNvPr id="436" name="Google Shape;436;g80c7263442_0_326: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437" name="Google Shape;437;g80c7263442_0_326: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3" name="Shape 443"/>
        <p:cNvGrpSpPr/>
        <p:nvPr/>
      </p:nvGrpSpPr>
      <p:grpSpPr>
        <a:xfrm>
          <a:off x="0" y="0"/>
          <a:ext cx="0" cy="0"/>
          <a:chOff x="0" y="0"/>
          <a:chExt cx="0" cy="0"/>
        </a:xfrm>
      </p:grpSpPr>
      <p:sp>
        <p:nvSpPr>
          <p:cNvPr id="444" name="Google Shape;444;g80c7263442_0_333: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
        <p:nvSpPr>
          <p:cNvPr id="445" name="Google Shape;445;g80c7263442_0_333: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446" name="Google Shape;446;g80c7263442_0_333:notes"/>
          <p:cNvSpPr txBox="1"/>
          <p:nvPr>
            <p:ph idx="12" type="sldNum"/>
          </p:nvPr>
        </p:nvSpPr>
        <p:spPr>
          <a:xfrm>
            <a:off x="3884613" y="8685214"/>
            <a:ext cx="2971800" cy="4572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fld id="{00000000-1234-1234-1234-123412341234}" type="slidenum">
              <a:rPr lang="en" sz="1300"/>
              <a:t>‹#›</a:t>
            </a:fld>
            <a:endParaRPr sz="130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g80c7263442_0_26: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a:p>
        </p:txBody>
      </p:sp>
      <p:sp>
        <p:nvSpPr>
          <p:cNvPr id="94" name="Google Shape;94;g80c7263442_0_26: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0" name="Shape 450"/>
        <p:cNvGrpSpPr/>
        <p:nvPr/>
      </p:nvGrpSpPr>
      <p:grpSpPr>
        <a:xfrm>
          <a:off x="0" y="0"/>
          <a:ext cx="0" cy="0"/>
          <a:chOff x="0" y="0"/>
          <a:chExt cx="0" cy="0"/>
        </a:xfrm>
      </p:grpSpPr>
      <p:sp>
        <p:nvSpPr>
          <p:cNvPr id="451" name="Google Shape;451;g80c7263442_0_339: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452" name="Google Shape;452;g80c7263442_0_339: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7" name="Shape 457"/>
        <p:cNvGrpSpPr/>
        <p:nvPr/>
      </p:nvGrpSpPr>
      <p:grpSpPr>
        <a:xfrm>
          <a:off x="0" y="0"/>
          <a:ext cx="0" cy="0"/>
          <a:chOff x="0" y="0"/>
          <a:chExt cx="0" cy="0"/>
        </a:xfrm>
      </p:grpSpPr>
      <p:sp>
        <p:nvSpPr>
          <p:cNvPr id="458" name="Google Shape;458;g80c7263442_0_345: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459" name="Google Shape;459;g80c7263442_0_345: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4" name="Shape 464"/>
        <p:cNvGrpSpPr/>
        <p:nvPr/>
      </p:nvGrpSpPr>
      <p:grpSpPr>
        <a:xfrm>
          <a:off x="0" y="0"/>
          <a:ext cx="0" cy="0"/>
          <a:chOff x="0" y="0"/>
          <a:chExt cx="0" cy="0"/>
        </a:xfrm>
      </p:grpSpPr>
      <p:sp>
        <p:nvSpPr>
          <p:cNvPr id="465" name="Google Shape;465;g80c7263442_0_351: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466" name="Google Shape;466;g80c7263442_0_351: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1" name="Shape 471"/>
        <p:cNvGrpSpPr/>
        <p:nvPr/>
      </p:nvGrpSpPr>
      <p:grpSpPr>
        <a:xfrm>
          <a:off x="0" y="0"/>
          <a:ext cx="0" cy="0"/>
          <a:chOff x="0" y="0"/>
          <a:chExt cx="0" cy="0"/>
        </a:xfrm>
      </p:grpSpPr>
      <p:sp>
        <p:nvSpPr>
          <p:cNvPr id="472" name="Google Shape;472;g80c7263442_0_357: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
        <p:nvSpPr>
          <p:cNvPr id="473" name="Google Shape;473;g80c7263442_0_357: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474" name="Google Shape;474;g80c7263442_0_357:notes"/>
          <p:cNvSpPr txBox="1"/>
          <p:nvPr>
            <p:ph idx="12" type="sldNum"/>
          </p:nvPr>
        </p:nvSpPr>
        <p:spPr>
          <a:xfrm>
            <a:off x="3884613" y="8685214"/>
            <a:ext cx="2971800" cy="4572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fld id="{00000000-1234-1234-1234-123412341234}" type="slidenum">
              <a:rPr lang="en" sz="1300"/>
              <a:t>‹#›</a:t>
            </a:fld>
            <a:endParaRPr sz="1300"/>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8" name="Shape 478"/>
        <p:cNvGrpSpPr/>
        <p:nvPr/>
      </p:nvGrpSpPr>
      <p:grpSpPr>
        <a:xfrm>
          <a:off x="0" y="0"/>
          <a:ext cx="0" cy="0"/>
          <a:chOff x="0" y="0"/>
          <a:chExt cx="0" cy="0"/>
        </a:xfrm>
      </p:grpSpPr>
      <p:sp>
        <p:nvSpPr>
          <p:cNvPr id="479" name="Google Shape;479;g80c7263442_0_363: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
        <p:nvSpPr>
          <p:cNvPr id="480" name="Google Shape;480;g80c7263442_0_363: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481" name="Google Shape;481;g80c7263442_0_363:notes"/>
          <p:cNvSpPr txBox="1"/>
          <p:nvPr>
            <p:ph idx="12" type="sldNum"/>
          </p:nvPr>
        </p:nvSpPr>
        <p:spPr>
          <a:xfrm>
            <a:off x="3884613" y="8685214"/>
            <a:ext cx="2971800" cy="4572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fld id="{00000000-1234-1234-1234-123412341234}" type="slidenum">
              <a:rPr lang="en" sz="1300"/>
              <a:t>‹#›</a:t>
            </a:fld>
            <a:endParaRPr sz="1300"/>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5" name="Shape 485"/>
        <p:cNvGrpSpPr/>
        <p:nvPr/>
      </p:nvGrpSpPr>
      <p:grpSpPr>
        <a:xfrm>
          <a:off x="0" y="0"/>
          <a:ext cx="0" cy="0"/>
          <a:chOff x="0" y="0"/>
          <a:chExt cx="0" cy="0"/>
        </a:xfrm>
      </p:grpSpPr>
      <p:sp>
        <p:nvSpPr>
          <p:cNvPr id="486" name="Google Shape;486;g80c7263442_0_369: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
        <p:nvSpPr>
          <p:cNvPr id="487" name="Google Shape;487;g80c7263442_0_369: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488" name="Google Shape;488;g80c7263442_0_369:notes"/>
          <p:cNvSpPr txBox="1"/>
          <p:nvPr>
            <p:ph idx="12" type="sldNum"/>
          </p:nvPr>
        </p:nvSpPr>
        <p:spPr>
          <a:xfrm>
            <a:off x="3884613" y="8685214"/>
            <a:ext cx="2971800" cy="4572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fld id="{00000000-1234-1234-1234-123412341234}" type="slidenum">
              <a:rPr lang="en" sz="1300"/>
              <a:t>‹#›</a:t>
            </a:fld>
            <a:endParaRPr sz="1300"/>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2" name="Shape 492"/>
        <p:cNvGrpSpPr/>
        <p:nvPr/>
      </p:nvGrpSpPr>
      <p:grpSpPr>
        <a:xfrm>
          <a:off x="0" y="0"/>
          <a:ext cx="0" cy="0"/>
          <a:chOff x="0" y="0"/>
          <a:chExt cx="0" cy="0"/>
        </a:xfrm>
      </p:grpSpPr>
      <p:sp>
        <p:nvSpPr>
          <p:cNvPr id="493" name="Google Shape;493;g80c7263442_0_375: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494" name="Google Shape;494;g80c7263442_0_375: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9" name="Shape 499"/>
        <p:cNvGrpSpPr/>
        <p:nvPr/>
      </p:nvGrpSpPr>
      <p:grpSpPr>
        <a:xfrm>
          <a:off x="0" y="0"/>
          <a:ext cx="0" cy="0"/>
          <a:chOff x="0" y="0"/>
          <a:chExt cx="0" cy="0"/>
        </a:xfrm>
      </p:grpSpPr>
      <p:sp>
        <p:nvSpPr>
          <p:cNvPr id="500" name="Google Shape;500;g80c7263442_0_381: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501" name="Google Shape;501;g80c7263442_0_381: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6" name="Shape 506"/>
        <p:cNvGrpSpPr/>
        <p:nvPr/>
      </p:nvGrpSpPr>
      <p:grpSpPr>
        <a:xfrm>
          <a:off x="0" y="0"/>
          <a:ext cx="0" cy="0"/>
          <a:chOff x="0" y="0"/>
          <a:chExt cx="0" cy="0"/>
        </a:xfrm>
      </p:grpSpPr>
      <p:sp>
        <p:nvSpPr>
          <p:cNvPr id="507" name="Google Shape;507;g80c7263442_0_387: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
        <p:nvSpPr>
          <p:cNvPr id="508" name="Google Shape;508;g80c7263442_0_387: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509" name="Google Shape;509;g80c7263442_0_387:notes"/>
          <p:cNvSpPr txBox="1"/>
          <p:nvPr>
            <p:ph idx="12" type="sldNum"/>
          </p:nvPr>
        </p:nvSpPr>
        <p:spPr>
          <a:xfrm>
            <a:off x="3884613" y="8685214"/>
            <a:ext cx="2971800" cy="4572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Clr>
                <a:srgbClr val="000000"/>
              </a:buClr>
              <a:buFont typeface="Arial"/>
              <a:buNone/>
            </a:pPr>
            <a:fld id="{00000000-1234-1234-1234-123412341234}" type="slidenum">
              <a:rPr lang="en" sz="1300"/>
              <a:t>‹#›</a:t>
            </a:fld>
            <a:endParaRPr sz="130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80c7263442_0_32: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a:p>
        </p:txBody>
      </p:sp>
      <p:sp>
        <p:nvSpPr>
          <p:cNvPr id="101" name="Google Shape;101;g80c7263442_0_32: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g80c7263442_0_38: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108" name="Google Shape;108;g80c7263442_0_38: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g80c7263442_0_44: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sz="1300"/>
          </a:p>
        </p:txBody>
      </p:sp>
      <p:sp>
        <p:nvSpPr>
          <p:cNvPr id="115" name="Google Shape;115;g80c7263442_0_44: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g80c7263442_0_50:notes"/>
          <p:cNvSpPr txBox="1"/>
          <p:nvPr>
            <p:ph idx="1" type="body"/>
          </p:nvPr>
        </p:nvSpPr>
        <p:spPr>
          <a:xfrm>
            <a:off x="685800" y="4343400"/>
            <a:ext cx="5486400" cy="4114800"/>
          </a:xfrm>
          <a:prstGeom prst="rect">
            <a:avLst/>
          </a:prstGeom>
          <a:noFill/>
          <a:ln>
            <a:noFill/>
          </a:ln>
        </p:spPr>
        <p:txBody>
          <a:bodyPr anchorCtr="0" anchor="ctr" bIns="86175" lIns="86175" spcFirstLastPara="1" rIns="86175" wrap="square" tIns="86175">
            <a:noAutofit/>
          </a:bodyPr>
          <a:lstStyle/>
          <a:p>
            <a:pPr indent="0" lvl="0" marL="0" rtl="0" algn="l">
              <a:spcBef>
                <a:spcPts val="0"/>
              </a:spcBef>
              <a:spcAft>
                <a:spcPts val="0"/>
              </a:spcAft>
              <a:buNone/>
            </a:pPr>
            <a:r>
              <a:t/>
            </a:r>
            <a:endParaRPr/>
          </a:p>
        </p:txBody>
      </p:sp>
      <p:sp>
        <p:nvSpPr>
          <p:cNvPr id="122" name="Google Shape;122;g80c7263442_0_50:notes"/>
          <p:cNvSpPr/>
          <p:nvPr>
            <p:ph idx="2" type="sldImg"/>
          </p:nvPr>
        </p:nvSpPr>
        <p:spPr>
          <a:xfrm>
            <a:off x="428625" y="686405"/>
            <a:ext cx="6000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p:cSld name="Title Only">
    <p:bg>
      <p:bgPr>
        <a:blipFill rotWithShape="1">
          <a:blip r:embed="rId2">
            <a:alphaModFix/>
          </a:blip>
          <a:stretch>
            <a:fillRect b="0" l="0" r="0" t="0"/>
          </a:stretch>
        </a:blipFill>
      </p:bgPr>
    </p:bg>
    <p:spTree>
      <p:nvGrpSpPr>
        <p:cNvPr id="50" name="Shape 50"/>
        <p:cNvGrpSpPr/>
        <p:nvPr/>
      </p:nvGrpSpPr>
      <p:grpSpPr>
        <a:xfrm>
          <a:off x="0" y="0"/>
          <a:ext cx="0" cy="0"/>
          <a:chOff x="0" y="0"/>
          <a:chExt cx="0" cy="0"/>
        </a:xfrm>
      </p:grpSpPr>
      <p:sp>
        <p:nvSpPr>
          <p:cNvPr id="51" name="Google Shape;51;p13"/>
          <p:cNvSpPr txBox="1"/>
          <p:nvPr>
            <p:ph idx="10" type="dt"/>
          </p:nvPr>
        </p:nvSpPr>
        <p:spPr>
          <a:xfrm>
            <a:off x="6988629" y="4767263"/>
            <a:ext cx="587700" cy="2739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9pPr>
          </a:lstStyle>
          <a:p/>
        </p:txBody>
      </p:sp>
      <p:sp>
        <p:nvSpPr>
          <p:cNvPr id="52" name="Google Shape;52;p13"/>
          <p:cNvSpPr txBox="1"/>
          <p:nvPr>
            <p:ph idx="11" type="ftr"/>
          </p:nvPr>
        </p:nvSpPr>
        <p:spPr>
          <a:xfrm>
            <a:off x="3028950" y="4767263"/>
            <a:ext cx="3086100" cy="2739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9pPr>
          </a:lstStyle>
          <a:p/>
        </p:txBody>
      </p:sp>
      <p:sp>
        <p:nvSpPr>
          <p:cNvPr id="53" name="Google Shape;53;p13"/>
          <p:cNvSpPr txBox="1"/>
          <p:nvPr>
            <p:ph idx="12" type="sldNum"/>
          </p:nvPr>
        </p:nvSpPr>
        <p:spPr>
          <a:xfrm>
            <a:off x="7927521" y="4767263"/>
            <a:ext cx="587700" cy="273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
        <p:nvSpPr>
          <p:cNvPr id="54" name="Google Shape;54;p13"/>
          <p:cNvSpPr txBox="1"/>
          <p:nvPr>
            <p:ph type="ctrTitle"/>
          </p:nvPr>
        </p:nvSpPr>
        <p:spPr>
          <a:xfrm>
            <a:off x="771526" y="1393031"/>
            <a:ext cx="7743900" cy="1617900"/>
          </a:xfrm>
          <a:prstGeom prst="rect">
            <a:avLst/>
          </a:prstGeom>
          <a:noFill/>
          <a:ln>
            <a:noFill/>
          </a:ln>
        </p:spPr>
        <p:txBody>
          <a:bodyPr anchorCtr="0" anchor="b" bIns="91425" lIns="91425" spcFirstLastPara="1" rIns="91425" wrap="square" tIns="91425">
            <a:noAutofit/>
          </a:bodyPr>
          <a:lstStyle>
            <a:lvl1pPr indent="0" lvl="0" marL="0" marR="0" rtl="0" algn="ctr">
              <a:lnSpc>
                <a:spcPct val="90000"/>
              </a:lnSpc>
              <a:spcBef>
                <a:spcPts val="0"/>
              </a:spcBef>
              <a:spcAft>
                <a:spcPts val="0"/>
              </a:spcAft>
              <a:buClr>
                <a:schemeClr val="dk1"/>
              </a:buClr>
              <a:buSzPts val="6000"/>
              <a:buFont typeface="Roboto Condensed"/>
              <a:buNone/>
              <a:defRPr b="1" i="0" sz="6000" u="none" cap="none" strike="noStrike">
                <a:solidFill>
                  <a:schemeClr val="dk1"/>
                </a:solidFill>
                <a:latin typeface="Roboto Condensed"/>
                <a:ea typeface="Roboto Condensed"/>
                <a:cs typeface="Roboto Condensed"/>
                <a:sym typeface="Roboto Condensed"/>
              </a:defRPr>
            </a:lvl1pPr>
            <a:lvl2pPr indent="0" lvl="1" rtl="0">
              <a:spcBef>
                <a:spcPts val="0"/>
              </a:spcBef>
              <a:spcAft>
                <a:spcPts val="0"/>
              </a:spcAft>
              <a:buSzPts val="1800"/>
              <a:buFont typeface="Arial"/>
              <a:buNone/>
              <a:defRPr sz="1800"/>
            </a:lvl2pPr>
            <a:lvl3pPr indent="0" lvl="2" rtl="0">
              <a:spcBef>
                <a:spcPts val="0"/>
              </a:spcBef>
              <a:spcAft>
                <a:spcPts val="0"/>
              </a:spcAft>
              <a:buSzPts val="1800"/>
              <a:buFont typeface="Arial"/>
              <a:buNone/>
              <a:defRPr sz="1800"/>
            </a:lvl3pPr>
            <a:lvl4pPr indent="0" lvl="3" rtl="0">
              <a:spcBef>
                <a:spcPts val="0"/>
              </a:spcBef>
              <a:spcAft>
                <a:spcPts val="0"/>
              </a:spcAft>
              <a:buSzPts val="1800"/>
              <a:buFont typeface="Arial"/>
              <a:buNone/>
              <a:defRPr sz="1800"/>
            </a:lvl4pPr>
            <a:lvl5pPr indent="0" lvl="4" rtl="0">
              <a:spcBef>
                <a:spcPts val="0"/>
              </a:spcBef>
              <a:spcAft>
                <a:spcPts val="0"/>
              </a:spcAft>
              <a:buSzPts val="1800"/>
              <a:buFont typeface="Arial"/>
              <a:buNone/>
              <a:defRPr sz="1800"/>
            </a:lvl5pPr>
            <a:lvl6pPr indent="0" lvl="5" rtl="0">
              <a:spcBef>
                <a:spcPts val="0"/>
              </a:spcBef>
              <a:spcAft>
                <a:spcPts val="0"/>
              </a:spcAft>
              <a:buSzPts val="1800"/>
              <a:buFont typeface="Arial"/>
              <a:buNone/>
              <a:defRPr sz="1800"/>
            </a:lvl6pPr>
            <a:lvl7pPr indent="0" lvl="6" rtl="0">
              <a:spcBef>
                <a:spcPts val="0"/>
              </a:spcBef>
              <a:spcAft>
                <a:spcPts val="0"/>
              </a:spcAft>
              <a:buSzPts val="1800"/>
              <a:buFont typeface="Arial"/>
              <a:buNone/>
              <a:defRPr sz="1800"/>
            </a:lvl7pPr>
            <a:lvl8pPr indent="0" lvl="7" rtl="0">
              <a:spcBef>
                <a:spcPts val="0"/>
              </a:spcBef>
              <a:spcAft>
                <a:spcPts val="0"/>
              </a:spcAft>
              <a:buSzPts val="1800"/>
              <a:buFont typeface="Arial"/>
              <a:buNone/>
              <a:defRPr sz="1800"/>
            </a:lvl8pPr>
            <a:lvl9pPr indent="0" lvl="8" rtl="0">
              <a:spcBef>
                <a:spcPts val="0"/>
              </a:spcBef>
              <a:spcAft>
                <a:spcPts val="0"/>
              </a:spcAft>
              <a:buSzPts val="1800"/>
              <a:buFont typeface="Arial"/>
              <a:buNone/>
              <a:defRPr sz="1800"/>
            </a:lvl9pPr>
          </a:lstStyle>
          <a:p/>
        </p:txBody>
      </p:sp>
      <p:sp>
        <p:nvSpPr>
          <p:cNvPr id="55" name="Google Shape;55;p13"/>
          <p:cNvSpPr txBox="1"/>
          <p:nvPr>
            <p:ph idx="1" type="subTitle"/>
          </p:nvPr>
        </p:nvSpPr>
        <p:spPr>
          <a:xfrm>
            <a:off x="771526" y="3217141"/>
            <a:ext cx="7743900" cy="1186800"/>
          </a:xfrm>
          <a:prstGeom prst="rect">
            <a:avLst/>
          </a:prstGeom>
          <a:noFill/>
          <a:ln>
            <a:noFill/>
          </a:ln>
        </p:spPr>
        <p:txBody>
          <a:bodyPr anchorCtr="0" anchor="t" bIns="91425" lIns="91425" spcFirstLastPara="1" rIns="91425" wrap="square" tIns="91425">
            <a:noAutofit/>
          </a:bodyPr>
          <a:lstStyle>
            <a:lvl1pPr indent="0" lvl="0" marL="0" marR="0" rtl="0" algn="ctr">
              <a:lnSpc>
                <a:spcPct val="90000"/>
              </a:lnSpc>
              <a:spcBef>
                <a:spcPts val="1000"/>
              </a:spcBef>
              <a:spcAft>
                <a:spcPts val="0"/>
              </a:spcAft>
              <a:buClr>
                <a:srgbClr val="7F7F7F"/>
              </a:buClr>
              <a:buSzPts val="2400"/>
              <a:buFont typeface="Calibri"/>
              <a:buNone/>
              <a:defRPr b="0" i="0" sz="2400" u="none" cap="none" strike="noStrike">
                <a:solidFill>
                  <a:srgbClr val="7F7F7F"/>
                </a:solidFill>
                <a:latin typeface="Calibri"/>
                <a:ea typeface="Calibri"/>
                <a:cs typeface="Calibri"/>
                <a:sym typeface="Calibri"/>
              </a:defRPr>
            </a:lvl1pPr>
            <a:lvl2pPr indent="0" lvl="1" marL="457200" marR="0" rtl="0" algn="ctr">
              <a:lnSpc>
                <a:spcPct val="90000"/>
              </a:lnSpc>
              <a:spcBef>
                <a:spcPts val="500"/>
              </a:spcBef>
              <a:spcAft>
                <a:spcPts val="0"/>
              </a:spcAft>
              <a:buClr>
                <a:srgbClr val="7F7F7F"/>
              </a:buClr>
              <a:buSzPts val="2000"/>
              <a:buFont typeface="Arial"/>
              <a:buNone/>
              <a:defRPr b="0" i="0" sz="2000" u="none" cap="none" strike="noStrike">
                <a:solidFill>
                  <a:srgbClr val="7F7F7F"/>
                </a:solidFill>
                <a:latin typeface="Helvetica Neue"/>
                <a:ea typeface="Helvetica Neue"/>
                <a:cs typeface="Helvetica Neue"/>
                <a:sym typeface="Helvetica Neue"/>
              </a:defRPr>
            </a:lvl2pPr>
            <a:lvl3pPr indent="0" lvl="2" marL="914400" marR="0" rtl="0" algn="ctr">
              <a:lnSpc>
                <a:spcPct val="90000"/>
              </a:lnSpc>
              <a:spcBef>
                <a:spcPts val="500"/>
              </a:spcBef>
              <a:spcAft>
                <a:spcPts val="0"/>
              </a:spcAft>
              <a:buClr>
                <a:srgbClr val="7F7F7F"/>
              </a:buClr>
              <a:buSzPts val="1800"/>
              <a:buFont typeface="Arial"/>
              <a:buNone/>
              <a:defRPr b="0" i="0" sz="1800" u="none" cap="none" strike="noStrike">
                <a:solidFill>
                  <a:srgbClr val="7F7F7F"/>
                </a:solidFill>
                <a:latin typeface="Helvetica Neue"/>
                <a:ea typeface="Helvetica Neue"/>
                <a:cs typeface="Helvetica Neue"/>
                <a:sym typeface="Helvetica Neue"/>
              </a:defRPr>
            </a:lvl3pPr>
            <a:lvl4pPr indent="0" lvl="3" marL="1371600" marR="0" rtl="0" algn="ctr">
              <a:lnSpc>
                <a:spcPct val="90000"/>
              </a:lnSpc>
              <a:spcBef>
                <a:spcPts val="500"/>
              </a:spcBef>
              <a:spcAft>
                <a:spcPts val="0"/>
              </a:spcAft>
              <a:buClr>
                <a:srgbClr val="7F7F7F"/>
              </a:buClr>
              <a:buSzPts val="1600"/>
              <a:buFont typeface="Arial"/>
              <a:buNone/>
              <a:defRPr b="0" i="0" sz="1600" u="none" cap="none" strike="noStrike">
                <a:solidFill>
                  <a:srgbClr val="7F7F7F"/>
                </a:solidFill>
                <a:latin typeface="Helvetica Neue"/>
                <a:ea typeface="Helvetica Neue"/>
                <a:cs typeface="Helvetica Neue"/>
                <a:sym typeface="Helvetica Neue"/>
              </a:defRPr>
            </a:lvl4pPr>
            <a:lvl5pPr indent="0" lvl="4" marL="1828800" marR="0" rtl="0" algn="ctr">
              <a:lnSpc>
                <a:spcPct val="90000"/>
              </a:lnSpc>
              <a:spcBef>
                <a:spcPts val="500"/>
              </a:spcBef>
              <a:spcAft>
                <a:spcPts val="0"/>
              </a:spcAft>
              <a:buClr>
                <a:srgbClr val="7F7F7F"/>
              </a:buClr>
              <a:buSzPts val="1600"/>
              <a:buFont typeface="Arial"/>
              <a:buNone/>
              <a:defRPr b="0" i="0" sz="1600" u="none" cap="none" strike="noStrike">
                <a:solidFill>
                  <a:srgbClr val="7F7F7F"/>
                </a:solidFill>
                <a:latin typeface="Helvetica Neue"/>
                <a:ea typeface="Helvetica Neue"/>
                <a:cs typeface="Helvetica Neue"/>
                <a:sym typeface="Helvetica Neue"/>
              </a:defRPr>
            </a:lvl5pPr>
            <a:lvl6pPr indent="0" lvl="5" marL="2286000"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6pPr>
            <a:lvl7pPr indent="0" lvl="6" marL="2743200"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7pPr>
            <a:lvl8pPr indent="0" lvl="7" marL="3200400"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8pPr>
            <a:lvl9pPr indent="0" lvl="8" marL="3657600"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56" name="Shape 56"/>
        <p:cNvGrpSpPr/>
        <p:nvPr/>
      </p:nvGrpSpPr>
      <p:grpSpPr>
        <a:xfrm>
          <a:off x="0" y="0"/>
          <a:ext cx="0" cy="0"/>
          <a:chOff x="0" y="0"/>
          <a:chExt cx="0" cy="0"/>
        </a:xfrm>
      </p:grpSpPr>
      <p:sp>
        <p:nvSpPr>
          <p:cNvPr id="57" name="Google Shape;57;p14"/>
          <p:cNvSpPr txBox="1"/>
          <p:nvPr>
            <p:ph type="title"/>
          </p:nvPr>
        </p:nvSpPr>
        <p:spPr>
          <a:xfrm>
            <a:off x="628650" y="273844"/>
            <a:ext cx="7886700" cy="994200"/>
          </a:xfrm>
          <a:prstGeom prst="rect">
            <a:avLst/>
          </a:prstGeom>
          <a:noFill/>
          <a:ln>
            <a:noFill/>
          </a:ln>
        </p:spPr>
        <p:txBody>
          <a:bodyPr anchorCtr="0" anchor="ctr" bIns="91425" lIns="91425" spcFirstLastPara="1" rIns="91425" wrap="square" tIns="91425">
            <a:noAutofit/>
          </a:bodyPr>
          <a:lstStyle>
            <a:lvl1pPr indent="0" lvl="0" marL="0" marR="0" rtl="0" algn="l">
              <a:lnSpc>
                <a:spcPct val="90000"/>
              </a:lnSpc>
              <a:spcBef>
                <a:spcPts val="0"/>
              </a:spcBef>
              <a:spcAft>
                <a:spcPts val="0"/>
              </a:spcAft>
              <a:buClr>
                <a:schemeClr val="dk1"/>
              </a:buClr>
              <a:buSzPts val="4400"/>
              <a:buFont typeface="Roboto Condensed"/>
              <a:buNone/>
              <a:defRPr b="1" i="0" sz="4400" u="none" cap="none" strike="noStrike">
                <a:solidFill>
                  <a:schemeClr val="dk1"/>
                </a:solidFill>
                <a:latin typeface="Roboto Condensed"/>
                <a:ea typeface="Roboto Condensed"/>
                <a:cs typeface="Roboto Condensed"/>
                <a:sym typeface="Roboto Condensed"/>
              </a:defRPr>
            </a:lvl1pPr>
            <a:lvl2pPr indent="0" lvl="1" rtl="0">
              <a:spcBef>
                <a:spcPts val="0"/>
              </a:spcBef>
              <a:spcAft>
                <a:spcPts val="0"/>
              </a:spcAft>
              <a:buSzPts val="1800"/>
              <a:buFont typeface="Arial"/>
              <a:buNone/>
              <a:defRPr sz="1800"/>
            </a:lvl2pPr>
            <a:lvl3pPr indent="0" lvl="2" rtl="0">
              <a:spcBef>
                <a:spcPts val="0"/>
              </a:spcBef>
              <a:spcAft>
                <a:spcPts val="0"/>
              </a:spcAft>
              <a:buSzPts val="1800"/>
              <a:buFont typeface="Arial"/>
              <a:buNone/>
              <a:defRPr sz="1800"/>
            </a:lvl3pPr>
            <a:lvl4pPr indent="0" lvl="3" rtl="0">
              <a:spcBef>
                <a:spcPts val="0"/>
              </a:spcBef>
              <a:spcAft>
                <a:spcPts val="0"/>
              </a:spcAft>
              <a:buSzPts val="1800"/>
              <a:buFont typeface="Arial"/>
              <a:buNone/>
              <a:defRPr sz="1800"/>
            </a:lvl4pPr>
            <a:lvl5pPr indent="0" lvl="4" rtl="0">
              <a:spcBef>
                <a:spcPts val="0"/>
              </a:spcBef>
              <a:spcAft>
                <a:spcPts val="0"/>
              </a:spcAft>
              <a:buSzPts val="1800"/>
              <a:buFont typeface="Arial"/>
              <a:buNone/>
              <a:defRPr sz="1800"/>
            </a:lvl5pPr>
            <a:lvl6pPr indent="0" lvl="5" rtl="0">
              <a:spcBef>
                <a:spcPts val="0"/>
              </a:spcBef>
              <a:spcAft>
                <a:spcPts val="0"/>
              </a:spcAft>
              <a:buSzPts val="1800"/>
              <a:buFont typeface="Arial"/>
              <a:buNone/>
              <a:defRPr sz="1800"/>
            </a:lvl6pPr>
            <a:lvl7pPr indent="0" lvl="6" rtl="0">
              <a:spcBef>
                <a:spcPts val="0"/>
              </a:spcBef>
              <a:spcAft>
                <a:spcPts val="0"/>
              </a:spcAft>
              <a:buSzPts val="1800"/>
              <a:buFont typeface="Arial"/>
              <a:buNone/>
              <a:defRPr sz="1800"/>
            </a:lvl7pPr>
            <a:lvl8pPr indent="0" lvl="7" rtl="0">
              <a:spcBef>
                <a:spcPts val="0"/>
              </a:spcBef>
              <a:spcAft>
                <a:spcPts val="0"/>
              </a:spcAft>
              <a:buSzPts val="1800"/>
              <a:buFont typeface="Arial"/>
              <a:buNone/>
              <a:defRPr sz="1800"/>
            </a:lvl8pPr>
            <a:lvl9pPr indent="0" lvl="8" rtl="0">
              <a:spcBef>
                <a:spcPts val="0"/>
              </a:spcBef>
              <a:spcAft>
                <a:spcPts val="0"/>
              </a:spcAft>
              <a:buSzPts val="1800"/>
              <a:buFont typeface="Arial"/>
              <a:buNone/>
              <a:defRPr sz="1800"/>
            </a:lvl9pPr>
          </a:lstStyle>
          <a:p/>
        </p:txBody>
      </p:sp>
      <p:sp>
        <p:nvSpPr>
          <p:cNvPr id="58" name="Google Shape;58;p14"/>
          <p:cNvSpPr txBox="1"/>
          <p:nvPr>
            <p:ph idx="1" type="body"/>
          </p:nvPr>
        </p:nvSpPr>
        <p:spPr>
          <a:xfrm>
            <a:off x="628650" y="1369219"/>
            <a:ext cx="7886700" cy="32634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90000"/>
              </a:lnSpc>
              <a:spcBef>
                <a:spcPts val="1000"/>
              </a:spcBef>
              <a:spcAft>
                <a:spcPts val="0"/>
              </a:spcAft>
              <a:buClr>
                <a:schemeClr val="dk1"/>
              </a:buClr>
              <a:buSzPts val="2800"/>
              <a:buFont typeface="Calibri"/>
              <a:buNone/>
              <a:defRPr b="0" i="0" sz="28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rgbClr val="7F7F7F"/>
              </a:buClr>
              <a:buSzPts val="2400"/>
              <a:buFont typeface="Calibri"/>
              <a:buNone/>
              <a:defRPr b="0" i="0" sz="2400" u="none" cap="none" strike="noStrike">
                <a:solidFill>
                  <a:srgbClr val="7F7F7F"/>
                </a:solidFill>
                <a:latin typeface="Calibri"/>
                <a:ea typeface="Calibri"/>
                <a:cs typeface="Calibri"/>
                <a:sym typeface="Calibri"/>
              </a:defRPr>
            </a:lvl2pPr>
            <a:lvl3pPr indent="-228600" lvl="2" marL="1371600" marR="0" rtl="0" algn="l">
              <a:lnSpc>
                <a:spcPct val="90000"/>
              </a:lnSpc>
              <a:spcBef>
                <a:spcPts val="500"/>
              </a:spcBef>
              <a:spcAft>
                <a:spcPts val="0"/>
              </a:spcAft>
              <a:buClr>
                <a:srgbClr val="7F7F7F"/>
              </a:buClr>
              <a:buSzPts val="2000"/>
              <a:buFont typeface="Calibri"/>
              <a:buNone/>
              <a:defRPr b="0" i="0" sz="2000" u="none" cap="none" strike="noStrike">
                <a:solidFill>
                  <a:srgbClr val="7F7F7F"/>
                </a:solidFill>
                <a:latin typeface="Calibri"/>
                <a:ea typeface="Calibri"/>
                <a:cs typeface="Calibri"/>
                <a:sym typeface="Calibri"/>
              </a:defRPr>
            </a:lvl3pPr>
            <a:lvl4pPr indent="-228600" lvl="3" marL="1828800" marR="0" rtl="0" algn="l">
              <a:lnSpc>
                <a:spcPct val="90000"/>
              </a:lnSpc>
              <a:spcBef>
                <a:spcPts val="500"/>
              </a:spcBef>
              <a:spcAft>
                <a:spcPts val="0"/>
              </a:spcAft>
              <a:buClr>
                <a:srgbClr val="7F7F7F"/>
              </a:buClr>
              <a:buSzPts val="1800"/>
              <a:buFont typeface="Calibri"/>
              <a:buNone/>
              <a:defRPr b="0" i="0" sz="1800" u="none" cap="none" strike="noStrike">
                <a:solidFill>
                  <a:srgbClr val="7F7F7F"/>
                </a:solidFill>
                <a:latin typeface="Calibri"/>
                <a:ea typeface="Calibri"/>
                <a:cs typeface="Calibri"/>
                <a:sym typeface="Calibri"/>
              </a:defRPr>
            </a:lvl4pPr>
            <a:lvl5pPr indent="-228600" lvl="4" marL="2286000" marR="0" rtl="0" algn="l">
              <a:lnSpc>
                <a:spcPct val="90000"/>
              </a:lnSpc>
              <a:spcBef>
                <a:spcPts val="500"/>
              </a:spcBef>
              <a:spcAft>
                <a:spcPts val="0"/>
              </a:spcAft>
              <a:buClr>
                <a:srgbClr val="7F7F7F"/>
              </a:buClr>
              <a:buSzPts val="1800"/>
              <a:buFont typeface="Calibri"/>
              <a:buNone/>
              <a:defRPr b="0" i="0" sz="1800" u="none" cap="none" strike="noStrike">
                <a:solidFill>
                  <a:srgbClr val="7F7F7F"/>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Calibri"/>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Calibri"/>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Calibri"/>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Calibri"/>
              <a:buChar char="•"/>
              <a:defRPr b="0" i="0" sz="1800" u="none" cap="none" strike="noStrike">
                <a:solidFill>
                  <a:schemeClr val="dk1"/>
                </a:solidFill>
                <a:latin typeface="Calibri"/>
                <a:ea typeface="Calibri"/>
                <a:cs typeface="Calibri"/>
                <a:sym typeface="Calibri"/>
              </a:defRPr>
            </a:lvl9pPr>
          </a:lstStyle>
          <a:p/>
        </p:txBody>
      </p:sp>
      <p:sp>
        <p:nvSpPr>
          <p:cNvPr id="59" name="Google Shape;59;p14"/>
          <p:cNvSpPr txBox="1"/>
          <p:nvPr>
            <p:ph idx="10" type="dt"/>
          </p:nvPr>
        </p:nvSpPr>
        <p:spPr>
          <a:xfrm>
            <a:off x="6988629" y="4767263"/>
            <a:ext cx="587700" cy="2739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9pPr>
          </a:lstStyle>
          <a:p/>
        </p:txBody>
      </p:sp>
      <p:sp>
        <p:nvSpPr>
          <p:cNvPr id="60" name="Google Shape;60;p14"/>
          <p:cNvSpPr txBox="1"/>
          <p:nvPr>
            <p:ph idx="11" type="ftr"/>
          </p:nvPr>
        </p:nvSpPr>
        <p:spPr>
          <a:xfrm>
            <a:off x="3028950" y="4767263"/>
            <a:ext cx="3086100" cy="2739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9pPr>
          </a:lstStyle>
          <a:p/>
        </p:txBody>
      </p:sp>
      <p:sp>
        <p:nvSpPr>
          <p:cNvPr id="61" name="Google Shape;61;p14"/>
          <p:cNvSpPr txBox="1"/>
          <p:nvPr>
            <p:ph idx="12" type="sldNum"/>
          </p:nvPr>
        </p:nvSpPr>
        <p:spPr>
          <a:xfrm>
            <a:off x="7927521" y="4767263"/>
            <a:ext cx="587700" cy="273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888888"/>
              </a:buClr>
              <a:buSzPts val="3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Google Shape;67;p15"/>
          <p:cNvSpPr txBox="1"/>
          <p:nvPr>
            <p:ph idx="1" type="subTitle"/>
          </p:nvPr>
        </p:nvSpPr>
        <p:spPr>
          <a:xfrm>
            <a:off x="771526" y="3217141"/>
            <a:ext cx="7743900" cy="1186800"/>
          </a:xfrm>
          <a:prstGeom prst="rect">
            <a:avLst/>
          </a:prstGeom>
        </p:spPr>
        <p:txBody>
          <a:bodyPr anchorCtr="0" anchor="t" bIns="91425" lIns="91425" spcFirstLastPara="1" rIns="91425" wrap="square" tIns="91425">
            <a:noAutofit/>
          </a:bodyPr>
          <a:lstStyle/>
          <a:p>
            <a:pPr indent="0" lvl="0" marL="0" rtl="0" algn="ctr">
              <a:spcBef>
                <a:spcPts val="1000"/>
              </a:spcBef>
              <a:spcAft>
                <a:spcPts val="0"/>
              </a:spcAft>
              <a:buNone/>
            </a:pPr>
            <a:r>
              <a:rPr lang="en" sz="1800"/>
              <a:t>S. Charlie Dey, Director of Training and Professional Development</a:t>
            </a:r>
            <a:endParaRPr sz="1800"/>
          </a:p>
          <a:p>
            <a:pPr indent="0" lvl="0" marL="0" rtl="0" algn="ctr">
              <a:spcBef>
                <a:spcPts val="1000"/>
              </a:spcBef>
              <a:spcAft>
                <a:spcPts val="0"/>
              </a:spcAft>
              <a:buNone/>
            </a:pPr>
            <a:r>
              <a:t/>
            </a:r>
            <a:endParaRPr/>
          </a:p>
          <a:p>
            <a:pPr indent="0" lvl="0" marL="0" rtl="0" algn="ctr">
              <a:spcBef>
                <a:spcPts val="1000"/>
              </a:spcBef>
              <a:spcAft>
                <a:spcPts val="0"/>
              </a:spcAft>
              <a:buNone/>
            </a:pPr>
            <a:r>
              <a:t/>
            </a:r>
            <a:endParaRPr/>
          </a:p>
        </p:txBody>
      </p:sp>
      <p:sp>
        <p:nvSpPr>
          <p:cNvPr id="68" name="Google Shape;68;p15"/>
          <p:cNvSpPr txBox="1"/>
          <p:nvPr>
            <p:ph type="ctrTitle"/>
          </p:nvPr>
        </p:nvSpPr>
        <p:spPr>
          <a:xfrm>
            <a:off x="771526" y="1393031"/>
            <a:ext cx="7743900" cy="1617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Python 101</a:t>
            </a:r>
            <a:endParaRPr/>
          </a:p>
        </p:txBody>
      </p:sp>
      <p:sp>
        <p:nvSpPr>
          <p:cNvPr id="69" name="Google Shape;69;p15"/>
          <p:cNvSpPr txBox="1"/>
          <p:nvPr>
            <p:ph idx="12" type="sldNum"/>
          </p:nvPr>
        </p:nvSpPr>
        <p:spPr>
          <a:xfrm>
            <a:off x="7927521" y="4767263"/>
            <a:ext cx="587700" cy="2739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Google Shape;131;p24"/>
          <p:cNvSpPr txBox="1"/>
          <p:nvPr>
            <p:ph type="title"/>
          </p:nvPr>
        </p:nvSpPr>
        <p:spPr>
          <a:xfrm>
            <a:off x="762000" y="381672"/>
            <a:ext cx="6781800" cy="591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Jupyter Notebooks, Workflow</a:t>
            </a:r>
            <a:endParaRPr b="1" i="0" sz="3600" u="none" cap="none" strike="noStrike">
              <a:solidFill>
                <a:srgbClr val="262626"/>
              </a:solidFill>
              <a:latin typeface="Carme"/>
              <a:ea typeface="Carme"/>
              <a:cs typeface="Carme"/>
              <a:sym typeface="Carme"/>
            </a:endParaRPr>
          </a:p>
        </p:txBody>
      </p:sp>
      <p:sp>
        <p:nvSpPr>
          <p:cNvPr id="132" name="Google Shape;132;p24"/>
          <p:cNvSpPr txBox="1"/>
          <p:nvPr>
            <p:ph idx="1" type="body"/>
          </p:nvPr>
        </p:nvSpPr>
        <p:spPr>
          <a:xfrm>
            <a:off x="762000" y="1150374"/>
            <a:ext cx="7543800" cy="3075000"/>
          </a:xfrm>
          <a:prstGeom prst="rect">
            <a:avLst/>
          </a:prstGeom>
          <a:noFill/>
          <a:ln>
            <a:noFill/>
          </a:ln>
        </p:spPr>
        <p:txBody>
          <a:bodyPr anchorCtr="0" anchor="t" bIns="45700" lIns="91425" spcFirstLastPara="1" rIns="91425" wrap="square" tIns="45700">
            <a:noAutofit/>
          </a:bodyPr>
          <a:lstStyle/>
          <a:p>
            <a:pPr indent="-228600" lvl="0" marL="457200" rtl="0" algn="l">
              <a:spcBef>
                <a:spcPts val="1000"/>
              </a:spcBef>
              <a:spcAft>
                <a:spcPts val="0"/>
              </a:spcAft>
              <a:buSzPts val="2400"/>
              <a:buNone/>
            </a:pPr>
            <a:r>
              <a:rPr lang="en" sz="2400"/>
              <a:t>Let a traditional paper lab notebook be your guide:</a:t>
            </a:r>
            <a:endParaRPr sz="2400"/>
          </a:p>
          <a:p>
            <a:pPr indent="-228600" lvl="1" marL="914400" rtl="0" algn="l">
              <a:spcBef>
                <a:spcPts val="0"/>
              </a:spcBef>
              <a:spcAft>
                <a:spcPts val="0"/>
              </a:spcAft>
              <a:buClr>
                <a:srgbClr val="666666"/>
              </a:buClr>
              <a:buSzPts val="1800"/>
              <a:buNone/>
            </a:pPr>
            <a:r>
              <a:rPr b="1" lang="en" sz="1800">
                <a:solidFill>
                  <a:srgbClr val="666666"/>
                </a:solidFill>
              </a:rPr>
              <a:t>Each notebook keeps a historical (and dated) record of the analysis as it’s being explored.</a:t>
            </a:r>
            <a:br>
              <a:rPr b="1" lang="en" sz="1800">
                <a:solidFill>
                  <a:srgbClr val="666666"/>
                </a:solidFill>
              </a:rPr>
            </a:br>
            <a:endParaRPr b="1" sz="1800">
              <a:solidFill>
                <a:srgbClr val="666666"/>
              </a:solidFill>
            </a:endParaRPr>
          </a:p>
          <a:p>
            <a:pPr indent="-228600" lvl="1" marL="914400" rtl="0" algn="l">
              <a:spcBef>
                <a:spcPts val="0"/>
              </a:spcBef>
              <a:spcAft>
                <a:spcPts val="0"/>
              </a:spcAft>
              <a:buClr>
                <a:srgbClr val="666666"/>
              </a:buClr>
              <a:buSzPts val="1800"/>
              <a:buNone/>
            </a:pPr>
            <a:r>
              <a:rPr b="1" lang="en" sz="1800">
                <a:solidFill>
                  <a:srgbClr val="666666"/>
                </a:solidFill>
              </a:rPr>
              <a:t>The notebook is not meant to be anything other than a place for experimentation and development.</a:t>
            </a:r>
            <a:br>
              <a:rPr b="1" lang="en" sz="1800">
                <a:solidFill>
                  <a:srgbClr val="666666"/>
                </a:solidFill>
              </a:rPr>
            </a:br>
            <a:endParaRPr b="1" sz="1800">
              <a:solidFill>
                <a:srgbClr val="666666"/>
              </a:solidFill>
            </a:endParaRPr>
          </a:p>
          <a:p>
            <a:pPr indent="-228600" lvl="1" marL="914400" rtl="0" algn="l">
              <a:spcBef>
                <a:spcPts val="0"/>
              </a:spcBef>
              <a:spcAft>
                <a:spcPts val="0"/>
              </a:spcAft>
              <a:buClr>
                <a:srgbClr val="666666"/>
              </a:buClr>
              <a:buSzPts val="1800"/>
              <a:buNone/>
            </a:pPr>
            <a:r>
              <a:rPr b="1" lang="en" sz="1800">
                <a:solidFill>
                  <a:srgbClr val="666666"/>
                </a:solidFill>
              </a:rPr>
              <a:t>Notebooks can be split when they get too long.</a:t>
            </a:r>
            <a:br>
              <a:rPr b="1" lang="en" sz="1800">
                <a:solidFill>
                  <a:srgbClr val="666666"/>
                </a:solidFill>
              </a:rPr>
            </a:br>
            <a:endParaRPr b="1" sz="1800">
              <a:solidFill>
                <a:srgbClr val="666666"/>
              </a:solidFill>
            </a:endParaRPr>
          </a:p>
          <a:p>
            <a:pPr indent="-228600" lvl="1" marL="914400" rtl="0" algn="l">
              <a:spcBef>
                <a:spcPts val="0"/>
              </a:spcBef>
              <a:spcAft>
                <a:spcPts val="0"/>
              </a:spcAft>
              <a:buClr>
                <a:srgbClr val="666666"/>
              </a:buClr>
              <a:buSzPts val="1800"/>
              <a:buNone/>
            </a:pPr>
            <a:r>
              <a:rPr b="1" lang="en" sz="1800">
                <a:solidFill>
                  <a:srgbClr val="666666"/>
                </a:solidFill>
              </a:rPr>
              <a:t>Notebooks can be split by topic, if it makes sense.</a:t>
            </a:r>
            <a:endParaRPr b="1" sz="1800">
              <a:solidFill>
                <a:srgbClr val="666666"/>
              </a:solidFill>
            </a:endParaRPr>
          </a:p>
        </p:txBody>
      </p:sp>
      <p:sp>
        <p:nvSpPr>
          <p:cNvPr id="133" name="Google Shape;133;p24"/>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Google Shape;138;p25"/>
          <p:cNvSpPr txBox="1"/>
          <p:nvPr>
            <p:ph type="title"/>
          </p:nvPr>
        </p:nvSpPr>
        <p:spPr>
          <a:xfrm>
            <a:off x="762000" y="381672"/>
            <a:ext cx="6781800" cy="5916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Jupyter Notebooks, Shortcuts</a:t>
            </a:r>
            <a:endParaRPr b="1" i="0" sz="3600" u="none" cap="none" strike="noStrike">
              <a:solidFill>
                <a:srgbClr val="262626"/>
              </a:solidFill>
              <a:latin typeface="Carme"/>
              <a:ea typeface="Carme"/>
              <a:cs typeface="Carme"/>
              <a:sym typeface="Carme"/>
            </a:endParaRPr>
          </a:p>
        </p:txBody>
      </p:sp>
      <p:sp>
        <p:nvSpPr>
          <p:cNvPr id="139" name="Google Shape;139;p25"/>
          <p:cNvSpPr txBox="1"/>
          <p:nvPr>
            <p:ph idx="1" type="body"/>
          </p:nvPr>
        </p:nvSpPr>
        <p:spPr>
          <a:xfrm>
            <a:off x="762000" y="1150374"/>
            <a:ext cx="7543800" cy="3075000"/>
          </a:xfrm>
          <a:prstGeom prst="rect">
            <a:avLst/>
          </a:prstGeom>
          <a:noFill/>
          <a:ln>
            <a:noFill/>
          </a:ln>
        </p:spPr>
        <p:txBody>
          <a:bodyPr anchorCtr="0" anchor="t" bIns="45700" lIns="91425" spcFirstLastPara="1" rIns="91425" wrap="square" tIns="45700">
            <a:noAutofit/>
          </a:bodyPr>
          <a:lstStyle/>
          <a:p>
            <a:pPr indent="-342900" lvl="0" marL="685800" rtl="0" algn="l">
              <a:lnSpc>
                <a:spcPct val="163636"/>
              </a:lnSpc>
              <a:spcBef>
                <a:spcPts val="0"/>
              </a:spcBef>
              <a:spcAft>
                <a:spcPts val="0"/>
              </a:spcAft>
              <a:buClr>
                <a:srgbClr val="404040"/>
              </a:buClr>
              <a:buSzPts val="1800"/>
              <a:buChar char="●"/>
            </a:pPr>
            <a:r>
              <a:rPr b="1" lang="en" sz="1800">
                <a:solidFill>
                  <a:srgbClr val="E74C3C"/>
                </a:solidFill>
                <a:highlight>
                  <a:srgbClr val="FFFFFF"/>
                </a:highlight>
                <a:latin typeface="Consolas"/>
                <a:ea typeface="Consolas"/>
                <a:cs typeface="Consolas"/>
                <a:sym typeface="Consolas"/>
              </a:rPr>
              <a:t>Shift-Enter</a:t>
            </a:r>
            <a:r>
              <a:rPr b="1" lang="en" sz="1800">
                <a:solidFill>
                  <a:srgbClr val="404040"/>
                </a:solidFill>
                <a:highlight>
                  <a:srgbClr val="FCFCFC"/>
                </a:highlight>
              </a:rPr>
              <a:t>: run cell</a:t>
            </a:r>
            <a:endParaRPr b="1" sz="1800">
              <a:solidFill>
                <a:srgbClr val="404040"/>
              </a:solidFill>
              <a:highlight>
                <a:srgbClr val="FCFCFC"/>
              </a:highlight>
            </a:endParaRPr>
          </a:p>
          <a:p>
            <a:pPr indent="-342900" lvl="0" marL="914400" rtl="0" algn="l">
              <a:lnSpc>
                <a:spcPct val="163636"/>
              </a:lnSpc>
              <a:spcBef>
                <a:spcPts val="0"/>
              </a:spcBef>
              <a:spcAft>
                <a:spcPts val="0"/>
              </a:spcAft>
              <a:buClr>
                <a:srgbClr val="404040"/>
              </a:buClr>
              <a:buSzPts val="1800"/>
              <a:buChar char="●"/>
            </a:pPr>
            <a:r>
              <a:rPr lang="en" sz="1800">
                <a:solidFill>
                  <a:srgbClr val="404040"/>
                </a:solidFill>
                <a:highlight>
                  <a:srgbClr val="FCFCFC"/>
                </a:highlight>
              </a:rPr>
              <a:t>Execute the current cell, show output (if any), and jump to the next cell below. If </a:t>
            </a:r>
            <a:r>
              <a:rPr lang="en" sz="1800">
                <a:solidFill>
                  <a:srgbClr val="E74C3C"/>
                </a:solidFill>
                <a:highlight>
                  <a:srgbClr val="FFFFFF"/>
                </a:highlight>
                <a:latin typeface="Consolas"/>
                <a:ea typeface="Consolas"/>
                <a:cs typeface="Consolas"/>
                <a:sym typeface="Consolas"/>
              </a:rPr>
              <a:t>Shift-Enter </a:t>
            </a:r>
            <a:r>
              <a:rPr lang="en" sz="1800">
                <a:solidFill>
                  <a:srgbClr val="404040"/>
                </a:solidFill>
                <a:highlight>
                  <a:srgbClr val="FCFCFC"/>
                </a:highlight>
              </a:rPr>
              <a:t>is invoked on the last cell, a new code cell will also be created. Note that in the notebook, typing </a:t>
            </a:r>
            <a:r>
              <a:rPr lang="en" sz="1800">
                <a:solidFill>
                  <a:srgbClr val="E74C3C"/>
                </a:solidFill>
                <a:highlight>
                  <a:srgbClr val="FFFFFF"/>
                </a:highlight>
                <a:latin typeface="Consolas"/>
                <a:ea typeface="Consolas"/>
                <a:cs typeface="Consolas"/>
                <a:sym typeface="Consolas"/>
              </a:rPr>
              <a:t>Enter</a:t>
            </a:r>
            <a:r>
              <a:rPr lang="en" sz="1800">
                <a:solidFill>
                  <a:srgbClr val="404040"/>
                </a:solidFill>
                <a:highlight>
                  <a:srgbClr val="FCFCFC"/>
                </a:highlight>
              </a:rPr>
              <a:t> on its own </a:t>
            </a:r>
            <a:r>
              <a:rPr i="1" lang="en" sz="1800">
                <a:solidFill>
                  <a:srgbClr val="404040"/>
                </a:solidFill>
                <a:highlight>
                  <a:srgbClr val="FCFCFC"/>
                </a:highlight>
              </a:rPr>
              <a:t>never</a:t>
            </a:r>
            <a:r>
              <a:rPr lang="en" sz="1800">
                <a:solidFill>
                  <a:srgbClr val="404040"/>
                </a:solidFill>
                <a:highlight>
                  <a:srgbClr val="FCFCFC"/>
                </a:highlight>
              </a:rPr>
              <a:t> forces execution, but rather just inserts a new line in the current cell. </a:t>
            </a:r>
            <a:r>
              <a:rPr lang="en" sz="1800">
                <a:solidFill>
                  <a:srgbClr val="E74C3C"/>
                </a:solidFill>
                <a:highlight>
                  <a:srgbClr val="FFFFFF"/>
                </a:highlight>
                <a:latin typeface="Consolas"/>
                <a:ea typeface="Consolas"/>
                <a:cs typeface="Consolas"/>
                <a:sym typeface="Consolas"/>
              </a:rPr>
              <a:t>Shift-Enter</a:t>
            </a:r>
            <a:r>
              <a:rPr lang="en" sz="1800">
                <a:solidFill>
                  <a:srgbClr val="404040"/>
                </a:solidFill>
                <a:highlight>
                  <a:srgbClr val="FCFCFC"/>
                </a:highlight>
              </a:rPr>
              <a:t> is equivalent to clicking the </a:t>
            </a:r>
            <a:r>
              <a:rPr lang="en" sz="1800">
                <a:solidFill>
                  <a:srgbClr val="E74C3C"/>
                </a:solidFill>
                <a:highlight>
                  <a:srgbClr val="FFFFFF"/>
                </a:highlight>
                <a:latin typeface="Consolas"/>
                <a:ea typeface="Consolas"/>
                <a:cs typeface="Consolas"/>
                <a:sym typeface="Consolas"/>
              </a:rPr>
              <a:t>Cell | Run</a:t>
            </a:r>
            <a:r>
              <a:rPr lang="en" sz="1800">
                <a:solidFill>
                  <a:srgbClr val="404040"/>
                </a:solidFill>
                <a:highlight>
                  <a:srgbClr val="FCFCFC"/>
                </a:highlight>
              </a:rPr>
              <a:t> menu item.</a:t>
            </a:r>
            <a:endParaRPr sz="1800">
              <a:solidFill>
                <a:srgbClr val="404040"/>
              </a:solidFill>
              <a:highlight>
                <a:srgbClr val="FCFCFC"/>
              </a:highlight>
            </a:endParaRPr>
          </a:p>
          <a:p>
            <a:pPr indent="0" lvl="0" marL="0" marR="0" rtl="0" algn="l">
              <a:spcBef>
                <a:spcPts val="4500"/>
              </a:spcBef>
              <a:spcAft>
                <a:spcPts val="0"/>
              </a:spcAft>
              <a:buClr>
                <a:srgbClr val="BA3133"/>
              </a:buClr>
              <a:buFont typeface="Arial"/>
              <a:buNone/>
            </a:pPr>
            <a:r>
              <a:t/>
            </a:r>
            <a:endParaRPr/>
          </a:p>
        </p:txBody>
      </p:sp>
      <p:sp>
        <p:nvSpPr>
          <p:cNvPr id="140" name="Google Shape;140;p25"/>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Google Shape;145;p26"/>
          <p:cNvSpPr txBox="1"/>
          <p:nvPr>
            <p:ph type="title"/>
          </p:nvPr>
        </p:nvSpPr>
        <p:spPr>
          <a:xfrm>
            <a:off x="762000" y="381672"/>
            <a:ext cx="6781800" cy="591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Jupyter Notebooks, Shortcuts</a:t>
            </a:r>
            <a:endParaRPr b="1" i="0" sz="3600" u="none" cap="none" strike="noStrike">
              <a:solidFill>
                <a:srgbClr val="262626"/>
              </a:solidFill>
              <a:latin typeface="Carme"/>
              <a:ea typeface="Carme"/>
              <a:cs typeface="Carme"/>
              <a:sym typeface="Carme"/>
            </a:endParaRPr>
          </a:p>
        </p:txBody>
      </p:sp>
      <p:sp>
        <p:nvSpPr>
          <p:cNvPr id="146" name="Google Shape;146;p26"/>
          <p:cNvSpPr txBox="1"/>
          <p:nvPr>
            <p:ph idx="1" type="body"/>
          </p:nvPr>
        </p:nvSpPr>
        <p:spPr>
          <a:xfrm>
            <a:off x="762000" y="1150374"/>
            <a:ext cx="7543800" cy="3075000"/>
          </a:xfrm>
          <a:prstGeom prst="rect">
            <a:avLst/>
          </a:prstGeom>
          <a:noFill/>
          <a:ln>
            <a:noFill/>
          </a:ln>
        </p:spPr>
        <p:txBody>
          <a:bodyPr anchorCtr="0" anchor="t" bIns="45700" lIns="91425" spcFirstLastPara="1" rIns="91425" wrap="square" tIns="45700">
            <a:noAutofit/>
          </a:bodyPr>
          <a:lstStyle/>
          <a:p>
            <a:pPr indent="-342900" lvl="0" marL="685800" rtl="0" algn="l">
              <a:lnSpc>
                <a:spcPct val="163636"/>
              </a:lnSpc>
              <a:spcBef>
                <a:spcPts val="0"/>
              </a:spcBef>
              <a:spcAft>
                <a:spcPts val="0"/>
              </a:spcAft>
              <a:buClr>
                <a:srgbClr val="404040"/>
              </a:buClr>
              <a:buSzPts val="1800"/>
              <a:buChar char="●"/>
            </a:pPr>
            <a:r>
              <a:rPr b="1" lang="en" sz="1800">
                <a:solidFill>
                  <a:srgbClr val="E74C3C"/>
                </a:solidFill>
                <a:highlight>
                  <a:srgbClr val="FFFFFF"/>
                </a:highlight>
                <a:latin typeface="Consolas"/>
                <a:ea typeface="Consolas"/>
                <a:cs typeface="Consolas"/>
                <a:sym typeface="Consolas"/>
              </a:rPr>
              <a:t>Ctrl-Enter</a:t>
            </a:r>
            <a:r>
              <a:rPr b="1" lang="en" sz="1800">
                <a:solidFill>
                  <a:srgbClr val="404040"/>
                </a:solidFill>
                <a:highlight>
                  <a:srgbClr val="FCFCFC"/>
                </a:highlight>
              </a:rPr>
              <a:t>: run cell in-place</a:t>
            </a:r>
            <a:endParaRPr b="1" sz="1800">
              <a:solidFill>
                <a:srgbClr val="404040"/>
              </a:solidFill>
              <a:highlight>
                <a:srgbClr val="FCFCFC"/>
              </a:highlight>
            </a:endParaRPr>
          </a:p>
          <a:p>
            <a:pPr indent="-342900" lvl="0" marL="914400" rtl="0" algn="l">
              <a:lnSpc>
                <a:spcPct val="163636"/>
              </a:lnSpc>
              <a:spcBef>
                <a:spcPts val="0"/>
              </a:spcBef>
              <a:spcAft>
                <a:spcPts val="0"/>
              </a:spcAft>
              <a:buClr>
                <a:srgbClr val="404040"/>
              </a:buClr>
              <a:buSzPts val="1800"/>
              <a:buChar char="●"/>
            </a:pPr>
            <a:r>
              <a:rPr lang="en" sz="1800">
                <a:solidFill>
                  <a:srgbClr val="404040"/>
                </a:solidFill>
                <a:highlight>
                  <a:srgbClr val="FCFCFC"/>
                </a:highlight>
              </a:rPr>
              <a:t>Execute the current cell as if it were in “terminal mode”, where any output is shown, but the cursor </a:t>
            </a:r>
            <a:r>
              <a:rPr i="1" lang="en" sz="1800">
                <a:solidFill>
                  <a:srgbClr val="404040"/>
                </a:solidFill>
                <a:highlight>
                  <a:srgbClr val="FCFCFC"/>
                </a:highlight>
              </a:rPr>
              <a:t>remains</a:t>
            </a:r>
            <a:r>
              <a:rPr lang="en" sz="1800">
                <a:solidFill>
                  <a:srgbClr val="404040"/>
                </a:solidFill>
                <a:highlight>
                  <a:srgbClr val="FCFCFC"/>
                </a:highlight>
              </a:rPr>
              <a:t> in the current cell. The cell’s entire contents are selected after execution, so you can just start typing and only the new input will be in the cell. This is convenient for doing quick experiments in place, or for querying things like filesystem content, without needing to create additional cells that you may not want to be saved in the notebook.</a:t>
            </a:r>
            <a:endParaRPr sz="1800">
              <a:solidFill>
                <a:srgbClr val="404040"/>
              </a:solidFill>
              <a:highlight>
                <a:srgbClr val="FCFCFC"/>
              </a:highlight>
            </a:endParaRPr>
          </a:p>
          <a:p>
            <a:pPr indent="0" lvl="0" marL="0" marR="0" rtl="0" algn="l">
              <a:spcBef>
                <a:spcPts val="4500"/>
              </a:spcBef>
              <a:spcAft>
                <a:spcPts val="0"/>
              </a:spcAft>
              <a:buClr>
                <a:srgbClr val="BA3133"/>
              </a:buClr>
              <a:buFont typeface="Arial"/>
              <a:buNone/>
            </a:pPr>
            <a:r>
              <a:t/>
            </a:r>
            <a:endParaRPr/>
          </a:p>
        </p:txBody>
      </p:sp>
      <p:sp>
        <p:nvSpPr>
          <p:cNvPr id="147" name="Google Shape;147;p26"/>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27"/>
          <p:cNvSpPr txBox="1"/>
          <p:nvPr>
            <p:ph type="title"/>
          </p:nvPr>
        </p:nvSpPr>
        <p:spPr>
          <a:xfrm>
            <a:off x="762000" y="381672"/>
            <a:ext cx="6781800" cy="591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Jupyter Notebooks, Shortcuts</a:t>
            </a:r>
            <a:endParaRPr b="1" i="0" sz="3600" u="none" cap="none" strike="noStrike">
              <a:solidFill>
                <a:srgbClr val="262626"/>
              </a:solidFill>
              <a:latin typeface="Carme"/>
              <a:ea typeface="Carme"/>
              <a:cs typeface="Carme"/>
              <a:sym typeface="Carme"/>
            </a:endParaRPr>
          </a:p>
        </p:txBody>
      </p:sp>
      <p:sp>
        <p:nvSpPr>
          <p:cNvPr id="153" name="Google Shape;153;p27"/>
          <p:cNvSpPr txBox="1"/>
          <p:nvPr>
            <p:ph idx="1" type="body"/>
          </p:nvPr>
        </p:nvSpPr>
        <p:spPr>
          <a:xfrm>
            <a:off x="762000" y="1150374"/>
            <a:ext cx="7543800" cy="3075000"/>
          </a:xfrm>
          <a:prstGeom prst="rect">
            <a:avLst/>
          </a:prstGeom>
          <a:noFill/>
          <a:ln>
            <a:noFill/>
          </a:ln>
        </p:spPr>
        <p:txBody>
          <a:bodyPr anchorCtr="0" anchor="t" bIns="45700" lIns="91425" spcFirstLastPara="1" rIns="91425" wrap="square" tIns="45700">
            <a:noAutofit/>
          </a:bodyPr>
          <a:lstStyle/>
          <a:p>
            <a:pPr indent="-342900" lvl="0" marL="685800" rtl="0" algn="l">
              <a:lnSpc>
                <a:spcPct val="163636"/>
              </a:lnSpc>
              <a:spcBef>
                <a:spcPts val="0"/>
              </a:spcBef>
              <a:spcAft>
                <a:spcPts val="0"/>
              </a:spcAft>
              <a:buClr>
                <a:srgbClr val="404040"/>
              </a:buClr>
              <a:buSzPts val="1800"/>
              <a:buChar char="●"/>
            </a:pPr>
            <a:r>
              <a:rPr b="1" lang="en" sz="1800">
                <a:solidFill>
                  <a:srgbClr val="E74C3C"/>
                </a:solidFill>
                <a:highlight>
                  <a:srgbClr val="FFFFFF"/>
                </a:highlight>
                <a:latin typeface="Consolas"/>
                <a:ea typeface="Consolas"/>
                <a:cs typeface="Consolas"/>
                <a:sym typeface="Consolas"/>
              </a:rPr>
              <a:t>Alt-Enter</a:t>
            </a:r>
            <a:r>
              <a:rPr b="1" lang="en" sz="1800">
                <a:solidFill>
                  <a:srgbClr val="404040"/>
                </a:solidFill>
                <a:highlight>
                  <a:srgbClr val="FCFCFC"/>
                </a:highlight>
              </a:rPr>
              <a:t>: run cell, insert below</a:t>
            </a:r>
            <a:endParaRPr b="1" sz="1800">
              <a:solidFill>
                <a:srgbClr val="404040"/>
              </a:solidFill>
              <a:highlight>
                <a:srgbClr val="FCFCFC"/>
              </a:highlight>
            </a:endParaRPr>
          </a:p>
          <a:p>
            <a:pPr indent="-342900" lvl="0" marL="914400" rtl="0" algn="l">
              <a:lnSpc>
                <a:spcPct val="163636"/>
              </a:lnSpc>
              <a:spcBef>
                <a:spcPts val="0"/>
              </a:spcBef>
              <a:spcAft>
                <a:spcPts val="0"/>
              </a:spcAft>
              <a:buClr>
                <a:srgbClr val="404040"/>
              </a:buClr>
              <a:buSzPts val="1800"/>
              <a:buChar char="●"/>
            </a:pPr>
            <a:r>
              <a:rPr lang="en" sz="1800">
                <a:solidFill>
                  <a:srgbClr val="404040"/>
                </a:solidFill>
                <a:highlight>
                  <a:srgbClr val="FCFCFC"/>
                </a:highlight>
              </a:rPr>
              <a:t>Executes the current cell, shows the output, and inserts a </a:t>
            </a:r>
            <a:r>
              <a:rPr i="1" lang="en" sz="1800">
                <a:solidFill>
                  <a:srgbClr val="404040"/>
                </a:solidFill>
                <a:highlight>
                  <a:srgbClr val="FCFCFC"/>
                </a:highlight>
              </a:rPr>
              <a:t>new</a:t>
            </a:r>
            <a:r>
              <a:rPr lang="en" sz="1800">
                <a:solidFill>
                  <a:srgbClr val="404040"/>
                </a:solidFill>
                <a:highlight>
                  <a:srgbClr val="FCFCFC"/>
                </a:highlight>
              </a:rPr>
              <a:t> cell between the current cell and the cell below (if one exists). (shortcut for the sequence </a:t>
            </a:r>
            <a:r>
              <a:rPr lang="en" sz="1800">
                <a:solidFill>
                  <a:srgbClr val="E74C3C"/>
                </a:solidFill>
                <a:highlight>
                  <a:srgbClr val="FFFFFF"/>
                </a:highlight>
                <a:latin typeface="Consolas"/>
                <a:ea typeface="Consolas"/>
                <a:cs typeface="Consolas"/>
                <a:sym typeface="Consolas"/>
              </a:rPr>
              <a:t>Shift-Enter</a:t>
            </a:r>
            <a:r>
              <a:rPr lang="en" sz="1800">
                <a:solidFill>
                  <a:srgbClr val="404040"/>
                </a:solidFill>
                <a:highlight>
                  <a:srgbClr val="FCFCFC"/>
                </a:highlight>
              </a:rPr>
              <a:t>,</a:t>
            </a:r>
            <a:r>
              <a:rPr lang="en" sz="1800">
                <a:solidFill>
                  <a:srgbClr val="E74C3C"/>
                </a:solidFill>
                <a:highlight>
                  <a:srgbClr val="FFFFFF"/>
                </a:highlight>
                <a:latin typeface="Consolas"/>
                <a:ea typeface="Consolas"/>
                <a:cs typeface="Consolas"/>
                <a:sym typeface="Consolas"/>
              </a:rPr>
              <a:t>Ctrl-m a</a:t>
            </a:r>
            <a:r>
              <a:rPr lang="en" sz="1800">
                <a:solidFill>
                  <a:srgbClr val="404040"/>
                </a:solidFill>
                <a:highlight>
                  <a:srgbClr val="FCFCFC"/>
                </a:highlight>
              </a:rPr>
              <a:t>. (</a:t>
            </a:r>
            <a:r>
              <a:rPr lang="en" sz="1800">
                <a:solidFill>
                  <a:srgbClr val="E74C3C"/>
                </a:solidFill>
                <a:highlight>
                  <a:srgbClr val="FFFFFF"/>
                </a:highlight>
                <a:latin typeface="Consolas"/>
                <a:ea typeface="Consolas"/>
                <a:cs typeface="Consolas"/>
                <a:sym typeface="Consolas"/>
              </a:rPr>
              <a:t>Ctrl-m a</a:t>
            </a:r>
            <a:r>
              <a:rPr lang="en" sz="1800">
                <a:solidFill>
                  <a:srgbClr val="404040"/>
                </a:solidFill>
                <a:highlight>
                  <a:srgbClr val="FCFCFC"/>
                </a:highlight>
              </a:rPr>
              <a:t> adds a new cell above the current one.))</a:t>
            </a:r>
            <a:endParaRPr sz="1800">
              <a:solidFill>
                <a:srgbClr val="404040"/>
              </a:solidFill>
              <a:highlight>
                <a:srgbClr val="FCFCFC"/>
              </a:highlight>
            </a:endParaRPr>
          </a:p>
          <a:p>
            <a:pPr indent="-342900" lvl="0" marL="685800" rtl="0" algn="l">
              <a:lnSpc>
                <a:spcPct val="163636"/>
              </a:lnSpc>
              <a:spcBef>
                <a:spcPts val="0"/>
              </a:spcBef>
              <a:spcAft>
                <a:spcPts val="0"/>
              </a:spcAft>
              <a:buClr>
                <a:srgbClr val="404040"/>
              </a:buClr>
              <a:buSzPts val="1800"/>
              <a:buChar char="●"/>
            </a:pPr>
            <a:r>
              <a:rPr b="1" lang="en" sz="1800">
                <a:solidFill>
                  <a:srgbClr val="E74C3C"/>
                </a:solidFill>
                <a:highlight>
                  <a:srgbClr val="FFFFFF"/>
                </a:highlight>
                <a:latin typeface="Consolas"/>
                <a:ea typeface="Consolas"/>
                <a:cs typeface="Consolas"/>
                <a:sym typeface="Consolas"/>
              </a:rPr>
              <a:t>Esc</a:t>
            </a:r>
            <a:r>
              <a:rPr b="1" lang="en" sz="1800">
                <a:solidFill>
                  <a:srgbClr val="404040"/>
                </a:solidFill>
                <a:highlight>
                  <a:srgbClr val="FCFCFC"/>
                </a:highlight>
              </a:rPr>
              <a:t> and </a:t>
            </a:r>
            <a:r>
              <a:rPr b="1" lang="en" sz="1800">
                <a:solidFill>
                  <a:srgbClr val="E74C3C"/>
                </a:solidFill>
                <a:highlight>
                  <a:srgbClr val="FFFFFF"/>
                </a:highlight>
                <a:latin typeface="Consolas"/>
                <a:ea typeface="Consolas"/>
                <a:cs typeface="Consolas"/>
                <a:sym typeface="Consolas"/>
              </a:rPr>
              <a:t>Enter</a:t>
            </a:r>
            <a:r>
              <a:rPr b="1" lang="en" sz="1800">
                <a:solidFill>
                  <a:srgbClr val="404040"/>
                </a:solidFill>
                <a:highlight>
                  <a:srgbClr val="FCFCFC"/>
                </a:highlight>
              </a:rPr>
              <a:t>: Command mode and edit mode</a:t>
            </a:r>
            <a:endParaRPr b="1" sz="1800">
              <a:solidFill>
                <a:srgbClr val="404040"/>
              </a:solidFill>
              <a:highlight>
                <a:srgbClr val="FCFCFC"/>
              </a:highlight>
            </a:endParaRPr>
          </a:p>
          <a:p>
            <a:pPr indent="-342900" lvl="0" marL="914400" rtl="0" algn="l">
              <a:lnSpc>
                <a:spcPct val="163636"/>
              </a:lnSpc>
              <a:spcBef>
                <a:spcPts val="0"/>
              </a:spcBef>
              <a:spcAft>
                <a:spcPts val="0"/>
              </a:spcAft>
              <a:buClr>
                <a:srgbClr val="404040"/>
              </a:buClr>
              <a:buSzPts val="1800"/>
              <a:buChar char="●"/>
            </a:pPr>
            <a:r>
              <a:rPr lang="en" sz="1800">
                <a:solidFill>
                  <a:srgbClr val="404040"/>
                </a:solidFill>
                <a:highlight>
                  <a:srgbClr val="FCFCFC"/>
                </a:highlight>
              </a:rPr>
              <a:t>In command mode, you can easily navigate around the notebook using keyboard shortcuts. In edit mode, you can edit text in cells.</a:t>
            </a:r>
            <a:endParaRPr sz="1800">
              <a:solidFill>
                <a:srgbClr val="404040"/>
              </a:solidFill>
              <a:highlight>
                <a:srgbClr val="FCFCFC"/>
              </a:highlight>
            </a:endParaRPr>
          </a:p>
          <a:p>
            <a:pPr indent="0" lvl="0" marL="0" marR="0" rtl="0" algn="l">
              <a:spcBef>
                <a:spcPts val="4500"/>
              </a:spcBef>
              <a:spcAft>
                <a:spcPts val="0"/>
              </a:spcAft>
              <a:buClr>
                <a:srgbClr val="BA3133"/>
              </a:buClr>
              <a:buFont typeface="Arial"/>
              <a:buNone/>
            </a:pPr>
            <a:r>
              <a:t/>
            </a:r>
            <a:endParaRPr/>
          </a:p>
        </p:txBody>
      </p:sp>
      <p:sp>
        <p:nvSpPr>
          <p:cNvPr id="154" name="Google Shape;154;p27"/>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sp>
        <p:nvSpPr>
          <p:cNvPr id="159" name="Google Shape;159;p28"/>
          <p:cNvSpPr txBox="1"/>
          <p:nvPr>
            <p:ph type="title"/>
          </p:nvPr>
        </p:nvSpPr>
        <p:spPr>
          <a:xfrm>
            <a:off x="762000" y="381672"/>
            <a:ext cx="6781800" cy="591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Introduction to Python</a:t>
            </a:r>
            <a:endParaRPr b="1" i="0" sz="3600" u="none" cap="none" strike="noStrike">
              <a:solidFill>
                <a:srgbClr val="262626"/>
              </a:solidFill>
              <a:latin typeface="Carme"/>
              <a:ea typeface="Carme"/>
              <a:cs typeface="Carme"/>
              <a:sym typeface="Carme"/>
            </a:endParaRPr>
          </a:p>
        </p:txBody>
      </p:sp>
      <p:sp>
        <p:nvSpPr>
          <p:cNvPr id="160" name="Google Shape;160;p28"/>
          <p:cNvSpPr txBox="1"/>
          <p:nvPr>
            <p:ph idx="1" type="body"/>
          </p:nvPr>
        </p:nvSpPr>
        <p:spPr>
          <a:xfrm>
            <a:off x="762000" y="1150374"/>
            <a:ext cx="7543800" cy="3075000"/>
          </a:xfrm>
          <a:prstGeom prst="rect">
            <a:avLst/>
          </a:prstGeom>
          <a:noFill/>
          <a:ln>
            <a:noFill/>
          </a:ln>
        </p:spPr>
        <p:txBody>
          <a:bodyPr anchorCtr="0" anchor="t" bIns="45700" lIns="91425" spcFirstLastPara="1" rIns="91425" wrap="square" tIns="45700">
            <a:noAutofit/>
          </a:bodyPr>
          <a:lstStyle/>
          <a:p>
            <a:pPr indent="-228600" lvl="0" marL="457200" rtl="0" algn="l">
              <a:spcBef>
                <a:spcPts val="1000"/>
              </a:spcBef>
              <a:spcAft>
                <a:spcPts val="0"/>
              </a:spcAft>
              <a:buClr>
                <a:srgbClr val="666666"/>
              </a:buClr>
              <a:buSzPts val="2400"/>
              <a:buNone/>
            </a:pPr>
            <a:r>
              <a:rPr b="1" lang="en" sz="2400">
                <a:solidFill>
                  <a:srgbClr val="666666"/>
                </a:solidFill>
              </a:rPr>
              <a:t>Hello World!</a:t>
            </a:r>
            <a:endParaRPr b="1" sz="2400">
              <a:solidFill>
                <a:srgbClr val="666666"/>
              </a:solidFill>
            </a:endParaRPr>
          </a:p>
          <a:p>
            <a:pPr indent="-228600" lvl="0" marL="457200" rtl="0" algn="l">
              <a:spcBef>
                <a:spcPts val="0"/>
              </a:spcBef>
              <a:spcAft>
                <a:spcPts val="0"/>
              </a:spcAft>
              <a:buClr>
                <a:srgbClr val="666666"/>
              </a:buClr>
              <a:buSzPts val="2400"/>
              <a:buNone/>
            </a:pPr>
            <a:r>
              <a:rPr b="1" lang="en" sz="2400">
                <a:solidFill>
                  <a:srgbClr val="666666"/>
                </a:solidFill>
              </a:rPr>
              <a:t>Data types</a:t>
            </a:r>
            <a:endParaRPr b="1" sz="2400">
              <a:solidFill>
                <a:srgbClr val="666666"/>
              </a:solidFill>
            </a:endParaRPr>
          </a:p>
          <a:p>
            <a:pPr indent="-228600" lvl="0" marL="457200" rtl="0" algn="l">
              <a:spcBef>
                <a:spcPts val="0"/>
              </a:spcBef>
              <a:spcAft>
                <a:spcPts val="0"/>
              </a:spcAft>
              <a:buClr>
                <a:srgbClr val="666666"/>
              </a:buClr>
              <a:buSzPts val="2400"/>
              <a:buNone/>
            </a:pPr>
            <a:r>
              <a:rPr b="1" lang="en" sz="2400">
                <a:solidFill>
                  <a:srgbClr val="666666"/>
                </a:solidFill>
              </a:rPr>
              <a:t>Variables</a:t>
            </a:r>
            <a:endParaRPr b="1" sz="2400">
              <a:solidFill>
                <a:srgbClr val="666666"/>
              </a:solidFill>
            </a:endParaRPr>
          </a:p>
          <a:p>
            <a:pPr indent="-228600" lvl="0" marL="457200" rtl="0" algn="l">
              <a:spcBef>
                <a:spcPts val="0"/>
              </a:spcBef>
              <a:spcAft>
                <a:spcPts val="0"/>
              </a:spcAft>
              <a:buClr>
                <a:srgbClr val="666666"/>
              </a:buClr>
              <a:buSzPts val="2400"/>
              <a:buNone/>
            </a:pPr>
            <a:r>
              <a:rPr b="1" lang="en" sz="2400">
                <a:solidFill>
                  <a:srgbClr val="666666"/>
                </a:solidFill>
              </a:rPr>
              <a:t>Arithmetic operations</a:t>
            </a:r>
            <a:endParaRPr b="1" sz="2400">
              <a:solidFill>
                <a:srgbClr val="666666"/>
              </a:solidFill>
            </a:endParaRPr>
          </a:p>
          <a:p>
            <a:pPr indent="-228600" lvl="0" marL="457200" rtl="0" algn="l">
              <a:spcBef>
                <a:spcPts val="0"/>
              </a:spcBef>
              <a:spcAft>
                <a:spcPts val="0"/>
              </a:spcAft>
              <a:buClr>
                <a:srgbClr val="666666"/>
              </a:buClr>
              <a:buSzPts val="2400"/>
              <a:buNone/>
            </a:pPr>
            <a:r>
              <a:rPr b="1" lang="en" sz="2400">
                <a:solidFill>
                  <a:srgbClr val="666666"/>
                </a:solidFill>
              </a:rPr>
              <a:t>Relational operations</a:t>
            </a:r>
            <a:endParaRPr b="1" sz="2400">
              <a:solidFill>
                <a:srgbClr val="666666"/>
              </a:solidFill>
            </a:endParaRPr>
          </a:p>
          <a:p>
            <a:pPr indent="-228600" lvl="0" marL="457200" rtl="0" algn="l">
              <a:spcBef>
                <a:spcPts val="0"/>
              </a:spcBef>
              <a:spcAft>
                <a:spcPts val="0"/>
              </a:spcAft>
              <a:buClr>
                <a:srgbClr val="666666"/>
              </a:buClr>
              <a:buSzPts val="2400"/>
              <a:buNone/>
            </a:pPr>
            <a:r>
              <a:rPr b="1" lang="en" sz="2400">
                <a:solidFill>
                  <a:srgbClr val="666666"/>
                </a:solidFill>
              </a:rPr>
              <a:t>Input/Output</a:t>
            </a:r>
            <a:endParaRPr b="1" sz="2400">
              <a:solidFill>
                <a:srgbClr val="666666"/>
              </a:solidFill>
            </a:endParaRPr>
          </a:p>
          <a:p>
            <a:pPr indent="-228600" lvl="0" marL="457200" rtl="0" algn="l">
              <a:spcBef>
                <a:spcPts val="0"/>
              </a:spcBef>
              <a:spcAft>
                <a:spcPts val="0"/>
              </a:spcAft>
              <a:buClr>
                <a:srgbClr val="666666"/>
              </a:buClr>
              <a:buSzPts val="2400"/>
              <a:buNone/>
            </a:pPr>
            <a:r>
              <a:rPr b="1" lang="en" sz="2400">
                <a:solidFill>
                  <a:srgbClr val="666666"/>
                </a:solidFill>
              </a:rPr>
              <a:t>Control Flow</a:t>
            </a:r>
            <a:br>
              <a:rPr lang="en" sz="2400"/>
            </a:br>
            <a:endParaRPr sz="2400"/>
          </a:p>
        </p:txBody>
      </p:sp>
      <p:sp>
        <p:nvSpPr>
          <p:cNvPr id="161" name="Google Shape;161;p28"/>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
        <p:nvSpPr>
          <p:cNvPr id="162" name="Google Shape;162;p28"/>
          <p:cNvSpPr txBox="1"/>
          <p:nvPr/>
        </p:nvSpPr>
        <p:spPr>
          <a:xfrm>
            <a:off x="5948950" y="1404506"/>
            <a:ext cx="1978500" cy="256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Do not forget: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Indentation matters!</a:t>
            </a:r>
            <a:endParaRPr sz="200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sp>
        <p:nvSpPr>
          <p:cNvPr id="167" name="Google Shape;167;p29"/>
          <p:cNvSpPr txBox="1"/>
          <p:nvPr>
            <p:ph type="title"/>
          </p:nvPr>
        </p:nvSpPr>
        <p:spPr>
          <a:xfrm>
            <a:off x="762000" y="381672"/>
            <a:ext cx="6781800" cy="591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Python</a:t>
            </a:r>
            <a:endParaRPr b="1" i="0" sz="3600" u="none" cap="none" strike="noStrike">
              <a:solidFill>
                <a:srgbClr val="262626"/>
              </a:solidFill>
              <a:latin typeface="Carme"/>
              <a:ea typeface="Carme"/>
              <a:cs typeface="Carme"/>
              <a:sym typeface="Carme"/>
            </a:endParaRPr>
          </a:p>
        </p:txBody>
      </p:sp>
      <p:sp>
        <p:nvSpPr>
          <p:cNvPr id="168" name="Google Shape;168;p29"/>
          <p:cNvSpPr txBox="1"/>
          <p:nvPr>
            <p:ph idx="1" type="body"/>
          </p:nvPr>
        </p:nvSpPr>
        <p:spPr>
          <a:xfrm>
            <a:off x="762000" y="1150370"/>
            <a:ext cx="7543800" cy="654300"/>
          </a:xfrm>
          <a:prstGeom prst="rect">
            <a:avLst/>
          </a:prstGeom>
          <a:noFill/>
          <a:ln>
            <a:noFill/>
          </a:ln>
        </p:spPr>
        <p:txBody>
          <a:bodyPr anchorCtr="0" anchor="t" bIns="45700" lIns="91425" spcFirstLastPara="1" rIns="91425" wrap="square" tIns="45700">
            <a:noAutofit/>
          </a:bodyPr>
          <a:lstStyle/>
          <a:p>
            <a:pPr indent="0" lvl="0" marL="0" rtl="0" algn="l">
              <a:spcBef>
                <a:spcPts val="1000"/>
              </a:spcBef>
              <a:spcAft>
                <a:spcPts val="0"/>
              </a:spcAft>
              <a:buNone/>
            </a:pPr>
            <a:r>
              <a:rPr b="1" lang="en">
                <a:solidFill>
                  <a:srgbClr val="666666"/>
                </a:solidFill>
                <a:latin typeface="Consolas"/>
                <a:ea typeface="Consolas"/>
                <a:cs typeface="Consolas"/>
                <a:sym typeface="Consolas"/>
              </a:rPr>
              <a:t>print(“Hello World!”)</a:t>
            </a:r>
            <a:endParaRPr b="1">
              <a:solidFill>
                <a:srgbClr val="666666"/>
              </a:solidFill>
              <a:latin typeface="Consolas"/>
              <a:ea typeface="Consolas"/>
              <a:cs typeface="Consolas"/>
              <a:sym typeface="Consolas"/>
            </a:endParaRPr>
          </a:p>
        </p:txBody>
      </p:sp>
      <p:sp>
        <p:nvSpPr>
          <p:cNvPr id="169" name="Google Shape;169;p29"/>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
        <p:nvSpPr>
          <p:cNvPr id="170" name="Google Shape;170;p29"/>
          <p:cNvSpPr txBox="1"/>
          <p:nvPr/>
        </p:nvSpPr>
        <p:spPr>
          <a:xfrm>
            <a:off x="761900" y="1814756"/>
            <a:ext cx="7543800" cy="541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Let's type that line of code into a Code Cell, and hit Shift-Enter:</a:t>
            </a:r>
            <a:endParaRPr/>
          </a:p>
        </p:txBody>
      </p:sp>
      <p:sp>
        <p:nvSpPr>
          <p:cNvPr id="171" name="Google Shape;171;p29"/>
          <p:cNvSpPr txBox="1"/>
          <p:nvPr>
            <p:ph idx="1" type="body"/>
          </p:nvPr>
        </p:nvSpPr>
        <p:spPr>
          <a:xfrm>
            <a:off x="761900" y="2407670"/>
            <a:ext cx="7543800" cy="654300"/>
          </a:xfrm>
          <a:prstGeom prst="rect">
            <a:avLst/>
          </a:prstGeom>
          <a:noFill/>
          <a:ln>
            <a:noFill/>
          </a:ln>
        </p:spPr>
        <p:txBody>
          <a:bodyPr anchorCtr="0" anchor="t" bIns="45700" lIns="91425" spcFirstLastPara="1" rIns="91425" wrap="square" tIns="45700">
            <a:noAutofit/>
          </a:bodyPr>
          <a:lstStyle/>
          <a:p>
            <a:pPr indent="0" lvl="0" marL="0" rtl="0" algn="l">
              <a:spcBef>
                <a:spcPts val="1000"/>
              </a:spcBef>
              <a:spcAft>
                <a:spcPts val="0"/>
              </a:spcAft>
              <a:buNone/>
            </a:pPr>
            <a:r>
              <a:rPr b="1" lang="en">
                <a:solidFill>
                  <a:srgbClr val="666666"/>
                </a:solidFill>
                <a:latin typeface="Consolas"/>
                <a:ea typeface="Consolas"/>
                <a:cs typeface="Consolas"/>
                <a:sym typeface="Consolas"/>
              </a:rPr>
              <a:t>Hello World!</a:t>
            </a:r>
            <a:endParaRPr b="1">
              <a:solidFill>
                <a:srgbClr val="666666"/>
              </a:solidFill>
              <a:latin typeface="Consolas"/>
              <a:ea typeface="Consolas"/>
              <a:cs typeface="Consolas"/>
              <a:sym typeface="Consolas"/>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Google Shape;176;p30"/>
          <p:cNvSpPr txBox="1"/>
          <p:nvPr>
            <p:ph type="title"/>
          </p:nvPr>
        </p:nvSpPr>
        <p:spPr>
          <a:xfrm>
            <a:off x="762000" y="381672"/>
            <a:ext cx="6781800" cy="591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Python</a:t>
            </a:r>
            <a:endParaRPr b="1" i="0" sz="3600" u="none" cap="none" strike="noStrike">
              <a:solidFill>
                <a:srgbClr val="262626"/>
              </a:solidFill>
              <a:latin typeface="Carme"/>
              <a:ea typeface="Carme"/>
              <a:cs typeface="Carme"/>
              <a:sym typeface="Carme"/>
            </a:endParaRPr>
          </a:p>
        </p:txBody>
      </p:sp>
      <p:sp>
        <p:nvSpPr>
          <p:cNvPr id="177" name="Google Shape;177;p30"/>
          <p:cNvSpPr txBox="1"/>
          <p:nvPr>
            <p:ph idx="1" type="body"/>
          </p:nvPr>
        </p:nvSpPr>
        <p:spPr>
          <a:xfrm>
            <a:off x="762000" y="1150369"/>
            <a:ext cx="7543800" cy="854700"/>
          </a:xfrm>
          <a:prstGeom prst="rect">
            <a:avLst/>
          </a:prstGeom>
          <a:noFill/>
          <a:ln>
            <a:noFill/>
          </a:ln>
        </p:spPr>
        <p:txBody>
          <a:bodyPr anchorCtr="0" anchor="t" bIns="45700" lIns="91425" spcFirstLastPara="1" rIns="91425" wrap="square" tIns="45700">
            <a:noAutofit/>
          </a:bodyPr>
          <a:lstStyle/>
          <a:p>
            <a:pPr indent="0" lvl="0" marL="0" rtl="0" algn="l">
              <a:spcBef>
                <a:spcPts val="1000"/>
              </a:spcBef>
              <a:spcAft>
                <a:spcPts val="0"/>
              </a:spcAft>
              <a:buNone/>
            </a:pPr>
            <a:r>
              <a:rPr b="1" lang="en">
                <a:solidFill>
                  <a:srgbClr val="666666"/>
                </a:solidFill>
                <a:latin typeface="Consolas"/>
                <a:ea typeface="Consolas"/>
                <a:cs typeface="Consolas"/>
                <a:sym typeface="Consolas"/>
              </a:rPr>
              <a:t>print(5)</a:t>
            </a:r>
            <a:endParaRPr b="1">
              <a:solidFill>
                <a:srgbClr val="666666"/>
              </a:solidFill>
              <a:latin typeface="Consolas"/>
              <a:ea typeface="Consolas"/>
              <a:cs typeface="Consolas"/>
              <a:sym typeface="Consolas"/>
            </a:endParaRPr>
          </a:p>
          <a:p>
            <a:pPr indent="0" lvl="0" marL="0" rtl="0" algn="l">
              <a:spcBef>
                <a:spcPts val="1000"/>
              </a:spcBef>
              <a:spcAft>
                <a:spcPts val="0"/>
              </a:spcAft>
              <a:buNone/>
            </a:pPr>
            <a:r>
              <a:rPr b="1" lang="en">
                <a:solidFill>
                  <a:srgbClr val="666666"/>
                </a:solidFill>
                <a:latin typeface="Consolas"/>
                <a:ea typeface="Consolas"/>
                <a:cs typeface="Consolas"/>
                <a:sym typeface="Consolas"/>
              </a:rPr>
              <a:t>print(1+1)</a:t>
            </a:r>
            <a:br>
              <a:rPr lang="en">
                <a:solidFill>
                  <a:srgbClr val="666666"/>
                </a:solidFill>
                <a:latin typeface="Consolas"/>
                <a:ea typeface="Consolas"/>
                <a:cs typeface="Consolas"/>
                <a:sym typeface="Consolas"/>
              </a:rPr>
            </a:br>
            <a:endParaRPr>
              <a:solidFill>
                <a:srgbClr val="666666"/>
              </a:solidFill>
              <a:latin typeface="Consolas"/>
              <a:ea typeface="Consolas"/>
              <a:cs typeface="Consolas"/>
              <a:sym typeface="Consolas"/>
            </a:endParaRPr>
          </a:p>
        </p:txBody>
      </p:sp>
      <p:sp>
        <p:nvSpPr>
          <p:cNvPr id="178" name="Google Shape;178;p30"/>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
        <p:nvSpPr>
          <p:cNvPr id="179" name="Google Shape;179;p30"/>
          <p:cNvSpPr txBox="1"/>
          <p:nvPr/>
        </p:nvSpPr>
        <p:spPr>
          <a:xfrm>
            <a:off x="761900" y="2301075"/>
            <a:ext cx="7543800" cy="541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Let's add the above into another Code Cell, and hit Shift-Enter</a:t>
            </a:r>
            <a:endParaRPr/>
          </a:p>
        </p:txBody>
      </p:sp>
      <p:sp>
        <p:nvSpPr>
          <p:cNvPr id="180" name="Google Shape;180;p30"/>
          <p:cNvSpPr txBox="1"/>
          <p:nvPr>
            <p:ph idx="1" type="body"/>
          </p:nvPr>
        </p:nvSpPr>
        <p:spPr>
          <a:xfrm>
            <a:off x="761900" y="2915155"/>
            <a:ext cx="7543800" cy="1155600"/>
          </a:xfrm>
          <a:prstGeom prst="rect">
            <a:avLst/>
          </a:prstGeom>
          <a:noFill/>
          <a:ln>
            <a:noFill/>
          </a:ln>
        </p:spPr>
        <p:txBody>
          <a:bodyPr anchorCtr="0" anchor="t" bIns="45700" lIns="91425" spcFirstLastPara="1" rIns="91425" wrap="square" tIns="45700">
            <a:noAutofit/>
          </a:bodyPr>
          <a:lstStyle/>
          <a:p>
            <a:pPr indent="0" lvl="0" marL="0" rtl="0" algn="l">
              <a:spcBef>
                <a:spcPts val="1000"/>
              </a:spcBef>
              <a:spcAft>
                <a:spcPts val="0"/>
              </a:spcAft>
              <a:buNone/>
            </a:pPr>
            <a:r>
              <a:rPr b="1" lang="en">
                <a:solidFill>
                  <a:srgbClr val="666666"/>
                </a:solidFill>
                <a:latin typeface="Consolas"/>
                <a:ea typeface="Consolas"/>
                <a:cs typeface="Consolas"/>
                <a:sym typeface="Consolas"/>
              </a:rPr>
              <a:t>5</a:t>
            </a:r>
            <a:endParaRPr b="1">
              <a:solidFill>
                <a:srgbClr val="666666"/>
              </a:solidFill>
              <a:latin typeface="Consolas"/>
              <a:ea typeface="Consolas"/>
              <a:cs typeface="Consolas"/>
              <a:sym typeface="Consolas"/>
            </a:endParaRPr>
          </a:p>
          <a:p>
            <a:pPr indent="0" lvl="0" marL="0" rtl="0" algn="l">
              <a:spcBef>
                <a:spcPts val="1000"/>
              </a:spcBef>
              <a:spcAft>
                <a:spcPts val="0"/>
              </a:spcAft>
              <a:buNone/>
            </a:pPr>
            <a:r>
              <a:rPr b="1" lang="en">
                <a:solidFill>
                  <a:srgbClr val="666666"/>
                </a:solidFill>
                <a:latin typeface="Consolas"/>
                <a:ea typeface="Consolas"/>
                <a:cs typeface="Consolas"/>
                <a:sym typeface="Consolas"/>
              </a:rPr>
              <a:t>2</a:t>
            </a:r>
            <a:br>
              <a:rPr lang="en">
                <a:latin typeface="Consolas"/>
                <a:ea typeface="Consolas"/>
                <a:cs typeface="Consolas"/>
                <a:sym typeface="Consolas"/>
              </a:rPr>
            </a:br>
            <a:endParaRPr>
              <a:latin typeface="Consolas"/>
              <a:ea typeface="Consolas"/>
              <a:cs typeface="Consolas"/>
              <a:sym typeface="Consolas"/>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4" name="Shape 184"/>
        <p:cNvGrpSpPr/>
        <p:nvPr/>
      </p:nvGrpSpPr>
      <p:grpSpPr>
        <a:xfrm>
          <a:off x="0" y="0"/>
          <a:ext cx="0" cy="0"/>
          <a:chOff x="0" y="0"/>
          <a:chExt cx="0" cy="0"/>
        </a:xfrm>
      </p:grpSpPr>
      <p:sp>
        <p:nvSpPr>
          <p:cNvPr id="185" name="Google Shape;185;p31"/>
          <p:cNvSpPr txBox="1"/>
          <p:nvPr>
            <p:ph type="title"/>
          </p:nvPr>
        </p:nvSpPr>
        <p:spPr>
          <a:xfrm>
            <a:off x="762000" y="381672"/>
            <a:ext cx="6781800" cy="591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Python - Variables</a:t>
            </a:r>
            <a:endParaRPr b="1" i="0" sz="3600" u="none" cap="none" strike="noStrike">
              <a:solidFill>
                <a:srgbClr val="262626"/>
              </a:solidFill>
              <a:latin typeface="Carme"/>
              <a:ea typeface="Carme"/>
              <a:cs typeface="Carme"/>
              <a:sym typeface="Carme"/>
            </a:endParaRPr>
          </a:p>
        </p:txBody>
      </p:sp>
      <p:sp>
        <p:nvSpPr>
          <p:cNvPr id="186" name="Google Shape;186;p31"/>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
        <p:nvSpPr>
          <p:cNvPr id="187" name="Google Shape;187;p31"/>
          <p:cNvSpPr txBox="1"/>
          <p:nvPr>
            <p:ph idx="1" type="body"/>
          </p:nvPr>
        </p:nvSpPr>
        <p:spPr>
          <a:xfrm>
            <a:off x="800100" y="1034218"/>
            <a:ext cx="7543800" cy="3075000"/>
          </a:xfrm>
          <a:prstGeom prst="rect">
            <a:avLst/>
          </a:prstGeom>
          <a:noFill/>
          <a:ln>
            <a:noFill/>
          </a:ln>
        </p:spPr>
        <p:txBody>
          <a:bodyPr anchorCtr="0" anchor="t" bIns="45700" lIns="91425" spcFirstLastPara="1" rIns="91425" wrap="square" tIns="45700">
            <a:noAutofit/>
          </a:bodyPr>
          <a:lstStyle/>
          <a:p>
            <a:pPr indent="-228600" lvl="0" marL="457200" rtl="0" algn="l">
              <a:spcBef>
                <a:spcPts val="1000"/>
              </a:spcBef>
              <a:spcAft>
                <a:spcPts val="0"/>
              </a:spcAft>
              <a:buSzPts val="1800"/>
              <a:buNone/>
            </a:pPr>
            <a:r>
              <a:rPr lang="en" sz="1800"/>
              <a:t>You will need to store data into variables</a:t>
            </a:r>
            <a:endParaRPr sz="1800"/>
          </a:p>
          <a:p>
            <a:pPr indent="-228600" lvl="0" marL="457200" rtl="0" algn="l">
              <a:spcBef>
                <a:spcPts val="0"/>
              </a:spcBef>
              <a:spcAft>
                <a:spcPts val="0"/>
              </a:spcAft>
              <a:buSzPts val="1800"/>
              <a:buNone/>
            </a:pPr>
            <a:r>
              <a:rPr lang="en" sz="1800"/>
              <a:t>You can use those variables later on</a:t>
            </a:r>
            <a:endParaRPr sz="1800"/>
          </a:p>
          <a:p>
            <a:pPr indent="-228600" lvl="0" marL="457200" rtl="0" algn="l">
              <a:spcBef>
                <a:spcPts val="0"/>
              </a:spcBef>
              <a:spcAft>
                <a:spcPts val="0"/>
              </a:spcAft>
              <a:buSzPts val="1800"/>
              <a:buNone/>
            </a:pPr>
            <a:r>
              <a:rPr lang="en" sz="1800"/>
              <a:t>You can perform operations with those variables</a:t>
            </a:r>
            <a:endParaRPr sz="1800"/>
          </a:p>
          <a:p>
            <a:pPr indent="-228600" lvl="0" marL="457200" rtl="0" algn="l">
              <a:spcBef>
                <a:spcPts val="0"/>
              </a:spcBef>
              <a:spcAft>
                <a:spcPts val="0"/>
              </a:spcAft>
              <a:buSzPts val="1800"/>
              <a:buNone/>
            </a:pPr>
            <a:r>
              <a:rPr lang="en" sz="1800"/>
              <a:t>Variables are declared with a </a:t>
            </a:r>
            <a:r>
              <a:rPr b="1" lang="en" sz="1800"/>
              <a:t>name</a:t>
            </a:r>
            <a:r>
              <a:rPr lang="en" sz="1800"/>
              <a:t>, followed by ‘=‘ and a </a:t>
            </a:r>
            <a:r>
              <a:rPr b="1" lang="en" sz="1800"/>
              <a:t>value</a:t>
            </a:r>
            <a:endParaRPr b="1" sz="1800"/>
          </a:p>
          <a:p>
            <a:pPr indent="-228600" lvl="0" marL="457200" rtl="0" algn="l">
              <a:spcBef>
                <a:spcPts val="0"/>
              </a:spcBef>
              <a:spcAft>
                <a:spcPts val="0"/>
              </a:spcAft>
              <a:buSzPts val="1800"/>
              <a:buNone/>
            </a:pPr>
            <a:r>
              <a:t/>
            </a:r>
            <a:endParaRPr b="1" sz="1800"/>
          </a:p>
          <a:p>
            <a:pPr indent="-228600" lvl="1" marL="914400" rtl="0" algn="l">
              <a:spcBef>
                <a:spcPts val="0"/>
              </a:spcBef>
              <a:spcAft>
                <a:spcPts val="0"/>
              </a:spcAft>
              <a:buSzPts val="1800"/>
              <a:buNone/>
            </a:pPr>
            <a:r>
              <a:rPr lang="en" sz="1800"/>
              <a:t>An integer, string,…</a:t>
            </a:r>
            <a:endParaRPr sz="1800"/>
          </a:p>
          <a:p>
            <a:pPr indent="-228600" lvl="1" marL="914400" rtl="0" algn="l">
              <a:spcBef>
                <a:spcPts val="0"/>
              </a:spcBef>
              <a:spcAft>
                <a:spcPts val="0"/>
              </a:spcAft>
              <a:buSzPts val="2400"/>
              <a:buNone/>
            </a:pPr>
            <a:r>
              <a:rPr lang="en" sz="1800"/>
              <a:t>When declaring a variable, </a:t>
            </a:r>
            <a:r>
              <a:rPr b="1" lang="en" sz="1800"/>
              <a:t>capitalization</a:t>
            </a:r>
            <a:r>
              <a:rPr lang="en" sz="1800"/>
              <a:t> is important: </a:t>
            </a:r>
            <a:br>
              <a:rPr lang="en" sz="1800"/>
            </a:br>
            <a:r>
              <a:rPr lang="en" sz="1800"/>
              <a:t>‘A’ &lt;&gt; ‘a’</a:t>
            </a:r>
            <a:br>
              <a:rPr lang="en"/>
            </a:b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1" name="Shape 191"/>
        <p:cNvGrpSpPr/>
        <p:nvPr/>
      </p:nvGrpSpPr>
      <p:grpSpPr>
        <a:xfrm>
          <a:off x="0" y="0"/>
          <a:ext cx="0" cy="0"/>
          <a:chOff x="0" y="0"/>
          <a:chExt cx="0" cy="0"/>
        </a:xfrm>
      </p:grpSpPr>
      <p:sp>
        <p:nvSpPr>
          <p:cNvPr id="192" name="Google Shape;192;p32"/>
          <p:cNvSpPr txBox="1"/>
          <p:nvPr>
            <p:ph type="title"/>
          </p:nvPr>
        </p:nvSpPr>
        <p:spPr>
          <a:xfrm>
            <a:off x="762000" y="381672"/>
            <a:ext cx="6781800" cy="591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Python </a:t>
            </a:r>
            <a:r>
              <a:rPr i="1" lang="en" sz="3600" u="none" cap="none" strike="noStrike">
                <a:solidFill>
                  <a:srgbClr val="262626"/>
                </a:solidFill>
              </a:rPr>
              <a:t>- Variables</a:t>
            </a:r>
            <a:endParaRPr i="0" sz="3600" u="none" cap="none" strike="noStrike">
              <a:solidFill>
                <a:srgbClr val="262626"/>
              </a:solidFill>
            </a:endParaRPr>
          </a:p>
        </p:txBody>
      </p:sp>
      <p:sp>
        <p:nvSpPr>
          <p:cNvPr id="193" name="Google Shape;193;p32"/>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
        <p:nvSpPr>
          <p:cNvPr id="194" name="Google Shape;194;p32"/>
          <p:cNvSpPr txBox="1"/>
          <p:nvPr>
            <p:ph idx="1" type="body"/>
          </p:nvPr>
        </p:nvSpPr>
        <p:spPr>
          <a:xfrm>
            <a:off x="800100" y="1034217"/>
            <a:ext cx="7543800" cy="4497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480"/>
              </a:spcBef>
              <a:spcAft>
                <a:spcPts val="0"/>
              </a:spcAft>
              <a:buNone/>
            </a:pPr>
            <a:r>
              <a:rPr lang="en"/>
              <a:t>in a code cell:</a:t>
            </a:r>
            <a:br>
              <a:rPr lang="en"/>
            </a:br>
            <a:endParaRPr/>
          </a:p>
        </p:txBody>
      </p:sp>
      <p:sp>
        <p:nvSpPr>
          <p:cNvPr id="195" name="Google Shape;195;p32"/>
          <p:cNvSpPr txBox="1"/>
          <p:nvPr/>
        </p:nvSpPr>
        <p:spPr>
          <a:xfrm>
            <a:off x="882325" y="1534031"/>
            <a:ext cx="7461600" cy="1955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b="1" lang="en" sz="2400">
                <a:solidFill>
                  <a:srgbClr val="666666"/>
                </a:solidFill>
                <a:latin typeface="Consolas"/>
                <a:ea typeface="Consolas"/>
                <a:cs typeface="Consolas"/>
                <a:sym typeface="Consolas"/>
              </a:rPr>
              <a:t>five = 5</a:t>
            </a:r>
            <a:br>
              <a:rPr b="1" lang="en" sz="2400">
                <a:solidFill>
                  <a:srgbClr val="666666"/>
                </a:solidFill>
                <a:latin typeface="Consolas"/>
                <a:ea typeface="Consolas"/>
                <a:cs typeface="Consolas"/>
                <a:sym typeface="Consolas"/>
              </a:rPr>
            </a:br>
            <a:r>
              <a:rPr b="1" lang="en" sz="2400">
                <a:solidFill>
                  <a:srgbClr val="666666"/>
                </a:solidFill>
                <a:latin typeface="Consolas"/>
                <a:ea typeface="Consolas"/>
                <a:cs typeface="Consolas"/>
                <a:sym typeface="Consolas"/>
              </a:rPr>
              <a:t>one = 1</a:t>
            </a:r>
            <a:endParaRPr b="1" sz="2400">
              <a:solidFill>
                <a:srgbClr val="666666"/>
              </a:solidFill>
              <a:latin typeface="Consolas"/>
              <a:ea typeface="Consolas"/>
              <a:cs typeface="Consolas"/>
              <a:sym typeface="Consolas"/>
            </a:endParaRPr>
          </a:p>
          <a:p>
            <a:pPr indent="0" lvl="0" marL="0" rtl="0" algn="l">
              <a:spcBef>
                <a:spcPts val="0"/>
              </a:spcBef>
              <a:spcAft>
                <a:spcPts val="0"/>
              </a:spcAft>
              <a:buClr>
                <a:srgbClr val="000000"/>
              </a:buClr>
              <a:buSzPts val="1100"/>
              <a:buFont typeface="Arial"/>
              <a:buNone/>
            </a:pPr>
            <a:r>
              <a:rPr b="1" lang="en" sz="2400">
                <a:solidFill>
                  <a:srgbClr val="666666"/>
                </a:solidFill>
                <a:latin typeface="Consolas"/>
                <a:ea typeface="Consolas"/>
                <a:cs typeface="Consolas"/>
                <a:sym typeface="Consolas"/>
              </a:rPr>
              <a:t>twodot = 2.0</a:t>
            </a:r>
            <a:br>
              <a:rPr b="1" lang="en" sz="2400">
                <a:solidFill>
                  <a:srgbClr val="666666"/>
                </a:solidFill>
                <a:latin typeface="Consolas"/>
                <a:ea typeface="Consolas"/>
                <a:cs typeface="Consolas"/>
                <a:sym typeface="Consolas"/>
              </a:rPr>
            </a:br>
            <a:r>
              <a:rPr b="1" lang="en" sz="2400">
                <a:solidFill>
                  <a:srgbClr val="666666"/>
                </a:solidFill>
                <a:latin typeface="Consolas"/>
                <a:ea typeface="Consolas"/>
                <a:cs typeface="Consolas"/>
                <a:sym typeface="Consolas"/>
              </a:rPr>
              <a:t>print (five)</a:t>
            </a:r>
            <a:br>
              <a:rPr b="1" lang="en" sz="2400">
                <a:solidFill>
                  <a:srgbClr val="666666"/>
                </a:solidFill>
                <a:latin typeface="Consolas"/>
                <a:ea typeface="Consolas"/>
                <a:cs typeface="Consolas"/>
                <a:sym typeface="Consolas"/>
              </a:rPr>
            </a:br>
            <a:r>
              <a:rPr b="1" lang="en" sz="2400">
                <a:solidFill>
                  <a:srgbClr val="666666"/>
                </a:solidFill>
                <a:latin typeface="Consolas"/>
                <a:ea typeface="Consolas"/>
                <a:cs typeface="Consolas"/>
                <a:sym typeface="Consolas"/>
              </a:rPr>
              <a:t>print (one + one)</a:t>
            </a:r>
            <a:br>
              <a:rPr b="1" lang="en" sz="2400">
                <a:solidFill>
                  <a:srgbClr val="666666"/>
                </a:solidFill>
                <a:latin typeface="Consolas"/>
                <a:ea typeface="Consolas"/>
                <a:cs typeface="Consolas"/>
                <a:sym typeface="Consolas"/>
              </a:rPr>
            </a:br>
            <a:r>
              <a:rPr b="1" lang="en" sz="2400">
                <a:solidFill>
                  <a:srgbClr val="666666"/>
                </a:solidFill>
                <a:latin typeface="Consolas"/>
                <a:ea typeface="Consolas"/>
                <a:cs typeface="Consolas"/>
                <a:sym typeface="Consolas"/>
              </a:rPr>
              <a:t>message = “This is a string”</a:t>
            </a:r>
            <a:br>
              <a:rPr b="1" lang="en" sz="2400">
                <a:solidFill>
                  <a:srgbClr val="666666"/>
                </a:solidFill>
                <a:latin typeface="Consolas"/>
                <a:ea typeface="Consolas"/>
                <a:cs typeface="Consolas"/>
                <a:sym typeface="Consolas"/>
              </a:rPr>
            </a:br>
            <a:r>
              <a:rPr b="1" lang="en" sz="2400">
                <a:solidFill>
                  <a:srgbClr val="666666"/>
                </a:solidFill>
                <a:latin typeface="Consolas"/>
                <a:ea typeface="Consolas"/>
                <a:cs typeface="Consolas"/>
                <a:sym typeface="Consolas"/>
              </a:rPr>
              <a:t>print (message)</a:t>
            </a:r>
            <a:br>
              <a:rPr b="1" lang="en" sz="2400">
                <a:solidFill>
                  <a:srgbClr val="666666"/>
                </a:solidFill>
                <a:latin typeface="Consolas"/>
                <a:ea typeface="Consolas"/>
                <a:cs typeface="Consolas"/>
                <a:sym typeface="Consolas"/>
              </a:rPr>
            </a:br>
            <a:endParaRPr b="1" sz="2400">
              <a:solidFill>
                <a:srgbClr val="666666"/>
              </a:solidFill>
              <a:latin typeface="Consolas"/>
              <a:ea typeface="Consolas"/>
              <a:cs typeface="Consolas"/>
              <a:sym typeface="Consolas"/>
            </a:endParaRPr>
          </a:p>
        </p:txBody>
      </p:sp>
      <p:sp>
        <p:nvSpPr>
          <p:cNvPr id="196" name="Google Shape;196;p32"/>
          <p:cNvSpPr txBox="1"/>
          <p:nvPr/>
        </p:nvSpPr>
        <p:spPr>
          <a:xfrm>
            <a:off x="882325" y="4125713"/>
            <a:ext cx="7461600" cy="73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Notice: We're not "typing" our variables, we're just setting them and allowing Python to type them for us.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0" name="Shape 200"/>
        <p:cNvGrpSpPr/>
        <p:nvPr/>
      </p:nvGrpSpPr>
      <p:grpSpPr>
        <a:xfrm>
          <a:off x="0" y="0"/>
          <a:ext cx="0" cy="0"/>
          <a:chOff x="0" y="0"/>
          <a:chExt cx="0" cy="0"/>
        </a:xfrm>
      </p:grpSpPr>
      <p:sp>
        <p:nvSpPr>
          <p:cNvPr id="201" name="Google Shape;201;p33"/>
          <p:cNvSpPr txBox="1"/>
          <p:nvPr>
            <p:ph type="title"/>
          </p:nvPr>
        </p:nvSpPr>
        <p:spPr>
          <a:xfrm>
            <a:off x="762000" y="381672"/>
            <a:ext cx="6781800" cy="591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Python - </a:t>
            </a:r>
            <a:r>
              <a:rPr i="1" lang="en" sz="3600"/>
              <a:t>Data Types</a:t>
            </a:r>
            <a:endParaRPr b="1" i="0" sz="3600" u="none" cap="none" strike="noStrike">
              <a:solidFill>
                <a:srgbClr val="262626"/>
              </a:solidFill>
              <a:latin typeface="Carme"/>
              <a:ea typeface="Carme"/>
              <a:cs typeface="Carme"/>
              <a:sym typeface="Carme"/>
            </a:endParaRPr>
          </a:p>
        </p:txBody>
      </p:sp>
      <p:sp>
        <p:nvSpPr>
          <p:cNvPr id="202" name="Google Shape;202;p33"/>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
        <p:nvSpPr>
          <p:cNvPr id="203" name="Google Shape;203;p33"/>
          <p:cNvSpPr txBox="1"/>
          <p:nvPr>
            <p:ph idx="1" type="body"/>
          </p:nvPr>
        </p:nvSpPr>
        <p:spPr>
          <a:xfrm>
            <a:off x="800100" y="1034217"/>
            <a:ext cx="7543800" cy="4497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480"/>
              </a:spcBef>
              <a:spcAft>
                <a:spcPts val="0"/>
              </a:spcAft>
              <a:buNone/>
            </a:pPr>
            <a:r>
              <a:rPr lang="en"/>
              <a:t>in a code cell:</a:t>
            </a:r>
            <a:br>
              <a:rPr lang="en"/>
            </a:br>
            <a:endParaRPr/>
          </a:p>
        </p:txBody>
      </p:sp>
      <p:sp>
        <p:nvSpPr>
          <p:cNvPr id="204" name="Google Shape;204;p33"/>
          <p:cNvSpPr txBox="1"/>
          <p:nvPr/>
        </p:nvSpPr>
        <p:spPr>
          <a:xfrm>
            <a:off x="882325" y="1534031"/>
            <a:ext cx="7461600" cy="1929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rgbClr val="666666"/>
                </a:solidFill>
                <a:latin typeface="Consolas"/>
                <a:ea typeface="Consolas"/>
                <a:cs typeface="Consolas"/>
                <a:sym typeface="Consolas"/>
              </a:rPr>
              <a:t>integer_variable = 100</a:t>
            </a:r>
            <a:br>
              <a:rPr b="1" lang="en" sz="2400">
                <a:solidFill>
                  <a:srgbClr val="666666"/>
                </a:solidFill>
                <a:latin typeface="Consolas"/>
                <a:ea typeface="Consolas"/>
                <a:cs typeface="Consolas"/>
                <a:sym typeface="Consolas"/>
              </a:rPr>
            </a:br>
            <a:r>
              <a:rPr b="1" lang="en" sz="2400">
                <a:solidFill>
                  <a:srgbClr val="666666"/>
                </a:solidFill>
                <a:latin typeface="Consolas"/>
                <a:ea typeface="Consolas"/>
                <a:cs typeface="Consolas"/>
                <a:sym typeface="Consolas"/>
              </a:rPr>
              <a:t>floating_point_variable = 100.0</a:t>
            </a:r>
            <a:br>
              <a:rPr b="1" lang="en" sz="2400">
                <a:solidFill>
                  <a:srgbClr val="666666"/>
                </a:solidFill>
                <a:latin typeface="Consolas"/>
                <a:ea typeface="Consolas"/>
                <a:cs typeface="Consolas"/>
                <a:sym typeface="Consolas"/>
              </a:rPr>
            </a:br>
            <a:r>
              <a:rPr b="1" lang="en" sz="2400">
                <a:solidFill>
                  <a:srgbClr val="666666"/>
                </a:solidFill>
                <a:latin typeface="Consolas"/>
                <a:ea typeface="Consolas"/>
                <a:cs typeface="Consolas"/>
                <a:sym typeface="Consolas"/>
              </a:rPr>
              <a:t>string_variable = “Name”</a:t>
            </a:r>
            <a:br>
              <a:rPr b="1" lang="en" sz="2400">
                <a:solidFill>
                  <a:srgbClr val="666666"/>
                </a:solidFill>
                <a:latin typeface="Consolas"/>
                <a:ea typeface="Consolas"/>
                <a:cs typeface="Consolas"/>
                <a:sym typeface="Consolas"/>
              </a:rPr>
            </a:br>
            <a:br>
              <a:rPr lang="en" sz="2400">
                <a:latin typeface="Consolas"/>
                <a:ea typeface="Consolas"/>
                <a:cs typeface="Consolas"/>
                <a:sym typeface="Consolas"/>
              </a:rPr>
            </a:br>
            <a:endParaRPr sz="2400">
              <a:latin typeface="Consolas"/>
              <a:ea typeface="Consolas"/>
              <a:cs typeface="Consolas"/>
              <a:sym typeface="Consolas"/>
            </a:endParaRPr>
          </a:p>
        </p:txBody>
      </p:sp>
      <p:sp>
        <p:nvSpPr>
          <p:cNvPr id="205" name="Google Shape;205;p33"/>
          <p:cNvSpPr txBox="1"/>
          <p:nvPr/>
        </p:nvSpPr>
        <p:spPr>
          <a:xfrm>
            <a:off x="842200" y="3966413"/>
            <a:ext cx="7461600" cy="73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Notice: We're not "typing" our variables, we're just setting them and allowing Python to type them for us.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 name="Shape 73"/>
        <p:cNvGrpSpPr/>
        <p:nvPr/>
      </p:nvGrpSpPr>
      <p:grpSpPr>
        <a:xfrm>
          <a:off x="0" y="0"/>
          <a:ext cx="0" cy="0"/>
          <a:chOff x="0" y="0"/>
          <a:chExt cx="0" cy="0"/>
        </a:xfrm>
      </p:grpSpPr>
      <p:sp>
        <p:nvSpPr>
          <p:cNvPr id="74" name="Google Shape;74;p16"/>
          <p:cNvSpPr txBox="1"/>
          <p:nvPr>
            <p:ph type="title"/>
          </p:nvPr>
        </p:nvSpPr>
        <p:spPr>
          <a:xfrm>
            <a:off x="762000" y="381672"/>
            <a:ext cx="6781800" cy="5916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Agenda</a:t>
            </a:r>
            <a:endParaRPr b="1" i="0" sz="3600" u="none" cap="none" strike="noStrike">
              <a:solidFill>
                <a:srgbClr val="262626"/>
              </a:solidFill>
              <a:latin typeface="Carme"/>
              <a:ea typeface="Carme"/>
              <a:cs typeface="Carme"/>
              <a:sym typeface="Carme"/>
            </a:endParaRPr>
          </a:p>
        </p:txBody>
      </p:sp>
      <p:sp>
        <p:nvSpPr>
          <p:cNvPr id="75" name="Google Shape;75;p16"/>
          <p:cNvSpPr txBox="1"/>
          <p:nvPr>
            <p:ph idx="1" type="body"/>
          </p:nvPr>
        </p:nvSpPr>
        <p:spPr>
          <a:xfrm>
            <a:off x="762000" y="1150374"/>
            <a:ext cx="7543800" cy="3075000"/>
          </a:xfrm>
          <a:prstGeom prst="rect">
            <a:avLst/>
          </a:prstGeom>
          <a:noFill/>
          <a:ln>
            <a:noFill/>
          </a:ln>
        </p:spPr>
        <p:txBody>
          <a:bodyPr anchorCtr="0" anchor="t" bIns="45700" lIns="91425" spcFirstLastPara="1" rIns="91425" wrap="square" tIns="45700">
            <a:noAutofit/>
          </a:bodyPr>
          <a:lstStyle/>
          <a:p>
            <a:pPr indent="-381000" lvl="0" marL="457200" marR="0" rtl="0" algn="l">
              <a:spcBef>
                <a:spcPts val="0"/>
              </a:spcBef>
              <a:spcAft>
                <a:spcPts val="0"/>
              </a:spcAft>
              <a:buClr>
                <a:srgbClr val="3F3F3F"/>
              </a:buClr>
              <a:buSzPts val="2400"/>
              <a:buChar char=""/>
            </a:pPr>
            <a:r>
              <a:rPr i="0" lang="en" sz="2400" u="none" cap="none" strike="noStrike">
                <a:solidFill>
                  <a:srgbClr val="3F3F3F"/>
                </a:solidFill>
              </a:rPr>
              <a:t>Introduction to the Jupyter Notebook</a:t>
            </a:r>
            <a:endParaRPr sz="2400">
              <a:solidFill>
                <a:srgbClr val="3F3F3F"/>
              </a:solidFill>
            </a:endParaRPr>
          </a:p>
          <a:p>
            <a:pPr indent="-381000" lvl="0" marL="457200" marR="0" rtl="0" algn="l">
              <a:spcBef>
                <a:spcPts val="0"/>
              </a:spcBef>
              <a:spcAft>
                <a:spcPts val="0"/>
              </a:spcAft>
              <a:buClr>
                <a:srgbClr val="3F3F3F"/>
              </a:buClr>
              <a:buSzPts val="2400"/>
              <a:buChar char=""/>
            </a:pPr>
            <a:r>
              <a:rPr lang="en" sz="2400">
                <a:solidFill>
                  <a:srgbClr val="3F3F3F"/>
                </a:solidFill>
              </a:rPr>
              <a:t>Welcome to Python</a:t>
            </a:r>
            <a:endParaRPr sz="2400">
              <a:solidFill>
                <a:srgbClr val="3F3F3F"/>
              </a:solidFill>
            </a:endParaRPr>
          </a:p>
          <a:p>
            <a:pPr indent="-381000" lvl="1" marL="914400" marR="0" rtl="0" algn="l">
              <a:spcBef>
                <a:spcPts val="0"/>
              </a:spcBef>
              <a:spcAft>
                <a:spcPts val="0"/>
              </a:spcAft>
              <a:buClr>
                <a:srgbClr val="3F3F3F"/>
              </a:buClr>
              <a:buSzPts val="2400"/>
              <a:buChar char=""/>
            </a:pPr>
            <a:r>
              <a:rPr lang="en"/>
              <a:t>Variables and Data Types</a:t>
            </a:r>
            <a:endParaRPr/>
          </a:p>
          <a:p>
            <a:pPr indent="-381000" lvl="1" marL="914400" marR="0" rtl="0" algn="l">
              <a:spcBef>
                <a:spcPts val="0"/>
              </a:spcBef>
              <a:spcAft>
                <a:spcPts val="0"/>
              </a:spcAft>
              <a:buSzPts val="2400"/>
              <a:buChar char=""/>
            </a:pPr>
            <a:r>
              <a:rPr lang="en"/>
              <a:t>Arithmetic Operations</a:t>
            </a:r>
            <a:endParaRPr/>
          </a:p>
          <a:p>
            <a:pPr indent="-381000" lvl="1" marL="914400" marR="0" rtl="0" algn="l">
              <a:spcBef>
                <a:spcPts val="0"/>
              </a:spcBef>
              <a:spcAft>
                <a:spcPts val="0"/>
              </a:spcAft>
              <a:buSzPts val="2400"/>
              <a:buChar char=""/>
            </a:pPr>
            <a:r>
              <a:rPr lang="en"/>
              <a:t>Output and File/IO</a:t>
            </a:r>
            <a:br>
              <a:rPr lang="en"/>
            </a:br>
            <a:r>
              <a:rPr lang="en"/>
              <a:t>Control Flow</a:t>
            </a:r>
            <a:endParaRPr/>
          </a:p>
          <a:p>
            <a:pPr indent="-381000" lvl="1" marL="914400" marR="0" rtl="0" algn="l">
              <a:spcBef>
                <a:spcPts val="0"/>
              </a:spcBef>
              <a:spcAft>
                <a:spcPts val="0"/>
              </a:spcAft>
              <a:buSzPts val="2400"/>
              <a:buChar char=""/>
            </a:pPr>
            <a:r>
              <a:rPr lang="en"/>
              <a:t>Lists</a:t>
            </a:r>
            <a:endParaRPr/>
          </a:p>
          <a:p>
            <a:pPr indent="-381000" lvl="1" marL="914400" marR="0" rtl="0" algn="l">
              <a:spcBef>
                <a:spcPts val="0"/>
              </a:spcBef>
              <a:spcAft>
                <a:spcPts val="0"/>
              </a:spcAft>
              <a:buSzPts val="2400"/>
              <a:buChar char=""/>
            </a:pPr>
            <a:r>
              <a:rPr lang="en"/>
              <a:t>User Defined Functions</a:t>
            </a:r>
            <a:endParaRPr/>
          </a:p>
          <a:p>
            <a:pPr indent="-381000" lvl="1" marL="914400" marR="0" rtl="0" algn="l">
              <a:spcBef>
                <a:spcPts val="0"/>
              </a:spcBef>
              <a:spcAft>
                <a:spcPts val="0"/>
              </a:spcAft>
              <a:buSzPts val="2400"/>
              <a:buChar char=""/>
            </a:pPr>
            <a:r>
              <a:rPr lang="en"/>
              <a:t>Anonymous Functions</a:t>
            </a:r>
            <a:endParaRPr/>
          </a:p>
          <a:p>
            <a:pPr indent="0" lvl="1" marL="317500" marR="0" rtl="0" algn="l">
              <a:spcBef>
                <a:spcPts val="400"/>
              </a:spcBef>
              <a:spcAft>
                <a:spcPts val="0"/>
              </a:spcAft>
              <a:buClr>
                <a:srgbClr val="BA3133"/>
              </a:buClr>
              <a:buFont typeface="Arial"/>
              <a:buNone/>
            </a:pPr>
            <a:r>
              <a:t/>
            </a:r>
            <a:endParaRPr b="0" i="0" sz="2000" u="none" cap="none" strike="noStrike">
              <a:solidFill>
                <a:srgbClr val="3F3F3F"/>
              </a:solidFill>
              <a:latin typeface="Arial"/>
              <a:ea typeface="Arial"/>
              <a:cs typeface="Arial"/>
              <a:sym typeface="Arial"/>
            </a:endParaRPr>
          </a:p>
        </p:txBody>
      </p:sp>
      <p:sp>
        <p:nvSpPr>
          <p:cNvPr id="76" name="Google Shape;76;p16"/>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Google Shape;210;p34"/>
          <p:cNvSpPr txBox="1"/>
          <p:nvPr>
            <p:ph type="title"/>
          </p:nvPr>
        </p:nvSpPr>
        <p:spPr>
          <a:xfrm>
            <a:off x="762000" y="381672"/>
            <a:ext cx="6781800" cy="591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Python - </a:t>
            </a:r>
            <a:r>
              <a:rPr i="1" lang="en" sz="3600"/>
              <a:t>Data Types</a:t>
            </a:r>
            <a:endParaRPr b="1" i="0" sz="3600" u="none" cap="none" strike="noStrike">
              <a:solidFill>
                <a:srgbClr val="262626"/>
              </a:solidFill>
              <a:latin typeface="Carme"/>
              <a:ea typeface="Carme"/>
              <a:cs typeface="Carme"/>
              <a:sym typeface="Carme"/>
            </a:endParaRPr>
          </a:p>
        </p:txBody>
      </p:sp>
      <p:sp>
        <p:nvSpPr>
          <p:cNvPr id="211" name="Google Shape;211;p34"/>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
        <p:nvSpPr>
          <p:cNvPr id="212" name="Google Shape;212;p34"/>
          <p:cNvSpPr txBox="1"/>
          <p:nvPr>
            <p:ph idx="1" type="body"/>
          </p:nvPr>
        </p:nvSpPr>
        <p:spPr>
          <a:xfrm>
            <a:off x="800100" y="1034185"/>
            <a:ext cx="7543800" cy="3207000"/>
          </a:xfrm>
          <a:prstGeom prst="rect">
            <a:avLst/>
          </a:prstGeom>
          <a:noFill/>
          <a:ln>
            <a:noFill/>
          </a:ln>
        </p:spPr>
        <p:txBody>
          <a:bodyPr anchorCtr="0" anchor="t" bIns="45700" lIns="91425" spcFirstLastPara="1" rIns="91425" wrap="square" tIns="45700">
            <a:noAutofit/>
          </a:bodyPr>
          <a:lstStyle/>
          <a:p>
            <a:pPr indent="0" lvl="0" marL="457200" marR="0" rtl="0" algn="l">
              <a:lnSpc>
                <a:spcPct val="100000"/>
              </a:lnSpc>
              <a:spcBef>
                <a:spcPts val="480"/>
              </a:spcBef>
              <a:spcAft>
                <a:spcPts val="0"/>
              </a:spcAft>
              <a:buNone/>
            </a:pPr>
            <a:r>
              <a:rPr lang="en" sz="1800"/>
              <a:t>Variables have a type</a:t>
            </a:r>
            <a:endParaRPr sz="1800"/>
          </a:p>
          <a:p>
            <a:pPr indent="-228600" lvl="0" marL="457200" marR="0" rtl="0" algn="l">
              <a:lnSpc>
                <a:spcPct val="100000"/>
              </a:lnSpc>
              <a:spcBef>
                <a:spcPts val="480"/>
              </a:spcBef>
              <a:spcAft>
                <a:spcPts val="0"/>
              </a:spcAft>
              <a:buSzPts val="1800"/>
              <a:buNone/>
            </a:pPr>
            <a:r>
              <a:rPr lang="en" sz="1800"/>
              <a:t>You can check the type of a variable by using the type() function:</a:t>
            </a:r>
            <a:endParaRPr sz="1800"/>
          </a:p>
          <a:p>
            <a:pPr indent="-228600" lvl="1" marL="914400" marR="0" rtl="0" algn="l">
              <a:lnSpc>
                <a:spcPct val="100000"/>
              </a:lnSpc>
              <a:spcBef>
                <a:spcPts val="0"/>
              </a:spcBef>
              <a:spcAft>
                <a:spcPts val="0"/>
              </a:spcAft>
              <a:buClr>
                <a:srgbClr val="666666"/>
              </a:buClr>
              <a:buSzPts val="1800"/>
              <a:buFont typeface="Consolas"/>
              <a:buNone/>
            </a:pPr>
            <a:r>
              <a:rPr b="1" lang="en" sz="1800">
                <a:solidFill>
                  <a:srgbClr val="666666"/>
                </a:solidFill>
                <a:latin typeface="Consolas"/>
                <a:ea typeface="Consolas"/>
                <a:cs typeface="Consolas"/>
                <a:sym typeface="Consolas"/>
              </a:rPr>
              <a:t>print (type(integer_variable))</a:t>
            </a:r>
            <a:endParaRPr b="1" sz="1800">
              <a:solidFill>
                <a:srgbClr val="666666"/>
              </a:solidFill>
              <a:latin typeface="Consolas"/>
              <a:ea typeface="Consolas"/>
              <a:cs typeface="Consolas"/>
              <a:sym typeface="Consolas"/>
            </a:endParaRPr>
          </a:p>
          <a:p>
            <a:pPr indent="0" lvl="0" marL="457200" marR="0" rtl="0" algn="l">
              <a:lnSpc>
                <a:spcPct val="100000"/>
              </a:lnSpc>
              <a:spcBef>
                <a:spcPts val="480"/>
              </a:spcBef>
              <a:spcAft>
                <a:spcPts val="0"/>
              </a:spcAft>
              <a:buNone/>
            </a:pPr>
            <a:r>
              <a:rPr lang="en" sz="1800"/>
              <a:t>It is also possible to change the type of some basic types:</a:t>
            </a:r>
            <a:endParaRPr sz="1800"/>
          </a:p>
          <a:p>
            <a:pPr indent="-228600" lvl="1" marL="914400" marR="0" rtl="0" algn="l">
              <a:lnSpc>
                <a:spcPct val="100000"/>
              </a:lnSpc>
              <a:spcBef>
                <a:spcPts val="480"/>
              </a:spcBef>
              <a:spcAft>
                <a:spcPts val="0"/>
              </a:spcAft>
              <a:buClr>
                <a:srgbClr val="666666"/>
              </a:buClr>
              <a:buSzPts val="1800"/>
              <a:buNone/>
            </a:pPr>
            <a:r>
              <a:rPr b="1" lang="en" sz="1800">
                <a:solidFill>
                  <a:srgbClr val="666666"/>
                </a:solidFill>
                <a:latin typeface="Consolas"/>
                <a:ea typeface="Consolas"/>
                <a:cs typeface="Consolas"/>
                <a:sym typeface="Consolas"/>
              </a:rPr>
              <a:t>str(int/float)</a:t>
            </a:r>
            <a:r>
              <a:rPr b="1" lang="en" sz="1800">
                <a:solidFill>
                  <a:srgbClr val="666666"/>
                </a:solidFill>
              </a:rPr>
              <a:t>: converts an integer/float to a string</a:t>
            </a:r>
            <a:endParaRPr b="1" sz="1800">
              <a:solidFill>
                <a:srgbClr val="666666"/>
              </a:solidFill>
            </a:endParaRPr>
          </a:p>
          <a:p>
            <a:pPr indent="-228600" lvl="1" marL="914400" marR="0" rtl="0" algn="l">
              <a:lnSpc>
                <a:spcPct val="100000"/>
              </a:lnSpc>
              <a:spcBef>
                <a:spcPts val="0"/>
              </a:spcBef>
              <a:spcAft>
                <a:spcPts val="0"/>
              </a:spcAft>
              <a:buClr>
                <a:srgbClr val="666666"/>
              </a:buClr>
              <a:buSzPts val="1800"/>
              <a:buNone/>
            </a:pPr>
            <a:r>
              <a:rPr b="1" lang="en" sz="1800">
                <a:solidFill>
                  <a:srgbClr val="666666"/>
                </a:solidFill>
                <a:latin typeface="Consolas"/>
                <a:ea typeface="Consolas"/>
                <a:cs typeface="Consolas"/>
                <a:sym typeface="Consolas"/>
              </a:rPr>
              <a:t>int(str)</a:t>
            </a:r>
            <a:r>
              <a:rPr b="1" lang="en" sz="1800">
                <a:solidFill>
                  <a:srgbClr val="666666"/>
                </a:solidFill>
              </a:rPr>
              <a:t>: converts a string to an integer</a:t>
            </a:r>
            <a:endParaRPr b="1" sz="1800">
              <a:solidFill>
                <a:srgbClr val="666666"/>
              </a:solidFill>
            </a:endParaRPr>
          </a:p>
          <a:p>
            <a:pPr indent="-228600" lvl="1" marL="914400" marR="0" rtl="0" algn="l">
              <a:lnSpc>
                <a:spcPct val="100000"/>
              </a:lnSpc>
              <a:spcBef>
                <a:spcPts val="0"/>
              </a:spcBef>
              <a:spcAft>
                <a:spcPts val="0"/>
              </a:spcAft>
              <a:buClr>
                <a:srgbClr val="666666"/>
              </a:buClr>
              <a:buSzPts val="1800"/>
              <a:buNone/>
            </a:pPr>
            <a:r>
              <a:rPr b="1" lang="en" sz="1800">
                <a:solidFill>
                  <a:srgbClr val="666666"/>
                </a:solidFill>
                <a:latin typeface="Consolas"/>
                <a:ea typeface="Consolas"/>
                <a:cs typeface="Consolas"/>
                <a:sym typeface="Consolas"/>
              </a:rPr>
              <a:t>float(str)</a:t>
            </a:r>
            <a:r>
              <a:rPr b="1" lang="en" sz="1800">
                <a:solidFill>
                  <a:srgbClr val="666666"/>
                </a:solidFill>
              </a:rPr>
              <a:t>: converts a string to a float</a:t>
            </a:r>
            <a:endParaRPr b="1" sz="1800">
              <a:solidFill>
                <a:srgbClr val="666666"/>
              </a:solidFill>
            </a:endParaRPr>
          </a:p>
          <a:p>
            <a:pPr indent="0" lvl="0" marL="457200" marR="0" rtl="0" algn="l">
              <a:lnSpc>
                <a:spcPct val="100000"/>
              </a:lnSpc>
              <a:spcBef>
                <a:spcPts val="480"/>
              </a:spcBef>
              <a:spcAft>
                <a:spcPts val="0"/>
              </a:spcAft>
              <a:buNone/>
            </a:pPr>
            <a:r>
              <a:t/>
            </a:r>
            <a:endParaRPr sz="1800"/>
          </a:p>
          <a:p>
            <a:pPr indent="0" lvl="0" marL="457200" marR="0" rtl="0" algn="l">
              <a:lnSpc>
                <a:spcPct val="100000"/>
              </a:lnSpc>
              <a:spcBef>
                <a:spcPts val="480"/>
              </a:spcBef>
              <a:spcAft>
                <a:spcPts val="0"/>
              </a:spcAft>
              <a:buNone/>
            </a:pPr>
            <a:r>
              <a:rPr lang="en" sz="1800"/>
              <a:t>Be careful: you can only convert data that actually makes sense to be transformed</a:t>
            </a:r>
            <a:br>
              <a:rPr lang="en" sz="1800"/>
            </a:br>
            <a:br>
              <a:rPr lang="en" sz="1800"/>
            </a:br>
            <a:endParaRPr sz="1800"/>
          </a:p>
        </p:txBody>
      </p:sp>
      <p:sp>
        <p:nvSpPr>
          <p:cNvPr id="213" name="Google Shape;213;p34"/>
          <p:cNvSpPr txBox="1"/>
          <p:nvPr/>
        </p:nvSpPr>
        <p:spPr>
          <a:xfrm>
            <a:off x="842200" y="3509213"/>
            <a:ext cx="7461600" cy="73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7" name="Shape 217"/>
        <p:cNvGrpSpPr/>
        <p:nvPr/>
      </p:nvGrpSpPr>
      <p:grpSpPr>
        <a:xfrm>
          <a:off x="0" y="0"/>
          <a:ext cx="0" cy="0"/>
          <a:chOff x="0" y="0"/>
          <a:chExt cx="0" cy="0"/>
        </a:xfrm>
      </p:grpSpPr>
      <p:sp>
        <p:nvSpPr>
          <p:cNvPr id="218" name="Google Shape;218;p35"/>
          <p:cNvSpPr txBox="1"/>
          <p:nvPr>
            <p:ph type="title"/>
          </p:nvPr>
        </p:nvSpPr>
        <p:spPr>
          <a:xfrm>
            <a:off x="762000" y="381672"/>
            <a:ext cx="6781800" cy="591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Python - </a:t>
            </a:r>
            <a:r>
              <a:rPr i="1" lang="en" sz="3600"/>
              <a:t>Arithmetic Operations</a:t>
            </a:r>
            <a:endParaRPr b="1" i="0" sz="3600" u="none" cap="none" strike="noStrike">
              <a:solidFill>
                <a:srgbClr val="262626"/>
              </a:solidFill>
              <a:latin typeface="Carme"/>
              <a:ea typeface="Carme"/>
              <a:cs typeface="Carme"/>
              <a:sym typeface="Carme"/>
            </a:endParaRPr>
          </a:p>
        </p:txBody>
      </p:sp>
      <p:sp>
        <p:nvSpPr>
          <p:cNvPr id="219" name="Google Shape;219;p35"/>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
        <p:nvSpPr>
          <p:cNvPr id="220" name="Google Shape;220;p35"/>
          <p:cNvSpPr txBox="1"/>
          <p:nvPr>
            <p:ph idx="1" type="body"/>
          </p:nvPr>
        </p:nvSpPr>
        <p:spPr>
          <a:xfrm>
            <a:off x="800100" y="1034185"/>
            <a:ext cx="7543800" cy="32070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lang="en" sz="1800">
                <a:solidFill>
                  <a:srgbClr val="000000"/>
                </a:solidFill>
              </a:rPr>
              <a:t>+		Addition			1 + 1 = 2</a:t>
            </a:r>
            <a:endParaRPr sz="1800">
              <a:solidFill>
                <a:srgbClr val="000000"/>
              </a:solidFill>
            </a:endParaRPr>
          </a:p>
          <a:p>
            <a:pPr indent="0" lvl="0" marL="0" rtl="0" algn="l">
              <a:lnSpc>
                <a:spcPct val="115000"/>
              </a:lnSpc>
              <a:spcBef>
                <a:spcPts val="0"/>
              </a:spcBef>
              <a:spcAft>
                <a:spcPts val="0"/>
              </a:spcAft>
              <a:buNone/>
            </a:pPr>
            <a:r>
              <a:rPr lang="en" sz="1800">
                <a:solidFill>
                  <a:srgbClr val="000000"/>
                </a:solidFill>
              </a:rPr>
              <a:t>-		Subtraction		5 – 3 = 2</a:t>
            </a:r>
            <a:endParaRPr sz="1800">
              <a:solidFill>
                <a:srgbClr val="000000"/>
              </a:solidFill>
            </a:endParaRPr>
          </a:p>
          <a:p>
            <a:pPr indent="0" lvl="0" marL="0" rtl="0" algn="l">
              <a:lnSpc>
                <a:spcPct val="115000"/>
              </a:lnSpc>
              <a:spcBef>
                <a:spcPts val="0"/>
              </a:spcBef>
              <a:spcAft>
                <a:spcPts val="0"/>
              </a:spcAft>
              <a:buNone/>
            </a:pPr>
            <a:r>
              <a:rPr lang="en" sz="1800">
                <a:solidFill>
                  <a:srgbClr val="000000"/>
                </a:solidFill>
              </a:rPr>
              <a:t>/		Division			4 / 2 = 2</a:t>
            </a:r>
            <a:endParaRPr sz="1800">
              <a:solidFill>
                <a:srgbClr val="000000"/>
              </a:solidFill>
            </a:endParaRPr>
          </a:p>
          <a:p>
            <a:pPr indent="0" lvl="0" marL="0" rtl="0" algn="l">
              <a:lnSpc>
                <a:spcPct val="115000"/>
              </a:lnSpc>
              <a:spcBef>
                <a:spcPts val="0"/>
              </a:spcBef>
              <a:spcAft>
                <a:spcPts val="0"/>
              </a:spcAft>
              <a:buNone/>
            </a:pPr>
            <a:r>
              <a:rPr lang="en" sz="1800">
                <a:solidFill>
                  <a:srgbClr val="000000"/>
                </a:solidFill>
              </a:rPr>
              <a:t>%		Modulo			5 % 2 = 1</a:t>
            </a:r>
            <a:endParaRPr sz="1800">
              <a:solidFill>
                <a:srgbClr val="000000"/>
              </a:solidFill>
            </a:endParaRPr>
          </a:p>
          <a:p>
            <a:pPr indent="0" lvl="0" marL="0" rtl="0" algn="l">
              <a:lnSpc>
                <a:spcPct val="115000"/>
              </a:lnSpc>
              <a:spcBef>
                <a:spcPts val="0"/>
              </a:spcBef>
              <a:spcAft>
                <a:spcPts val="0"/>
              </a:spcAft>
              <a:buNone/>
            </a:pPr>
            <a:r>
              <a:rPr lang="en" sz="1800">
                <a:solidFill>
                  <a:srgbClr val="000000"/>
                </a:solidFill>
              </a:rPr>
              <a:t>*		Multiplication		5 * 2 = 10</a:t>
            </a:r>
            <a:endParaRPr sz="1800">
              <a:solidFill>
                <a:srgbClr val="000000"/>
              </a:solidFill>
            </a:endParaRPr>
          </a:p>
          <a:p>
            <a:pPr indent="0" lvl="0" marL="0" rtl="0" algn="l">
              <a:lnSpc>
                <a:spcPct val="115000"/>
              </a:lnSpc>
              <a:spcBef>
                <a:spcPts val="0"/>
              </a:spcBef>
              <a:spcAft>
                <a:spcPts val="0"/>
              </a:spcAft>
              <a:buNone/>
            </a:pPr>
            <a:r>
              <a:rPr lang="en" sz="1800">
                <a:solidFill>
                  <a:srgbClr val="000000"/>
                </a:solidFill>
              </a:rPr>
              <a:t>//		Floor division		5 // 2 = 2</a:t>
            </a:r>
            <a:endParaRPr sz="1800">
              <a:solidFill>
                <a:srgbClr val="000000"/>
              </a:solidFill>
            </a:endParaRPr>
          </a:p>
          <a:p>
            <a:pPr indent="0" lvl="0" marL="0" rtl="0" algn="l">
              <a:lnSpc>
                <a:spcPct val="115000"/>
              </a:lnSpc>
              <a:spcBef>
                <a:spcPts val="0"/>
              </a:spcBef>
              <a:spcAft>
                <a:spcPts val="0"/>
              </a:spcAft>
              <a:buNone/>
            </a:pPr>
            <a:r>
              <a:rPr lang="en" sz="1800">
                <a:solidFill>
                  <a:srgbClr val="000000"/>
                </a:solidFill>
              </a:rPr>
              <a:t>**		To the power of	2 ** 3 = 8</a:t>
            </a:r>
            <a:endParaRPr sz="1800">
              <a:solidFill>
                <a:srgbClr val="000000"/>
              </a:solidFill>
            </a:endParaRPr>
          </a:p>
          <a:p>
            <a:pPr indent="0" lvl="0" marL="457200" marR="0" rtl="0" algn="l">
              <a:lnSpc>
                <a:spcPct val="100000"/>
              </a:lnSpc>
              <a:spcBef>
                <a:spcPts val="480"/>
              </a:spcBef>
              <a:spcAft>
                <a:spcPts val="0"/>
              </a:spcAft>
              <a:buNone/>
            </a:pPr>
            <a:br>
              <a:rPr lang="en"/>
            </a:br>
            <a:endParaRPr/>
          </a:p>
        </p:txBody>
      </p:sp>
      <p:sp>
        <p:nvSpPr>
          <p:cNvPr id="221" name="Google Shape;221;p35"/>
          <p:cNvSpPr txBox="1"/>
          <p:nvPr/>
        </p:nvSpPr>
        <p:spPr>
          <a:xfrm>
            <a:off x="882325" y="3027956"/>
            <a:ext cx="7461600" cy="43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br>
              <a:rPr lang="en" sz="2400">
                <a:latin typeface="Consolas"/>
                <a:ea typeface="Consolas"/>
                <a:cs typeface="Consolas"/>
                <a:sym typeface="Consolas"/>
              </a:rPr>
            </a:br>
            <a:br>
              <a:rPr lang="en" sz="2400">
                <a:latin typeface="Consolas"/>
                <a:ea typeface="Consolas"/>
                <a:cs typeface="Consolas"/>
                <a:sym typeface="Consolas"/>
              </a:rPr>
            </a:br>
            <a:endParaRPr sz="2400">
              <a:latin typeface="Consolas"/>
              <a:ea typeface="Consolas"/>
              <a:cs typeface="Consolas"/>
              <a:sym typeface="Consolas"/>
            </a:endParaRPr>
          </a:p>
        </p:txBody>
      </p:sp>
      <p:sp>
        <p:nvSpPr>
          <p:cNvPr id="222" name="Google Shape;222;p35"/>
          <p:cNvSpPr txBox="1"/>
          <p:nvPr/>
        </p:nvSpPr>
        <p:spPr>
          <a:xfrm>
            <a:off x="842200" y="3509213"/>
            <a:ext cx="7461600" cy="73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6" name="Shape 226"/>
        <p:cNvGrpSpPr/>
        <p:nvPr/>
      </p:nvGrpSpPr>
      <p:grpSpPr>
        <a:xfrm>
          <a:off x="0" y="0"/>
          <a:ext cx="0" cy="0"/>
          <a:chOff x="0" y="0"/>
          <a:chExt cx="0" cy="0"/>
        </a:xfrm>
      </p:grpSpPr>
      <p:sp>
        <p:nvSpPr>
          <p:cNvPr id="227" name="Google Shape;227;p36"/>
          <p:cNvSpPr txBox="1"/>
          <p:nvPr>
            <p:ph type="title"/>
          </p:nvPr>
        </p:nvSpPr>
        <p:spPr>
          <a:xfrm>
            <a:off x="762000" y="381672"/>
            <a:ext cx="6781800" cy="591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Python - </a:t>
            </a:r>
            <a:r>
              <a:rPr i="1" lang="en" sz="3600"/>
              <a:t>Arithmetic Operations</a:t>
            </a:r>
            <a:endParaRPr b="1" i="0" sz="3600" u="none" cap="none" strike="noStrike">
              <a:solidFill>
                <a:srgbClr val="262626"/>
              </a:solidFill>
              <a:latin typeface="Carme"/>
              <a:ea typeface="Carme"/>
              <a:cs typeface="Carme"/>
              <a:sym typeface="Carme"/>
            </a:endParaRPr>
          </a:p>
        </p:txBody>
      </p:sp>
      <p:sp>
        <p:nvSpPr>
          <p:cNvPr id="228" name="Google Shape;228;p36"/>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
        <p:nvSpPr>
          <p:cNvPr id="229" name="Google Shape;229;p36"/>
          <p:cNvSpPr txBox="1"/>
          <p:nvPr>
            <p:ph idx="1" type="body"/>
          </p:nvPr>
        </p:nvSpPr>
        <p:spPr>
          <a:xfrm>
            <a:off x="800100" y="1034190"/>
            <a:ext cx="7543800" cy="4797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lang="en" sz="1800">
                <a:solidFill>
                  <a:srgbClr val="000000"/>
                </a:solidFill>
              </a:rPr>
              <a:t>Some experiments:</a:t>
            </a:r>
            <a:endParaRPr sz="1800">
              <a:solidFill>
                <a:srgbClr val="000000"/>
              </a:solidFill>
            </a:endParaRPr>
          </a:p>
          <a:p>
            <a:pPr indent="0" lvl="0" marL="457200" marR="0" rtl="0" algn="l">
              <a:lnSpc>
                <a:spcPct val="100000"/>
              </a:lnSpc>
              <a:spcBef>
                <a:spcPts val="480"/>
              </a:spcBef>
              <a:spcAft>
                <a:spcPts val="0"/>
              </a:spcAft>
              <a:buNone/>
            </a:pPr>
            <a:br>
              <a:rPr lang="en"/>
            </a:br>
            <a:endParaRPr/>
          </a:p>
        </p:txBody>
      </p:sp>
      <p:sp>
        <p:nvSpPr>
          <p:cNvPr id="230" name="Google Shape;230;p36"/>
          <p:cNvSpPr txBox="1"/>
          <p:nvPr/>
        </p:nvSpPr>
        <p:spPr>
          <a:xfrm>
            <a:off x="882325" y="1453819"/>
            <a:ext cx="7461600" cy="201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rgbClr val="666666"/>
                </a:solidFill>
                <a:latin typeface="Consolas"/>
                <a:ea typeface="Consolas"/>
                <a:cs typeface="Consolas"/>
                <a:sym typeface="Consolas"/>
              </a:rPr>
              <a:t>print (5/2)</a:t>
            </a:r>
            <a:endParaRPr b="1" sz="2400">
              <a:solidFill>
                <a:srgbClr val="666666"/>
              </a:solidFill>
              <a:latin typeface="Consolas"/>
              <a:ea typeface="Consolas"/>
              <a:cs typeface="Consolas"/>
              <a:sym typeface="Consolas"/>
            </a:endParaRPr>
          </a:p>
          <a:p>
            <a:pPr indent="0" lvl="0" marL="0" rtl="0" algn="l">
              <a:spcBef>
                <a:spcPts val="0"/>
              </a:spcBef>
              <a:spcAft>
                <a:spcPts val="0"/>
              </a:spcAft>
              <a:buNone/>
            </a:pPr>
            <a:r>
              <a:rPr b="1" lang="en" sz="2400">
                <a:solidFill>
                  <a:srgbClr val="666666"/>
                </a:solidFill>
                <a:latin typeface="Consolas"/>
                <a:ea typeface="Consolas"/>
                <a:cs typeface="Consolas"/>
                <a:sym typeface="Consolas"/>
              </a:rPr>
              <a:t>print (5.0/2)</a:t>
            </a:r>
            <a:endParaRPr b="1" sz="2400">
              <a:solidFill>
                <a:srgbClr val="666666"/>
              </a:solidFill>
              <a:latin typeface="Consolas"/>
              <a:ea typeface="Consolas"/>
              <a:cs typeface="Consolas"/>
              <a:sym typeface="Consolas"/>
            </a:endParaRPr>
          </a:p>
          <a:p>
            <a:pPr indent="0" lvl="0" marL="0" rtl="0" algn="l">
              <a:spcBef>
                <a:spcPts val="0"/>
              </a:spcBef>
              <a:spcAft>
                <a:spcPts val="0"/>
              </a:spcAft>
              <a:buNone/>
            </a:pPr>
            <a:r>
              <a:rPr b="1" lang="en" sz="2400">
                <a:solidFill>
                  <a:srgbClr val="666666"/>
                </a:solidFill>
                <a:latin typeface="Consolas"/>
                <a:ea typeface="Consolas"/>
                <a:cs typeface="Consolas"/>
                <a:sym typeface="Consolas"/>
              </a:rPr>
              <a:t>print ("hello" + "world")</a:t>
            </a:r>
            <a:endParaRPr b="1" sz="2400">
              <a:solidFill>
                <a:srgbClr val="666666"/>
              </a:solidFill>
              <a:latin typeface="Consolas"/>
              <a:ea typeface="Consolas"/>
              <a:cs typeface="Consolas"/>
              <a:sym typeface="Consolas"/>
            </a:endParaRPr>
          </a:p>
          <a:p>
            <a:pPr indent="0" lvl="0" marL="0" rtl="0" algn="l">
              <a:spcBef>
                <a:spcPts val="0"/>
              </a:spcBef>
              <a:spcAft>
                <a:spcPts val="0"/>
              </a:spcAft>
              <a:buNone/>
            </a:pPr>
            <a:r>
              <a:rPr b="1" lang="en" sz="2400">
                <a:solidFill>
                  <a:srgbClr val="666666"/>
                </a:solidFill>
                <a:latin typeface="Consolas"/>
                <a:ea typeface="Consolas"/>
                <a:cs typeface="Consolas"/>
                <a:sym typeface="Consolas"/>
              </a:rPr>
              <a:t>print ("some" + 1)</a:t>
            </a:r>
            <a:endParaRPr b="1" sz="2400">
              <a:solidFill>
                <a:srgbClr val="666666"/>
              </a:solidFill>
              <a:latin typeface="Consolas"/>
              <a:ea typeface="Consolas"/>
              <a:cs typeface="Consolas"/>
              <a:sym typeface="Consolas"/>
            </a:endParaRPr>
          </a:p>
          <a:p>
            <a:pPr indent="0" lvl="0" marL="0" rtl="0" algn="l">
              <a:spcBef>
                <a:spcPts val="0"/>
              </a:spcBef>
              <a:spcAft>
                <a:spcPts val="0"/>
              </a:spcAft>
              <a:buNone/>
            </a:pPr>
            <a:r>
              <a:rPr b="1" lang="en" sz="2400">
                <a:solidFill>
                  <a:srgbClr val="666666"/>
                </a:solidFill>
                <a:latin typeface="Consolas"/>
                <a:ea typeface="Consolas"/>
                <a:cs typeface="Consolas"/>
                <a:sym typeface="Consolas"/>
              </a:rPr>
              <a:t>print ("number" * 5)</a:t>
            </a:r>
            <a:endParaRPr b="1" sz="2400">
              <a:solidFill>
                <a:srgbClr val="666666"/>
              </a:solidFill>
              <a:latin typeface="Consolas"/>
              <a:ea typeface="Consolas"/>
              <a:cs typeface="Consolas"/>
              <a:sym typeface="Consolas"/>
            </a:endParaRPr>
          </a:p>
          <a:p>
            <a:pPr indent="0" lvl="0" marL="0" rtl="0" algn="l">
              <a:spcBef>
                <a:spcPts val="0"/>
              </a:spcBef>
              <a:spcAft>
                <a:spcPts val="0"/>
              </a:spcAft>
              <a:buNone/>
            </a:pPr>
            <a:r>
              <a:rPr b="1" lang="en" sz="2400">
                <a:solidFill>
                  <a:srgbClr val="666666"/>
                </a:solidFill>
                <a:latin typeface="Consolas"/>
                <a:ea typeface="Consolas"/>
                <a:cs typeface="Consolas"/>
                <a:sym typeface="Consolas"/>
              </a:rPr>
              <a:t>print (3+5*2)</a:t>
            </a:r>
            <a:endParaRPr b="1" sz="2400">
              <a:solidFill>
                <a:srgbClr val="666666"/>
              </a:solidFill>
              <a:latin typeface="Consolas"/>
              <a:ea typeface="Consolas"/>
              <a:cs typeface="Consolas"/>
              <a:sym typeface="Consolas"/>
            </a:endParaRPr>
          </a:p>
        </p:txBody>
      </p:sp>
      <p:sp>
        <p:nvSpPr>
          <p:cNvPr id="231" name="Google Shape;231;p36"/>
          <p:cNvSpPr txBox="1"/>
          <p:nvPr/>
        </p:nvSpPr>
        <p:spPr>
          <a:xfrm>
            <a:off x="842200" y="3509213"/>
            <a:ext cx="7461600" cy="73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5" name="Shape 235"/>
        <p:cNvGrpSpPr/>
        <p:nvPr/>
      </p:nvGrpSpPr>
      <p:grpSpPr>
        <a:xfrm>
          <a:off x="0" y="0"/>
          <a:ext cx="0" cy="0"/>
          <a:chOff x="0" y="0"/>
          <a:chExt cx="0" cy="0"/>
        </a:xfrm>
      </p:grpSpPr>
      <p:sp>
        <p:nvSpPr>
          <p:cNvPr id="236" name="Google Shape;236;p37"/>
          <p:cNvSpPr txBox="1"/>
          <p:nvPr>
            <p:ph type="title"/>
          </p:nvPr>
        </p:nvSpPr>
        <p:spPr>
          <a:xfrm>
            <a:off x="762000" y="381672"/>
            <a:ext cx="6781800" cy="591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Python - </a:t>
            </a:r>
            <a:r>
              <a:rPr i="1" lang="en" sz="3600"/>
              <a:t>Arithmetic Operations</a:t>
            </a:r>
            <a:endParaRPr b="1" i="0" sz="3600" u="none" cap="none" strike="noStrike">
              <a:solidFill>
                <a:srgbClr val="262626"/>
              </a:solidFill>
              <a:latin typeface="Carme"/>
              <a:ea typeface="Carme"/>
              <a:cs typeface="Carme"/>
              <a:sym typeface="Carme"/>
            </a:endParaRPr>
          </a:p>
        </p:txBody>
      </p:sp>
      <p:sp>
        <p:nvSpPr>
          <p:cNvPr id="237" name="Google Shape;237;p37"/>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
        <p:nvSpPr>
          <p:cNvPr id="238" name="Google Shape;238;p37"/>
          <p:cNvSpPr txBox="1"/>
          <p:nvPr>
            <p:ph idx="1" type="body"/>
          </p:nvPr>
        </p:nvSpPr>
        <p:spPr>
          <a:xfrm>
            <a:off x="800100" y="1034190"/>
            <a:ext cx="7543800" cy="4797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lang="en" sz="1800">
                <a:solidFill>
                  <a:srgbClr val="000000"/>
                </a:solidFill>
              </a:rPr>
              <a:t>Some more experiments:</a:t>
            </a:r>
            <a:endParaRPr sz="1800">
              <a:solidFill>
                <a:srgbClr val="000000"/>
              </a:solidFill>
            </a:endParaRPr>
          </a:p>
          <a:p>
            <a:pPr indent="0" lvl="0" marL="457200" marR="0" rtl="0" algn="l">
              <a:lnSpc>
                <a:spcPct val="100000"/>
              </a:lnSpc>
              <a:spcBef>
                <a:spcPts val="480"/>
              </a:spcBef>
              <a:spcAft>
                <a:spcPts val="0"/>
              </a:spcAft>
              <a:buNone/>
            </a:pPr>
            <a:br>
              <a:rPr lang="en"/>
            </a:br>
            <a:endParaRPr/>
          </a:p>
        </p:txBody>
      </p:sp>
      <p:sp>
        <p:nvSpPr>
          <p:cNvPr id="239" name="Google Shape;239;p37"/>
          <p:cNvSpPr txBox="1"/>
          <p:nvPr/>
        </p:nvSpPr>
        <p:spPr>
          <a:xfrm>
            <a:off x="882325" y="1453819"/>
            <a:ext cx="7461600" cy="2965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666666"/>
                </a:solidFill>
                <a:latin typeface="Consolas"/>
                <a:ea typeface="Consolas"/>
                <a:cs typeface="Consolas"/>
                <a:sym typeface="Consolas"/>
              </a:rPr>
              <a:t>number1 = 5.0/2</a:t>
            </a:r>
            <a:endParaRPr b="1" sz="1800">
              <a:solidFill>
                <a:srgbClr val="666666"/>
              </a:solidFill>
              <a:latin typeface="Consolas"/>
              <a:ea typeface="Consolas"/>
              <a:cs typeface="Consolas"/>
              <a:sym typeface="Consolas"/>
            </a:endParaRPr>
          </a:p>
          <a:p>
            <a:pPr indent="0" lvl="0" marL="0" rtl="0" algn="l">
              <a:spcBef>
                <a:spcPts val="0"/>
              </a:spcBef>
              <a:spcAft>
                <a:spcPts val="0"/>
              </a:spcAft>
              <a:buNone/>
            </a:pPr>
            <a:r>
              <a:rPr b="1" lang="en" sz="1800">
                <a:solidFill>
                  <a:srgbClr val="666666"/>
                </a:solidFill>
                <a:latin typeface="Consolas"/>
                <a:ea typeface="Consolas"/>
                <a:cs typeface="Consolas"/>
                <a:sym typeface="Consolas"/>
              </a:rPr>
              <a:t>number2 = 5/2</a:t>
            </a:r>
            <a:br>
              <a:rPr b="1" lang="en" sz="1800">
                <a:latin typeface="Consolas"/>
                <a:ea typeface="Consolas"/>
                <a:cs typeface="Consolas"/>
                <a:sym typeface="Consolas"/>
              </a:rPr>
            </a:br>
            <a:br>
              <a:rPr b="1" lang="en" sz="1800">
                <a:latin typeface="Consolas"/>
                <a:ea typeface="Consolas"/>
                <a:cs typeface="Consolas"/>
                <a:sym typeface="Consolas"/>
              </a:rPr>
            </a:br>
            <a:r>
              <a:rPr lang="en" sz="1800">
                <a:latin typeface="Calibri"/>
                <a:ea typeface="Calibri"/>
                <a:cs typeface="Calibri"/>
                <a:sym typeface="Calibri"/>
              </a:rPr>
              <a:t>what </a:t>
            </a:r>
            <a:r>
              <a:rPr b="1" lang="en" sz="1800">
                <a:latin typeface="Consolas"/>
                <a:ea typeface="Consolas"/>
                <a:cs typeface="Consolas"/>
                <a:sym typeface="Consolas"/>
              </a:rPr>
              <a:t>type()</a:t>
            </a:r>
            <a:r>
              <a:rPr lang="en" sz="1800">
                <a:latin typeface="Calibri"/>
                <a:ea typeface="Calibri"/>
                <a:cs typeface="Calibri"/>
                <a:sym typeface="Calibri"/>
              </a:rPr>
              <a:t> are they?</a:t>
            </a:r>
            <a:br>
              <a:rPr b="1" lang="en" sz="1800">
                <a:latin typeface="Consolas"/>
                <a:ea typeface="Consolas"/>
                <a:cs typeface="Consolas"/>
                <a:sym typeface="Consolas"/>
              </a:rPr>
            </a:br>
            <a:r>
              <a:rPr b="1" lang="en" sz="1800">
                <a:solidFill>
                  <a:srgbClr val="666666"/>
                </a:solidFill>
                <a:latin typeface="Consolas"/>
                <a:ea typeface="Consolas"/>
                <a:cs typeface="Consolas"/>
                <a:sym typeface="Consolas"/>
              </a:rPr>
              <a:t>type(number1)</a:t>
            </a:r>
            <a:endParaRPr b="1" sz="1800">
              <a:solidFill>
                <a:srgbClr val="666666"/>
              </a:solidFill>
              <a:latin typeface="Consolas"/>
              <a:ea typeface="Consolas"/>
              <a:cs typeface="Consolas"/>
              <a:sym typeface="Consolas"/>
            </a:endParaRPr>
          </a:p>
          <a:p>
            <a:pPr indent="0" lvl="0" marL="0" rtl="0" algn="l">
              <a:spcBef>
                <a:spcPts val="0"/>
              </a:spcBef>
              <a:spcAft>
                <a:spcPts val="0"/>
              </a:spcAft>
              <a:buNone/>
            </a:pPr>
            <a:r>
              <a:rPr b="1" lang="en" sz="1800">
                <a:solidFill>
                  <a:srgbClr val="666666"/>
                </a:solidFill>
                <a:latin typeface="Consolas"/>
                <a:ea typeface="Consolas"/>
                <a:cs typeface="Consolas"/>
                <a:sym typeface="Consolas"/>
              </a:rPr>
              <a:t>type(number2)</a:t>
            </a:r>
            <a:endParaRPr b="1" sz="1800">
              <a:solidFill>
                <a:srgbClr val="666666"/>
              </a:solidFill>
              <a:latin typeface="Consolas"/>
              <a:ea typeface="Consolas"/>
              <a:cs typeface="Consolas"/>
              <a:sym typeface="Consolas"/>
            </a:endParaRPr>
          </a:p>
          <a:p>
            <a:pPr indent="0" lvl="0" marL="0" rtl="0" algn="l">
              <a:spcBef>
                <a:spcPts val="0"/>
              </a:spcBef>
              <a:spcAft>
                <a:spcPts val="0"/>
              </a:spcAft>
              <a:buNone/>
            </a:pPr>
            <a:r>
              <a:t/>
            </a:r>
            <a:endParaRPr b="1" sz="1800">
              <a:latin typeface="Consolas"/>
              <a:ea typeface="Consolas"/>
              <a:cs typeface="Consolas"/>
              <a:sym typeface="Consolas"/>
            </a:endParaRPr>
          </a:p>
          <a:p>
            <a:pPr indent="0" lvl="0" marL="0" rtl="0" algn="l">
              <a:spcBef>
                <a:spcPts val="0"/>
              </a:spcBef>
              <a:spcAft>
                <a:spcPts val="0"/>
              </a:spcAft>
              <a:buNone/>
            </a:pPr>
            <a:r>
              <a:rPr b="1" lang="en" sz="1800">
                <a:latin typeface="Calibri"/>
                <a:ea typeface="Calibri"/>
                <a:cs typeface="Calibri"/>
                <a:sym typeface="Calibri"/>
              </a:rPr>
              <a:t>now, convert number2 to an integer:</a:t>
            </a:r>
            <a:endParaRPr b="1" sz="1800">
              <a:latin typeface="Calibri"/>
              <a:ea typeface="Calibri"/>
              <a:cs typeface="Calibri"/>
              <a:sym typeface="Calibri"/>
            </a:endParaRPr>
          </a:p>
          <a:p>
            <a:pPr indent="0" lvl="0" marL="0" rtl="0" algn="l">
              <a:spcBef>
                <a:spcPts val="0"/>
              </a:spcBef>
              <a:spcAft>
                <a:spcPts val="0"/>
              </a:spcAft>
              <a:buNone/>
            </a:pPr>
            <a:r>
              <a:rPr b="1" lang="en" sz="1800">
                <a:solidFill>
                  <a:srgbClr val="666666"/>
                </a:solidFill>
                <a:latin typeface="Consolas"/>
                <a:ea typeface="Consolas"/>
                <a:cs typeface="Consolas"/>
                <a:sym typeface="Consolas"/>
              </a:rPr>
              <a:t>int(number2)</a:t>
            </a:r>
            <a:br>
              <a:rPr b="1" lang="en" sz="2400">
                <a:latin typeface="Consolas"/>
                <a:ea typeface="Consolas"/>
                <a:cs typeface="Consolas"/>
                <a:sym typeface="Consolas"/>
              </a:rPr>
            </a:br>
            <a:br>
              <a:rPr b="1" lang="en" sz="2400">
                <a:latin typeface="Consolas"/>
                <a:ea typeface="Consolas"/>
                <a:cs typeface="Consolas"/>
                <a:sym typeface="Consolas"/>
              </a:rPr>
            </a:br>
            <a:endParaRPr b="1" sz="2400">
              <a:latin typeface="Consolas"/>
              <a:ea typeface="Consolas"/>
              <a:cs typeface="Consolas"/>
              <a:sym typeface="Consolas"/>
            </a:endParaRPr>
          </a:p>
          <a:p>
            <a:pPr indent="0" lvl="0" marL="0" rtl="0" algn="l">
              <a:spcBef>
                <a:spcPts val="0"/>
              </a:spcBef>
              <a:spcAft>
                <a:spcPts val="0"/>
              </a:spcAft>
              <a:buNone/>
            </a:pPr>
            <a:r>
              <a:t/>
            </a:r>
            <a:endParaRPr sz="2400">
              <a:latin typeface="Consolas"/>
              <a:ea typeface="Consolas"/>
              <a:cs typeface="Consolas"/>
              <a:sym typeface="Consolas"/>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3" name="Shape 243"/>
        <p:cNvGrpSpPr/>
        <p:nvPr/>
      </p:nvGrpSpPr>
      <p:grpSpPr>
        <a:xfrm>
          <a:off x="0" y="0"/>
          <a:ext cx="0" cy="0"/>
          <a:chOff x="0" y="0"/>
          <a:chExt cx="0" cy="0"/>
        </a:xfrm>
      </p:grpSpPr>
      <p:sp>
        <p:nvSpPr>
          <p:cNvPr id="244" name="Google Shape;244;p38"/>
          <p:cNvSpPr txBox="1"/>
          <p:nvPr>
            <p:ph type="title"/>
          </p:nvPr>
        </p:nvSpPr>
        <p:spPr>
          <a:xfrm>
            <a:off x="762000" y="381675"/>
            <a:ext cx="7543800" cy="591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Python - </a:t>
            </a:r>
            <a:r>
              <a:rPr i="1" lang="en" sz="3000"/>
              <a:t>Reading from the Keyboard</a:t>
            </a:r>
            <a:endParaRPr b="1" i="0" sz="3000" u="none" cap="none" strike="noStrike">
              <a:solidFill>
                <a:srgbClr val="262626"/>
              </a:solidFill>
              <a:latin typeface="Carme"/>
              <a:ea typeface="Carme"/>
              <a:cs typeface="Carme"/>
              <a:sym typeface="Carme"/>
            </a:endParaRPr>
          </a:p>
        </p:txBody>
      </p:sp>
      <p:sp>
        <p:nvSpPr>
          <p:cNvPr id="245" name="Google Shape;245;p38"/>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
        <p:nvSpPr>
          <p:cNvPr id="246" name="Google Shape;246;p38"/>
          <p:cNvSpPr txBox="1"/>
          <p:nvPr>
            <p:ph idx="1" type="body"/>
          </p:nvPr>
        </p:nvSpPr>
        <p:spPr>
          <a:xfrm>
            <a:off x="800100" y="1034190"/>
            <a:ext cx="7543800" cy="4797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lang="en" sz="1800">
                <a:solidFill>
                  <a:srgbClr val="000000"/>
                </a:solidFill>
              </a:rPr>
              <a:t>Let put the following into a new Code Cell:</a:t>
            </a:r>
            <a:endParaRPr sz="1800">
              <a:solidFill>
                <a:srgbClr val="000000"/>
              </a:solidFill>
            </a:endParaRPr>
          </a:p>
          <a:p>
            <a:pPr indent="0" lvl="0" marL="457200" marR="0" rtl="0" algn="l">
              <a:lnSpc>
                <a:spcPct val="100000"/>
              </a:lnSpc>
              <a:spcBef>
                <a:spcPts val="480"/>
              </a:spcBef>
              <a:spcAft>
                <a:spcPts val="0"/>
              </a:spcAft>
              <a:buNone/>
            </a:pPr>
            <a:br>
              <a:rPr lang="en"/>
            </a:br>
            <a:endParaRPr/>
          </a:p>
        </p:txBody>
      </p:sp>
      <p:sp>
        <p:nvSpPr>
          <p:cNvPr id="247" name="Google Shape;247;p38"/>
          <p:cNvSpPr txBox="1"/>
          <p:nvPr/>
        </p:nvSpPr>
        <p:spPr>
          <a:xfrm>
            <a:off x="882325" y="1453819"/>
            <a:ext cx="7461600" cy="681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rgbClr val="666666"/>
                </a:solidFill>
                <a:latin typeface="Consolas"/>
                <a:ea typeface="Consolas"/>
                <a:cs typeface="Consolas"/>
                <a:sym typeface="Consolas"/>
              </a:rPr>
              <a:t>numIn = input("Please enter a number: ")</a:t>
            </a:r>
            <a:endParaRPr b="1" sz="2400">
              <a:solidFill>
                <a:srgbClr val="666666"/>
              </a:solidFill>
              <a:latin typeface="Consolas"/>
              <a:ea typeface="Consolas"/>
              <a:cs typeface="Consolas"/>
              <a:sym typeface="Consolas"/>
            </a:endParaRPr>
          </a:p>
        </p:txBody>
      </p:sp>
      <p:sp>
        <p:nvSpPr>
          <p:cNvPr id="248" name="Google Shape;248;p38"/>
          <p:cNvSpPr txBox="1"/>
          <p:nvPr/>
        </p:nvSpPr>
        <p:spPr>
          <a:xfrm>
            <a:off x="842200" y="3509213"/>
            <a:ext cx="7461600" cy="73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Let's run this cell!</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2" name="Shape 252"/>
        <p:cNvGrpSpPr/>
        <p:nvPr/>
      </p:nvGrpSpPr>
      <p:grpSpPr>
        <a:xfrm>
          <a:off x="0" y="0"/>
          <a:ext cx="0" cy="0"/>
          <a:chOff x="0" y="0"/>
          <a:chExt cx="0" cy="0"/>
        </a:xfrm>
      </p:grpSpPr>
      <p:sp>
        <p:nvSpPr>
          <p:cNvPr id="253" name="Google Shape;253;p39"/>
          <p:cNvSpPr txBox="1"/>
          <p:nvPr>
            <p:ph type="title"/>
          </p:nvPr>
        </p:nvSpPr>
        <p:spPr>
          <a:xfrm>
            <a:off x="762000" y="381675"/>
            <a:ext cx="7543800" cy="591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Python - </a:t>
            </a:r>
            <a:r>
              <a:rPr i="1" lang="en" sz="3000"/>
              <a:t>Reading from the Keyboard</a:t>
            </a:r>
            <a:endParaRPr b="1" i="0" sz="3000" u="none" cap="none" strike="noStrike">
              <a:solidFill>
                <a:srgbClr val="262626"/>
              </a:solidFill>
              <a:latin typeface="Carme"/>
              <a:ea typeface="Carme"/>
              <a:cs typeface="Carme"/>
              <a:sym typeface="Carme"/>
            </a:endParaRPr>
          </a:p>
        </p:txBody>
      </p:sp>
      <p:sp>
        <p:nvSpPr>
          <p:cNvPr id="254" name="Google Shape;254;p39"/>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
        <p:nvSpPr>
          <p:cNvPr id="255" name="Google Shape;255;p39"/>
          <p:cNvSpPr txBox="1"/>
          <p:nvPr>
            <p:ph idx="1" type="body"/>
          </p:nvPr>
        </p:nvSpPr>
        <p:spPr>
          <a:xfrm>
            <a:off x="800100" y="1034190"/>
            <a:ext cx="7543800" cy="4797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lang="en" sz="1800">
                <a:solidFill>
                  <a:srgbClr val="000000"/>
                </a:solidFill>
              </a:rPr>
              <a:t>Let put the following into a new Code Cell:</a:t>
            </a:r>
            <a:endParaRPr sz="1800">
              <a:solidFill>
                <a:srgbClr val="000000"/>
              </a:solidFill>
            </a:endParaRPr>
          </a:p>
          <a:p>
            <a:pPr indent="0" lvl="0" marL="457200" marR="0" rtl="0" algn="l">
              <a:lnSpc>
                <a:spcPct val="100000"/>
              </a:lnSpc>
              <a:spcBef>
                <a:spcPts val="480"/>
              </a:spcBef>
              <a:spcAft>
                <a:spcPts val="0"/>
              </a:spcAft>
              <a:buNone/>
            </a:pPr>
            <a:br>
              <a:rPr lang="en"/>
            </a:br>
            <a:endParaRPr/>
          </a:p>
        </p:txBody>
      </p:sp>
      <p:sp>
        <p:nvSpPr>
          <p:cNvPr id="256" name="Google Shape;256;p39"/>
          <p:cNvSpPr txBox="1"/>
          <p:nvPr/>
        </p:nvSpPr>
        <p:spPr>
          <a:xfrm>
            <a:off x="882325" y="1453819"/>
            <a:ext cx="7461600" cy="681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rgbClr val="666666"/>
                </a:solidFill>
                <a:latin typeface="Consolas"/>
                <a:ea typeface="Consolas"/>
                <a:cs typeface="Consolas"/>
                <a:sym typeface="Consolas"/>
              </a:rPr>
              <a:t>stringIn = input("Please enter a string: ")</a:t>
            </a:r>
            <a:endParaRPr b="1" sz="2400">
              <a:solidFill>
                <a:srgbClr val="666666"/>
              </a:solidFill>
              <a:latin typeface="Consolas"/>
              <a:ea typeface="Consolas"/>
              <a:cs typeface="Consolas"/>
              <a:sym typeface="Consolas"/>
            </a:endParaRPr>
          </a:p>
        </p:txBody>
      </p:sp>
      <p:sp>
        <p:nvSpPr>
          <p:cNvPr id="257" name="Google Shape;257;p39"/>
          <p:cNvSpPr txBox="1"/>
          <p:nvPr/>
        </p:nvSpPr>
        <p:spPr>
          <a:xfrm>
            <a:off x="803100" y="2135569"/>
            <a:ext cx="7461600" cy="47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Let's run this cell!</a:t>
            </a:r>
            <a:endParaRPr/>
          </a:p>
        </p:txBody>
      </p:sp>
      <p:sp>
        <p:nvSpPr>
          <p:cNvPr id="258" name="Google Shape;258;p39"/>
          <p:cNvSpPr txBox="1"/>
          <p:nvPr/>
        </p:nvSpPr>
        <p:spPr>
          <a:xfrm>
            <a:off x="882325" y="2701050"/>
            <a:ext cx="7461600" cy="73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t>put the word </a:t>
            </a:r>
            <a:r>
              <a:rPr b="1" lang="en" sz="2400"/>
              <a:t>Hello</a:t>
            </a:r>
            <a:r>
              <a:rPr lang="en" sz="2400"/>
              <a:t> as your input.</a:t>
            </a:r>
            <a:endParaRPr sz="2400"/>
          </a:p>
        </p:txBody>
      </p:sp>
      <p:sp>
        <p:nvSpPr>
          <p:cNvPr id="259" name="Google Shape;259;p39"/>
          <p:cNvSpPr txBox="1"/>
          <p:nvPr/>
        </p:nvSpPr>
        <p:spPr>
          <a:xfrm>
            <a:off x="803100" y="3518756"/>
            <a:ext cx="7461600" cy="47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What happened?</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3" name="Shape 263"/>
        <p:cNvGrpSpPr/>
        <p:nvPr/>
      </p:nvGrpSpPr>
      <p:grpSpPr>
        <a:xfrm>
          <a:off x="0" y="0"/>
          <a:ext cx="0" cy="0"/>
          <a:chOff x="0" y="0"/>
          <a:chExt cx="0" cy="0"/>
        </a:xfrm>
      </p:grpSpPr>
      <p:sp>
        <p:nvSpPr>
          <p:cNvPr id="264" name="Google Shape;264;p40"/>
          <p:cNvSpPr txBox="1"/>
          <p:nvPr>
            <p:ph type="title"/>
          </p:nvPr>
        </p:nvSpPr>
        <p:spPr>
          <a:xfrm>
            <a:off x="762000" y="381675"/>
            <a:ext cx="7543800" cy="591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Python - </a:t>
            </a:r>
            <a:r>
              <a:rPr i="1" lang="en" sz="3000"/>
              <a:t>Making the output prettier</a:t>
            </a:r>
            <a:endParaRPr b="1" i="0" sz="3000" u="none" cap="none" strike="noStrike">
              <a:solidFill>
                <a:srgbClr val="262626"/>
              </a:solidFill>
              <a:latin typeface="Carme"/>
              <a:ea typeface="Carme"/>
              <a:cs typeface="Carme"/>
              <a:sym typeface="Carme"/>
            </a:endParaRPr>
          </a:p>
        </p:txBody>
      </p:sp>
      <p:sp>
        <p:nvSpPr>
          <p:cNvPr id="265" name="Google Shape;265;p40"/>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
        <p:nvSpPr>
          <p:cNvPr id="266" name="Google Shape;266;p40"/>
          <p:cNvSpPr txBox="1"/>
          <p:nvPr>
            <p:ph idx="1" type="body"/>
          </p:nvPr>
        </p:nvSpPr>
        <p:spPr>
          <a:xfrm>
            <a:off x="800100" y="1034190"/>
            <a:ext cx="7543800" cy="4797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lang="en" sz="1800">
                <a:solidFill>
                  <a:srgbClr val="000000"/>
                </a:solidFill>
              </a:rPr>
              <a:t>Let put the following into a new Code Cell:</a:t>
            </a:r>
            <a:endParaRPr sz="1800">
              <a:solidFill>
                <a:srgbClr val="000000"/>
              </a:solidFill>
            </a:endParaRPr>
          </a:p>
          <a:p>
            <a:pPr indent="0" lvl="0" marL="457200" marR="0" rtl="0" algn="l">
              <a:lnSpc>
                <a:spcPct val="100000"/>
              </a:lnSpc>
              <a:spcBef>
                <a:spcPts val="480"/>
              </a:spcBef>
              <a:spcAft>
                <a:spcPts val="0"/>
              </a:spcAft>
              <a:buNone/>
            </a:pPr>
            <a:br>
              <a:rPr lang="en"/>
            </a:br>
            <a:endParaRPr/>
          </a:p>
        </p:txBody>
      </p:sp>
      <p:sp>
        <p:nvSpPr>
          <p:cNvPr id="267" name="Google Shape;267;p40"/>
          <p:cNvSpPr txBox="1"/>
          <p:nvPr/>
        </p:nvSpPr>
        <p:spPr>
          <a:xfrm>
            <a:off x="581950" y="1453825"/>
            <a:ext cx="8181600" cy="1247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666666"/>
                </a:solidFill>
                <a:latin typeface="Consolas"/>
                <a:ea typeface="Consolas"/>
                <a:cs typeface="Consolas"/>
                <a:sym typeface="Consolas"/>
              </a:rPr>
              <a:t>print ("The number that you wrote was : ", numIn)</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print ("The number that you wrote was : %d" % numIn)</a:t>
            </a:r>
            <a:endParaRPr b="1" sz="1800">
              <a:solidFill>
                <a:srgbClr val="666666"/>
              </a:solidFill>
              <a:latin typeface="Consolas"/>
              <a:ea typeface="Consolas"/>
              <a:cs typeface="Consolas"/>
              <a:sym typeface="Consolas"/>
            </a:endParaRPr>
          </a:p>
          <a:p>
            <a:pPr indent="0" lvl="0" marL="0" rtl="0" algn="l">
              <a:spcBef>
                <a:spcPts val="0"/>
              </a:spcBef>
              <a:spcAft>
                <a:spcPts val="0"/>
              </a:spcAft>
              <a:buNone/>
            </a:pPr>
            <a:r>
              <a:t/>
            </a:r>
            <a:endParaRPr b="1" sz="1800">
              <a:solidFill>
                <a:srgbClr val="666666"/>
              </a:solidFill>
              <a:latin typeface="Consolas"/>
              <a:ea typeface="Consolas"/>
              <a:cs typeface="Consolas"/>
              <a:sym typeface="Consolas"/>
            </a:endParaRPr>
          </a:p>
          <a:p>
            <a:pPr indent="0" lvl="0" marL="0" rtl="0" algn="l">
              <a:spcBef>
                <a:spcPts val="0"/>
              </a:spcBef>
              <a:spcAft>
                <a:spcPts val="0"/>
              </a:spcAft>
              <a:buNone/>
            </a:pPr>
            <a:r>
              <a:rPr b="1" lang="en" sz="1800">
                <a:solidFill>
                  <a:srgbClr val="666666"/>
                </a:solidFill>
                <a:latin typeface="Consolas"/>
                <a:ea typeface="Consolas"/>
                <a:cs typeface="Consolas"/>
                <a:sym typeface="Consolas"/>
              </a:rPr>
              <a:t>print ("the string you entered was: ", stringIn)</a:t>
            </a:r>
            <a:endParaRPr b="1" sz="1800">
              <a:solidFill>
                <a:srgbClr val="666666"/>
              </a:solidFill>
              <a:latin typeface="Consolas"/>
              <a:ea typeface="Consolas"/>
              <a:cs typeface="Consolas"/>
              <a:sym typeface="Consolas"/>
            </a:endParaRPr>
          </a:p>
          <a:p>
            <a:pPr indent="0" lvl="0" marL="0" rtl="0" algn="l">
              <a:spcBef>
                <a:spcPts val="0"/>
              </a:spcBef>
              <a:spcAft>
                <a:spcPts val="0"/>
              </a:spcAft>
              <a:buNone/>
            </a:pPr>
            <a:r>
              <a:rPr b="1" lang="en" sz="1800">
                <a:solidFill>
                  <a:srgbClr val="666666"/>
                </a:solidFill>
                <a:latin typeface="Consolas"/>
                <a:ea typeface="Consolas"/>
                <a:cs typeface="Consolas"/>
                <a:sym typeface="Consolas"/>
              </a:rPr>
              <a:t>print ("the string you entered was: %s" % stringIn)</a:t>
            </a:r>
            <a:endParaRPr b="1" sz="1800">
              <a:solidFill>
                <a:srgbClr val="666666"/>
              </a:solidFill>
              <a:latin typeface="Consolas"/>
              <a:ea typeface="Consolas"/>
              <a:cs typeface="Consolas"/>
              <a:sym typeface="Consolas"/>
            </a:endParaRPr>
          </a:p>
          <a:p>
            <a:pPr indent="0" lvl="0" marL="0" rtl="0" algn="l">
              <a:spcBef>
                <a:spcPts val="0"/>
              </a:spcBef>
              <a:spcAft>
                <a:spcPts val="0"/>
              </a:spcAft>
              <a:buNone/>
            </a:pPr>
            <a:r>
              <a:t/>
            </a:r>
            <a:endParaRPr b="1" sz="1800">
              <a:solidFill>
                <a:srgbClr val="666666"/>
              </a:solidFill>
              <a:latin typeface="Consolas"/>
              <a:ea typeface="Consolas"/>
              <a:cs typeface="Consolas"/>
              <a:sym typeface="Consolas"/>
            </a:endParaRPr>
          </a:p>
          <a:p>
            <a:pPr indent="0" lvl="0" marL="0" rtl="0" algn="l">
              <a:spcBef>
                <a:spcPts val="0"/>
              </a:spcBef>
              <a:spcAft>
                <a:spcPts val="0"/>
              </a:spcAft>
              <a:buNone/>
            </a:pPr>
            <a:r>
              <a:t/>
            </a:r>
            <a:endParaRPr b="1" sz="1800">
              <a:solidFill>
                <a:srgbClr val="666666"/>
              </a:solidFill>
              <a:latin typeface="Consolas"/>
              <a:ea typeface="Consolas"/>
              <a:cs typeface="Consolas"/>
              <a:sym typeface="Consolas"/>
            </a:endParaRPr>
          </a:p>
          <a:p>
            <a:pPr indent="0" lvl="0" marL="0" rtl="0" algn="l">
              <a:spcBef>
                <a:spcPts val="0"/>
              </a:spcBef>
              <a:spcAft>
                <a:spcPts val="0"/>
              </a:spcAft>
              <a:buNone/>
            </a:pPr>
            <a:r>
              <a:t/>
            </a:r>
            <a:endParaRPr b="1" sz="1800">
              <a:solidFill>
                <a:srgbClr val="666666"/>
              </a:solidFill>
              <a:latin typeface="Consolas"/>
              <a:ea typeface="Consolas"/>
              <a:cs typeface="Consolas"/>
              <a:sym typeface="Consolas"/>
            </a:endParaRPr>
          </a:p>
          <a:p>
            <a:pPr indent="0" lvl="0" marL="0" rtl="0" algn="l">
              <a:spcBef>
                <a:spcPts val="0"/>
              </a:spcBef>
              <a:spcAft>
                <a:spcPts val="0"/>
              </a:spcAft>
              <a:buNone/>
            </a:pPr>
            <a:r>
              <a:t/>
            </a:r>
            <a:endParaRPr b="1" sz="1800">
              <a:solidFill>
                <a:srgbClr val="666666"/>
              </a:solidFill>
              <a:latin typeface="Consolas"/>
              <a:ea typeface="Consolas"/>
              <a:cs typeface="Consolas"/>
              <a:sym typeface="Consolas"/>
            </a:endParaRPr>
          </a:p>
          <a:p>
            <a:pPr indent="0" lvl="0" marL="0" rtl="0" algn="l">
              <a:spcBef>
                <a:spcPts val="0"/>
              </a:spcBef>
              <a:spcAft>
                <a:spcPts val="0"/>
              </a:spcAft>
              <a:buNone/>
            </a:pPr>
            <a:r>
              <a:rPr b="1" lang="en" sz="1600">
                <a:solidFill>
                  <a:srgbClr val="666666"/>
                </a:solidFill>
                <a:latin typeface="Consolas"/>
                <a:ea typeface="Consolas"/>
                <a:cs typeface="Consolas"/>
                <a:sym typeface="Consolas"/>
              </a:rPr>
              <a:t>print (" your string: %s\n your number: %d", %(numIn, stringIn))</a:t>
            </a:r>
            <a:br>
              <a:rPr b="1" lang="en" sz="1600">
                <a:solidFill>
                  <a:srgbClr val="666666"/>
                </a:solidFill>
                <a:latin typeface="Consolas"/>
                <a:ea typeface="Consolas"/>
                <a:cs typeface="Consolas"/>
                <a:sym typeface="Consolas"/>
              </a:rPr>
            </a:br>
            <a:endParaRPr b="1" sz="1600">
              <a:solidFill>
                <a:srgbClr val="666666"/>
              </a:solidFill>
              <a:latin typeface="Consolas"/>
              <a:ea typeface="Consolas"/>
              <a:cs typeface="Consolas"/>
              <a:sym typeface="Consolas"/>
            </a:endParaRPr>
          </a:p>
        </p:txBody>
      </p:sp>
      <p:sp>
        <p:nvSpPr>
          <p:cNvPr id="268" name="Google Shape;268;p40"/>
          <p:cNvSpPr txBox="1"/>
          <p:nvPr/>
        </p:nvSpPr>
        <p:spPr>
          <a:xfrm>
            <a:off x="841200" y="4376619"/>
            <a:ext cx="7461600" cy="47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for floating points, use %f</a:t>
            </a:r>
            <a:endParaRPr/>
          </a:p>
        </p:txBody>
      </p:sp>
      <p:sp>
        <p:nvSpPr>
          <p:cNvPr id="269" name="Google Shape;269;p40"/>
          <p:cNvSpPr txBox="1"/>
          <p:nvPr>
            <p:ph idx="1" type="body"/>
          </p:nvPr>
        </p:nvSpPr>
        <p:spPr>
          <a:xfrm>
            <a:off x="762000" y="2998023"/>
            <a:ext cx="7543800" cy="10149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lang="en" sz="1600">
                <a:solidFill>
                  <a:srgbClr val="000000"/>
                </a:solidFill>
              </a:rPr>
              <a:t>Want to make it prettier?</a:t>
            </a:r>
            <a:endParaRPr sz="1600">
              <a:solidFill>
                <a:srgbClr val="000000"/>
              </a:solidFill>
            </a:endParaRPr>
          </a:p>
          <a:p>
            <a:pPr indent="457200" lvl="0" marL="0" rtl="0" algn="l">
              <a:lnSpc>
                <a:spcPct val="115000"/>
              </a:lnSpc>
              <a:spcBef>
                <a:spcPts val="0"/>
              </a:spcBef>
              <a:spcAft>
                <a:spcPts val="0"/>
              </a:spcAft>
              <a:buNone/>
            </a:pPr>
            <a:r>
              <a:rPr lang="en" sz="1800">
                <a:solidFill>
                  <a:srgbClr val="000000"/>
                </a:solidFill>
              </a:rPr>
              <a:t>\n	for a new line</a:t>
            </a:r>
            <a:endParaRPr sz="1800">
              <a:solidFill>
                <a:srgbClr val="000000"/>
              </a:solidFill>
            </a:endParaRPr>
          </a:p>
          <a:p>
            <a:pPr indent="457200" lvl="0" marL="0" rtl="0" algn="l">
              <a:lnSpc>
                <a:spcPct val="115000"/>
              </a:lnSpc>
              <a:spcBef>
                <a:spcPts val="0"/>
              </a:spcBef>
              <a:spcAft>
                <a:spcPts val="0"/>
              </a:spcAft>
              <a:buNone/>
            </a:pPr>
            <a:r>
              <a:rPr lang="en" sz="1800">
                <a:solidFill>
                  <a:srgbClr val="000000"/>
                </a:solidFill>
              </a:rPr>
              <a:t>\t	to insert a tab</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3" name="Shape 273"/>
        <p:cNvGrpSpPr/>
        <p:nvPr/>
      </p:nvGrpSpPr>
      <p:grpSpPr>
        <a:xfrm>
          <a:off x="0" y="0"/>
          <a:ext cx="0" cy="0"/>
          <a:chOff x="0" y="0"/>
          <a:chExt cx="0" cy="0"/>
        </a:xfrm>
      </p:grpSpPr>
      <p:sp>
        <p:nvSpPr>
          <p:cNvPr id="274" name="Google Shape;274;p41"/>
          <p:cNvSpPr txBox="1"/>
          <p:nvPr>
            <p:ph type="title"/>
          </p:nvPr>
        </p:nvSpPr>
        <p:spPr>
          <a:xfrm>
            <a:off x="762000" y="381675"/>
            <a:ext cx="7543800" cy="591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Python - </a:t>
            </a:r>
            <a:r>
              <a:rPr i="1" lang="en" sz="3000"/>
              <a:t>Writing to a File</a:t>
            </a:r>
            <a:endParaRPr b="1" i="0" sz="3000" u="none" cap="none" strike="noStrike">
              <a:solidFill>
                <a:srgbClr val="262626"/>
              </a:solidFill>
              <a:latin typeface="Carme"/>
              <a:ea typeface="Carme"/>
              <a:cs typeface="Carme"/>
              <a:sym typeface="Carme"/>
            </a:endParaRPr>
          </a:p>
        </p:txBody>
      </p:sp>
      <p:sp>
        <p:nvSpPr>
          <p:cNvPr id="275" name="Google Shape;275;p41"/>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
        <p:nvSpPr>
          <p:cNvPr id="276" name="Google Shape;276;p41"/>
          <p:cNvSpPr txBox="1"/>
          <p:nvPr>
            <p:ph idx="1" type="body"/>
          </p:nvPr>
        </p:nvSpPr>
        <p:spPr>
          <a:xfrm>
            <a:off x="800100" y="1034190"/>
            <a:ext cx="7543800" cy="4797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lang="en" sz="1800">
                <a:solidFill>
                  <a:srgbClr val="000000"/>
                </a:solidFill>
              </a:rPr>
              <a:t>Let put the following into a new Code Cell:</a:t>
            </a:r>
            <a:endParaRPr sz="1800">
              <a:solidFill>
                <a:srgbClr val="000000"/>
              </a:solidFill>
            </a:endParaRPr>
          </a:p>
          <a:p>
            <a:pPr indent="0" lvl="0" marL="457200" marR="0" rtl="0" algn="l">
              <a:lnSpc>
                <a:spcPct val="100000"/>
              </a:lnSpc>
              <a:spcBef>
                <a:spcPts val="480"/>
              </a:spcBef>
              <a:spcAft>
                <a:spcPts val="0"/>
              </a:spcAft>
              <a:buNone/>
            </a:pPr>
            <a:br>
              <a:rPr lang="en"/>
            </a:br>
            <a:endParaRPr/>
          </a:p>
        </p:txBody>
      </p:sp>
      <p:sp>
        <p:nvSpPr>
          <p:cNvPr id="277" name="Google Shape;277;p41"/>
          <p:cNvSpPr txBox="1"/>
          <p:nvPr/>
        </p:nvSpPr>
        <p:spPr>
          <a:xfrm>
            <a:off x="882325" y="1453819"/>
            <a:ext cx="7461600" cy="2145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666666"/>
                </a:solidFill>
                <a:latin typeface="Consolas"/>
                <a:ea typeface="Consolas"/>
                <a:cs typeface="Consolas"/>
                <a:sym typeface="Consolas"/>
              </a:rPr>
              <a:t>my_file = open("output_file.txt",'w')</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var1 = "This is a string\n"</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my_file.write(vars)</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var2 = 10</a:t>
            </a:r>
            <a:endParaRPr b="1" sz="1800">
              <a:solidFill>
                <a:srgbClr val="666666"/>
              </a:solidFill>
              <a:latin typeface="Consolas"/>
              <a:ea typeface="Consolas"/>
              <a:cs typeface="Consolas"/>
              <a:sym typeface="Consolas"/>
            </a:endParaRPr>
          </a:p>
          <a:p>
            <a:pPr indent="0" lvl="0" marL="0" rtl="0" algn="l">
              <a:spcBef>
                <a:spcPts val="0"/>
              </a:spcBef>
              <a:spcAft>
                <a:spcPts val="0"/>
              </a:spcAft>
              <a:buNone/>
            </a:pPr>
            <a:r>
              <a:rPr b="1" lang="en" sz="1800">
                <a:solidFill>
                  <a:srgbClr val="666666"/>
                </a:solidFill>
                <a:latin typeface="Consolas"/>
                <a:ea typeface="Consolas"/>
                <a:cs typeface="Consolas"/>
                <a:sym typeface="Consolas"/>
              </a:rPr>
              <a:t>my_file.write("\n")</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my_file.write(str(var2))</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var3 = 20.0</a:t>
            </a:r>
            <a:endParaRPr b="1" sz="1800">
              <a:solidFill>
                <a:srgbClr val="666666"/>
              </a:solidFill>
              <a:latin typeface="Consolas"/>
              <a:ea typeface="Consolas"/>
              <a:cs typeface="Consolas"/>
              <a:sym typeface="Consolas"/>
            </a:endParaRPr>
          </a:p>
          <a:p>
            <a:pPr indent="0" lvl="0" marL="0" rtl="0" algn="l">
              <a:spcBef>
                <a:spcPts val="0"/>
              </a:spcBef>
              <a:spcAft>
                <a:spcPts val="0"/>
              </a:spcAft>
              <a:buNone/>
            </a:pPr>
            <a:r>
              <a:rPr b="1" lang="en" sz="1800">
                <a:solidFill>
                  <a:srgbClr val="666666"/>
                </a:solidFill>
                <a:latin typeface="Consolas"/>
                <a:ea typeface="Consolas"/>
                <a:cs typeface="Consolas"/>
                <a:sym typeface="Consolas"/>
              </a:rPr>
              <a:t>my_file.write("\n")</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my_file.write(str(var3))</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my_file.close()</a:t>
            </a:r>
            <a:br>
              <a:rPr b="1" lang="en" sz="1800">
                <a:solidFill>
                  <a:srgbClr val="666666"/>
                </a:solidFill>
                <a:latin typeface="Consolas"/>
                <a:ea typeface="Consolas"/>
                <a:cs typeface="Consolas"/>
                <a:sym typeface="Consolas"/>
              </a:rPr>
            </a:br>
            <a:br>
              <a:rPr b="1" lang="en" sz="1800">
                <a:solidFill>
                  <a:srgbClr val="666666"/>
                </a:solidFill>
                <a:latin typeface="Consolas"/>
                <a:ea typeface="Consolas"/>
                <a:cs typeface="Consolas"/>
                <a:sym typeface="Consolas"/>
              </a:rPr>
            </a:br>
            <a:endParaRPr b="1" sz="1800">
              <a:solidFill>
                <a:srgbClr val="666666"/>
              </a:solidFill>
              <a:latin typeface="Consolas"/>
              <a:ea typeface="Consolas"/>
              <a:cs typeface="Consolas"/>
              <a:sym typeface="Consolas"/>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1" name="Shape 281"/>
        <p:cNvGrpSpPr/>
        <p:nvPr/>
      </p:nvGrpSpPr>
      <p:grpSpPr>
        <a:xfrm>
          <a:off x="0" y="0"/>
          <a:ext cx="0" cy="0"/>
          <a:chOff x="0" y="0"/>
          <a:chExt cx="0" cy="0"/>
        </a:xfrm>
      </p:grpSpPr>
      <p:sp>
        <p:nvSpPr>
          <p:cNvPr id="282" name="Google Shape;282;p42"/>
          <p:cNvSpPr txBox="1"/>
          <p:nvPr>
            <p:ph type="title"/>
          </p:nvPr>
        </p:nvSpPr>
        <p:spPr>
          <a:xfrm>
            <a:off x="762000" y="381675"/>
            <a:ext cx="7543800" cy="591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Python - </a:t>
            </a:r>
            <a:r>
              <a:rPr i="1" lang="en" sz="3000"/>
              <a:t>Reading from a File</a:t>
            </a:r>
            <a:endParaRPr b="1" i="0" sz="3000" u="none" cap="none" strike="noStrike">
              <a:solidFill>
                <a:srgbClr val="262626"/>
              </a:solidFill>
              <a:latin typeface="Carme"/>
              <a:ea typeface="Carme"/>
              <a:cs typeface="Carme"/>
              <a:sym typeface="Carme"/>
            </a:endParaRPr>
          </a:p>
        </p:txBody>
      </p:sp>
      <p:sp>
        <p:nvSpPr>
          <p:cNvPr id="283" name="Google Shape;283;p42"/>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
        <p:nvSpPr>
          <p:cNvPr id="284" name="Google Shape;284;p42"/>
          <p:cNvSpPr txBox="1"/>
          <p:nvPr>
            <p:ph idx="1" type="body"/>
          </p:nvPr>
        </p:nvSpPr>
        <p:spPr>
          <a:xfrm>
            <a:off x="800100" y="1034190"/>
            <a:ext cx="7543800" cy="4797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lang="en" sz="1800">
                <a:solidFill>
                  <a:srgbClr val="000000"/>
                </a:solidFill>
              </a:rPr>
              <a:t>When opening a file, you need to decide “how” you want to open it:</a:t>
            </a:r>
            <a:br>
              <a:rPr lang="en" sz="1800">
                <a:solidFill>
                  <a:srgbClr val="000000"/>
                </a:solidFill>
              </a:rPr>
            </a:br>
            <a:r>
              <a:rPr lang="en" sz="1800">
                <a:solidFill>
                  <a:srgbClr val="000000"/>
                </a:solidFill>
              </a:rPr>
              <a:t>Just read?</a:t>
            </a:r>
            <a:br>
              <a:rPr lang="en" sz="1800">
                <a:solidFill>
                  <a:srgbClr val="000000"/>
                </a:solidFill>
              </a:rPr>
            </a:br>
            <a:r>
              <a:rPr lang="en" sz="1800">
                <a:solidFill>
                  <a:srgbClr val="000000"/>
                </a:solidFill>
              </a:rPr>
              <a:t>Are you going to write to the file?</a:t>
            </a:r>
            <a:br>
              <a:rPr lang="en" sz="1800">
                <a:solidFill>
                  <a:srgbClr val="000000"/>
                </a:solidFill>
              </a:rPr>
            </a:br>
            <a:r>
              <a:rPr lang="en" sz="1800">
                <a:solidFill>
                  <a:srgbClr val="000000"/>
                </a:solidFill>
              </a:rPr>
              <a:t>If the file already exists, what do you want to do with it?</a:t>
            </a:r>
            <a:br>
              <a:rPr lang="en" sz="1800">
                <a:solidFill>
                  <a:srgbClr val="000000"/>
                </a:solidFill>
              </a:rPr>
            </a:br>
            <a:endParaRPr sz="1800">
              <a:solidFill>
                <a:srgbClr val="000000"/>
              </a:solidFill>
            </a:endParaRPr>
          </a:p>
          <a:p>
            <a:pPr indent="0" lvl="0" marL="457200" marR="0" rtl="0" algn="l">
              <a:lnSpc>
                <a:spcPct val="100000"/>
              </a:lnSpc>
              <a:spcBef>
                <a:spcPts val="480"/>
              </a:spcBef>
              <a:spcAft>
                <a:spcPts val="0"/>
              </a:spcAft>
              <a:buNone/>
            </a:pPr>
            <a:br>
              <a:rPr lang="en"/>
            </a:br>
            <a:endParaRPr/>
          </a:p>
        </p:txBody>
      </p:sp>
      <p:sp>
        <p:nvSpPr>
          <p:cNvPr id="285" name="Google Shape;285;p42"/>
          <p:cNvSpPr txBox="1"/>
          <p:nvPr/>
        </p:nvSpPr>
        <p:spPr>
          <a:xfrm>
            <a:off x="882300" y="2267963"/>
            <a:ext cx="7461600" cy="183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t>r	read only (default)</a:t>
            </a:r>
            <a:endParaRPr sz="1800"/>
          </a:p>
          <a:p>
            <a:pPr indent="0" lvl="0" marL="0" rtl="0" algn="l">
              <a:spcBef>
                <a:spcPts val="0"/>
              </a:spcBef>
              <a:spcAft>
                <a:spcPts val="0"/>
              </a:spcAft>
              <a:buNone/>
            </a:pPr>
            <a:r>
              <a:rPr lang="en" sz="1800"/>
              <a:t>w	write mode: file will be overwritten if it already exists</a:t>
            </a:r>
            <a:endParaRPr sz="1800"/>
          </a:p>
          <a:p>
            <a:pPr indent="0" lvl="0" marL="0" rtl="0" algn="l">
              <a:spcBef>
                <a:spcPts val="0"/>
              </a:spcBef>
              <a:spcAft>
                <a:spcPts val="0"/>
              </a:spcAft>
              <a:buNone/>
            </a:pPr>
            <a:r>
              <a:rPr lang="en" sz="1800"/>
              <a:t>a	append mode: data will be appended to the existing file</a:t>
            </a:r>
            <a:endParaRPr sz="180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9" name="Shape 289"/>
        <p:cNvGrpSpPr/>
        <p:nvPr/>
      </p:nvGrpSpPr>
      <p:grpSpPr>
        <a:xfrm>
          <a:off x="0" y="0"/>
          <a:ext cx="0" cy="0"/>
          <a:chOff x="0" y="0"/>
          <a:chExt cx="0" cy="0"/>
        </a:xfrm>
      </p:grpSpPr>
      <p:sp>
        <p:nvSpPr>
          <p:cNvPr id="290" name="Google Shape;290;p43"/>
          <p:cNvSpPr txBox="1"/>
          <p:nvPr>
            <p:ph type="title"/>
          </p:nvPr>
        </p:nvSpPr>
        <p:spPr>
          <a:xfrm>
            <a:off x="762000" y="381675"/>
            <a:ext cx="7543800" cy="591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Python - </a:t>
            </a:r>
            <a:r>
              <a:rPr i="1" lang="en" sz="3000"/>
              <a:t>Reading from a File</a:t>
            </a:r>
            <a:endParaRPr b="1" i="0" sz="3000" u="none" cap="none" strike="noStrike">
              <a:solidFill>
                <a:srgbClr val="262626"/>
              </a:solidFill>
              <a:latin typeface="Carme"/>
              <a:ea typeface="Carme"/>
              <a:cs typeface="Carme"/>
              <a:sym typeface="Carme"/>
            </a:endParaRPr>
          </a:p>
        </p:txBody>
      </p:sp>
      <p:sp>
        <p:nvSpPr>
          <p:cNvPr id="291" name="Google Shape;291;p43"/>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
        <p:nvSpPr>
          <p:cNvPr id="292" name="Google Shape;292;p43"/>
          <p:cNvSpPr txBox="1"/>
          <p:nvPr>
            <p:ph idx="1" type="body"/>
          </p:nvPr>
        </p:nvSpPr>
        <p:spPr>
          <a:xfrm>
            <a:off x="800100" y="1034190"/>
            <a:ext cx="7543800" cy="4797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lang="en" sz="1800">
                <a:solidFill>
                  <a:srgbClr val="000000"/>
                </a:solidFill>
              </a:rPr>
              <a:t>Let's read from the file we created in the previous cell.</a:t>
            </a:r>
            <a:br>
              <a:rPr lang="en" sz="1800">
                <a:solidFill>
                  <a:srgbClr val="000000"/>
                </a:solidFill>
              </a:rPr>
            </a:br>
            <a:endParaRPr sz="1800">
              <a:solidFill>
                <a:srgbClr val="000000"/>
              </a:solidFill>
            </a:endParaRPr>
          </a:p>
          <a:p>
            <a:pPr indent="0" lvl="0" marL="457200" marR="0" rtl="0" algn="l">
              <a:lnSpc>
                <a:spcPct val="100000"/>
              </a:lnSpc>
              <a:spcBef>
                <a:spcPts val="480"/>
              </a:spcBef>
              <a:spcAft>
                <a:spcPts val="0"/>
              </a:spcAft>
              <a:buNone/>
            </a:pPr>
            <a:br>
              <a:rPr lang="en"/>
            </a:br>
            <a:endParaRPr/>
          </a:p>
        </p:txBody>
      </p:sp>
      <p:sp>
        <p:nvSpPr>
          <p:cNvPr id="293" name="Google Shape;293;p43"/>
          <p:cNvSpPr txBox="1"/>
          <p:nvPr/>
        </p:nvSpPr>
        <p:spPr>
          <a:xfrm>
            <a:off x="882300" y="1734563"/>
            <a:ext cx="7461600" cy="183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666666"/>
                </a:solidFill>
                <a:latin typeface="Consolas"/>
                <a:ea typeface="Consolas"/>
                <a:cs typeface="Consolas"/>
                <a:sym typeface="Consolas"/>
              </a:rPr>
              <a:t>my_file = open(“output_file.txt”,’r’)</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content = my_file.read()</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print(content)</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my_file.close()</a:t>
            </a:r>
            <a:br>
              <a:rPr lang="en" sz="1800">
                <a:latin typeface="Consolas"/>
                <a:ea typeface="Consolas"/>
                <a:cs typeface="Consolas"/>
                <a:sym typeface="Consolas"/>
              </a:rPr>
            </a:br>
            <a:endParaRPr sz="1800">
              <a:latin typeface="Consolas"/>
              <a:ea typeface="Consolas"/>
              <a:cs typeface="Consolas"/>
              <a:sym typeface="Consola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Google Shape;82;p17"/>
          <p:cNvSpPr txBox="1"/>
          <p:nvPr>
            <p:ph type="title"/>
          </p:nvPr>
        </p:nvSpPr>
        <p:spPr>
          <a:xfrm>
            <a:off x="628650" y="273844"/>
            <a:ext cx="7886700" cy="9942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17"/>
          <p:cNvSpPr txBox="1"/>
          <p:nvPr>
            <p:ph idx="1" type="body"/>
          </p:nvPr>
        </p:nvSpPr>
        <p:spPr>
          <a:xfrm>
            <a:off x="628650" y="1369219"/>
            <a:ext cx="7886700" cy="32634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b="1" lang="en" sz="4400">
                <a:latin typeface="Roboto Condensed"/>
                <a:ea typeface="Roboto Condensed"/>
                <a:cs typeface="Roboto Condensed"/>
                <a:sym typeface="Roboto Condensed"/>
              </a:rPr>
              <a:t>https://jupyter.tacc.cloud</a:t>
            </a:r>
            <a:endParaRPr/>
          </a:p>
        </p:txBody>
      </p:sp>
      <p:sp>
        <p:nvSpPr>
          <p:cNvPr id="84" name="Google Shape;84;p17"/>
          <p:cNvSpPr txBox="1"/>
          <p:nvPr>
            <p:ph idx="12" type="sldNum"/>
          </p:nvPr>
        </p:nvSpPr>
        <p:spPr>
          <a:xfrm>
            <a:off x="7927521" y="4767263"/>
            <a:ext cx="587700" cy="2739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7" name="Shape 297"/>
        <p:cNvGrpSpPr/>
        <p:nvPr/>
      </p:nvGrpSpPr>
      <p:grpSpPr>
        <a:xfrm>
          <a:off x="0" y="0"/>
          <a:ext cx="0" cy="0"/>
          <a:chOff x="0" y="0"/>
          <a:chExt cx="0" cy="0"/>
        </a:xfrm>
      </p:grpSpPr>
      <p:sp>
        <p:nvSpPr>
          <p:cNvPr id="298" name="Google Shape;298;p44"/>
          <p:cNvSpPr txBox="1"/>
          <p:nvPr>
            <p:ph type="title"/>
          </p:nvPr>
        </p:nvSpPr>
        <p:spPr>
          <a:xfrm>
            <a:off x="762000" y="381675"/>
            <a:ext cx="7543800" cy="591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Python - </a:t>
            </a:r>
            <a:r>
              <a:rPr i="1" lang="en" sz="3000"/>
              <a:t>Reading from a File</a:t>
            </a:r>
            <a:endParaRPr b="1" i="0" sz="3000" u="none" cap="none" strike="noStrike">
              <a:solidFill>
                <a:srgbClr val="262626"/>
              </a:solidFill>
              <a:latin typeface="Carme"/>
              <a:ea typeface="Carme"/>
              <a:cs typeface="Carme"/>
              <a:sym typeface="Carme"/>
            </a:endParaRPr>
          </a:p>
        </p:txBody>
      </p:sp>
      <p:sp>
        <p:nvSpPr>
          <p:cNvPr id="299" name="Google Shape;299;p44"/>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
        <p:nvSpPr>
          <p:cNvPr id="300" name="Google Shape;300;p44"/>
          <p:cNvSpPr txBox="1"/>
          <p:nvPr>
            <p:ph idx="1" type="body"/>
          </p:nvPr>
        </p:nvSpPr>
        <p:spPr>
          <a:xfrm>
            <a:off x="800100" y="1034190"/>
            <a:ext cx="7543800" cy="4797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lang="en" sz="1800">
                <a:solidFill>
                  <a:srgbClr val="000000"/>
                </a:solidFill>
              </a:rPr>
              <a:t>Let's read it line by line</a:t>
            </a:r>
            <a:br>
              <a:rPr lang="en" sz="1800">
                <a:solidFill>
                  <a:srgbClr val="000000"/>
                </a:solidFill>
              </a:rPr>
            </a:br>
            <a:endParaRPr sz="1800">
              <a:solidFill>
                <a:srgbClr val="000000"/>
              </a:solidFill>
            </a:endParaRPr>
          </a:p>
          <a:p>
            <a:pPr indent="0" lvl="0" marL="457200" marR="0" rtl="0" algn="l">
              <a:lnSpc>
                <a:spcPct val="100000"/>
              </a:lnSpc>
              <a:spcBef>
                <a:spcPts val="480"/>
              </a:spcBef>
              <a:spcAft>
                <a:spcPts val="0"/>
              </a:spcAft>
              <a:buNone/>
            </a:pPr>
            <a:br>
              <a:rPr lang="en"/>
            </a:br>
            <a:endParaRPr/>
          </a:p>
        </p:txBody>
      </p:sp>
      <p:sp>
        <p:nvSpPr>
          <p:cNvPr id="301" name="Google Shape;301;p44"/>
          <p:cNvSpPr txBox="1"/>
          <p:nvPr/>
        </p:nvSpPr>
        <p:spPr>
          <a:xfrm>
            <a:off x="882300" y="1658363"/>
            <a:ext cx="7461600" cy="183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666666"/>
                </a:solidFill>
                <a:latin typeface="Consolas"/>
                <a:ea typeface="Consolas"/>
                <a:cs typeface="Consolas"/>
                <a:sym typeface="Consolas"/>
              </a:rPr>
              <a:t>my_file = open("output_file.txt",'r')</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var1 = my_file.readline()</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var2 = my_file.readline()</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var3 = my_file.readline()</a:t>
            </a:r>
            <a:endParaRPr b="1" sz="1800">
              <a:solidFill>
                <a:srgbClr val="666666"/>
              </a:solidFill>
              <a:latin typeface="Consolas"/>
              <a:ea typeface="Consolas"/>
              <a:cs typeface="Consolas"/>
              <a:sym typeface="Consolas"/>
            </a:endParaRPr>
          </a:p>
          <a:p>
            <a:pPr indent="0" lvl="0" marL="0" rtl="0" algn="l">
              <a:spcBef>
                <a:spcPts val="0"/>
              </a:spcBef>
              <a:spcAft>
                <a:spcPts val="0"/>
              </a:spcAft>
              <a:buNone/>
            </a:pPr>
            <a:r>
              <a:rPr b="1" lang="en" sz="1800">
                <a:solidFill>
                  <a:srgbClr val="666666"/>
                </a:solidFill>
                <a:latin typeface="Consolas"/>
                <a:ea typeface="Consolas"/>
                <a:cs typeface="Consolas"/>
                <a:sym typeface="Consolas"/>
              </a:rPr>
              <a:t>var4 = my_file.readline()</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print("String: ", var1)</a:t>
            </a:r>
            <a:endParaRPr b="1" sz="1800">
              <a:solidFill>
                <a:srgbClr val="666666"/>
              </a:solidFill>
              <a:latin typeface="Consolas"/>
              <a:ea typeface="Consolas"/>
              <a:cs typeface="Consolas"/>
              <a:sym typeface="Consolas"/>
            </a:endParaRPr>
          </a:p>
          <a:p>
            <a:pPr indent="0" lvl="0" marL="0" rtl="0" algn="l">
              <a:spcBef>
                <a:spcPts val="0"/>
              </a:spcBef>
              <a:spcAft>
                <a:spcPts val="0"/>
              </a:spcAft>
              <a:buNone/>
            </a:pPr>
            <a:r>
              <a:rPr b="1" lang="en" sz="1800">
                <a:solidFill>
                  <a:srgbClr val="666666"/>
                </a:solidFill>
                <a:latin typeface="Consolas"/>
                <a:ea typeface="Consolas"/>
                <a:cs typeface="Consolas"/>
                <a:sym typeface="Consolas"/>
              </a:rPr>
              <a:t>print(“Blank: “, var2)</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print("Integer: ", var3)</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print("Float: ", var4)</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my_file.close()</a:t>
            </a:r>
            <a:br>
              <a:rPr lang="en" sz="1800">
                <a:latin typeface="Consolas"/>
                <a:ea typeface="Consolas"/>
                <a:cs typeface="Consolas"/>
                <a:sym typeface="Consolas"/>
              </a:rPr>
            </a:br>
            <a:endParaRPr sz="1800">
              <a:latin typeface="Consolas"/>
              <a:ea typeface="Consolas"/>
              <a:cs typeface="Consolas"/>
              <a:sym typeface="Consolas"/>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5" name="Shape 305"/>
        <p:cNvGrpSpPr/>
        <p:nvPr/>
      </p:nvGrpSpPr>
      <p:grpSpPr>
        <a:xfrm>
          <a:off x="0" y="0"/>
          <a:ext cx="0" cy="0"/>
          <a:chOff x="0" y="0"/>
          <a:chExt cx="0" cy="0"/>
        </a:xfrm>
      </p:grpSpPr>
      <p:sp>
        <p:nvSpPr>
          <p:cNvPr id="306" name="Google Shape;306;p45"/>
          <p:cNvSpPr txBox="1"/>
          <p:nvPr>
            <p:ph type="title"/>
          </p:nvPr>
        </p:nvSpPr>
        <p:spPr>
          <a:xfrm>
            <a:off x="762000" y="381675"/>
            <a:ext cx="7543800" cy="591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Python - </a:t>
            </a:r>
            <a:r>
              <a:rPr i="1" lang="en" sz="3000"/>
              <a:t>Reading from a File</a:t>
            </a:r>
            <a:endParaRPr b="1" i="0" sz="3000" u="none" cap="none" strike="noStrike">
              <a:solidFill>
                <a:srgbClr val="262626"/>
              </a:solidFill>
              <a:latin typeface="Carme"/>
              <a:ea typeface="Carme"/>
              <a:cs typeface="Carme"/>
              <a:sym typeface="Carme"/>
            </a:endParaRPr>
          </a:p>
        </p:txBody>
      </p:sp>
      <p:sp>
        <p:nvSpPr>
          <p:cNvPr id="307" name="Google Shape;307;p45"/>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
        <p:nvSpPr>
          <p:cNvPr id="308" name="Google Shape;308;p45"/>
          <p:cNvSpPr txBox="1"/>
          <p:nvPr>
            <p:ph idx="1" type="body"/>
          </p:nvPr>
        </p:nvSpPr>
        <p:spPr>
          <a:xfrm>
            <a:off x="800100" y="1034190"/>
            <a:ext cx="7543800" cy="4797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lang="en" sz="1800">
                <a:solidFill>
                  <a:srgbClr val="000000"/>
                </a:solidFill>
              </a:rPr>
              <a:t>Tweak it a bit to make the code easier to read… introducing 'with'!</a:t>
            </a:r>
            <a:br>
              <a:rPr lang="en" sz="1800">
                <a:solidFill>
                  <a:srgbClr val="000000"/>
                </a:solidFill>
              </a:rPr>
            </a:br>
            <a:r>
              <a:rPr lang="en" sz="1800">
                <a:solidFill>
                  <a:srgbClr val="000000"/>
                </a:solidFill>
              </a:rPr>
              <a:t>‘with’ will very nicely close your file for you</a:t>
            </a:r>
            <a:endParaRPr sz="1800">
              <a:solidFill>
                <a:srgbClr val="000000"/>
              </a:solidFill>
            </a:endParaRPr>
          </a:p>
          <a:p>
            <a:pPr indent="0" lvl="0" marL="0" rtl="0" algn="l">
              <a:lnSpc>
                <a:spcPct val="115000"/>
              </a:lnSpc>
              <a:spcBef>
                <a:spcPts val="0"/>
              </a:spcBef>
              <a:spcAft>
                <a:spcPts val="0"/>
              </a:spcAft>
              <a:buNone/>
            </a:pPr>
            <a:r>
              <a:rPr lang="en" sz="1800">
                <a:solidFill>
                  <a:srgbClr val="000000"/>
                </a:solidFill>
              </a:rPr>
              <a:t>(Note the indentation!!)</a:t>
            </a:r>
            <a:endParaRPr sz="1800">
              <a:solidFill>
                <a:srgbClr val="000000"/>
              </a:solidFill>
            </a:endParaRPr>
          </a:p>
        </p:txBody>
      </p:sp>
      <p:sp>
        <p:nvSpPr>
          <p:cNvPr id="309" name="Google Shape;309;p45"/>
          <p:cNvSpPr txBox="1"/>
          <p:nvPr/>
        </p:nvSpPr>
        <p:spPr>
          <a:xfrm>
            <a:off x="882300" y="2115563"/>
            <a:ext cx="7461600" cy="183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666666"/>
                </a:solidFill>
                <a:latin typeface="Consolas"/>
                <a:ea typeface="Consolas"/>
                <a:cs typeface="Consolas"/>
                <a:sym typeface="Consolas"/>
              </a:rPr>
              <a:t>with open("output_file.txt",'r') as f:</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    var5 = f.readline()</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    var6 = f.readline()</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    var7 = f.readline()</a:t>
            </a:r>
            <a:endParaRPr b="1" sz="1800">
              <a:solidFill>
                <a:srgbClr val="666666"/>
              </a:solidFill>
              <a:latin typeface="Consolas"/>
              <a:ea typeface="Consolas"/>
              <a:cs typeface="Consolas"/>
              <a:sym typeface="Consolas"/>
            </a:endParaRPr>
          </a:p>
          <a:p>
            <a:pPr indent="457200" lvl="0" marL="0" rtl="0" algn="l">
              <a:spcBef>
                <a:spcPts val="0"/>
              </a:spcBef>
              <a:spcAft>
                <a:spcPts val="0"/>
              </a:spcAft>
              <a:buNone/>
            </a:pPr>
            <a:r>
              <a:rPr b="1" lang="en" sz="1800">
                <a:solidFill>
                  <a:srgbClr val="666666"/>
                </a:solidFill>
                <a:latin typeface="Consolas"/>
                <a:ea typeface="Consolas"/>
                <a:cs typeface="Consolas"/>
                <a:sym typeface="Consolas"/>
              </a:rPr>
              <a:t>var 8 = f.readline()</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    print("String: ", var5)</a:t>
            </a:r>
            <a:endParaRPr b="1" sz="1800">
              <a:solidFill>
                <a:srgbClr val="666666"/>
              </a:solidFill>
              <a:latin typeface="Consolas"/>
              <a:ea typeface="Consolas"/>
              <a:cs typeface="Consolas"/>
              <a:sym typeface="Consolas"/>
            </a:endParaRPr>
          </a:p>
          <a:p>
            <a:pPr indent="457200" lvl="0" marL="0" rtl="0" algn="l">
              <a:spcBef>
                <a:spcPts val="0"/>
              </a:spcBef>
              <a:spcAft>
                <a:spcPts val="0"/>
              </a:spcAft>
              <a:buNone/>
            </a:pPr>
            <a:r>
              <a:rPr b="1" lang="en" sz="1800">
                <a:solidFill>
                  <a:srgbClr val="666666"/>
                </a:solidFill>
                <a:latin typeface="Consolas"/>
                <a:ea typeface="Consolas"/>
                <a:cs typeface="Consolas"/>
                <a:sym typeface="Consolas"/>
              </a:rPr>
              <a:t>print(“Blank: “, var6)</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    print("Integer: ", var7)</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    print("Float: ", var8)</a:t>
            </a:r>
            <a:br>
              <a:rPr b="1" lang="en" sz="1800">
                <a:solidFill>
                  <a:srgbClr val="666666"/>
                </a:solidFill>
                <a:latin typeface="Consolas"/>
                <a:ea typeface="Consolas"/>
                <a:cs typeface="Consolas"/>
                <a:sym typeface="Consolas"/>
              </a:rPr>
            </a:br>
            <a:br>
              <a:rPr b="1" lang="en" sz="1800">
                <a:solidFill>
                  <a:srgbClr val="666666"/>
                </a:solidFill>
                <a:latin typeface="Consolas"/>
                <a:ea typeface="Consolas"/>
                <a:cs typeface="Consolas"/>
                <a:sym typeface="Consolas"/>
              </a:rPr>
            </a:br>
            <a:endParaRPr b="1" sz="1800">
              <a:solidFill>
                <a:srgbClr val="666666"/>
              </a:solidFill>
              <a:latin typeface="Consolas"/>
              <a:ea typeface="Consolas"/>
              <a:cs typeface="Consolas"/>
              <a:sym typeface="Consolas"/>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3" name="Shape 313"/>
        <p:cNvGrpSpPr/>
        <p:nvPr/>
      </p:nvGrpSpPr>
      <p:grpSpPr>
        <a:xfrm>
          <a:off x="0" y="0"/>
          <a:ext cx="0" cy="0"/>
          <a:chOff x="0" y="0"/>
          <a:chExt cx="0" cy="0"/>
        </a:xfrm>
      </p:grpSpPr>
      <p:sp>
        <p:nvSpPr>
          <p:cNvPr id="314" name="Google Shape;314;p46"/>
          <p:cNvSpPr txBox="1"/>
          <p:nvPr>
            <p:ph type="title"/>
          </p:nvPr>
        </p:nvSpPr>
        <p:spPr>
          <a:xfrm>
            <a:off x="762000" y="381675"/>
            <a:ext cx="7543800" cy="591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Python - </a:t>
            </a:r>
            <a:r>
              <a:rPr i="1" lang="en" sz="3000"/>
              <a:t>Control Flow</a:t>
            </a:r>
            <a:endParaRPr b="1" i="0" sz="3000" u="none" cap="none" strike="noStrike">
              <a:solidFill>
                <a:srgbClr val="262626"/>
              </a:solidFill>
              <a:latin typeface="Carme"/>
              <a:ea typeface="Carme"/>
              <a:cs typeface="Carme"/>
              <a:sym typeface="Carme"/>
            </a:endParaRPr>
          </a:p>
        </p:txBody>
      </p:sp>
      <p:sp>
        <p:nvSpPr>
          <p:cNvPr id="315" name="Google Shape;315;p46"/>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
        <p:nvSpPr>
          <p:cNvPr id="316" name="Google Shape;316;p46"/>
          <p:cNvSpPr txBox="1"/>
          <p:nvPr>
            <p:ph idx="1" type="body"/>
          </p:nvPr>
        </p:nvSpPr>
        <p:spPr>
          <a:xfrm>
            <a:off x="800100" y="1034206"/>
            <a:ext cx="7543800" cy="2249100"/>
          </a:xfrm>
          <a:prstGeom prst="rect">
            <a:avLst/>
          </a:prstGeom>
          <a:noFill/>
          <a:ln>
            <a:noFill/>
          </a:ln>
        </p:spPr>
        <p:txBody>
          <a:bodyPr anchorCtr="0" anchor="t" bIns="45700" lIns="91425" spcFirstLastPara="1" rIns="91425" wrap="square" tIns="45700">
            <a:noAutofit/>
          </a:bodyPr>
          <a:lstStyle/>
          <a:p>
            <a:pPr indent="-228600" lvl="0" marL="457200" rtl="0" algn="l">
              <a:lnSpc>
                <a:spcPct val="115000"/>
              </a:lnSpc>
              <a:spcBef>
                <a:spcPts val="0"/>
              </a:spcBef>
              <a:spcAft>
                <a:spcPts val="0"/>
              </a:spcAft>
              <a:buClr>
                <a:srgbClr val="000000"/>
              </a:buClr>
              <a:buSzPts val="1800"/>
              <a:buNone/>
            </a:pPr>
            <a:r>
              <a:rPr lang="en" sz="1800">
                <a:solidFill>
                  <a:srgbClr val="000000"/>
                </a:solidFill>
              </a:rPr>
              <a:t>So far we have been writing instruction after instruction where every instruction is executed</a:t>
            </a:r>
            <a:endParaRPr sz="1800">
              <a:solidFill>
                <a:srgbClr val="000000"/>
              </a:solidFill>
            </a:endParaRPr>
          </a:p>
          <a:p>
            <a:pPr indent="-228600" lvl="0" marL="457200" rtl="0" algn="l">
              <a:lnSpc>
                <a:spcPct val="115000"/>
              </a:lnSpc>
              <a:spcBef>
                <a:spcPts val="0"/>
              </a:spcBef>
              <a:spcAft>
                <a:spcPts val="0"/>
              </a:spcAft>
              <a:buClr>
                <a:srgbClr val="000000"/>
              </a:buClr>
              <a:buSzPts val="1800"/>
              <a:buNone/>
            </a:pPr>
            <a:r>
              <a:t/>
            </a:r>
            <a:endParaRPr sz="1800">
              <a:solidFill>
                <a:srgbClr val="000000"/>
              </a:solidFill>
            </a:endParaRPr>
          </a:p>
          <a:p>
            <a:pPr indent="-228600" lvl="0" marL="457200" rtl="0" algn="l">
              <a:lnSpc>
                <a:spcPct val="115000"/>
              </a:lnSpc>
              <a:spcBef>
                <a:spcPts val="0"/>
              </a:spcBef>
              <a:spcAft>
                <a:spcPts val="0"/>
              </a:spcAft>
              <a:buClr>
                <a:srgbClr val="000000"/>
              </a:buClr>
              <a:buSzPts val="1800"/>
              <a:buNone/>
            </a:pPr>
            <a:r>
              <a:rPr lang="en" sz="1800">
                <a:solidFill>
                  <a:srgbClr val="000000"/>
                </a:solidFill>
              </a:rPr>
              <a:t>What happens if we want to have instructions that are only executed if a given condition is true?</a:t>
            </a:r>
            <a:br>
              <a:rPr lang="en" sz="1800">
                <a:solidFill>
                  <a:srgbClr val="000000"/>
                </a:solidFill>
              </a:rPr>
            </a:br>
            <a:endParaRPr sz="1800">
              <a:solidFill>
                <a:srgbClr val="000000"/>
              </a:solidFill>
            </a:endParaRPr>
          </a:p>
          <a:p>
            <a:pPr indent="0" lvl="0" marL="457200" marR="0" rtl="0" algn="l">
              <a:lnSpc>
                <a:spcPct val="100000"/>
              </a:lnSpc>
              <a:spcBef>
                <a:spcPts val="480"/>
              </a:spcBef>
              <a:spcAft>
                <a:spcPts val="0"/>
              </a:spcAft>
              <a:buNone/>
            </a:pPr>
            <a:br>
              <a:rPr lang="en"/>
            </a:br>
            <a:endParaRPr/>
          </a:p>
        </p:txBody>
      </p:sp>
      <p:sp>
        <p:nvSpPr>
          <p:cNvPr id="317" name="Google Shape;317;p46"/>
          <p:cNvSpPr txBox="1"/>
          <p:nvPr/>
        </p:nvSpPr>
        <p:spPr>
          <a:xfrm>
            <a:off x="882300" y="3358688"/>
            <a:ext cx="7461600" cy="591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br>
              <a:rPr lang="en" sz="1800">
                <a:latin typeface="Consolas"/>
                <a:ea typeface="Consolas"/>
                <a:cs typeface="Consolas"/>
                <a:sym typeface="Consolas"/>
              </a:rPr>
            </a:br>
            <a:br>
              <a:rPr lang="en" sz="1800">
                <a:latin typeface="Consolas"/>
                <a:ea typeface="Consolas"/>
                <a:cs typeface="Consolas"/>
                <a:sym typeface="Consolas"/>
              </a:rPr>
            </a:br>
            <a:endParaRPr sz="1800">
              <a:latin typeface="Consolas"/>
              <a:ea typeface="Consolas"/>
              <a:cs typeface="Consolas"/>
              <a:sym typeface="Consolas"/>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1" name="Shape 321"/>
        <p:cNvGrpSpPr/>
        <p:nvPr/>
      </p:nvGrpSpPr>
      <p:grpSpPr>
        <a:xfrm>
          <a:off x="0" y="0"/>
          <a:ext cx="0" cy="0"/>
          <a:chOff x="0" y="0"/>
          <a:chExt cx="0" cy="0"/>
        </a:xfrm>
      </p:grpSpPr>
      <p:sp>
        <p:nvSpPr>
          <p:cNvPr id="322" name="Google Shape;322;p47"/>
          <p:cNvSpPr txBox="1"/>
          <p:nvPr>
            <p:ph type="title"/>
          </p:nvPr>
        </p:nvSpPr>
        <p:spPr>
          <a:xfrm>
            <a:off x="762000" y="381675"/>
            <a:ext cx="7543800" cy="591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Python - </a:t>
            </a:r>
            <a:r>
              <a:rPr i="1" lang="en" sz="3000"/>
              <a:t>if/else/elif</a:t>
            </a:r>
            <a:endParaRPr b="1" i="0" sz="3000" u="none" cap="none" strike="noStrike">
              <a:solidFill>
                <a:srgbClr val="262626"/>
              </a:solidFill>
              <a:latin typeface="Carme"/>
              <a:ea typeface="Carme"/>
              <a:cs typeface="Carme"/>
              <a:sym typeface="Carme"/>
            </a:endParaRPr>
          </a:p>
        </p:txBody>
      </p:sp>
      <p:sp>
        <p:nvSpPr>
          <p:cNvPr id="323" name="Google Shape;323;p47"/>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
        <p:nvSpPr>
          <p:cNvPr id="324" name="Google Shape;324;p47"/>
          <p:cNvSpPr txBox="1"/>
          <p:nvPr>
            <p:ph idx="1" type="body"/>
          </p:nvPr>
        </p:nvSpPr>
        <p:spPr>
          <a:xfrm>
            <a:off x="800100" y="1034197"/>
            <a:ext cx="7543800" cy="10137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lang="en" sz="1800">
                <a:solidFill>
                  <a:srgbClr val="000000"/>
                </a:solidFill>
              </a:rPr>
              <a:t>Let's look at some example of booleans.</a:t>
            </a:r>
            <a:endParaRPr sz="1800">
              <a:solidFill>
                <a:srgbClr val="000000"/>
              </a:solidFill>
            </a:endParaRPr>
          </a:p>
          <a:p>
            <a:pPr indent="0" lvl="0" marL="0" rtl="0" algn="l">
              <a:lnSpc>
                <a:spcPct val="115000"/>
              </a:lnSpc>
              <a:spcBef>
                <a:spcPts val="0"/>
              </a:spcBef>
              <a:spcAft>
                <a:spcPts val="0"/>
              </a:spcAft>
              <a:buNone/>
            </a:pPr>
            <a:r>
              <a:rPr lang="en" sz="1800">
                <a:solidFill>
                  <a:srgbClr val="000000"/>
                </a:solidFill>
              </a:rPr>
              <a:t>type the following into a code cell</a:t>
            </a:r>
            <a:endParaRPr sz="1800">
              <a:solidFill>
                <a:srgbClr val="000000"/>
              </a:solidFill>
            </a:endParaRPr>
          </a:p>
        </p:txBody>
      </p:sp>
      <p:sp>
        <p:nvSpPr>
          <p:cNvPr id="325" name="Google Shape;325;p47"/>
          <p:cNvSpPr txBox="1"/>
          <p:nvPr/>
        </p:nvSpPr>
        <p:spPr>
          <a:xfrm>
            <a:off x="882300" y="1734582"/>
            <a:ext cx="7461600" cy="28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666666"/>
                </a:solidFill>
                <a:latin typeface="Consolas"/>
                <a:ea typeface="Consolas"/>
                <a:cs typeface="Consolas"/>
                <a:sym typeface="Consolas"/>
              </a:rPr>
              <a:t>a = 2</a:t>
            </a:r>
            <a:endParaRPr b="1" sz="1800">
              <a:solidFill>
                <a:srgbClr val="666666"/>
              </a:solidFill>
              <a:latin typeface="Consolas"/>
              <a:ea typeface="Consolas"/>
              <a:cs typeface="Consolas"/>
              <a:sym typeface="Consolas"/>
            </a:endParaRPr>
          </a:p>
          <a:p>
            <a:pPr indent="0" lvl="0" marL="0" rtl="0" algn="l">
              <a:spcBef>
                <a:spcPts val="0"/>
              </a:spcBef>
              <a:spcAft>
                <a:spcPts val="0"/>
              </a:spcAft>
              <a:buNone/>
            </a:pPr>
            <a:r>
              <a:rPr b="1" lang="en" sz="1800">
                <a:solidFill>
                  <a:srgbClr val="666666"/>
                </a:solidFill>
                <a:latin typeface="Consolas"/>
                <a:ea typeface="Consolas"/>
                <a:cs typeface="Consolas"/>
                <a:sym typeface="Consolas"/>
              </a:rPr>
              <a:t>b = 5</a:t>
            </a:r>
            <a:endParaRPr b="1" sz="1800">
              <a:solidFill>
                <a:srgbClr val="666666"/>
              </a:solidFill>
              <a:latin typeface="Consolas"/>
              <a:ea typeface="Consolas"/>
              <a:cs typeface="Consolas"/>
              <a:sym typeface="Consolas"/>
            </a:endParaRPr>
          </a:p>
          <a:p>
            <a:pPr indent="0" lvl="0" marL="0" rtl="0" algn="l">
              <a:spcBef>
                <a:spcPts val="0"/>
              </a:spcBef>
              <a:spcAft>
                <a:spcPts val="0"/>
              </a:spcAft>
              <a:buNone/>
            </a:pPr>
            <a:r>
              <a:t/>
            </a:r>
            <a:endParaRPr b="1" sz="1800">
              <a:solidFill>
                <a:srgbClr val="666666"/>
              </a:solidFill>
              <a:latin typeface="Consolas"/>
              <a:ea typeface="Consolas"/>
              <a:cs typeface="Consolas"/>
              <a:sym typeface="Consolas"/>
            </a:endParaRPr>
          </a:p>
          <a:p>
            <a:pPr indent="0" lvl="0" marL="0" rtl="0" algn="l">
              <a:spcBef>
                <a:spcPts val="0"/>
              </a:spcBef>
              <a:spcAft>
                <a:spcPts val="0"/>
              </a:spcAft>
              <a:buNone/>
            </a:pPr>
            <a:r>
              <a:rPr b="1" lang="en" sz="1800">
                <a:solidFill>
                  <a:srgbClr val="666666"/>
                </a:solidFill>
                <a:latin typeface="Consolas"/>
                <a:ea typeface="Consolas"/>
                <a:cs typeface="Consolas"/>
                <a:sym typeface="Consolas"/>
              </a:rPr>
              <a:t>print (a&gt;b)</a:t>
            </a:r>
            <a:endParaRPr b="1" sz="1800">
              <a:solidFill>
                <a:srgbClr val="666666"/>
              </a:solidFill>
              <a:latin typeface="Consolas"/>
              <a:ea typeface="Consolas"/>
              <a:cs typeface="Consolas"/>
              <a:sym typeface="Consolas"/>
            </a:endParaRPr>
          </a:p>
          <a:p>
            <a:pPr indent="0" lvl="0" marL="0" rtl="0" algn="l">
              <a:spcBef>
                <a:spcPts val="0"/>
              </a:spcBef>
              <a:spcAft>
                <a:spcPts val="0"/>
              </a:spcAft>
              <a:buNone/>
            </a:pPr>
            <a:r>
              <a:rPr b="1" lang="en" sz="1800">
                <a:solidFill>
                  <a:srgbClr val="666666"/>
                </a:solidFill>
                <a:latin typeface="Consolas"/>
                <a:ea typeface="Consolas"/>
                <a:cs typeface="Consolas"/>
                <a:sym typeface="Consolas"/>
              </a:rPr>
              <a:t>print (a&lt;b)</a:t>
            </a:r>
            <a:endParaRPr b="1" sz="1800">
              <a:solidFill>
                <a:srgbClr val="666666"/>
              </a:solidFill>
              <a:latin typeface="Consolas"/>
              <a:ea typeface="Consolas"/>
              <a:cs typeface="Consolas"/>
              <a:sym typeface="Consolas"/>
            </a:endParaRPr>
          </a:p>
          <a:p>
            <a:pPr indent="0" lvl="0" marL="0" rtl="0" algn="l">
              <a:spcBef>
                <a:spcPts val="0"/>
              </a:spcBef>
              <a:spcAft>
                <a:spcPts val="0"/>
              </a:spcAft>
              <a:buNone/>
            </a:pPr>
            <a:r>
              <a:rPr b="1" lang="en" sz="1800">
                <a:solidFill>
                  <a:srgbClr val="666666"/>
                </a:solidFill>
                <a:latin typeface="Consolas"/>
                <a:ea typeface="Consolas"/>
                <a:cs typeface="Consolas"/>
                <a:sym typeface="Consolas"/>
              </a:rPr>
              <a:t>print (a == b)</a:t>
            </a:r>
            <a:endParaRPr b="1" sz="1800">
              <a:solidFill>
                <a:srgbClr val="666666"/>
              </a:solidFill>
              <a:latin typeface="Consolas"/>
              <a:ea typeface="Consolas"/>
              <a:cs typeface="Consolas"/>
              <a:sym typeface="Consolas"/>
            </a:endParaRPr>
          </a:p>
          <a:p>
            <a:pPr indent="0" lvl="0" marL="0" rtl="0" algn="l">
              <a:spcBef>
                <a:spcPts val="0"/>
              </a:spcBef>
              <a:spcAft>
                <a:spcPts val="0"/>
              </a:spcAft>
              <a:buNone/>
            </a:pPr>
            <a:r>
              <a:rPr b="1" lang="en" sz="1800">
                <a:solidFill>
                  <a:srgbClr val="666666"/>
                </a:solidFill>
                <a:latin typeface="Consolas"/>
                <a:ea typeface="Consolas"/>
                <a:cs typeface="Consolas"/>
                <a:sym typeface="Consolas"/>
              </a:rPr>
              <a:t>print (a != b)</a:t>
            </a:r>
            <a:endParaRPr b="1" sz="1800">
              <a:solidFill>
                <a:srgbClr val="666666"/>
              </a:solidFill>
              <a:latin typeface="Consolas"/>
              <a:ea typeface="Consolas"/>
              <a:cs typeface="Consolas"/>
              <a:sym typeface="Consolas"/>
            </a:endParaRPr>
          </a:p>
          <a:p>
            <a:pPr indent="0" lvl="0" marL="0" rtl="0" algn="l">
              <a:spcBef>
                <a:spcPts val="0"/>
              </a:spcBef>
              <a:spcAft>
                <a:spcPts val="0"/>
              </a:spcAft>
              <a:buNone/>
            </a:pPr>
            <a:r>
              <a:rPr b="1" lang="en" sz="1800">
                <a:solidFill>
                  <a:srgbClr val="666666"/>
                </a:solidFill>
                <a:latin typeface="Consolas"/>
                <a:ea typeface="Consolas"/>
                <a:cs typeface="Consolas"/>
                <a:sym typeface="Consolas"/>
              </a:rPr>
              <a:t>print (b&gt;a or a==b)</a:t>
            </a:r>
            <a:endParaRPr b="1" sz="1800">
              <a:solidFill>
                <a:srgbClr val="666666"/>
              </a:solidFill>
              <a:latin typeface="Consolas"/>
              <a:ea typeface="Consolas"/>
              <a:cs typeface="Consolas"/>
              <a:sym typeface="Consolas"/>
            </a:endParaRPr>
          </a:p>
          <a:p>
            <a:pPr indent="0" lvl="0" marL="0" rtl="0" algn="l">
              <a:spcBef>
                <a:spcPts val="0"/>
              </a:spcBef>
              <a:spcAft>
                <a:spcPts val="0"/>
              </a:spcAft>
              <a:buNone/>
            </a:pPr>
            <a:r>
              <a:rPr b="1" lang="en" sz="1800">
                <a:solidFill>
                  <a:srgbClr val="666666"/>
                </a:solidFill>
                <a:latin typeface="Consolas"/>
                <a:ea typeface="Consolas"/>
                <a:cs typeface="Consolas"/>
                <a:sym typeface="Consolas"/>
              </a:rPr>
              <a:t>print (b&lt;a and a==b)</a:t>
            </a:r>
            <a:endParaRPr b="1" sz="1800">
              <a:solidFill>
                <a:srgbClr val="666666"/>
              </a:solidFill>
              <a:latin typeface="Consolas"/>
              <a:ea typeface="Consolas"/>
              <a:cs typeface="Consolas"/>
              <a:sym typeface="Consolas"/>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9" name="Shape 329"/>
        <p:cNvGrpSpPr/>
        <p:nvPr/>
      </p:nvGrpSpPr>
      <p:grpSpPr>
        <a:xfrm>
          <a:off x="0" y="0"/>
          <a:ext cx="0" cy="0"/>
          <a:chOff x="0" y="0"/>
          <a:chExt cx="0" cy="0"/>
        </a:xfrm>
      </p:grpSpPr>
      <p:sp>
        <p:nvSpPr>
          <p:cNvPr id="330" name="Google Shape;330;p48"/>
          <p:cNvSpPr txBox="1"/>
          <p:nvPr>
            <p:ph type="title"/>
          </p:nvPr>
        </p:nvSpPr>
        <p:spPr>
          <a:xfrm>
            <a:off x="762000" y="381675"/>
            <a:ext cx="7543800" cy="591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Python - </a:t>
            </a:r>
            <a:r>
              <a:rPr i="1" lang="en" sz="3000"/>
              <a:t>if/else/elif</a:t>
            </a:r>
            <a:endParaRPr b="1" i="0" sz="3000" u="none" cap="none" strike="noStrike">
              <a:solidFill>
                <a:srgbClr val="262626"/>
              </a:solidFill>
              <a:latin typeface="Carme"/>
              <a:ea typeface="Carme"/>
              <a:cs typeface="Carme"/>
              <a:sym typeface="Carme"/>
            </a:endParaRPr>
          </a:p>
        </p:txBody>
      </p:sp>
      <p:sp>
        <p:nvSpPr>
          <p:cNvPr id="331" name="Google Shape;331;p48"/>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
        <p:nvSpPr>
          <p:cNvPr id="332" name="Google Shape;332;p48"/>
          <p:cNvSpPr txBox="1"/>
          <p:nvPr>
            <p:ph idx="1" type="body"/>
          </p:nvPr>
        </p:nvSpPr>
        <p:spPr>
          <a:xfrm>
            <a:off x="800100" y="1034190"/>
            <a:ext cx="7543800" cy="4797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lang="en" sz="1800">
                <a:solidFill>
                  <a:srgbClr val="000000"/>
                </a:solidFill>
              </a:rPr>
              <a:t>The if/else construction allows you to define conditions in your program</a:t>
            </a:r>
            <a:br>
              <a:rPr lang="en" sz="1800">
                <a:solidFill>
                  <a:srgbClr val="000000"/>
                </a:solidFill>
              </a:rPr>
            </a:br>
            <a:endParaRPr sz="1800">
              <a:solidFill>
                <a:srgbClr val="000000"/>
              </a:solidFill>
            </a:endParaRPr>
          </a:p>
          <a:p>
            <a:pPr indent="0" lvl="0" marL="0" rtl="0" algn="l">
              <a:lnSpc>
                <a:spcPct val="115000"/>
              </a:lnSpc>
              <a:spcBef>
                <a:spcPts val="0"/>
              </a:spcBef>
              <a:spcAft>
                <a:spcPts val="0"/>
              </a:spcAft>
              <a:buNone/>
            </a:pPr>
            <a:r>
              <a:rPr lang="en" sz="1800">
                <a:solidFill>
                  <a:srgbClr val="000000"/>
                </a:solidFill>
              </a:rPr>
              <a:t>(Don’t forget your indentation!!)</a:t>
            </a:r>
            <a:endParaRPr sz="1800">
              <a:solidFill>
                <a:srgbClr val="000000"/>
              </a:solidFill>
            </a:endParaRPr>
          </a:p>
          <a:p>
            <a:pPr indent="0" lvl="0" marL="457200" marR="0" rtl="0" algn="l">
              <a:lnSpc>
                <a:spcPct val="100000"/>
              </a:lnSpc>
              <a:spcBef>
                <a:spcPts val="480"/>
              </a:spcBef>
              <a:spcAft>
                <a:spcPts val="0"/>
              </a:spcAft>
              <a:buNone/>
            </a:pPr>
            <a:br>
              <a:rPr lang="en"/>
            </a:br>
            <a:endParaRPr/>
          </a:p>
        </p:txBody>
      </p:sp>
      <p:sp>
        <p:nvSpPr>
          <p:cNvPr id="333" name="Google Shape;333;p48"/>
          <p:cNvSpPr txBox="1"/>
          <p:nvPr/>
        </p:nvSpPr>
        <p:spPr>
          <a:xfrm>
            <a:off x="882300" y="2115563"/>
            <a:ext cx="7461600" cy="183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666666"/>
                </a:solidFill>
                <a:latin typeface="Consolas"/>
                <a:ea typeface="Consolas"/>
                <a:cs typeface="Consolas"/>
                <a:sym typeface="Consolas"/>
              </a:rPr>
              <a:t>    if conditionA:</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        statementA</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    elif conditionB:</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        statementB</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    else:</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        statementD</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    this line will always be executed (after the if/else)</a:t>
            </a:r>
            <a:br>
              <a:rPr b="1" lang="en" sz="1800">
                <a:solidFill>
                  <a:srgbClr val="666666"/>
                </a:solidFill>
                <a:latin typeface="Consolas"/>
                <a:ea typeface="Consolas"/>
                <a:cs typeface="Consolas"/>
                <a:sym typeface="Consolas"/>
              </a:rPr>
            </a:br>
            <a:endParaRPr b="1" sz="1800">
              <a:solidFill>
                <a:srgbClr val="666666"/>
              </a:solidFill>
              <a:latin typeface="Consolas"/>
              <a:ea typeface="Consolas"/>
              <a:cs typeface="Consolas"/>
              <a:sym typeface="Consolas"/>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7" name="Shape 337"/>
        <p:cNvGrpSpPr/>
        <p:nvPr/>
      </p:nvGrpSpPr>
      <p:grpSpPr>
        <a:xfrm>
          <a:off x="0" y="0"/>
          <a:ext cx="0" cy="0"/>
          <a:chOff x="0" y="0"/>
          <a:chExt cx="0" cy="0"/>
        </a:xfrm>
      </p:grpSpPr>
      <p:sp>
        <p:nvSpPr>
          <p:cNvPr id="338" name="Google Shape;338;p49"/>
          <p:cNvSpPr txBox="1"/>
          <p:nvPr>
            <p:ph type="title"/>
          </p:nvPr>
        </p:nvSpPr>
        <p:spPr>
          <a:xfrm>
            <a:off x="762000" y="381675"/>
            <a:ext cx="7543800" cy="591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Python - </a:t>
            </a:r>
            <a:r>
              <a:rPr i="1" lang="en" sz="3000"/>
              <a:t>if/else/elif</a:t>
            </a:r>
            <a:endParaRPr b="1" i="0" sz="3000" u="none" cap="none" strike="noStrike">
              <a:solidFill>
                <a:srgbClr val="262626"/>
              </a:solidFill>
              <a:latin typeface="Carme"/>
              <a:ea typeface="Carme"/>
              <a:cs typeface="Carme"/>
              <a:sym typeface="Carme"/>
            </a:endParaRPr>
          </a:p>
        </p:txBody>
      </p:sp>
      <p:sp>
        <p:nvSpPr>
          <p:cNvPr id="339" name="Google Shape;339;p49"/>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
        <p:nvSpPr>
          <p:cNvPr id="340" name="Google Shape;340;p49"/>
          <p:cNvSpPr txBox="1"/>
          <p:nvPr>
            <p:ph idx="1" type="body"/>
          </p:nvPr>
        </p:nvSpPr>
        <p:spPr>
          <a:xfrm>
            <a:off x="800100" y="1034190"/>
            <a:ext cx="7543800" cy="4797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lang="en" sz="1800">
                <a:solidFill>
                  <a:srgbClr val="000000"/>
                </a:solidFill>
              </a:rPr>
              <a:t>The if/else construction allows you to define conditions in your program</a:t>
            </a:r>
            <a:br>
              <a:rPr lang="en" sz="1800">
                <a:solidFill>
                  <a:srgbClr val="000000"/>
                </a:solidFill>
              </a:rPr>
            </a:br>
            <a:endParaRPr sz="1800">
              <a:solidFill>
                <a:srgbClr val="000000"/>
              </a:solidFill>
            </a:endParaRPr>
          </a:p>
          <a:p>
            <a:pPr indent="0" lvl="0" marL="0" rtl="0" algn="l">
              <a:lnSpc>
                <a:spcPct val="115000"/>
              </a:lnSpc>
              <a:spcBef>
                <a:spcPts val="0"/>
              </a:spcBef>
              <a:spcAft>
                <a:spcPts val="0"/>
              </a:spcAft>
              <a:buNone/>
            </a:pPr>
            <a:r>
              <a:rPr lang="en" sz="1800">
                <a:solidFill>
                  <a:srgbClr val="000000"/>
                </a:solidFill>
              </a:rPr>
              <a:t>(Indentation is IMPORTANT!)</a:t>
            </a:r>
            <a:endParaRPr sz="1800">
              <a:solidFill>
                <a:srgbClr val="000000"/>
              </a:solidFill>
            </a:endParaRPr>
          </a:p>
          <a:p>
            <a:pPr indent="0" lvl="0" marL="457200" marR="0" rtl="0" algn="l">
              <a:lnSpc>
                <a:spcPct val="100000"/>
              </a:lnSpc>
              <a:spcBef>
                <a:spcPts val="480"/>
              </a:spcBef>
              <a:spcAft>
                <a:spcPts val="0"/>
              </a:spcAft>
              <a:buNone/>
            </a:pPr>
            <a:br>
              <a:rPr lang="en"/>
            </a:br>
            <a:endParaRPr/>
          </a:p>
        </p:txBody>
      </p:sp>
      <p:sp>
        <p:nvSpPr>
          <p:cNvPr id="341" name="Google Shape;341;p49"/>
          <p:cNvSpPr txBox="1"/>
          <p:nvPr/>
        </p:nvSpPr>
        <p:spPr>
          <a:xfrm>
            <a:off x="882300" y="2115563"/>
            <a:ext cx="7461600" cy="183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666666"/>
                </a:solidFill>
                <a:latin typeface="Consolas"/>
                <a:ea typeface="Consolas"/>
                <a:cs typeface="Consolas"/>
                <a:sym typeface="Consolas"/>
              </a:rPr>
              <a:t>    if conditionA:</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        statementA</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    elif conditionB:</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        statementB</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    else:</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        statementD</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    this line will always be executed (after the if/else)</a:t>
            </a:r>
            <a:br>
              <a:rPr b="1" lang="en" sz="1800">
                <a:solidFill>
                  <a:srgbClr val="666666"/>
                </a:solidFill>
                <a:latin typeface="Consolas"/>
                <a:ea typeface="Consolas"/>
                <a:cs typeface="Consolas"/>
                <a:sym typeface="Consolas"/>
              </a:rPr>
            </a:br>
            <a:endParaRPr b="1" sz="1800">
              <a:solidFill>
                <a:srgbClr val="666666"/>
              </a:solidFill>
              <a:latin typeface="Consolas"/>
              <a:ea typeface="Consolas"/>
              <a:cs typeface="Consolas"/>
              <a:sym typeface="Consolas"/>
            </a:endParaRPr>
          </a:p>
        </p:txBody>
      </p:sp>
      <p:sp>
        <p:nvSpPr>
          <p:cNvPr id="342" name="Google Shape;342;p49"/>
          <p:cNvSpPr txBox="1"/>
          <p:nvPr>
            <p:ph idx="1" type="body"/>
          </p:nvPr>
        </p:nvSpPr>
        <p:spPr>
          <a:xfrm>
            <a:off x="882300" y="4288752"/>
            <a:ext cx="7543800" cy="4245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lang="en" sz="1800"/>
              <a:t>conditions are a datatype known as booleans, they can only be true or false</a:t>
            </a:r>
            <a:endParaRPr sz="180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6" name="Shape 346"/>
        <p:cNvGrpSpPr/>
        <p:nvPr/>
      </p:nvGrpSpPr>
      <p:grpSpPr>
        <a:xfrm>
          <a:off x="0" y="0"/>
          <a:ext cx="0" cy="0"/>
          <a:chOff x="0" y="0"/>
          <a:chExt cx="0" cy="0"/>
        </a:xfrm>
      </p:grpSpPr>
      <p:sp>
        <p:nvSpPr>
          <p:cNvPr id="347" name="Google Shape;347;p50"/>
          <p:cNvSpPr txBox="1"/>
          <p:nvPr>
            <p:ph type="title"/>
          </p:nvPr>
        </p:nvSpPr>
        <p:spPr>
          <a:xfrm>
            <a:off x="762000" y="381675"/>
            <a:ext cx="7543800" cy="591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Python - </a:t>
            </a:r>
            <a:r>
              <a:rPr i="1" lang="en" sz="3000"/>
              <a:t>if/else/elif</a:t>
            </a:r>
            <a:endParaRPr b="1" i="0" sz="3000" u="none" cap="none" strike="noStrike">
              <a:solidFill>
                <a:srgbClr val="262626"/>
              </a:solidFill>
              <a:latin typeface="Carme"/>
              <a:ea typeface="Carme"/>
              <a:cs typeface="Carme"/>
              <a:sym typeface="Carme"/>
            </a:endParaRPr>
          </a:p>
        </p:txBody>
      </p:sp>
      <p:sp>
        <p:nvSpPr>
          <p:cNvPr id="348" name="Google Shape;348;p50"/>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
        <p:nvSpPr>
          <p:cNvPr id="349" name="Google Shape;349;p50"/>
          <p:cNvSpPr txBox="1"/>
          <p:nvPr>
            <p:ph idx="1" type="body"/>
          </p:nvPr>
        </p:nvSpPr>
        <p:spPr>
          <a:xfrm>
            <a:off x="800100" y="1034190"/>
            <a:ext cx="7543800" cy="4797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lang="en" sz="1800">
                <a:solidFill>
                  <a:srgbClr val="000000"/>
                </a:solidFill>
              </a:rPr>
              <a:t>A simple example</a:t>
            </a:r>
            <a:endParaRPr sz="1800">
              <a:solidFill>
                <a:srgbClr val="000000"/>
              </a:solidFill>
            </a:endParaRPr>
          </a:p>
          <a:p>
            <a:pPr indent="0" lvl="0" marL="457200" marR="0" rtl="0" algn="l">
              <a:lnSpc>
                <a:spcPct val="100000"/>
              </a:lnSpc>
              <a:spcBef>
                <a:spcPts val="480"/>
              </a:spcBef>
              <a:spcAft>
                <a:spcPts val="0"/>
              </a:spcAft>
              <a:buNone/>
            </a:pPr>
            <a:br>
              <a:rPr lang="en"/>
            </a:br>
            <a:endParaRPr/>
          </a:p>
        </p:txBody>
      </p:sp>
      <p:sp>
        <p:nvSpPr>
          <p:cNvPr id="350" name="Google Shape;350;p50"/>
          <p:cNvSpPr txBox="1"/>
          <p:nvPr/>
        </p:nvSpPr>
        <p:spPr>
          <a:xfrm>
            <a:off x="882300" y="2115563"/>
            <a:ext cx="7461600" cy="183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666666"/>
                </a:solidFill>
                <a:latin typeface="Consolas"/>
                <a:ea typeface="Consolas"/>
                <a:cs typeface="Consolas"/>
                <a:sym typeface="Consolas"/>
              </a:rPr>
              <a:t>simple_input = input(“Please enter a number: “)</a:t>
            </a:r>
            <a:endParaRPr b="1" sz="1800">
              <a:solidFill>
                <a:srgbClr val="666666"/>
              </a:solidFill>
              <a:latin typeface="Consolas"/>
              <a:ea typeface="Consolas"/>
              <a:cs typeface="Consolas"/>
              <a:sym typeface="Consolas"/>
            </a:endParaRPr>
          </a:p>
          <a:p>
            <a:pPr indent="0" lvl="0" marL="0" rtl="0" algn="l">
              <a:spcBef>
                <a:spcPts val="0"/>
              </a:spcBef>
              <a:spcAft>
                <a:spcPts val="0"/>
              </a:spcAft>
              <a:buNone/>
            </a:pPr>
            <a:r>
              <a:rPr b="1" lang="en" sz="1800">
                <a:solidFill>
                  <a:srgbClr val="666666"/>
                </a:solidFill>
                <a:latin typeface="Consolas"/>
                <a:ea typeface="Consolas"/>
                <a:cs typeface="Consolas"/>
                <a:sym typeface="Consolas"/>
              </a:rPr>
              <a:t>if (int(simple_input)&gt;10):</a:t>
            </a:r>
            <a:endParaRPr b="1" sz="1800">
              <a:solidFill>
                <a:srgbClr val="666666"/>
              </a:solidFill>
              <a:latin typeface="Consolas"/>
              <a:ea typeface="Consolas"/>
              <a:cs typeface="Consolas"/>
              <a:sym typeface="Consolas"/>
            </a:endParaRPr>
          </a:p>
          <a:p>
            <a:pPr indent="0" lvl="0" marL="0" rtl="0" algn="l">
              <a:spcBef>
                <a:spcPts val="0"/>
              </a:spcBef>
              <a:spcAft>
                <a:spcPts val="0"/>
              </a:spcAft>
              <a:buNone/>
            </a:pPr>
            <a:r>
              <a:rPr b="1" lang="en" sz="1800">
                <a:solidFill>
                  <a:srgbClr val="666666"/>
                </a:solidFill>
                <a:latin typeface="Consolas"/>
                <a:ea typeface="Consolas"/>
                <a:cs typeface="Consolas"/>
                <a:sym typeface="Consolas"/>
              </a:rPr>
              <a:t>    print ("You entered a number greater than 10")</a:t>
            </a:r>
            <a:endParaRPr b="1" sz="1800">
              <a:solidFill>
                <a:srgbClr val="666666"/>
              </a:solidFill>
              <a:latin typeface="Consolas"/>
              <a:ea typeface="Consolas"/>
              <a:cs typeface="Consolas"/>
              <a:sym typeface="Consolas"/>
            </a:endParaRPr>
          </a:p>
          <a:p>
            <a:pPr indent="0" lvl="0" marL="0" rtl="0" algn="l">
              <a:spcBef>
                <a:spcPts val="0"/>
              </a:spcBef>
              <a:spcAft>
                <a:spcPts val="0"/>
              </a:spcAft>
              <a:buNone/>
            </a:pPr>
            <a:r>
              <a:rPr b="1" lang="en" sz="1800">
                <a:solidFill>
                  <a:srgbClr val="666666"/>
                </a:solidFill>
                <a:latin typeface="Consolas"/>
                <a:ea typeface="Consolas"/>
                <a:cs typeface="Consolas"/>
                <a:sym typeface="Consolas"/>
              </a:rPr>
              <a:t>else:</a:t>
            </a:r>
            <a:endParaRPr b="1" sz="1800">
              <a:solidFill>
                <a:srgbClr val="666666"/>
              </a:solidFill>
              <a:latin typeface="Consolas"/>
              <a:ea typeface="Consolas"/>
              <a:cs typeface="Consolas"/>
              <a:sym typeface="Consolas"/>
            </a:endParaRPr>
          </a:p>
          <a:p>
            <a:pPr indent="0" lvl="0" marL="0" rtl="0" algn="l">
              <a:spcBef>
                <a:spcPts val="0"/>
              </a:spcBef>
              <a:spcAft>
                <a:spcPts val="0"/>
              </a:spcAft>
              <a:buNone/>
            </a:pPr>
            <a:r>
              <a:rPr b="1" lang="en" sz="1800">
                <a:solidFill>
                  <a:srgbClr val="666666"/>
                </a:solidFill>
                <a:latin typeface="Consolas"/>
                <a:ea typeface="Consolas"/>
                <a:cs typeface="Consolas"/>
                <a:sym typeface="Consolas"/>
              </a:rPr>
              <a:t>    print ("you entered a number less than 10")</a:t>
            </a:r>
            <a:br>
              <a:rPr lang="en" sz="1800">
                <a:latin typeface="Consolas"/>
                <a:ea typeface="Consolas"/>
                <a:cs typeface="Consolas"/>
                <a:sym typeface="Consolas"/>
              </a:rPr>
            </a:br>
            <a:br>
              <a:rPr lang="en" sz="1800">
                <a:latin typeface="Consolas"/>
                <a:ea typeface="Consolas"/>
                <a:cs typeface="Consolas"/>
                <a:sym typeface="Consolas"/>
              </a:rPr>
            </a:br>
            <a:br>
              <a:rPr lang="en" sz="1800">
                <a:latin typeface="Consolas"/>
                <a:ea typeface="Consolas"/>
                <a:cs typeface="Consolas"/>
                <a:sym typeface="Consolas"/>
              </a:rPr>
            </a:br>
            <a:endParaRPr sz="1800">
              <a:latin typeface="Consolas"/>
              <a:ea typeface="Consolas"/>
              <a:cs typeface="Consolas"/>
              <a:sym typeface="Consolas"/>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4" name="Shape 354"/>
        <p:cNvGrpSpPr/>
        <p:nvPr/>
      </p:nvGrpSpPr>
      <p:grpSpPr>
        <a:xfrm>
          <a:off x="0" y="0"/>
          <a:ext cx="0" cy="0"/>
          <a:chOff x="0" y="0"/>
          <a:chExt cx="0" cy="0"/>
        </a:xfrm>
      </p:grpSpPr>
      <p:sp>
        <p:nvSpPr>
          <p:cNvPr id="355" name="Google Shape;355;p51"/>
          <p:cNvSpPr txBox="1"/>
          <p:nvPr>
            <p:ph type="title"/>
          </p:nvPr>
        </p:nvSpPr>
        <p:spPr>
          <a:xfrm>
            <a:off x="762000" y="381675"/>
            <a:ext cx="7543800" cy="591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Python - </a:t>
            </a:r>
            <a:r>
              <a:rPr i="1" lang="en" sz="3000"/>
              <a:t>if/else/elif</a:t>
            </a:r>
            <a:endParaRPr b="1" i="0" sz="3000" u="none" cap="none" strike="noStrike">
              <a:solidFill>
                <a:srgbClr val="262626"/>
              </a:solidFill>
              <a:latin typeface="Carme"/>
              <a:ea typeface="Carme"/>
              <a:cs typeface="Carme"/>
              <a:sym typeface="Carme"/>
            </a:endParaRPr>
          </a:p>
        </p:txBody>
      </p:sp>
      <p:sp>
        <p:nvSpPr>
          <p:cNvPr id="356" name="Google Shape;356;p51"/>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
        <p:nvSpPr>
          <p:cNvPr id="357" name="Google Shape;357;p51"/>
          <p:cNvSpPr txBox="1"/>
          <p:nvPr>
            <p:ph idx="1" type="body"/>
          </p:nvPr>
        </p:nvSpPr>
        <p:spPr>
          <a:xfrm>
            <a:off x="800100" y="1034190"/>
            <a:ext cx="7543800" cy="4797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lang="en" sz="1800">
                <a:solidFill>
                  <a:srgbClr val="000000"/>
                </a:solidFill>
              </a:rPr>
              <a:t>You can also nest if statements together:</a:t>
            </a:r>
            <a:endParaRPr sz="1800">
              <a:solidFill>
                <a:srgbClr val="000000"/>
              </a:solidFill>
            </a:endParaRPr>
          </a:p>
          <a:p>
            <a:pPr indent="0" lvl="0" marL="457200" marR="0" rtl="0" algn="l">
              <a:lnSpc>
                <a:spcPct val="100000"/>
              </a:lnSpc>
              <a:spcBef>
                <a:spcPts val="480"/>
              </a:spcBef>
              <a:spcAft>
                <a:spcPts val="0"/>
              </a:spcAft>
              <a:buNone/>
            </a:pPr>
            <a:br>
              <a:rPr lang="en"/>
            </a:br>
            <a:endParaRPr/>
          </a:p>
        </p:txBody>
      </p:sp>
      <p:sp>
        <p:nvSpPr>
          <p:cNvPr id="358" name="Google Shape;358;p51"/>
          <p:cNvSpPr txBox="1"/>
          <p:nvPr/>
        </p:nvSpPr>
        <p:spPr>
          <a:xfrm>
            <a:off x="882300" y="1734563"/>
            <a:ext cx="7461600" cy="2205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666666"/>
                </a:solidFill>
                <a:latin typeface="Consolas"/>
                <a:ea typeface="Consolas"/>
                <a:cs typeface="Consolas"/>
                <a:sym typeface="Consolas"/>
              </a:rPr>
              <a:t>if (condition1):</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    statement1</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    if (condition2):</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        statement2</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    else:</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        if (condition3):</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            statement3 # when is this statement executed?</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else:  # which ‘if’ does this ‘else’ belong to?</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    statement4  # when is this statement executed?</a:t>
            </a:r>
            <a:br>
              <a:rPr lang="en" sz="1800">
                <a:latin typeface="Consolas"/>
                <a:ea typeface="Consolas"/>
                <a:cs typeface="Consolas"/>
                <a:sym typeface="Consolas"/>
              </a:rPr>
            </a:br>
            <a:br>
              <a:rPr lang="en" sz="1800">
                <a:latin typeface="Consolas"/>
                <a:ea typeface="Consolas"/>
                <a:cs typeface="Consolas"/>
                <a:sym typeface="Consolas"/>
              </a:rPr>
            </a:br>
            <a:br>
              <a:rPr lang="en" sz="1800">
                <a:latin typeface="Consolas"/>
                <a:ea typeface="Consolas"/>
                <a:cs typeface="Consolas"/>
                <a:sym typeface="Consolas"/>
              </a:rPr>
            </a:br>
            <a:br>
              <a:rPr lang="en" sz="1800">
                <a:latin typeface="Consolas"/>
                <a:ea typeface="Consolas"/>
                <a:cs typeface="Consolas"/>
                <a:sym typeface="Consolas"/>
              </a:rPr>
            </a:br>
            <a:br>
              <a:rPr lang="en" sz="1800">
                <a:latin typeface="Consolas"/>
                <a:ea typeface="Consolas"/>
                <a:cs typeface="Consolas"/>
                <a:sym typeface="Consolas"/>
              </a:rPr>
            </a:br>
            <a:endParaRPr sz="1800">
              <a:latin typeface="Consolas"/>
              <a:ea typeface="Consolas"/>
              <a:cs typeface="Consolas"/>
              <a:sym typeface="Consolas"/>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3" name="Shape 363"/>
        <p:cNvGrpSpPr/>
        <p:nvPr/>
      </p:nvGrpSpPr>
      <p:grpSpPr>
        <a:xfrm>
          <a:off x="0" y="0"/>
          <a:ext cx="0" cy="0"/>
          <a:chOff x="0" y="0"/>
          <a:chExt cx="0" cy="0"/>
        </a:xfrm>
      </p:grpSpPr>
      <p:sp>
        <p:nvSpPr>
          <p:cNvPr id="364" name="Google Shape;364;p52"/>
          <p:cNvSpPr txBox="1"/>
          <p:nvPr>
            <p:ph type="title"/>
          </p:nvPr>
        </p:nvSpPr>
        <p:spPr>
          <a:xfrm>
            <a:off x="785550" y="333151"/>
            <a:ext cx="6781800" cy="603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Exercise:</a:t>
            </a:r>
            <a:endParaRPr/>
          </a:p>
        </p:txBody>
      </p:sp>
      <p:sp>
        <p:nvSpPr>
          <p:cNvPr id="365" name="Google Shape;365;p52"/>
          <p:cNvSpPr txBox="1"/>
          <p:nvPr>
            <p:ph idx="1" type="body"/>
          </p:nvPr>
        </p:nvSpPr>
        <p:spPr>
          <a:xfrm>
            <a:off x="800100" y="1114422"/>
            <a:ext cx="7543800" cy="29148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t>enter a number from the keyboard into a variable.</a:t>
            </a:r>
            <a:endParaRPr/>
          </a:p>
          <a:p>
            <a:pPr indent="0" lvl="0" marL="0" rtl="0" algn="l">
              <a:spcBef>
                <a:spcPts val="1000"/>
              </a:spcBef>
              <a:spcAft>
                <a:spcPts val="0"/>
              </a:spcAft>
              <a:buNone/>
            </a:pPr>
            <a:r>
              <a:t/>
            </a:r>
            <a:endParaRPr/>
          </a:p>
          <a:p>
            <a:pPr indent="0" lvl="0" marL="0" rtl="0" algn="l">
              <a:spcBef>
                <a:spcPts val="1000"/>
              </a:spcBef>
              <a:spcAft>
                <a:spcPts val="0"/>
              </a:spcAft>
              <a:buNone/>
            </a:pPr>
            <a:r>
              <a:rPr lang="en"/>
              <a:t>using type casting and if statements, determine if the number is even or odd</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9" name="Shape 369"/>
        <p:cNvGrpSpPr/>
        <p:nvPr/>
      </p:nvGrpSpPr>
      <p:grpSpPr>
        <a:xfrm>
          <a:off x="0" y="0"/>
          <a:ext cx="0" cy="0"/>
          <a:chOff x="0" y="0"/>
          <a:chExt cx="0" cy="0"/>
        </a:xfrm>
      </p:grpSpPr>
      <p:sp>
        <p:nvSpPr>
          <p:cNvPr id="370" name="Google Shape;370;p53"/>
          <p:cNvSpPr txBox="1"/>
          <p:nvPr>
            <p:ph type="title"/>
          </p:nvPr>
        </p:nvSpPr>
        <p:spPr>
          <a:xfrm>
            <a:off x="762000" y="381675"/>
            <a:ext cx="7543800" cy="591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Python - </a:t>
            </a:r>
            <a:r>
              <a:rPr i="1" lang="en" sz="3000"/>
              <a:t>For Loops</a:t>
            </a:r>
            <a:endParaRPr b="1" i="0" sz="3000" u="none" cap="none" strike="noStrike">
              <a:solidFill>
                <a:srgbClr val="262626"/>
              </a:solidFill>
              <a:latin typeface="Carme"/>
              <a:ea typeface="Carme"/>
              <a:cs typeface="Carme"/>
              <a:sym typeface="Carme"/>
            </a:endParaRPr>
          </a:p>
        </p:txBody>
      </p:sp>
      <p:sp>
        <p:nvSpPr>
          <p:cNvPr id="371" name="Google Shape;371;p53"/>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
        <p:nvSpPr>
          <p:cNvPr id="372" name="Google Shape;372;p53"/>
          <p:cNvSpPr txBox="1"/>
          <p:nvPr>
            <p:ph idx="1" type="body"/>
          </p:nvPr>
        </p:nvSpPr>
        <p:spPr>
          <a:xfrm>
            <a:off x="800100" y="1034190"/>
            <a:ext cx="7543800" cy="4797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lang="en" sz="1800">
                <a:solidFill>
                  <a:srgbClr val="000000"/>
                </a:solidFill>
              </a:rPr>
              <a:t>When we need to iterate, execute the same set of instructions over and over again… we need to loop! (and introducing range())</a:t>
            </a:r>
            <a:endParaRPr sz="1800">
              <a:solidFill>
                <a:srgbClr val="000000"/>
              </a:solidFill>
            </a:endParaRPr>
          </a:p>
          <a:p>
            <a:pPr indent="0" lvl="0" marL="0" rtl="0" algn="l">
              <a:lnSpc>
                <a:spcPct val="115000"/>
              </a:lnSpc>
              <a:spcBef>
                <a:spcPts val="0"/>
              </a:spcBef>
              <a:spcAft>
                <a:spcPts val="0"/>
              </a:spcAft>
              <a:buNone/>
            </a:pPr>
            <a:r>
              <a:t/>
            </a:r>
            <a:endParaRPr sz="1800">
              <a:solidFill>
                <a:srgbClr val="000000"/>
              </a:solidFill>
            </a:endParaRPr>
          </a:p>
          <a:p>
            <a:pPr indent="0" lvl="0" marL="0" rtl="0" algn="l">
              <a:lnSpc>
                <a:spcPct val="115000"/>
              </a:lnSpc>
              <a:spcBef>
                <a:spcPts val="0"/>
              </a:spcBef>
              <a:spcAft>
                <a:spcPts val="0"/>
              </a:spcAft>
              <a:buNone/>
            </a:pPr>
            <a:r>
              <a:rPr lang="en" sz="1800">
                <a:solidFill>
                  <a:srgbClr val="000000"/>
                </a:solidFill>
              </a:rPr>
              <a:t>(Indentation is IMPORTANT!)</a:t>
            </a:r>
            <a:endParaRPr sz="1800">
              <a:solidFill>
                <a:srgbClr val="000000"/>
              </a:solidFill>
            </a:endParaRPr>
          </a:p>
          <a:p>
            <a:pPr indent="0" lvl="0" marL="457200" marR="0" rtl="0" algn="l">
              <a:lnSpc>
                <a:spcPct val="100000"/>
              </a:lnSpc>
              <a:spcBef>
                <a:spcPts val="480"/>
              </a:spcBef>
              <a:spcAft>
                <a:spcPts val="0"/>
              </a:spcAft>
              <a:buNone/>
            </a:pPr>
            <a:br>
              <a:rPr lang="en"/>
            </a:br>
            <a:endParaRPr/>
          </a:p>
        </p:txBody>
      </p:sp>
      <p:sp>
        <p:nvSpPr>
          <p:cNvPr id="373" name="Google Shape;373;p53"/>
          <p:cNvSpPr txBox="1"/>
          <p:nvPr/>
        </p:nvSpPr>
        <p:spPr>
          <a:xfrm>
            <a:off x="882300" y="2344163"/>
            <a:ext cx="7461600" cy="2205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666666"/>
                </a:solidFill>
                <a:latin typeface="Consolas"/>
                <a:ea typeface="Consolas"/>
                <a:cs typeface="Consolas"/>
                <a:sym typeface="Consolas"/>
              </a:rPr>
              <a:t>for x in range(0, 3):</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    print ("Let's go %d" % x)</a:t>
            </a:r>
            <a:br>
              <a:rPr lang="en" sz="1800">
                <a:latin typeface="Consolas"/>
                <a:ea typeface="Consolas"/>
                <a:cs typeface="Consolas"/>
                <a:sym typeface="Consolas"/>
              </a:rPr>
            </a:br>
            <a:br>
              <a:rPr lang="en" sz="1800">
                <a:latin typeface="Consolas"/>
                <a:ea typeface="Consolas"/>
                <a:cs typeface="Consolas"/>
                <a:sym typeface="Consolas"/>
              </a:rPr>
            </a:br>
            <a:br>
              <a:rPr lang="en" sz="1800">
                <a:latin typeface="Consolas"/>
                <a:ea typeface="Consolas"/>
                <a:cs typeface="Consolas"/>
                <a:sym typeface="Consolas"/>
              </a:rPr>
            </a:br>
            <a:br>
              <a:rPr lang="en" sz="1800">
                <a:latin typeface="Consolas"/>
                <a:ea typeface="Consolas"/>
                <a:cs typeface="Consolas"/>
                <a:sym typeface="Consolas"/>
              </a:rPr>
            </a:br>
            <a:br>
              <a:rPr lang="en" sz="1800">
                <a:latin typeface="Consolas"/>
                <a:ea typeface="Consolas"/>
                <a:cs typeface="Consolas"/>
                <a:sym typeface="Consolas"/>
              </a:rPr>
            </a:br>
            <a:endParaRPr sz="1800">
              <a:latin typeface="Consolas"/>
              <a:ea typeface="Consolas"/>
              <a:cs typeface="Consolas"/>
              <a:sym typeface="Consola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Google Shape;89;p18"/>
          <p:cNvSpPr txBox="1"/>
          <p:nvPr>
            <p:ph type="title"/>
          </p:nvPr>
        </p:nvSpPr>
        <p:spPr>
          <a:xfrm>
            <a:off x="762000" y="381672"/>
            <a:ext cx="6781800" cy="591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What are Jupyter Notebooks?</a:t>
            </a:r>
            <a:endParaRPr b="1" i="0" sz="3600" u="none" cap="none" strike="noStrike">
              <a:solidFill>
                <a:srgbClr val="262626"/>
              </a:solidFill>
              <a:latin typeface="Carme"/>
              <a:ea typeface="Carme"/>
              <a:cs typeface="Carme"/>
              <a:sym typeface="Carme"/>
            </a:endParaRPr>
          </a:p>
        </p:txBody>
      </p:sp>
      <p:sp>
        <p:nvSpPr>
          <p:cNvPr id="90" name="Google Shape;90;p18"/>
          <p:cNvSpPr txBox="1"/>
          <p:nvPr>
            <p:ph idx="1" type="body"/>
          </p:nvPr>
        </p:nvSpPr>
        <p:spPr>
          <a:xfrm>
            <a:off x="762000" y="1150374"/>
            <a:ext cx="7543800" cy="3075000"/>
          </a:xfrm>
          <a:prstGeom prst="rect">
            <a:avLst/>
          </a:prstGeom>
          <a:noFill/>
          <a:ln>
            <a:noFill/>
          </a:ln>
        </p:spPr>
        <p:txBody>
          <a:bodyPr anchorCtr="0" anchor="t" bIns="45700" lIns="91425" spcFirstLastPara="1" rIns="91425" wrap="square" tIns="45700">
            <a:noAutofit/>
          </a:bodyPr>
          <a:lstStyle/>
          <a:p>
            <a:pPr indent="-121920" lvl="0" marL="274320" marR="0" rtl="0" algn="l">
              <a:spcBef>
                <a:spcPts val="0"/>
              </a:spcBef>
              <a:spcAft>
                <a:spcPts val="0"/>
              </a:spcAft>
              <a:buClr>
                <a:srgbClr val="BA3133"/>
              </a:buClr>
              <a:buSzPts val="2400"/>
              <a:buFont typeface="Arial"/>
              <a:buNone/>
            </a:pPr>
            <a:r>
              <a:rPr lang="en"/>
              <a:t>A web-based, interactive computing tool for capturing the whole computation process: developing, documenting, and executing code, as well as communicating the results.</a:t>
            </a:r>
            <a:endParaRPr/>
          </a:p>
          <a:p>
            <a:pPr indent="-121920" lvl="0" marL="274320" marR="0" rtl="0" algn="l">
              <a:spcBef>
                <a:spcPts val="0"/>
              </a:spcBef>
              <a:spcAft>
                <a:spcPts val="0"/>
              </a:spcAft>
              <a:buClr>
                <a:srgbClr val="BA3133"/>
              </a:buClr>
              <a:buSzPts val="2400"/>
              <a:buFont typeface="Arial"/>
              <a:buNone/>
            </a:pPr>
            <a:r>
              <a:t/>
            </a:r>
            <a:endParaRPr/>
          </a:p>
        </p:txBody>
      </p:sp>
      <p:sp>
        <p:nvSpPr>
          <p:cNvPr id="91" name="Google Shape;91;p18"/>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7" name="Shape 377"/>
        <p:cNvGrpSpPr/>
        <p:nvPr/>
      </p:nvGrpSpPr>
      <p:grpSpPr>
        <a:xfrm>
          <a:off x="0" y="0"/>
          <a:ext cx="0" cy="0"/>
          <a:chOff x="0" y="0"/>
          <a:chExt cx="0" cy="0"/>
        </a:xfrm>
      </p:grpSpPr>
      <p:sp>
        <p:nvSpPr>
          <p:cNvPr id="378" name="Google Shape;378;p54"/>
          <p:cNvSpPr txBox="1"/>
          <p:nvPr>
            <p:ph type="title"/>
          </p:nvPr>
        </p:nvSpPr>
        <p:spPr>
          <a:xfrm>
            <a:off x="762000" y="381675"/>
            <a:ext cx="7543800" cy="591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Python - </a:t>
            </a:r>
            <a:r>
              <a:rPr i="1" lang="en" sz="3000"/>
              <a:t>For Loops, nested loops</a:t>
            </a:r>
            <a:endParaRPr b="1" i="0" sz="3000" u="none" cap="none" strike="noStrike">
              <a:solidFill>
                <a:srgbClr val="262626"/>
              </a:solidFill>
              <a:latin typeface="Carme"/>
              <a:ea typeface="Carme"/>
              <a:cs typeface="Carme"/>
              <a:sym typeface="Carme"/>
            </a:endParaRPr>
          </a:p>
        </p:txBody>
      </p:sp>
      <p:sp>
        <p:nvSpPr>
          <p:cNvPr id="379" name="Google Shape;379;p54"/>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
        <p:nvSpPr>
          <p:cNvPr id="380" name="Google Shape;380;p54"/>
          <p:cNvSpPr txBox="1"/>
          <p:nvPr>
            <p:ph idx="1" type="body"/>
          </p:nvPr>
        </p:nvSpPr>
        <p:spPr>
          <a:xfrm>
            <a:off x="800100" y="1034190"/>
            <a:ext cx="7543800" cy="4797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lang="en" sz="1800">
                <a:solidFill>
                  <a:srgbClr val="000000"/>
                </a:solidFill>
              </a:rPr>
              <a:t>When we need to iterate, execute the same set of instructions over and over again… we need to loop! and introducing range()</a:t>
            </a:r>
            <a:br>
              <a:rPr lang="en" sz="1800">
                <a:solidFill>
                  <a:srgbClr val="000000"/>
                </a:solidFill>
              </a:rPr>
            </a:br>
            <a:endParaRPr sz="1800">
              <a:solidFill>
                <a:srgbClr val="000000"/>
              </a:solidFill>
            </a:endParaRPr>
          </a:p>
          <a:p>
            <a:pPr indent="0" lvl="0" marL="0" rtl="0" algn="l">
              <a:lnSpc>
                <a:spcPct val="115000"/>
              </a:lnSpc>
              <a:spcBef>
                <a:spcPts val="0"/>
              </a:spcBef>
              <a:spcAft>
                <a:spcPts val="0"/>
              </a:spcAft>
              <a:buNone/>
            </a:pPr>
            <a:r>
              <a:t/>
            </a:r>
            <a:endParaRPr sz="1800">
              <a:solidFill>
                <a:srgbClr val="000000"/>
              </a:solidFill>
            </a:endParaRPr>
          </a:p>
          <a:p>
            <a:pPr indent="0" lvl="0" marL="457200" marR="0" rtl="0" algn="l">
              <a:lnSpc>
                <a:spcPct val="100000"/>
              </a:lnSpc>
              <a:spcBef>
                <a:spcPts val="480"/>
              </a:spcBef>
              <a:spcAft>
                <a:spcPts val="0"/>
              </a:spcAft>
              <a:buNone/>
            </a:pPr>
            <a:br>
              <a:rPr lang="en"/>
            </a:br>
            <a:endParaRPr/>
          </a:p>
        </p:txBody>
      </p:sp>
      <p:sp>
        <p:nvSpPr>
          <p:cNvPr id="381" name="Google Shape;381;p54"/>
          <p:cNvSpPr txBox="1"/>
          <p:nvPr/>
        </p:nvSpPr>
        <p:spPr>
          <a:xfrm>
            <a:off x="882300" y="2267963"/>
            <a:ext cx="7461600" cy="2205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666666"/>
                </a:solidFill>
                <a:latin typeface="Consolas"/>
                <a:ea typeface="Consolas"/>
                <a:cs typeface="Consolas"/>
                <a:sym typeface="Consolas"/>
              </a:rPr>
              <a:t>for x in range(0, 3):</a:t>
            </a:r>
            <a:endParaRPr b="1" sz="1800">
              <a:solidFill>
                <a:srgbClr val="666666"/>
              </a:solidFill>
              <a:latin typeface="Consolas"/>
              <a:ea typeface="Consolas"/>
              <a:cs typeface="Consolas"/>
              <a:sym typeface="Consolas"/>
            </a:endParaRPr>
          </a:p>
          <a:p>
            <a:pPr indent="0" lvl="0" marL="0" rtl="0" algn="l">
              <a:spcBef>
                <a:spcPts val="0"/>
              </a:spcBef>
              <a:spcAft>
                <a:spcPts val="0"/>
              </a:spcAft>
              <a:buNone/>
            </a:pPr>
            <a:r>
              <a:rPr b="1" lang="en" sz="1800">
                <a:solidFill>
                  <a:srgbClr val="666666"/>
                </a:solidFill>
                <a:latin typeface="Consolas"/>
                <a:ea typeface="Consolas"/>
                <a:cs typeface="Consolas"/>
                <a:sym typeface="Consolas"/>
              </a:rPr>
              <a:t>    for y in range(0,5):</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       print ("Let's go %d %d" % (x,y))</a:t>
            </a:r>
            <a:br>
              <a:rPr lang="en" sz="1800">
                <a:latin typeface="Consolas"/>
                <a:ea typeface="Consolas"/>
                <a:cs typeface="Consolas"/>
                <a:sym typeface="Consolas"/>
              </a:rPr>
            </a:br>
            <a:br>
              <a:rPr lang="en" sz="1800">
                <a:latin typeface="Consolas"/>
                <a:ea typeface="Consolas"/>
                <a:cs typeface="Consolas"/>
                <a:sym typeface="Consolas"/>
              </a:rPr>
            </a:br>
            <a:br>
              <a:rPr lang="en" sz="1800">
                <a:latin typeface="Consolas"/>
                <a:ea typeface="Consolas"/>
                <a:cs typeface="Consolas"/>
                <a:sym typeface="Consolas"/>
              </a:rPr>
            </a:br>
            <a:br>
              <a:rPr lang="en" sz="1800">
                <a:latin typeface="Consolas"/>
                <a:ea typeface="Consolas"/>
                <a:cs typeface="Consolas"/>
                <a:sym typeface="Consolas"/>
              </a:rPr>
            </a:br>
            <a:br>
              <a:rPr lang="en" sz="1800">
                <a:latin typeface="Consolas"/>
                <a:ea typeface="Consolas"/>
                <a:cs typeface="Consolas"/>
                <a:sym typeface="Consolas"/>
              </a:rPr>
            </a:br>
            <a:endParaRPr sz="1800">
              <a:latin typeface="Consolas"/>
              <a:ea typeface="Consolas"/>
              <a:cs typeface="Consolas"/>
              <a:sym typeface="Consolas"/>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6" name="Shape 386"/>
        <p:cNvGrpSpPr/>
        <p:nvPr/>
      </p:nvGrpSpPr>
      <p:grpSpPr>
        <a:xfrm>
          <a:off x="0" y="0"/>
          <a:ext cx="0" cy="0"/>
          <a:chOff x="0" y="0"/>
          <a:chExt cx="0" cy="0"/>
        </a:xfrm>
      </p:grpSpPr>
      <p:sp>
        <p:nvSpPr>
          <p:cNvPr id="387" name="Google Shape;387;p55"/>
          <p:cNvSpPr txBox="1"/>
          <p:nvPr>
            <p:ph type="title"/>
          </p:nvPr>
        </p:nvSpPr>
        <p:spPr>
          <a:xfrm>
            <a:off x="785550" y="333151"/>
            <a:ext cx="6781800" cy="603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Exercise:</a:t>
            </a:r>
            <a:endParaRPr/>
          </a:p>
        </p:txBody>
      </p:sp>
      <p:sp>
        <p:nvSpPr>
          <p:cNvPr id="388" name="Google Shape;388;p55"/>
          <p:cNvSpPr txBox="1"/>
          <p:nvPr>
            <p:ph idx="1" type="body"/>
          </p:nvPr>
        </p:nvSpPr>
        <p:spPr>
          <a:xfrm>
            <a:off x="800100" y="1114422"/>
            <a:ext cx="7543800" cy="2914800"/>
          </a:xfrm>
          <a:prstGeom prst="rect">
            <a:avLst/>
          </a:prstGeom>
        </p:spPr>
        <p:txBody>
          <a:bodyPr anchorCtr="0" anchor="t" bIns="91425" lIns="91425" spcFirstLastPara="1" rIns="91425" wrap="square" tIns="91425">
            <a:noAutofit/>
          </a:bodyPr>
          <a:lstStyle/>
          <a:p>
            <a:pPr indent="0" lvl="0" marL="152400" rtl="0" algn="l">
              <a:spcBef>
                <a:spcPts val="1000"/>
              </a:spcBef>
              <a:spcAft>
                <a:spcPts val="0"/>
              </a:spcAft>
              <a:buNone/>
            </a:pPr>
            <a:r>
              <a:rPr lang="en"/>
              <a:t>using nested for-loops and nested if statements, write a program that loops from 3 to 1000 and print out the number if it is a prime number. </a:t>
            </a:r>
            <a:endParaRPr/>
          </a:p>
          <a:p>
            <a:pPr indent="0" lvl="0" marL="152400" rtl="0" algn="l">
              <a:spcBef>
                <a:spcPts val="1000"/>
              </a:spcBef>
              <a:spcAft>
                <a:spcPts val="0"/>
              </a:spcAft>
              <a:buNone/>
            </a:pPr>
            <a:r>
              <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3" name="Shape 393"/>
        <p:cNvGrpSpPr/>
        <p:nvPr/>
      </p:nvGrpSpPr>
      <p:grpSpPr>
        <a:xfrm>
          <a:off x="0" y="0"/>
          <a:ext cx="0" cy="0"/>
          <a:chOff x="0" y="0"/>
          <a:chExt cx="0" cy="0"/>
        </a:xfrm>
      </p:grpSpPr>
      <p:sp>
        <p:nvSpPr>
          <p:cNvPr id="394" name="Google Shape;394;p56"/>
          <p:cNvSpPr txBox="1"/>
          <p:nvPr>
            <p:ph type="title"/>
          </p:nvPr>
        </p:nvSpPr>
        <p:spPr>
          <a:xfrm>
            <a:off x="785550" y="333151"/>
            <a:ext cx="6781800" cy="603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Exercise:</a:t>
            </a:r>
            <a:endParaRPr/>
          </a:p>
        </p:txBody>
      </p:sp>
      <p:sp>
        <p:nvSpPr>
          <p:cNvPr id="395" name="Google Shape;395;p56"/>
          <p:cNvSpPr txBox="1"/>
          <p:nvPr>
            <p:ph idx="1" type="body"/>
          </p:nvPr>
        </p:nvSpPr>
        <p:spPr>
          <a:xfrm>
            <a:off x="800100" y="1114422"/>
            <a:ext cx="7543800" cy="29148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t>using a for loop, find the triples that satisfies:</a:t>
            </a:r>
            <a:endParaRPr/>
          </a:p>
          <a:p>
            <a:pPr indent="0" lvl="0" marL="0" rtl="0" algn="l">
              <a:spcBef>
                <a:spcPts val="1000"/>
              </a:spcBef>
              <a:spcAft>
                <a:spcPts val="0"/>
              </a:spcAft>
              <a:buNone/>
            </a:pPr>
            <a:r>
              <a:rPr lang="en"/>
              <a:t>   a*a + b*b = c*c</a:t>
            </a:r>
            <a:endParaRPr/>
          </a:p>
          <a:p>
            <a:pPr indent="0" lvl="0" marL="0" rtl="0" algn="l">
              <a:spcBef>
                <a:spcPts val="1000"/>
              </a:spcBef>
              <a:spcAft>
                <a:spcPts val="0"/>
              </a:spcAft>
              <a:buNone/>
            </a:pPr>
            <a:r>
              <a:rPr lang="en"/>
              <a:t>where</a:t>
            </a:r>
            <a:endParaRPr/>
          </a:p>
          <a:p>
            <a:pPr indent="0" lvl="0" marL="0" rtl="0" algn="l">
              <a:spcBef>
                <a:spcPts val="1000"/>
              </a:spcBef>
              <a:spcAft>
                <a:spcPts val="0"/>
              </a:spcAft>
              <a:buNone/>
            </a:pPr>
            <a:r>
              <a:rPr lang="en"/>
              <a:t>   0 &lt; a &lt; 100</a:t>
            </a:r>
            <a:br>
              <a:rPr lang="en"/>
            </a:br>
            <a:r>
              <a:rPr lang="en"/>
              <a:t>   0 &lt; b &lt; 100</a:t>
            </a:r>
            <a:endParaRPr/>
          </a:p>
          <a:p>
            <a:pPr indent="0" lvl="0" marL="152400" rtl="0" algn="l">
              <a:spcBef>
                <a:spcPts val="1000"/>
              </a:spcBef>
              <a:spcAft>
                <a:spcPts val="0"/>
              </a:spcAft>
              <a:buNone/>
            </a:pPr>
            <a:r>
              <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9" name="Shape 399"/>
        <p:cNvGrpSpPr/>
        <p:nvPr/>
      </p:nvGrpSpPr>
      <p:grpSpPr>
        <a:xfrm>
          <a:off x="0" y="0"/>
          <a:ext cx="0" cy="0"/>
          <a:chOff x="0" y="0"/>
          <a:chExt cx="0" cy="0"/>
        </a:xfrm>
      </p:grpSpPr>
      <p:sp>
        <p:nvSpPr>
          <p:cNvPr id="400" name="Google Shape;400;p57"/>
          <p:cNvSpPr txBox="1"/>
          <p:nvPr>
            <p:ph type="title"/>
          </p:nvPr>
        </p:nvSpPr>
        <p:spPr>
          <a:xfrm>
            <a:off x="762000" y="381675"/>
            <a:ext cx="7543800" cy="591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Python - </a:t>
            </a:r>
            <a:r>
              <a:rPr i="1" lang="en" sz="3000"/>
              <a:t>While Loops</a:t>
            </a:r>
            <a:endParaRPr b="1" i="0" sz="3000" u="none" cap="none" strike="noStrike">
              <a:solidFill>
                <a:srgbClr val="262626"/>
              </a:solidFill>
              <a:latin typeface="Carme"/>
              <a:ea typeface="Carme"/>
              <a:cs typeface="Carme"/>
              <a:sym typeface="Carme"/>
            </a:endParaRPr>
          </a:p>
        </p:txBody>
      </p:sp>
      <p:sp>
        <p:nvSpPr>
          <p:cNvPr id="401" name="Google Shape;401;p57"/>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
        <p:nvSpPr>
          <p:cNvPr id="402" name="Google Shape;402;p57"/>
          <p:cNvSpPr txBox="1"/>
          <p:nvPr>
            <p:ph idx="1" type="body"/>
          </p:nvPr>
        </p:nvSpPr>
        <p:spPr>
          <a:xfrm>
            <a:off x="800100" y="1034190"/>
            <a:ext cx="7543800" cy="4797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lang="en" sz="1800">
                <a:solidFill>
                  <a:srgbClr val="000000"/>
                </a:solidFill>
              </a:rPr>
              <a:t>Sometimes we need to loop while a condition is true...</a:t>
            </a:r>
            <a:br>
              <a:rPr lang="en" sz="1800">
                <a:solidFill>
                  <a:srgbClr val="000000"/>
                </a:solidFill>
              </a:rPr>
            </a:br>
            <a:endParaRPr sz="1800">
              <a:solidFill>
                <a:srgbClr val="000000"/>
              </a:solidFill>
            </a:endParaRPr>
          </a:p>
          <a:p>
            <a:pPr indent="0" lvl="0" marL="0" rtl="0" algn="l">
              <a:lnSpc>
                <a:spcPct val="115000"/>
              </a:lnSpc>
              <a:spcBef>
                <a:spcPts val="0"/>
              </a:spcBef>
              <a:spcAft>
                <a:spcPts val="0"/>
              </a:spcAft>
              <a:buNone/>
            </a:pPr>
            <a:r>
              <a:rPr lang="en" sz="1800">
                <a:solidFill>
                  <a:srgbClr val="000000"/>
                </a:solidFill>
              </a:rPr>
              <a:t>(remember to indent!)</a:t>
            </a:r>
            <a:endParaRPr sz="1800">
              <a:solidFill>
                <a:srgbClr val="000000"/>
              </a:solidFill>
            </a:endParaRPr>
          </a:p>
          <a:p>
            <a:pPr indent="0" lvl="0" marL="457200" marR="0" rtl="0" algn="l">
              <a:lnSpc>
                <a:spcPct val="100000"/>
              </a:lnSpc>
              <a:spcBef>
                <a:spcPts val="480"/>
              </a:spcBef>
              <a:spcAft>
                <a:spcPts val="0"/>
              </a:spcAft>
              <a:buNone/>
            </a:pPr>
            <a:br>
              <a:rPr lang="en"/>
            </a:br>
            <a:endParaRPr/>
          </a:p>
        </p:txBody>
      </p:sp>
      <p:sp>
        <p:nvSpPr>
          <p:cNvPr id="403" name="Google Shape;403;p57"/>
          <p:cNvSpPr txBox="1"/>
          <p:nvPr/>
        </p:nvSpPr>
        <p:spPr>
          <a:xfrm>
            <a:off x="882300" y="2115563"/>
            <a:ext cx="7461600" cy="2205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666666"/>
                </a:solidFill>
                <a:latin typeface="Consolas"/>
                <a:ea typeface="Consolas"/>
                <a:cs typeface="Consolas"/>
                <a:sym typeface="Consolas"/>
              </a:rPr>
              <a:t>i = 0    			# Initialization</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while (i &lt; 10):	# Condition</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    print (i)		# do_something</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    i = i + 1		# Why do we need this?</a:t>
            </a:r>
            <a:br>
              <a:rPr b="1" lang="en" sz="1800">
                <a:solidFill>
                  <a:srgbClr val="666666"/>
                </a:solidFill>
                <a:latin typeface="Consolas"/>
                <a:ea typeface="Consolas"/>
                <a:cs typeface="Consolas"/>
                <a:sym typeface="Consolas"/>
              </a:rPr>
            </a:br>
            <a:br>
              <a:rPr b="1" lang="en" sz="1800">
                <a:solidFill>
                  <a:srgbClr val="666666"/>
                </a:solidFill>
                <a:latin typeface="Consolas"/>
                <a:ea typeface="Consolas"/>
                <a:cs typeface="Consolas"/>
                <a:sym typeface="Consolas"/>
              </a:rPr>
            </a:br>
            <a:br>
              <a:rPr b="1" lang="en" sz="1800">
                <a:solidFill>
                  <a:srgbClr val="666666"/>
                </a:solidFill>
                <a:latin typeface="Consolas"/>
                <a:ea typeface="Consolas"/>
                <a:cs typeface="Consolas"/>
                <a:sym typeface="Consolas"/>
              </a:rPr>
            </a:br>
            <a:br>
              <a:rPr b="1" lang="en" sz="1800">
                <a:solidFill>
                  <a:srgbClr val="666666"/>
                </a:solidFill>
                <a:latin typeface="Consolas"/>
                <a:ea typeface="Consolas"/>
                <a:cs typeface="Consolas"/>
                <a:sym typeface="Consolas"/>
              </a:rPr>
            </a:br>
            <a:br>
              <a:rPr b="1" lang="en" sz="1800">
                <a:solidFill>
                  <a:srgbClr val="666666"/>
                </a:solidFill>
                <a:latin typeface="Consolas"/>
                <a:ea typeface="Consolas"/>
                <a:cs typeface="Consolas"/>
                <a:sym typeface="Consolas"/>
              </a:rPr>
            </a:br>
            <a:br>
              <a:rPr b="1" lang="en" sz="1800">
                <a:solidFill>
                  <a:srgbClr val="666666"/>
                </a:solidFill>
                <a:latin typeface="Consolas"/>
                <a:ea typeface="Consolas"/>
                <a:cs typeface="Consolas"/>
                <a:sym typeface="Consolas"/>
              </a:rPr>
            </a:br>
            <a:endParaRPr b="1" sz="1800">
              <a:solidFill>
                <a:srgbClr val="666666"/>
              </a:solidFill>
              <a:latin typeface="Consolas"/>
              <a:ea typeface="Consolas"/>
              <a:cs typeface="Consolas"/>
              <a:sym typeface="Consolas"/>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8" name="Shape 408"/>
        <p:cNvGrpSpPr/>
        <p:nvPr/>
      </p:nvGrpSpPr>
      <p:grpSpPr>
        <a:xfrm>
          <a:off x="0" y="0"/>
          <a:ext cx="0" cy="0"/>
          <a:chOff x="0" y="0"/>
          <a:chExt cx="0" cy="0"/>
        </a:xfrm>
      </p:grpSpPr>
      <p:sp>
        <p:nvSpPr>
          <p:cNvPr id="409" name="Google Shape;409;p58"/>
          <p:cNvSpPr txBox="1"/>
          <p:nvPr>
            <p:ph type="title"/>
          </p:nvPr>
        </p:nvSpPr>
        <p:spPr>
          <a:xfrm>
            <a:off x="785550" y="333151"/>
            <a:ext cx="6781800" cy="603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Exercise:</a:t>
            </a:r>
            <a:endParaRPr/>
          </a:p>
        </p:txBody>
      </p:sp>
      <p:sp>
        <p:nvSpPr>
          <p:cNvPr id="410" name="Google Shape;410;p58"/>
          <p:cNvSpPr txBox="1"/>
          <p:nvPr>
            <p:ph idx="1" type="body"/>
          </p:nvPr>
        </p:nvSpPr>
        <p:spPr>
          <a:xfrm>
            <a:off x="800100" y="1114422"/>
            <a:ext cx="7543800" cy="29148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a:t>using a while loop, find the prime numbers less than 1000</a:t>
            </a:r>
            <a:endParaRPr/>
          </a:p>
          <a:p>
            <a:pPr indent="0" lvl="0" marL="0" rtl="0" algn="l">
              <a:spcBef>
                <a:spcPts val="1000"/>
              </a:spcBef>
              <a:spcAft>
                <a:spcPts val="0"/>
              </a:spcAft>
              <a:buNone/>
            </a:pPr>
            <a:r>
              <a:t/>
            </a:r>
            <a:endParaRPr/>
          </a:p>
          <a:p>
            <a:pPr indent="0" lvl="0" marL="152400" rtl="0" algn="l">
              <a:spcBef>
                <a:spcPts val="1000"/>
              </a:spcBef>
              <a:spcAft>
                <a:spcPts val="0"/>
              </a:spcAft>
              <a:buNone/>
            </a:pPr>
            <a:r>
              <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4" name="Shape 414"/>
        <p:cNvGrpSpPr/>
        <p:nvPr/>
      </p:nvGrpSpPr>
      <p:grpSpPr>
        <a:xfrm>
          <a:off x="0" y="0"/>
          <a:ext cx="0" cy="0"/>
          <a:chOff x="0" y="0"/>
          <a:chExt cx="0" cy="0"/>
        </a:xfrm>
      </p:grpSpPr>
      <p:sp>
        <p:nvSpPr>
          <p:cNvPr id="415" name="Google Shape;415;p59"/>
          <p:cNvSpPr txBox="1"/>
          <p:nvPr>
            <p:ph type="title"/>
          </p:nvPr>
        </p:nvSpPr>
        <p:spPr>
          <a:xfrm>
            <a:off x="762000" y="381675"/>
            <a:ext cx="7543800" cy="591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Python - </a:t>
            </a:r>
            <a:r>
              <a:rPr i="1" lang="en" sz="3000"/>
              <a:t>lists</a:t>
            </a:r>
            <a:endParaRPr b="1" i="0" sz="3000" u="none" cap="none" strike="noStrike">
              <a:solidFill>
                <a:srgbClr val="262626"/>
              </a:solidFill>
              <a:latin typeface="Carme"/>
              <a:ea typeface="Carme"/>
              <a:cs typeface="Carme"/>
              <a:sym typeface="Carme"/>
            </a:endParaRPr>
          </a:p>
        </p:txBody>
      </p:sp>
      <p:sp>
        <p:nvSpPr>
          <p:cNvPr id="416" name="Google Shape;416;p59"/>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
        <p:nvSpPr>
          <p:cNvPr id="417" name="Google Shape;417;p59"/>
          <p:cNvSpPr txBox="1"/>
          <p:nvPr>
            <p:ph idx="1" type="body"/>
          </p:nvPr>
        </p:nvSpPr>
        <p:spPr>
          <a:xfrm>
            <a:off x="800100" y="1034209"/>
            <a:ext cx="7543800" cy="116340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480"/>
              </a:spcBef>
              <a:spcAft>
                <a:spcPts val="0"/>
              </a:spcAft>
              <a:buClr>
                <a:srgbClr val="000000"/>
              </a:buClr>
              <a:buSzPts val="1800"/>
              <a:buNone/>
            </a:pPr>
            <a:r>
              <a:rPr lang="en" sz="1800">
                <a:solidFill>
                  <a:srgbClr val="000000"/>
                </a:solidFill>
              </a:rPr>
              <a:t>A list is a sequence, where each element is assigned a position (index)</a:t>
            </a:r>
            <a:endParaRPr sz="1800">
              <a:solidFill>
                <a:srgbClr val="000000"/>
              </a:solidFill>
            </a:endParaRPr>
          </a:p>
          <a:p>
            <a:pPr indent="-228600" lvl="0" marL="457200" marR="0" rtl="0" algn="l">
              <a:lnSpc>
                <a:spcPct val="100000"/>
              </a:lnSpc>
              <a:spcBef>
                <a:spcPts val="0"/>
              </a:spcBef>
              <a:spcAft>
                <a:spcPts val="0"/>
              </a:spcAft>
              <a:buClr>
                <a:srgbClr val="000000"/>
              </a:buClr>
              <a:buSzPts val="1800"/>
              <a:buNone/>
            </a:pPr>
            <a:r>
              <a:rPr lang="en" sz="1800">
                <a:solidFill>
                  <a:srgbClr val="000000"/>
                </a:solidFill>
              </a:rPr>
              <a:t>First position is 0. You can access each position using []</a:t>
            </a:r>
            <a:endParaRPr sz="1800">
              <a:solidFill>
                <a:srgbClr val="000000"/>
              </a:solidFill>
            </a:endParaRPr>
          </a:p>
          <a:p>
            <a:pPr indent="-228600" lvl="0" marL="457200" marR="0" rtl="0" algn="l">
              <a:lnSpc>
                <a:spcPct val="100000"/>
              </a:lnSpc>
              <a:spcBef>
                <a:spcPts val="0"/>
              </a:spcBef>
              <a:spcAft>
                <a:spcPts val="0"/>
              </a:spcAft>
              <a:buClr>
                <a:srgbClr val="000000"/>
              </a:buClr>
              <a:buSzPts val="1800"/>
              <a:buNone/>
            </a:pPr>
            <a:r>
              <a:rPr lang="en" sz="1800">
                <a:solidFill>
                  <a:srgbClr val="000000"/>
                </a:solidFill>
              </a:rPr>
              <a:t>Elements in the list can be of different type</a:t>
            </a:r>
            <a:br>
              <a:rPr lang="en" sz="1800">
                <a:solidFill>
                  <a:srgbClr val="000000"/>
                </a:solidFill>
              </a:rPr>
            </a:br>
            <a:endParaRPr/>
          </a:p>
        </p:txBody>
      </p:sp>
      <p:sp>
        <p:nvSpPr>
          <p:cNvPr id="418" name="Google Shape;418;p59"/>
          <p:cNvSpPr txBox="1"/>
          <p:nvPr/>
        </p:nvSpPr>
        <p:spPr>
          <a:xfrm>
            <a:off x="882300" y="2045363"/>
            <a:ext cx="7461600" cy="2276100"/>
          </a:xfrm>
          <a:prstGeom prst="rect">
            <a:avLst/>
          </a:prstGeom>
          <a:noFill/>
          <a:ln>
            <a:noFill/>
          </a:ln>
        </p:spPr>
        <p:txBody>
          <a:bodyPr anchorCtr="0" anchor="t" bIns="91425" lIns="91425" spcFirstLastPara="1" rIns="91425" wrap="square" tIns="91425">
            <a:noAutofit/>
          </a:bodyPr>
          <a:lstStyle/>
          <a:p>
            <a:pPr indent="457200" lvl="0" marL="0" rtl="0" algn="l">
              <a:spcBef>
                <a:spcPts val="0"/>
              </a:spcBef>
              <a:spcAft>
                <a:spcPts val="0"/>
              </a:spcAft>
              <a:buNone/>
            </a:pPr>
            <a:r>
              <a:rPr b="1" lang="en" sz="1800">
                <a:solidFill>
                  <a:srgbClr val="666666"/>
                </a:solidFill>
                <a:latin typeface="Consolas"/>
                <a:ea typeface="Consolas"/>
                <a:cs typeface="Consolas"/>
                <a:sym typeface="Consolas"/>
              </a:rPr>
              <a:t>mylist1 = [“first item”, “second item”]</a:t>
            </a:r>
            <a:endParaRPr b="1" sz="1800">
              <a:solidFill>
                <a:srgbClr val="666666"/>
              </a:solidFill>
              <a:latin typeface="Consolas"/>
              <a:ea typeface="Consolas"/>
              <a:cs typeface="Consolas"/>
              <a:sym typeface="Consolas"/>
            </a:endParaRPr>
          </a:p>
          <a:p>
            <a:pPr indent="457200" lvl="0" marL="0" rtl="0" algn="l">
              <a:spcBef>
                <a:spcPts val="0"/>
              </a:spcBef>
              <a:spcAft>
                <a:spcPts val="0"/>
              </a:spcAft>
              <a:buNone/>
            </a:pPr>
            <a:r>
              <a:rPr b="1" lang="en" sz="1800">
                <a:solidFill>
                  <a:srgbClr val="666666"/>
                </a:solidFill>
                <a:latin typeface="Consolas"/>
                <a:ea typeface="Consolas"/>
                <a:cs typeface="Consolas"/>
                <a:sym typeface="Consolas"/>
              </a:rPr>
              <a:t>mylist2 = [1, 2, 3, 4]</a:t>
            </a:r>
            <a:endParaRPr b="1" sz="1800">
              <a:solidFill>
                <a:srgbClr val="666666"/>
              </a:solidFill>
              <a:latin typeface="Consolas"/>
              <a:ea typeface="Consolas"/>
              <a:cs typeface="Consolas"/>
              <a:sym typeface="Consolas"/>
            </a:endParaRPr>
          </a:p>
          <a:p>
            <a:pPr indent="457200" lvl="0" marL="0" rtl="0" algn="l">
              <a:spcBef>
                <a:spcPts val="0"/>
              </a:spcBef>
              <a:spcAft>
                <a:spcPts val="0"/>
              </a:spcAft>
              <a:buNone/>
            </a:pPr>
            <a:r>
              <a:rPr b="1" lang="en" sz="1800">
                <a:solidFill>
                  <a:srgbClr val="666666"/>
                </a:solidFill>
                <a:latin typeface="Consolas"/>
                <a:ea typeface="Consolas"/>
                <a:cs typeface="Consolas"/>
                <a:sym typeface="Consolas"/>
              </a:rPr>
              <a:t>mylist3 = [“first”, “second”, 3]</a:t>
            </a:r>
            <a:endParaRPr b="1" sz="1800">
              <a:solidFill>
                <a:srgbClr val="666666"/>
              </a:solidFill>
              <a:latin typeface="Consolas"/>
              <a:ea typeface="Consolas"/>
              <a:cs typeface="Consolas"/>
              <a:sym typeface="Consolas"/>
            </a:endParaRPr>
          </a:p>
          <a:p>
            <a:pPr indent="457200" lvl="0" marL="0" rtl="0" algn="l">
              <a:spcBef>
                <a:spcPts val="0"/>
              </a:spcBef>
              <a:spcAft>
                <a:spcPts val="0"/>
              </a:spcAft>
              <a:buNone/>
            </a:pPr>
            <a:r>
              <a:rPr b="1" lang="en" sz="1800">
                <a:solidFill>
                  <a:srgbClr val="666666"/>
                </a:solidFill>
                <a:latin typeface="Consolas"/>
                <a:ea typeface="Consolas"/>
                <a:cs typeface="Consolas"/>
                <a:sym typeface="Consolas"/>
              </a:rPr>
              <a:t>print(mylist1[0], mylist1[1])</a:t>
            </a:r>
            <a:endParaRPr b="1" sz="1800">
              <a:solidFill>
                <a:srgbClr val="666666"/>
              </a:solidFill>
              <a:latin typeface="Consolas"/>
              <a:ea typeface="Consolas"/>
              <a:cs typeface="Consolas"/>
              <a:sym typeface="Consolas"/>
            </a:endParaRPr>
          </a:p>
          <a:p>
            <a:pPr indent="457200" lvl="0" marL="0" rtl="0" algn="l">
              <a:spcBef>
                <a:spcPts val="0"/>
              </a:spcBef>
              <a:spcAft>
                <a:spcPts val="0"/>
              </a:spcAft>
              <a:buNone/>
            </a:pPr>
            <a:r>
              <a:rPr b="1" lang="en" sz="1800">
                <a:solidFill>
                  <a:srgbClr val="666666"/>
                </a:solidFill>
                <a:latin typeface="Consolas"/>
                <a:ea typeface="Consolas"/>
                <a:cs typeface="Consolas"/>
                <a:sym typeface="Consolas"/>
              </a:rPr>
              <a:t>print(mylist2[0])</a:t>
            </a:r>
            <a:endParaRPr b="1" sz="1800">
              <a:solidFill>
                <a:srgbClr val="666666"/>
              </a:solidFill>
              <a:latin typeface="Consolas"/>
              <a:ea typeface="Consolas"/>
              <a:cs typeface="Consolas"/>
              <a:sym typeface="Consolas"/>
            </a:endParaRPr>
          </a:p>
          <a:p>
            <a:pPr indent="457200" lvl="0" marL="0" rtl="0" algn="l">
              <a:spcBef>
                <a:spcPts val="0"/>
              </a:spcBef>
              <a:spcAft>
                <a:spcPts val="0"/>
              </a:spcAft>
              <a:buNone/>
            </a:pPr>
            <a:r>
              <a:rPr b="1" lang="en" sz="1800">
                <a:solidFill>
                  <a:srgbClr val="666666"/>
                </a:solidFill>
                <a:latin typeface="Consolas"/>
                <a:ea typeface="Consolas"/>
                <a:cs typeface="Consolas"/>
                <a:sym typeface="Consolas"/>
              </a:rPr>
              <a:t>print(mylist3)</a:t>
            </a:r>
            <a:endParaRPr b="1" sz="1800">
              <a:solidFill>
                <a:srgbClr val="666666"/>
              </a:solidFill>
              <a:latin typeface="Consolas"/>
              <a:ea typeface="Consolas"/>
              <a:cs typeface="Consolas"/>
              <a:sym typeface="Consolas"/>
            </a:endParaRPr>
          </a:p>
          <a:p>
            <a:pPr indent="457200" lvl="0" marL="0" rtl="0" algn="l">
              <a:spcBef>
                <a:spcPts val="0"/>
              </a:spcBef>
              <a:spcAft>
                <a:spcPts val="0"/>
              </a:spcAft>
              <a:buNone/>
            </a:pPr>
            <a:r>
              <a:rPr b="1" lang="en" sz="1800">
                <a:solidFill>
                  <a:srgbClr val="666666"/>
                </a:solidFill>
                <a:latin typeface="Consolas"/>
                <a:ea typeface="Consolas"/>
                <a:cs typeface="Consolas"/>
                <a:sym typeface="Consolas"/>
              </a:rPr>
              <a:t>print(mylist3[0], mylist3[1], mylist3[2])</a:t>
            </a:r>
            <a:endParaRPr b="1" sz="1800">
              <a:solidFill>
                <a:srgbClr val="666666"/>
              </a:solidFill>
              <a:latin typeface="Consolas"/>
              <a:ea typeface="Consolas"/>
              <a:cs typeface="Consolas"/>
              <a:sym typeface="Consolas"/>
            </a:endParaRPr>
          </a:p>
          <a:p>
            <a:pPr indent="457200" lvl="0" marL="0" rtl="0" algn="l">
              <a:spcBef>
                <a:spcPts val="0"/>
              </a:spcBef>
              <a:spcAft>
                <a:spcPts val="0"/>
              </a:spcAft>
              <a:buNone/>
            </a:pPr>
            <a:r>
              <a:rPr b="1" lang="en" sz="1800">
                <a:solidFill>
                  <a:srgbClr val="666666"/>
                </a:solidFill>
                <a:latin typeface="Consolas"/>
                <a:ea typeface="Consolas"/>
                <a:cs typeface="Consolas"/>
                <a:sym typeface="Consolas"/>
              </a:rPr>
              <a:t>print(mylist2[0] + mylist3[2])</a:t>
            </a:r>
            <a:br>
              <a:rPr lang="en" sz="1800">
                <a:latin typeface="Consolas"/>
                <a:ea typeface="Consolas"/>
                <a:cs typeface="Consolas"/>
                <a:sym typeface="Consolas"/>
              </a:rPr>
            </a:br>
            <a:br>
              <a:rPr lang="en" sz="1800">
                <a:latin typeface="Consolas"/>
                <a:ea typeface="Consolas"/>
                <a:cs typeface="Consolas"/>
                <a:sym typeface="Consolas"/>
              </a:rPr>
            </a:br>
            <a:br>
              <a:rPr lang="en" sz="1800">
                <a:latin typeface="Consolas"/>
                <a:ea typeface="Consolas"/>
                <a:cs typeface="Consolas"/>
                <a:sym typeface="Consolas"/>
              </a:rPr>
            </a:br>
            <a:br>
              <a:rPr lang="en" sz="1800">
                <a:latin typeface="Consolas"/>
                <a:ea typeface="Consolas"/>
                <a:cs typeface="Consolas"/>
                <a:sym typeface="Consolas"/>
              </a:rPr>
            </a:br>
            <a:br>
              <a:rPr lang="en" sz="1800">
                <a:latin typeface="Consolas"/>
                <a:ea typeface="Consolas"/>
                <a:cs typeface="Consolas"/>
                <a:sym typeface="Consolas"/>
              </a:rPr>
            </a:br>
            <a:endParaRPr sz="1800">
              <a:latin typeface="Consolas"/>
              <a:ea typeface="Consolas"/>
              <a:cs typeface="Consolas"/>
              <a:sym typeface="Consolas"/>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2" name="Shape 422"/>
        <p:cNvGrpSpPr/>
        <p:nvPr/>
      </p:nvGrpSpPr>
      <p:grpSpPr>
        <a:xfrm>
          <a:off x="0" y="0"/>
          <a:ext cx="0" cy="0"/>
          <a:chOff x="0" y="0"/>
          <a:chExt cx="0" cy="0"/>
        </a:xfrm>
      </p:grpSpPr>
      <p:sp>
        <p:nvSpPr>
          <p:cNvPr id="423" name="Google Shape;423;p60"/>
          <p:cNvSpPr txBox="1"/>
          <p:nvPr>
            <p:ph type="title"/>
          </p:nvPr>
        </p:nvSpPr>
        <p:spPr>
          <a:xfrm>
            <a:off x="762000" y="381675"/>
            <a:ext cx="7543800" cy="591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Python - </a:t>
            </a:r>
            <a:r>
              <a:rPr i="1" lang="en" sz="3000"/>
              <a:t>lists</a:t>
            </a:r>
            <a:endParaRPr b="1" i="0" sz="3000" u="none" cap="none" strike="noStrike">
              <a:solidFill>
                <a:srgbClr val="262626"/>
              </a:solidFill>
              <a:latin typeface="Carme"/>
              <a:ea typeface="Carme"/>
              <a:cs typeface="Carme"/>
              <a:sym typeface="Carme"/>
            </a:endParaRPr>
          </a:p>
        </p:txBody>
      </p:sp>
      <p:sp>
        <p:nvSpPr>
          <p:cNvPr id="424" name="Google Shape;424;p60"/>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
        <p:nvSpPr>
          <p:cNvPr id="425" name="Google Shape;425;p60"/>
          <p:cNvSpPr txBox="1"/>
          <p:nvPr>
            <p:ph idx="1" type="body"/>
          </p:nvPr>
        </p:nvSpPr>
        <p:spPr>
          <a:xfrm>
            <a:off x="800100" y="1034215"/>
            <a:ext cx="7543800" cy="183330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480"/>
              </a:spcBef>
              <a:spcAft>
                <a:spcPts val="0"/>
              </a:spcAft>
              <a:buClr>
                <a:srgbClr val="000000"/>
              </a:buClr>
              <a:buSzPts val="1800"/>
              <a:buNone/>
            </a:pPr>
            <a:r>
              <a:rPr lang="en" sz="1800">
                <a:solidFill>
                  <a:srgbClr val="000000"/>
                </a:solidFill>
              </a:rPr>
              <a:t>It’s possible to use slicing:</a:t>
            </a:r>
            <a:br>
              <a:rPr lang="en" sz="1800">
                <a:solidFill>
                  <a:srgbClr val="000000"/>
                </a:solidFill>
              </a:rPr>
            </a:br>
            <a:r>
              <a:rPr b="1" lang="en" sz="1800">
                <a:solidFill>
                  <a:srgbClr val="666666"/>
                </a:solidFill>
                <a:latin typeface="Consolas"/>
                <a:ea typeface="Consolas"/>
                <a:cs typeface="Consolas"/>
                <a:sym typeface="Consolas"/>
              </a:rPr>
              <a:t>    print(mylist3[0:3])</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    print(mylist3)</a:t>
            </a:r>
            <a:endParaRPr b="1" sz="1800">
              <a:solidFill>
                <a:srgbClr val="666666"/>
              </a:solidFill>
            </a:endParaRPr>
          </a:p>
          <a:p>
            <a:pPr indent="-228600" lvl="0" marL="457200" marR="0" rtl="0" algn="l">
              <a:lnSpc>
                <a:spcPct val="100000"/>
              </a:lnSpc>
              <a:spcBef>
                <a:spcPts val="0"/>
              </a:spcBef>
              <a:spcAft>
                <a:spcPts val="0"/>
              </a:spcAft>
              <a:buClr>
                <a:srgbClr val="000000"/>
              </a:buClr>
              <a:buSzPts val="1800"/>
              <a:buNone/>
            </a:pPr>
            <a:r>
              <a:t/>
            </a:r>
            <a:endParaRPr sz="1800">
              <a:solidFill>
                <a:srgbClr val="000000"/>
              </a:solidFill>
            </a:endParaRPr>
          </a:p>
          <a:p>
            <a:pPr indent="-228600" lvl="0" marL="457200" marR="0" rtl="0" algn="l">
              <a:lnSpc>
                <a:spcPct val="100000"/>
              </a:lnSpc>
              <a:spcBef>
                <a:spcPts val="0"/>
              </a:spcBef>
              <a:spcAft>
                <a:spcPts val="0"/>
              </a:spcAft>
              <a:buClr>
                <a:srgbClr val="000000"/>
              </a:buClr>
              <a:buSzPts val="1800"/>
              <a:buNone/>
            </a:pPr>
            <a:r>
              <a:rPr lang="en" sz="1800">
                <a:solidFill>
                  <a:srgbClr val="000000"/>
                </a:solidFill>
              </a:rPr>
              <a:t>To change the value of an element in a list, simply assign it a new value:</a:t>
            </a:r>
            <a:br>
              <a:rPr lang="en" sz="1800">
                <a:solidFill>
                  <a:srgbClr val="000000"/>
                </a:solidFill>
              </a:rPr>
            </a:br>
            <a:r>
              <a:rPr lang="en" sz="1800">
                <a:solidFill>
                  <a:srgbClr val="000000"/>
                </a:solidFill>
                <a:latin typeface="Consolas"/>
                <a:ea typeface="Consolas"/>
                <a:cs typeface="Consolas"/>
                <a:sym typeface="Consolas"/>
              </a:rPr>
              <a:t>    </a:t>
            </a:r>
            <a:r>
              <a:rPr b="1" lang="en" sz="1800">
                <a:solidFill>
                  <a:srgbClr val="666666"/>
                </a:solidFill>
                <a:latin typeface="Consolas"/>
                <a:ea typeface="Consolas"/>
                <a:cs typeface="Consolas"/>
                <a:sym typeface="Consolas"/>
              </a:rPr>
              <a:t>mylist3[0] = 10</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    print(mylist3)</a:t>
            </a:r>
            <a:br>
              <a:rPr b="1" lang="en" sz="1800">
                <a:solidFill>
                  <a:srgbClr val="666666"/>
                </a:solidFill>
              </a:rPr>
            </a:br>
            <a:endParaRPr b="1">
              <a:solidFill>
                <a:srgbClr val="666666"/>
              </a:solidFill>
            </a:endParaRPr>
          </a:p>
        </p:txBody>
      </p:sp>
      <p:sp>
        <p:nvSpPr>
          <p:cNvPr id="426" name="Google Shape;426;p60"/>
          <p:cNvSpPr txBox="1"/>
          <p:nvPr/>
        </p:nvSpPr>
        <p:spPr>
          <a:xfrm>
            <a:off x="882300" y="3098138"/>
            <a:ext cx="7461600" cy="1223400"/>
          </a:xfrm>
          <a:prstGeom prst="rect">
            <a:avLst/>
          </a:prstGeom>
          <a:noFill/>
          <a:ln>
            <a:noFill/>
          </a:ln>
        </p:spPr>
        <p:txBody>
          <a:bodyPr anchorCtr="0" anchor="t" bIns="91425" lIns="91425" spcFirstLastPara="1" rIns="91425" wrap="square" tIns="91425">
            <a:noAutofit/>
          </a:bodyPr>
          <a:lstStyle/>
          <a:p>
            <a:pPr indent="457200" lvl="0" marL="0" rtl="0" algn="l">
              <a:spcBef>
                <a:spcPts val="0"/>
              </a:spcBef>
              <a:spcAft>
                <a:spcPts val="0"/>
              </a:spcAft>
              <a:buNone/>
            </a:pPr>
            <a:br>
              <a:rPr lang="en" sz="1800">
                <a:latin typeface="Consolas"/>
                <a:ea typeface="Consolas"/>
                <a:cs typeface="Consolas"/>
                <a:sym typeface="Consolas"/>
              </a:rPr>
            </a:br>
            <a:br>
              <a:rPr lang="en" sz="1800">
                <a:latin typeface="Consolas"/>
                <a:ea typeface="Consolas"/>
                <a:cs typeface="Consolas"/>
                <a:sym typeface="Consolas"/>
              </a:rPr>
            </a:br>
            <a:br>
              <a:rPr lang="en" sz="1800">
                <a:latin typeface="Consolas"/>
                <a:ea typeface="Consolas"/>
                <a:cs typeface="Consolas"/>
                <a:sym typeface="Consolas"/>
              </a:rPr>
            </a:br>
            <a:br>
              <a:rPr lang="en" sz="1800">
                <a:latin typeface="Consolas"/>
                <a:ea typeface="Consolas"/>
                <a:cs typeface="Consolas"/>
                <a:sym typeface="Consolas"/>
              </a:rPr>
            </a:br>
            <a:br>
              <a:rPr lang="en" sz="1800">
                <a:latin typeface="Consolas"/>
                <a:ea typeface="Consolas"/>
                <a:cs typeface="Consolas"/>
                <a:sym typeface="Consolas"/>
              </a:rPr>
            </a:br>
            <a:endParaRPr sz="1800">
              <a:latin typeface="Consolas"/>
              <a:ea typeface="Consolas"/>
              <a:cs typeface="Consolas"/>
              <a:sym typeface="Consolas"/>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0" name="Shape 430"/>
        <p:cNvGrpSpPr/>
        <p:nvPr/>
      </p:nvGrpSpPr>
      <p:grpSpPr>
        <a:xfrm>
          <a:off x="0" y="0"/>
          <a:ext cx="0" cy="0"/>
          <a:chOff x="0" y="0"/>
          <a:chExt cx="0" cy="0"/>
        </a:xfrm>
      </p:grpSpPr>
      <p:sp>
        <p:nvSpPr>
          <p:cNvPr id="431" name="Google Shape;431;p61"/>
          <p:cNvSpPr txBox="1"/>
          <p:nvPr>
            <p:ph type="title"/>
          </p:nvPr>
        </p:nvSpPr>
        <p:spPr>
          <a:xfrm>
            <a:off x="762000" y="381675"/>
            <a:ext cx="7543800" cy="591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Python - </a:t>
            </a:r>
            <a:r>
              <a:rPr i="1" lang="en" sz="3000"/>
              <a:t>lists</a:t>
            </a:r>
            <a:endParaRPr b="1" i="0" sz="3000" u="none" cap="none" strike="noStrike">
              <a:solidFill>
                <a:srgbClr val="262626"/>
              </a:solidFill>
              <a:latin typeface="Carme"/>
              <a:ea typeface="Carme"/>
              <a:cs typeface="Carme"/>
              <a:sym typeface="Carme"/>
            </a:endParaRPr>
          </a:p>
        </p:txBody>
      </p:sp>
      <p:sp>
        <p:nvSpPr>
          <p:cNvPr id="432" name="Google Shape;432;p61"/>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
        <p:nvSpPr>
          <p:cNvPr id="433" name="Google Shape;433;p61"/>
          <p:cNvSpPr txBox="1"/>
          <p:nvPr>
            <p:ph idx="1" type="body"/>
          </p:nvPr>
        </p:nvSpPr>
        <p:spPr>
          <a:xfrm>
            <a:off x="800100" y="1034211"/>
            <a:ext cx="7543800" cy="318690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480"/>
              </a:spcBef>
              <a:spcAft>
                <a:spcPts val="0"/>
              </a:spcAft>
              <a:buClr>
                <a:srgbClr val="000000"/>
              </a:buClr>
              <a:buSzPts val="1800"/>
              <a:buNone/>
            </a:pPr>
            <a:r>
              <a:rPr lang="en" sz="1800">
                <a:solidFill>
                  <a:srgbClr val="000000"/>
                </a:solidFill>
              </a:rPr>
              <a:t>There’s a function that returns the number of elements in a list</a:t>
            </a:r>
            <a:br>
              <a:rPr lang="en" sz="1800">
                <a:solidFill>
                  <a:srgbClr val="000000"/>
                </a:solidFill>
              </a:rPr>
            </a:br>
            <a:r>
              <a:rPr b="1" lang="en" sz="1800">
                <a:solidFill>
                  <a:srgbClr val="666666"/>
                </a:solidFill>
                <a:latin typeface="Consolas"/>
                <a:ea typeface="Consolas"/>
                <a:cs typeface="Consolas"/>
                <a:sym typeface="Consolas"/>
              </a:rPr>
              <a:t>    len(mylist2)</a:t>
            </a:r>
            <a:endParaRPr b="1" sz="1800">
              <a:solidFill>
                <a:srgbClr val="666666"/>
              </a:solidFill>
              <a:latin typeface="Consolas"/>
              <a:ea typeface="Consolas"/>
              <a:cs typeface="Consolas"/>
              <a:sym typeface="Consolas"/>
            </a:endParaRPr>
          </a:p>
          <a:p>
            <a:pPr indent="-228600" lvl="0" marL="457200" marR="0" rtl="0" algn="l">
              <a:lnSpc>
                <a:spcPct val="100000"/>
              </a:lnSpc>
              <a:spcBef>
                <a:spcPts val="0"/>
              </a:spcBef>
              <a:spcAft>
                <a:spcPts val="0"/>
              </a:spcAft>
              <a:buClr>
                <a:srgbClr val="000000"/>
              </a:buClr>
              <a:buSzPts val="1800"/>
              <a:buNone/>
            </a:pPr>
            <a:r>
              <a:t/>
            </a:r>
            <a:endParaRPr sz="1800">
              <a:solidFill>
                <a:srgbClr val="000000"/>
              </a:solidFill>
            </a:endParaRPr>
          </a:p>
          <a:p>
            <a:pPr indent="-228600" lvl="0" marL="457200" marR="0" rtl="0" algn="l">
              <a:lnSpc>
                <a:spcPct val="100000"/>
              </a:lnSpc>
              <a:spcBef>
                <a:spcPts val="0"/>
              </a:spcBef>
              <a:spcAft>
                <a:spcPts val="0"/>
              </a:spcAft>
              <a:buClr>
                <a:srgbClr val="000000"/>
              </a:buClr>
              <a:buSzPts val="1800"/>
              <a:buNone/>
            </a:pPr>
            <a:r>
              <a:rPr lang="en" sz="1800">
                <a:solidFill>
                  <a:srgbClr val="000000"/>
                </a:solidFill>
              </a:rPr>
              <a:t>Check if a value exists in a list:</a:t>
            </a:r>
            <a:br>
              <a:rPr lang="en" sz="1800">
                <a:solidFill>
                  <a:srgbClr val="000000"/>
                </a:solidFill>
              </a:rPr>
            </a:br>
            <a:r>
              <a:rPr lang="en" sz="1800">
                <a:solidFill>
                  <a:srgbClr val="000000"/>
                </a:solidFill>
                <a:latin typeface="Consolas"/>
                <a:ea typeface="Consolas"/>
                <a:cs typeface="Consolas"/>
                <a:sym typeface="Consolas"/>
              </a:rPr>
              <a:t>    </a:t>
            </a:r>
            <a:r>
              <a:rPr b="1" lang="en" sz="1800">
                <a:solidFill>
                  <a:srgbClr val="666666"/>
                </a:solidFill>
                <a:latin typeface="Consolas"/>
                <a:ea typeface="Consolas"/>
                <a:cs typeface="Consolas"/>
                <a:sym typeface="Consolas"/>
              </a:rPr>
              <a:t>1 in mylist2</a:t>
            </a:r>
            <a:endParaRPr b="1" sz="1800">
              <a:solidFill>
                <a:srgbClr val="666666"/>
              </a:solidFill>
              <a:latin typeface="Consolas"/>
              <a:ea typeface="Consolas"/>
              <a:cs typeface="Consolas"/>
              <a:sym typeface="Consolas"/>
            </a:endParaRPr>
          </a:p>
          <a:p>
            <a:pPr indent="-228600" lvl="0" marL="457200" marR="0" rtl="0" algn="l">
              <a:lnSpc>
                <a:spcPct val="100000"/>
              </a:lnSpc>
              <a:spcBef>
                <a:spcPts val="0"/>
              </a:spcBef>
              <a:spcAft>
                <a:spcPts val="0"/>
              </a:spcAft>
              <a:buClr>
                <a:srgbClr val="000000"/>
              </a:buClr>
              <a:buSzPts val="1800"/>
              <a:buNone/>
            </a:pPr>
            <a:r>
              <a:t/>
            </a:r>
            <a:endParaRPr sz="1800">
              <a:solidFill>
                <a:srgbClr val="000000"/>
              </a:solidFill>
            </a:endParaRPr>
          </a:p>
          <a:p>
            <a:pPr indent="-228600" lvl="0" marL="457200" marR="0" rtl="0" algn="l">
              <a:lnSpc>
                <a:spcPct val="100000"/>
              </a:lnSpc>
              <a:spcBef>
                <a:spcPts val="0"/>
              </a:spcBef>
              <a:spcAft>
                <a:spcPts val="0"/>
              </a:spcAft>
              <a:buClr>
                <a:srgbClr val="000000"/>
              </a:buClr>
              <a:buSzPts val="1800"/>
              <a:buNone/>
            </a:pPr>
            <a:r>
              <a:rPr lang="en" sz="1800">
                <a:solidFill>
                  <a:srgbClr val="000000"/>
                </a:solidFill>
              </a:rPr>
              <a:t>Delete an element</a:t>
            </a:r>
            <a:br>
              <a:rPr lang="en" sz="1800">
                <a:solidFill>
                  <a:srgbClr val="000000"/>
                </a:solidFill>
              </a:rPr>
            </a:br>
            <a:r>
              <a:rPr lang="en" sz="1800">
                <a:solidFill>
                  <a:srgbClr val="000000"/>
                </a:solidFill>
                <a:latin typeface="Consolas"/>
                <a:ea typeface="Consolas"/>
                <a:cs typeface="Consolas"/>
                <a:sym typeface="Consolas"/>
              </a:rPr>
              <a:t>    </a:t>
            </a:r>
            <a:r>
              <a:rPr b="1" lang="en" sz="1800">
                <a:solidFill>
                  <a:srgbClr val="666666"/>
                </a:solidFill>
                <a:latin typeface="Consolas"/>
                <a:ea typeface="Consolas"/>
                <a:cs typeface="Consolas"/>
                <a:sym typeface="Consolas"/>
              </a:rPr>
              <a:t>len(mylist2)</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    del mylist2[0]</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    print(mylist2)</a:t>
            </a:r>
            <a:endParaRPr b="1" sz="1800">
              <a:solidFill>
                <a:srgbClr val="666666"/>
              </a:solidFill>
              <a:latin typeface="Consolas"/>
              <a:ea typeface="Consolas"/>
              <a:cs typeface="Consolas"/>
              <a:sym typeface="Consolas"/>
            </a:endParaRPr>
          </a:p>
          <a:p>
            <a:pPr indent="-228600" lvl="0" marL="457200" marR="0" rtl="0" algn="l">
              <a:lnSpc>
                <a:spcPct val="100000"/>
              </a:lnSpc>
              <a:spcBef>
                <a:spcPts val="0"/>
              </a:spcBef>
              <a:spcAft>
                <a:spcPts val="0"/>
              </a:spcAft>
              <a:buClr>
                <a:srgbClr val="000000"/>
              </a:buClr>
              <a:buSzPts val="1800"/>
              <a:buNone/>
            </a:pPr>
            <a:r>
              <a:t/>
            </a:r>
            <a:endParaRPr b="1" sz="1800">
              <a:solidFill>
                <a:srgbClr val="666666"/>
              </a:solidFill>
              <a:latin typeface="Consolas"/>
              <a:ea typeface="Consolas"/>
              <a:cs typeface="Consolas"/>
              <a:sym typeface="Consolas"/>
            </a:endParaRPr>
          </a:p>
          <a:p>
            <a:pPr indent="-228600" lvl="0" marL="457200" marR="0" rtl="0" algn="l">
              <a:lnSpc>
                <a:spcPct val="100000"/>
              </a:lnSpc>
              <a:spcBef>
                <a:spcPts val="0"/>
              </a:spcBef>
              <a:spcAft>
                <a:spcPts val="0"/>
              </a:spcAft>
              <a:buClr>
                <a:srgbClr val="000000"/>
              </a:buClr>
              <a:buSzPts val="1800"/>
              <a:buNone/>
            </a:pPr>
            <a:r>
              <a:rPr lang="en" sz="1800">
                <a:solidFill>
                  <a:srgbClr val="000000"/>
                </a:solidFill>
              </a:rPr>
              <a:t>Iterate over the elements of a list:</a:t>
            </a:r>
            <a:br>
              <a:rPr lang="en" sz="1800">
                <a:solidFill>
                  <a:srgbClr val="000000"/>
                </a:solidFill>
              </a:rPr>
            </a:br>
            <a:r>
              <a:rPr lang="en" sz="1800">
                <a:solidFill>
                  <a:srgbClr val="000000"/>
                </a:solidFill>
              </a:rPr>
              <a:t>   </a:t>
            </a:r>
            <a:r>
              <a:rPr lang="en" sz="1800">
                <a:solidFill>
                  <a:srgbClr val="000000"/>
                </a:solidFill>
                <a:latin typeface="Consolas"/>
                <a:ea typeface="Consolas"/>
                <a:cs typeface="Consolas"/>
                <a:sym typeface="Consolas"/>
              </a:rPr>
              <a:t> 	</a:t>
            </a:r>
            <a:r>
              <a:rPr b="1" lang="en" sz="1800">
                <a:solidFill>
                  <a:srgbClr val="666666"/>
                </a:solidFill>
                <a:latin typeface="Consolas"/>
                <a:ea typeface="Consolas"/>
                <a:cs typeface="Consolas"/>
                <a:sym typeface="Consolas"/>
              </a:rPr>
              <a:t>for x in mylist2:</a:t>
            </a:r>
            <a:br>
              <a:rPr b="1" lang="en" sz="1800">
                <a:solidFill>
                  <a:srgbClr val="666666"/>
                </a:solidFill>
                <a:latin typeface="Consolas"/>
                <a:ea typeface="Consolas"/>
                <a:cs typeface="Consolas"/>
                <a:sym typeface="Consolas"/>
              </a:rPr>
            </a:br>
            <a:r>
              <a:rPr b="1" lang="en" sz="1800">
                <a:solidFill>
                  <a:srgbClr val="666666"/>
                </a:solidFill>
                <a:latin typeface="Consolas"/>
                <a:ea typeface="Consolas"/>
                <a:cs typeface="Consolas"/>
                <a:sym typeface="Consolas"/>
              </a:rPr>
              <a:t>        print(x)</a:t>
            </a:r>
            <a:br>
              <a:rPr b="1" lang="en" sz="1800">
                <a:solidFill>
                  <a:srgbClr val="666666"/>
                </a:solidFill>
                <a:latin typeface="Consolas"/>
                <a:ea typeface="Consolas"/>
                <a:cs typeface="Consolas"/>
                <a:sym typeface="Consolas"/>
              </a:rPr>
            </a:br>
            <a:br>
              <a:rPr lang="en" sz="1800">
                <a:solidFill>
                  <a:srgbClr val="000000"/>
                </a:solidFill>
              </a:rPr>
            </a:br>
            <a:endParaRPr/>
          </a:p>
        </p:txBody>
      </p:sp>
      <p:sp>
        <p:nvSpPr>
          <p:cNvPr id="434" name="Google Shape;434;p61"/>
          <p:cNvSpPr txBox="1"/>
          <p:nvPr/>
        </p:nvSpPr>
        <p:spPr>
          <a:xfrm>
            <a:off x="841200" y="3669638"/>
            <a:ext cx="7461600" cy="651900"/>
          </a:xfrm>
          <a:prstGeom prst="rect">
            <a:avLst/>
          </a:prstGeom>
          <a:noFill/>
          <a:ln>
            <a:noFill/>
          </a:ln>
        </p:spPr>
        <p:txBody>
          <a:bodyPr anchorCtr="0" anchor="t" bIns="91425" lIns="91425" spcFirstLastPara="1" rIns="91425" wrap="square" tIns="91425">
            <a:noAutofit/>
          </a:bodyPr>
          <a:lstStyle/>
          <a:p>
            <a:pPr indent="457200" lvl="0" marL="0" rtl="0" algn="l">
              <a:spcBef>
                <a:spcPts val="0"/>
              </a:spcBef>
              <a:spcAft>
                <a:spcPts val="0"/>
              </a:spcAft>
              <a:buNone/>
            </a:pPr>
            <a:br>
              <a:rPr lang="en" sz="1800">
                <a:latin typeface="Consolas"/>
                <a:ea typeface="Consolas"/>
                <a:cs typeface="Consolas"/>
                <a:sym typeface="Consolas"/>
              </a:rPr>
            </a:br>
            <a:br>
              <a:rPr lang="en" sz="1800">
                <a:latin typeface="Consolas"/>
                <a:ea typeface="Consolas"/>
                <a:cs typeface="Consolas"/>
                <a:sym typeface="Consolas"/>
              </a:rPr>
            </a:br>
            <a:br>
              <a:rPr lang="en" sz="1800">
                <a:latin typeface="Consolas"/>
                <a:ea typeface="Consolas"/>
                <a:cs typeface="Consolas"/>
                <a:sym typeface="Consolas"/>
              </a:rPr>
            </a:br>
            <a:br>
              <a:rPr lang="en" sz="1800">
                <a:latin typeface="Consolas"/>
                <a:ea typeface="Consolas"/>
                <a:cs typeface="Consolas"/>
                <a:sym typeface="Consolas"/>
              </a:rPr>
            </a:br>
            <a:br>
              <a:rPr lang="en" sz="1800">
                <a:latin typeface="Consolas"/>
                <a:ea typeface="Consolas"/>
                <a:cs typeface="Consolas"/>
                <a:sym typeface="Consolas"/>
              </a:rPr>
            </a:br>
            <a:endParaRPr sz="1800">
              <a:latin typeface="Consolas"/>
              <a:ea typeface="Consolas"/>
              <a:cs typeface="Consolas"/>
              <a:sym typeface="Consolas"/>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8" name="Shape 438"/>
        <p:cNvGrpSpPr/>
        <p:nvPr/>
      </p:nvGrpSpPr>
      <p:grpSpPr>
        <a:xfrm>
          <a:off x="0" y="0"/>
          <a:ext cx="0" cy="0"/>
          <a:chOff x="0" y="0"/>
          <a:chExt cx="0" cy="0"/>
        </a:xfrm>
      </p:grpSpPr>
      <p:sp>
        <p:nvSpPr>
          <p:cNvPr id="439" name="Google Shape;439;p62"/>
          <p:cNvSpPr txBox="1"/>
          <p:nvPr>
            <p:ph type="title"/>
          </p:nvPr>
        </p:nvSpPr>
        <p:spPr>
          <a:xfrm>
            <a:off x="762000" y="381675"/>
            <a:ext cx="7543800" cy="591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Python - </a:t>
            </a:r>
            <a:r>
              <a:rPr i="1" lang="en" sz="3000"/>
              <a:t>lists</a:t>
            </a:r>
            <a:endParaRPr b="1" i="0" sz="3000" u="none" cap="none" strike="noStrike">
              <a:solidFill>
                <a:srgbClr val="262626"/>
              </a:solidFill>
              <a:latin typeface="Carme"/>
              <a:ea typeface="Carme"/>
              <a:cs typeface="Carme"/>
              <a:sym typeface="Carme"/>
            </a:endParaRPr>
          </a:p>
        </p:txBody>
      </p:sp>
      <p:sp>
        <p:nvSpPr>
          <p:cNvPr id="440" name="Google Shape;440;p62"/>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
        <p:nvSpPr>
          <p:cNvPr id="441" name="Google Shape;441;p62"/>
          <p:cNvSpPr txBox="1"/>
          <p:nvPr>
            <p:ph idx="1" type="body"/>
          </p:nvPr>
        </p:nvSpPr>
        <p:spPr>
          <a:xfrm>
            <a:off x="800100" y="1034211"/>
            <a:ext cx="7543800" cy="318690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480"/>
              </a:spcBef>
              <a:spcAft>
                <a:spcPts val="0"/>
              </a:spcAft>
              <a:buClr>
                <a:srgbClr val="000000"/>
              </a:buClr>
              <a:buSzPts val="1800"/>
              <a:buNone/>
            </a:pPr>
            <a:r>
              <a:rPr lang="en" sz="1800">
                <a:solidFill>
                  <a:srgbClr val="000000"/>
                </a:solidFill>
              </a:rPr>
              <a:t>There are more functions</a:t>
            </a:r>
            <a:br>
              <a:rPr lang="en" sz="1800">
                <a:solidFill>
                  <a:srgbClr val="000000"/>
                </a:solidFill>
              </a:rPr>
            </a:br>
            <a:r>
              <a:rPr lang="en" sz="1800">
                <a:solidFill>
                  <a:srgbClr val="000000"/>
                </a:solidFill>
              </a:rPr>
              <a:t>   </a:t>
            </a:r>
            <a:r>
              <a:rPr b="1" lang="en" sz="1800">
                <a:solidFill>
                  <a:srgbClr val="666666"/>
                </a:solidFill>
              </a:rPr>
              <a:t> </a:t>
            </a:r>
            <a:r>
              <a:rPr b="1" lang="en" sz="1800">
                <a:solidFill>
                  <a:srgbClr val="666666"/>
                </a:solidFill>
                <a:latin typeface="Consolas"/>
                <a:ea typeface="Consolas"/>
                <a:cs typeface="Consolas"/>
                <a:sym typeface="Consolas"/>
              </a:rPr>
              <a:t>max(mylist), min(mylist) </a:t>
            </a:r>
            <a:endParaRPr b="1" sz="1800">
              <a:solidFill>
                <a:srgbClr val="666666"/>
              </a:solidFill>
              <a:latin typeface="Consolas"/>
              <a:ea typeface="Consolas"/>
              <a:cs typeface="Consolas"/>
              <a:sym typeface="Consolas"/>
            </a:endParaRPr>
          </a:p>
          <a:p>
            <a:pPr indent="-228600" lvl="0" marL="457200" marR="0" rtl="0" algn="l">
              <a:lnSpc>
                <a:spcPct val="100000"/>
              </a:lnSpc>
              <a:spcBef>
                <a:spcPts val="0"/>
              </a:spcBef>
              <a:spcAft>
                <a:spcPts val="0"/>
              </a:spcAft>
              <a:buClr>
                <a:srgbClr val="000000"/>
              </a:buClr>
              <a:buSzPts val="1800"/>
              <a:buNone/>
            </a:pPr>
            <a:r>
              <a:t/>
            </a:r>
            <a:endParaRPr sz="1800">
              <a:solidFill>
                <a:srgbClr val="000000"/>
              </a:solidFill>
            </a:endParaRPr>
          </a:p>
          <a:p>
            <a:pPr indent="-228600" lvl="0" marL="457200" marR="0" rtl="0" algn="l">
              <a:lnSpc>
                <a:spcPct val="100000"/>
              </a:lnSpc>
              <a:spcBef>
                <a:spcPts val="0"/>
              </a:spcBef>
              <a:spcAft>
                <a:spcPts val="0"/>
              </a:spcAft>
              <a:buClr>
                <a:srgbClr val="000000"/>
              </a:buClr>
              <a:buSzPts val="1800"/>
              <a:buNone/>
            </a:pPr>
            <a:r>
              <a:rPr lang="en" sz="1800">
                <a:solidFill>
                  <a:srgbClr val="000000"/>
                </a:solidFill>
              </a:rPr>
              <a:t>It’s possible to add new elements to a list:</a:t>
            </a:r>
            <a:br>
              <a:rPr lang="en" sz="1800">
                <a:solidFill>
                  <a:srgbClr val="000000"/>
                </a:solidFill>
              </a:rPr>
            </a:br>
            <a:r>
              <a:rPr lang="en" sz="1800">
                <a:solidFill>
                  <a:srgbClr val="000000"/>
                </a:solidFill>
              </a:rPr>
              <a:t>    </a:t>
            </a:r>
            <a:r>
              <a:rPr b="1" lang="en" sz="1800">
                <a:solidFill>
                  <a:srgbClr val="666666"/>
                </a:solidFill>
                <a:latin typeface="Consolas"/>
                <a:ea typeface="Consolas"/>
                <a:cs typeface="Consolas"/>
                <a:sym typeface="Consolas"/>
              </a:rPr>
              <a:t>my_list.append(new_item)</a:t>
            </a:r>
            <a:endParaRPr b="1" sz="1800">
              <a:solidFill>
                <a:srgbClr val="666666"/>
              </a:solidFill>
              <a:latin typeface="Consolas"/>
              <a:ea typeface="Consolas"/>
              <a:cs typeface="Consolas"/>
              <a:sym typeface="Consolas"/>
            </a:endParaRPr>
          </a:p>
          <a:p>
            <a:pPr indent="-228600" lvl="0" marL="457200" marR="0" rtl="0" algn="l">
              <a:lnSpc>
                <a:spcPct val="100000"/>
              </a:lnSpc>
              <a:spcBef>
                <a:spcPts val="0"/>
              </a:spcBef>
              <a:spcAft>
                <a:spcPts val="0"/>
              </a:spcAft>
              <a:buClr>
                <a:srgbClr val="000000"/>
              </a:buClr>
              <a:buSzPts val="1800"/>
              <a:buNone/>
            </a:pPr>
            <a:r>
              <a:t/>
            </a:r>
            <a:endParaRPr sz="1800">
              <a:solidFill>
                <a:srgbClr val="000000"/>
              </a:solidFill>
            </a:endParaRPr>
          </a:p>
          <a:p>
            <a:pPr indent="-228600" lvl="0" marL="457200" marR="0" rtl="0" algn="l">
              <a:lnSpc>
                <a:spcPct val="100000"/>
              </a:lnSpc>
              <a:spcBef>
                <a:spcPts val="0"/>
              </a:spcBef>
              <a:spcAft>
                <a:spcPts val="0"/>
              </a:spcAft>
              <a:buClr>
                <a:srgbClr val="000000"/>
              </a:buClr>
              <a:buSzPts val="1800"/>
              <a:buNone/>
            </a:pPr>
            <a:r>
              <a:rPr lang="en" sz="1800">
                <a:solidFill>
                  <a:srgbClr val="000000"/>
                </a:solidFill>
              </a:rPr>
              <a:t>We know how to find if an element exists, there’s a way to return the position of that element:</a:t>
            </a:r>
            <a:br>
              <a:rPr lang="en" sz="1800">
                <a:solidFill>
                  <a:srgbClr val="000000"/>
                </a:solidFill>
              </a:rPr>
            </a:br>
            <a:r>
              <a:rPr lang="en" sz="1800">
                <a:solidFill>
                  <a:srgbClr val="000000"/>
                </a:solidFill>
              </a:rPr>
              <a:t> </a:t>
            </a:r>
            <a:r>
              <a:rPr b="1" lang="en" sz="1800">
                <a:solidFill>
                  <a:srgbClr val="666666"/>
                </a:solidFill>
              </a:rPr>
              <a:t> </a:t>
            </a:r>
            <a:r>
              <a:rPr b="1" lang="en" sz="1800">
                <a:solidFill>
                  <a:srgbClr val="666666"/>
                </a:solidFill>
                <a:latin typeface="Consolas"/>
                <a:ea typeface="Consolas"/>
                <a:cs typeface="Consolas"/>
                <a:sym typeface="Consolas"/>
              </a:rPr>
              <a:t> my_list.index(item)</a:t>
            </a:r>
            <a:endParaRPr b="1" sz="1800">
              <a:solidFill>
                <a:srgbClr val="666666"/>
              </a:solidFill>
              <a:latin typeface="Consolas"/>
              <a:ea typeface="Consolas"/>
              <a:cs typeface="Consolas"/>
              <a:sym typeface="Consolas"/>
            </a:endParaRPr>
          </a:p>
          <a:p>
            <a:pPr indent="-228600" lvl="0" marL="457200" marR="0" rtl="0" algn="l">
              <a:lnSpc>
                <a:spcPct val="100000"/>
              </a:lnSpc>
              <a:spcBef>
                <a:spcPts val="0"/>
              </a:spcBef>
              <a:spcAft>
                <a:spcPts val="0"/>
              </a:spcAft>
              <a:buClr>
                <a:srgbClr val="000000"/>
              </a:buClr>
              <a:buSzPts val="1800"/>
              <a:buNone/>
            </a:pPr>
            <a:r>
              <a:t/>
            </a:r>
            <a:endParaRPr sz="1800">
              <a:solidFill>
                <a:srgbClr val="000000"/>
              </a:solidFill>
            </a:endParaRPr>
          </a:p>
          <a:p>
            <a:pPr indent="-228600" lvl="0" marL="457200" marR="0" rtl="0" algn="l">
              <a:lnSpc>
                <a:spcPct val="100000"/>
              </a:lnSpc>
              <a:spcBef>
                <a:spcPts val="0"/>
              </a:spcBef>
              <a:spcAft>
                <a:spcPts val="0"/>
              </a:spcAft>
              <a:buClr>
                <a:srgbClr val="000000"/>
              </a:buClr>
              <a:buSzPts val="1800"/>
              <a:buNone/>
            </a:pPr>
            <a:r>
              <a:rPr lang="en" sz="1800">
                <a:solidFill>
                  <a:srgbClr val="000000"/>
                </a:solidFill>
              </a:rPr>
              <a:t>Or how many times a given item appears in the list:</a:t>
            </a:r>
            <a:br>
              <a:rPr lang="en" sz="1800">
                <a:solidFill>
                  <a:srgbClr val="000000"/>
                </a:solidFill>
              </a:rPr>
            </a:br>
            <a:r>
              <a:rPr b="1" lang="en" sz="1800">
                <a:solidFill>
                  <a:srgbClr val="666666"/>
                </a:solidFill>
              </a:rPr>
              <a:t>    </a:t>
            </a:r>
            <a:r>
              <a:rPr b="1" lang="en" sz="1800">
                <a:solidFill>
                  <a:srgbClr val="666666"/>
                </a:solidFill>
                <a:latin typeface="Consolas"/>
                <a:ea typeface="Consolas"/>
                <a:cs typeface="Consolas"/>
                <a:sym typeface="Consolas"/>
              </a:rPr>
              <a:t>my_list.count(item)</a:t>
            </a:r>
            <a:br>
              <a:rPr b="1" lang="en" sz="1800">
                <a:solidFill>
                  <a:srgbClr val="666666"/>
                </a:solidFill>
              </a:rPr>
            </a:br>
            <a:br>
              <a:rPr lang="en" sz="1800">
                <a:solidFill>
                  <a:srgbClr val="000000"/>
                </a:solidFill>
                <a:latin typeface="Consolas"/>
                <a:ea typeface="Consolas"/>
                <a:cs typeface="Consolas"/>
                <a:sym typeface="Consolas"/>
              </a:rPr>
            </a:br>
            <a:br>
              <a:rPr lang="en" sz="1800">
                <a:solidFill>
                  <a:srgbClr val="000000"/>
                </a:solidFill>
              </a:rPr>
            </a:br>
            <a:endParaRPr/>
          </a:p>
        </p:txBody>
      </p:sp>
      <p:sp>
        <p:nvSpPr>
          <p:cNvPr id="442" name="Google Shape;442;p62"/>
          <p:cNvSpPr txBox="1"/>
          <p:nvPr/>
        </p:nvSpPr>
        <p:spPr>
          <a:xfrm>
            <a:off x="841200" y="3669638"/>
            <a:ext cx="7461600" cy="651900"/>
          </a:xfrm>
          <a:prstGeom prst="rect">
            <a:avLst/>
          </a:prstGeom>
          <a:noFill/>
          <a:ln>
            <a:noFill/>
          </a:ln>
        </p:spPr>
        <p:txBody>
          <a:bodyPr anchorCtr="0" anchor="t" bIns="91425" lIns="91425" spcFirstLastPara="1" rIns="91425" wrap="square" tIns="91425">
            <a:noAutofit/>
          </a:bodyPr>
          <a:lstStyle/>
          <a:p>
            <a:pPr indent="457200" lvl="0" marL="0" rtl="0" algn="l">
              <a:spcBef>
                <a:spcPts val="0"/>
              </a:spcBef>
              <a:spcAft>
                <a:spcPts val="0"/>
              </a:spcAft>
              <a:buNone/>
            </a:pPr>
            <a:br>
              <a:rPr lang="en" sz="1800">
                <a:latin typeface="Consolas"/>
                <a:ea typeface="Consolas"/>
                <a:cs typeface="Consolas"/>
                <a:sym typeface="Consolas"/>
              </a:rPr>
            </a:br>
            <a:br>
              <a:rPr lang="en" sz="1800">
                <a:latin typeface="Consolas"/>
                <a:ea typeface="Consolas"/>
                <a:cs typeface="Consolas"/>
                <a:sym typeface="Consolas"/>
              </a:rPr>
            </a:br>
            <a:br>
              <a:rPr lang="en" sz="1800">
                <a:latin typeface="Consolas"/>
                <a:ea typeface="Consolas"/>
                <a:cs typeface="Consolas"/>
                <a:sym typeface="Consolas"/>
              </a:rPr>
            </a:br>
            <a:br>
              <a:rPr lang="en" sz="1800">
                <a:latin typeface="Consolas"/>
                <a:ea typeface="Consolas"/>
                <a:cs typeface="Consolas"/>
                <a:sym typeface="Consolas"/>
              </a:rPr>
            </a:br>
            <a:br>
              <a:rPr lang="en" sz="1800">
                <a:latin typeface="Consolas"/>
                <a:ea typeface="Consolas"/>
                <a:cs typeface="Consolas"/>
                <a:sym typeface="Consolas"/>
              </a:rPr>
            </a:br>
            <a:endParaRPr sz="1800">
              <a:latin typeface="Consolas"/>
              <a:ea typeface="Consolas"/>
              <a:cs typeface="Consolas"/>
              <a:sym typeface="Consolas"/>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7" name="Shape 447"/>
        <p:cNvGrpSpPr/>
        <p:nvPr/>
      </p:nvGrpSpPr>
      <p:grpSpPr>
        <a:xfrm>
          <a:off x="0" y="0"/>
          <a:ext cx="0" cy="0"/>
          <a:chOff x="0" y="0"/>
          <a:chExt cx="0" cy="0"/>
        </a:xfrm>
      </p:grpSpPr>
      <p:sp>
        <p:nvSpPr>
          <p:cNvPr id="448" name="Google Shape;448;p63"/>
          <p:cNvSpPr txBox="1"/>
          <p:nvPr>
            <p:ph type="title"/>
          </p:nvPr>
        </p:nvSpPr>
        <p:spPr>
          <a:xfrm>
            <a:off x="785550" y="333151"/>
            <a:ext cx="6781800" cy="603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Exercise:</a:t>
            </a:r>
            <a:endParaRPr/>
          </a:p>
        </p:txBody>
      </p:sp>
      <p:sp>
        <p:nvSpPr>
          <p:cNvPr id="449" name="Google Shape;449;p63"/>
          <p:cNvSpPr txBox="1"/>
          <p:nvPr>
            <p:ph idx="1" type="body"/>
          </p:nvPr>
        </p:nvSpPr>
        <p:spPr>
          <a:xfrm>
            <a:off x="800100" y="1114422"/>
            <a:ext cx="7543800" cy="2914800"/>
          </a:xfrm>
          <a:prstGeom prst="rect">
            <a:avLst/>
          </a:prstGeom>
        </p:spPr>
        <p:txBody>
          <a:bodyPr anchorCtr="0" anchor="t" bIns="91425" lIns="91425" spcFirstLastPara="1" rIns="91425" wrap="square" tIns="91425">
            <a:noAutofit/>
          </a:bodyPr>
          <a:lstStyle/>
          <a:p>
            <a:pPr indent="0" lvl="0" marL="152400" rtl="0" algn="l">
              <a:spcBef>
                <a:spcPts val="1000"/>
              </a:spcBef>
              <a:spcAft>
                <a:spcPts val="0"/>
              </a:spcAft>
              <a:buNone/>
            </a:pPr>
            <a:r>
              <a:rPr lang="en" sz="1800"/>
              <a:t>create a 3 lists:</a:t>
            </a:r>
            <a:endParaRPr sz="1800"/>
          </a:p>
          <a:p>
            <a:pPr indent="0" lvl="0" marL="152400" rtl="0" algn="l">
              <a:spcBef>
                <a:spcPts val="1000"/>
              </a:spcBef>
              <a:spcAft>
                <a:spcPts val="0"/>
              </a:spcAft>
              <a:buNone/>
            </a:pPr>
            <a:r>
              <a:rPr lang="en" sz="1800"/>
              <a:t>one list, x,  holding numbers going from 0 to 100</a:t>
            </a:r>
            <a:endParaRPr sz="1800"/>
          </a:p>
          <a:p>
            <a:pPr indent="0" lvl="0" marL="152400" rtl="0" algn="l">
              <a:spcBef>
                <a:spcPts val="1000"/>
              </a:spcBef>
              <a:spcAft>
                <a:spcPts val="0"/>
              </a:spcAft>
              <a:buNone/>
            </a:pPr>
            <a:r>
              <a:rPr lang="en" sz="1800"/>
              <a:t>one list, y1, holding x*x</a:t>
            </a:r>
            <a:endParaRPr sz="1800"/>
          </a:p>
          <a:p>
            <a:pPr indent="0" lvl="0" marL="152400" rtl="0" algn="l">
              <a:spcBef>
                <a:spcPts val="1000"/>
              </a:spcBef>
              <a:spcAft>
                <a:spcPts val="0"/>
              </a:spcAft>
              <a:buNone/>
            </a:pPr>
            <a:r>
              <a:rPr lang="en" sz="1800"/>
              <a:t>one list, y2, holding x*x*x</a:t>
            </a:r>
            <a:endParaRPr sz="1800"/>
          </a:p>
          <a:p>
            <a:pPr indent="0" lvl="0" marL="152400" rtl="0" algn="l">
              <a:spcBef>
                <a:spcPts val="1000"/>
              </a:spcBef>
              <a:spcAft>
                <a:spcPts val="0"/>
              </a:spcAft>
              <a:buNone/>
            </a:pPr>
            <a:r>
              <a:t/>
            </a:r>
            <a:endParaRPr sz="1800"/>
          </a:p>
          <a:p>
            <a:pPr indent="0" lvl="0" marL="152400" rtl="0" algn="l">
              <a:spcBef>
                <a:spcPts val="1000"/>
              </a:spcBef>
              <a:spcAft>
                <a:spcPts val="0"/>
              </a:spcAft>
              <a:buNone/>
            </a:pPr>
            <a:r>
              <a:rPr lang="en" sz="1800"/>
              <a:t>write these out to a file with the format:</a:t>
            </a:r>
            <a:endParaRPr sz="1800"/>
          </a:p>
          <a:p>
            <a:pPr indent="0" lvl="0" marL="152400" rtl="0" algn="l">
              <a:spcBef>
                <a:spcPts val="1000"/>
              </a:spcBef>
              <a:spcAft>
                <a:spcPts val="0"/>
              </a:spcAft>
              <a:buNone/>
            </a:pPr>
            <a:r>
              <a:rPr lang="en" sz="1800"/>
              <a:t>x, y1, y2</a:t>
            </a:r>
            <a:endParaRPr sz="1800"/>
          </a:p>
          <a:p>
            <a:pPr indent="0" lvl="0" marL="152400" rtl="0" algn="l">
              <a:spcBef>
                <a:spcPts val="1000"/>
              </a:spcBef>
              <a:spcAft>
                <a:spcPts val="0"/>
              </a:spcAft>
              <a:buNone/>
            </a:pPr>
            <a:r>
              <a:t/>
            </a: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p19"/>
          <p:cNvSpPr txBox="1"/>
          <p:nvPr>
            <p:ph type="title"/>
          </p:nvPr>
        </p:nvSpPr>
        <p:spPr>
          <a:xfrm>
            <a:off x="762000" y="381672"/>
            <a:ext cx="6781800" cy="5916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240" u="none" cap="none" strike="noStrike">
                <a:solidFill>
                  <a:srgbClr val="262626"/>
                </a:solidFill>
                <a:latin typeface="Carme"/>
                <a:ea typeface="Carme"/>
                <a:cs typeface="Carme"/>
                <a:sym typeface="Carme"/>
              </a:rPr>
              <a:t>How do Jupyter Notebooks Work?</a:t>
            </a:r>
            <a:endParaRPr b="1" i="0" sz="3240" u="none" cap="none" strike="noStrike">
              <a:solidFill>
                <a:srgbClr val="262626"/>
              </a:solidFill>
              <a:latin typeface="Carme"/>
              <a:ea typeface="Carme"/>
              <a:cs typeface="Carme"/>
              <a:sym typeface="Carme"/>
            </a:endParaRPr>
          </a:p>
        </p:txBody>
      </p:sp>
      <p:sp>
        <p:nvSpPr>
          <p:cNvPr id="97" name="Google Shape;97;p19"/>
          <p:cNvSpPr txBox="1"/>
          <p:nvPr>
            <p:ph idx="1" type="body"/>
          </p:nvPr>
        </p:nvSpPr>
        <p:spPr>
          <a:xfrm>
            <a:off x="762000" y="1150374"/>
            <a:ext cx="7543800" cy="3075000"/>
          </a:xfrm>
          <a:prstGeom prst="rect">
            <a:avLst/>
          </a:prstGeom>
          <a:noFill/>
          <a:ln>
            <a:noFill/>
          </a:ln>
        </p:spPr>
        <p:txBody>
          <a:bodyPr anchorCtr="0" anchor="t" bIns="45700" lIns="91425" spcFirstLastPara="1" rIns="91425" wrap="square" tIns="45700">
            <a:noAutofit/>
          </a:bodyPr>
          <a:lstStyle/>
          <a:p>
            <a:pPr indent="-121920" lvl="0" marL="274320" marR="0" rtl="0" algn="l">
              <a:spcBef>
                <a:spcPts val="0"/>
              </a:spcBef>
              <a:spcAft>
                <a:spcPts val="0"/>
              </a:spcAft>
              <a:buClr>
                <a:srgbClr val="BA3133"/>
              </a:buClr>
              <a:buSzPts val="2400"/>
              <a:buFont typeface="Arial"/>
              <a:buNone/>
            </a:pPr>
            <a:r>
              <a:rPr lang="en" sz="1800"/>
              <a:t>An open notebook has exactly one interactive session connected to a kernel which will execute code sent by the user and communicate back results. This kernel remains active if the web browser window is closed, and reopening the same notebook from the dashboard will reconnect the web application to the same kernel.</a:t>
            </a:r>
            <a:endParaRPr sz="1800"/>
          </a:p>
          <a:p>
            <a:pPr indent="-121920" lvl="0" marL="274320" marR="0" rtl="0" algn="l">
              <a:spcBef>
                <a:spcPts val="0"/>
              </a:spcBef>
              <a:spcAft>
                <a:spcPts val="0"/>
              </a:spcAft>
              <a:buClr>
                <a:srgbClr val="BA3133"/>
              </a:buClr>
              <a:buSzPts val="2400"/>
              <a:buFont typeface="Arial"/>
              <a:buNone/>
            </a:pPr>
            <a:r>
              <a:t/>
            </a:r>
            <a:endParaRPr sz="1800"/>
          </a:p>
          <a:p>
            <a:pPr indent="-121920" lvl="0" marL="274320" marR="0" rtl="0" algn="l">
              <a:spcBef>
                <a:spcPts val="0"/>
              </a:spcBef>
              <a:spcAft>
                <a:spcPts val="0"/>
              </a:spcAft>
              <a:buClr>
                <a:srgbClr val="BA3133"/>
              </a:buClr>
              <a:buSzPts val="2400"/>
              <a:buFont typeface="Arial"/>
              <a:buNone/>
            </a:pPr>
            <a:r>
              <a:rPr lang="en" sz="1800"/>
              <a:t>What's this mean?</a:t>
            </a:r>
            <a:endParaRPr sz="1800"/>
          </a:p>
          <a:p>
            <a:pPr indent="-121920" lvl="0" marL="274320" marR="0" rtl="0" algn="l">
              <a:spcBef>
                <a:spcPts val="0"/>
              </a:spcBef>
              <a:spcAft>
                <a:spcPts val="0"/>
              </a:spcAft>
              <a:buClr>
                <a:srgbClr val="BA3133"/>
              </a:buClr>
              <a:buSzPts val="2400"/>
              <a:buFont typeface="Arial"/>
              <a:buNone/>
            </a:pPr>
            <a:r>
              <a:rPr lang="en" sz="1800"/>
              <a:t>Notebooks are an interface to kernel, the kernel executes your code and outputs back to you through the notebook. The kernel is essentially our programming language we wish to interface with.</a:t>
            </a:r>
            <a:endParaRPr sz="1800"/>
          </a:p>
        </p:txBody>
      </p:sp>
      <p:sp>
        <p:nvSpPr>
          <p:cNvPr id="98" name="Google Shape;98;p19"/>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53" name="Shape 453"/>
        <p:cNvGrpSpPr/>
        <p:nvPr/>
      </p:nvGrpSpPr>
      <p:grpSpPr>
        <a:xfrm>
          <a:off x="0" y="0"/>
          <a:ext cx="0" cy="0"/>
          <a:chOff x="0" y="0"/>
          <a:chExt cx="0" cy="0"/>
        </a:xfrm>
      </p:grpSpPr>
      <p:sp>
        <p:nvSpPr>
          <p:cNvPr id="454" name="Google Shape;454;p64"/>
          <p:cNvSpPr txBox="1"/>
          <p:nvPr>
            <p:ph type="title"/>
          </p:nvPr>
        </p:nvSpPr>
        <p:spPr>
          <a:xfrm>
            <a:off x="762000" y="381675"/>
            <a:ext cx="7543800" cy="591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Python - </a:t>
            </a:r>
            <a:r>
              <a:rPr i="1" lang="en" sz="3000"/>
              <a:t>user defined functions</a:t>
            </a:r>
            <a:endParaRPr b="1" i="0" sz="3000" u="none" cap="none" strike="noStrike">
              <a:solidFill>
                <a:srgbClr val="262626"/>
              </a:solidFill>
              <a:latin typeface="Carme"/>
              <a:ea typeface="Carme"/>
              <a:cs typeface="Carme"/>
              <a:sym typeface="Carme"/>
            </a:endParaRPr>
          </a:p>
        </p:txBody>
      </p:sp>
      <p:sp>
        <p:nvSpPr>
          <p:cNvPr id="455" name="Google Shape;455;p64"/>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
        <p:nvSpPr>
          <p:cNvPr id="456" name="Google Shape;456;p64"/>
          <p:cNvSpPr txBox="1"/>
          <p:nvPr>
            <p:ph idx="1" type="body"/>
          </p:nvPr>
        </p:nvSpPr>
        <p:spPr>
          <a:xfrm>
            <a:off x="800100" y="1034211"/>
            <a:ext cx="7543800" cy="3186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480"/>
              </a:spcBef>
              <a:spcAft>
                <a:spcPts val="0"/>
              </a:spcAft>
              <a:buNone/>
            </a:pPr>
            <a:r>
              <a:t/>
            </a:r>
            <a:endParaRPr sz="1800">
              <a:solidFill>
                <a:srgbClr val="000000"/>
              </a:solidFill>
            </a:endParaRPr>
          </a:p>
          <a:p>
            <a:pPr indent="-228600" lvl="0" marL="457200" marR="0" rtl="0" algn="l">
              <a:lnSpc>
                <a:spcPct val="100000"/>
              </a:lnSpc>
              <a:spcBef>
                <a:spcPts val="480"/>
              </a:spcBef>
              <a:spcAft>
                <a:spcPts val="0"/>
              </a:spcAft>
              <a:buClr>
                <a:srgbClr val="000000"/>
              </a:buClr>
              <a:buSzPts val="1800"/>
              <a:buNone/>
            </a:pPr>
            <a:r>
              <a:rPr lang="en" sz="1800">
                <a:solidFill>
                  <a:srgbClr val="000000"/>
                </a:solidFill>
              </a:rPr>
              <a:t>User-defined functions are reusable code blocks; they only need to be written once, then they can be used multiple times. They can even be used in other applications, too.</a:t>
            </a:r>
            <a:endParaRPr sz="1800">
              <a:solidFill>
                <a:srgbClr val="000000"/>
              </a:solidFill>
            </a:endParaRPr>
          </a:p>
          <a:p>
            <a:pPr indent="-228600" lvl="0" marL="457200" marR="0" rtl="0" algn="l">
              <a:lnSpc>
                <a:spcPct val="100000"/>
              </a:lnSpc>
              <a:spcBef>
                <a:spcPts val="0"/>
              </a:spcBef>
              <a:spcAft>
                <a:spcPts val="0"/>
              </a:spcAft>
              <a:buClr>
                <a:srgbClr val="000000"/>
              </a:buClr>
              <a:buSzPts val="1800"/>
              <a:buNone/>
            </a:pPr>
            <a:r>
              <a:rPr lang="en" sz="1800">
                <a:solidFill>
                  <a:srgbClr val="000000"/>
                </a:solidFill>
              </a:rPr>
              <a:t>These functions are very useful, from writing common utilities to specific business logic. These functions can also be modified per requirement.</a:t>
            </a:r>
            <a:endParaRPr sz="1800">
              <a:solidFill>
                <a:srgbClr val="000000"/>
              </a:solidFill>
            </a:endParaRPr>
          </a:p>
          <a:p>
            <a:pPr indent="-228600" lvl="0" marL="457200" marR="0" rtl="0" algn="l">
              <a:lnSpc>
                <a:spcPct val="100000"/>
              </a:lnSpc>
              <a:spcBef>
                <a:spcPts val="0"/>
              </a:spcBef>
              <a:spcAft>
                <a:spcPts val="0"/>
              </a:spcAft>
              <a:buClr>
                <a:srgbClr val="000000"/>
              </a:buClr>
              <a:buSzPts val="1800"/>
              <a:buNone/>
            </a:pPr>
            <a:r>
              <a:rPr lang="en" sz="1800">
                <a:solidFill>
                  <a:srgbClr val="000000"/>
                </a:solidFill>
              </a:rPr>
              <a:t>The code is usually well organized, easy to maintain, and developer-friendly. </a:t>
            </a:r>
            <a:endParaRPr sz="1800">
              <a:solidFill>
                <a:srgbClr val="000000"/>
              </a:solidFill>
            </a:endParaRPr>
          </a:p>
          <a:p>
            <a:pPr indent="-228600" lvl="0" marL="457200" marR="0" rtl="0" algn="l">
              <a:lnSpc>
                <a:spcPct val="100000"/>
              </a:lnSpc>
              <a:spcBef>
                <a:spcPts val="0"/>
              </a:spcBef>
              <a:spcAft>
                <a:spcPts val="0"/>
              </a:spcAft>
              <a:buClr>
                <a:srgbClr val="000000"/>
              </a:buClr>
              <a:buSzPts val="1800"/>
              <a:buNone/>
            </a:pPr>
            <a:r>
              <a:rPr lang="en" sz="1800">
                <a:solidFill>
                  <a:srgbClr val="000000"/>
                </a:solidFill>
              </a:rPr>
              <a:t>As user-defined functions can be written independently, the tasks of a project can be distributed for rapid application development.</a:t>
            </a:r>
            <a:endParaRPr sz="1800">
              <a:solidFill>
                <a:srgbClr val="000000"/>
              </a:solidFill>
            </a:endParaRPr>
          </a:p>
          <a:p>
            <a:pPr indent="-228600" lvl="0" marL="457200" marR="0" rtl="0" algn="l">
              <a:lnSpc>
                <a:spcPct val="100000"/>
              </a:lnSpc>
              <a:spcBef>
                <a:spcPts val="0"/>
              </a:spcBef>
              <a:spcAft>
                <a:spcPts val="0"/>
              </a:spcAft>
              <a:buClr>
                <a:srgbClr val="000000"/>
              </a:buClr>
              <a:buSzPts val="1800"/>
              <a:buNone/>
            </a:pPr>
            <a:r>
              <a:rPr lang="en" sz="1800">
                <a:solidFill>
                  <a:srgbClr val="000000"/>
                </a:solidFill>
              </a:rPr>
              <a:t>A well-defined and thoughtfully written user-defined function can ease the application development process.</a:t>
            </a:r>
            <a:br>
              <a:rPr lang="en" sz="1800">
                <a:solidFill>
                  <a:srgbClr val="000000"/>
                </a:solidFill>
              </a:rPr>
            </a:br>
            <a:br>
              <a:rPr lang="en" sz="1800">
                <a:solidFill>
                  <a:srgbClr val="000000"/>
                </a:solidFill>
                <a:latin typeface="Consolas"/>
                <a:ea typeface="Consolas"/>
                <a:cs typeface="Consolas"/>
                <a:sym typeface="Consolas"/>
              </a:rPr>
            </a:br>
            <a:br>
              <a:rPr lang="en" sz="1800">
                <a:solidFill>
                  <a:srgbClr val="000000"/>
                </a:solidFill>
              </a:rPr>
            </a:br>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0" name="Shape 460"/>
        <p:cNvGrpSpPr/>
        <p:nvPr/>
      </p:nvGrpSpPr>
      <p:grpSpPr>
        <a:xfrm>
          <a:off x="0" y="0"/>
          <a:ext cx="0" cy="0"/>
          <a:chOff x="0" y="0"/>
          <a:chExt cx="0" cy="0"/>
        </a:xfrm>
      </p:grpSpPr>
      <p:sp>
        <p:nvSpPr>
          <p:cNvPr id="461" name="Google Shape;461;p65"/>
          <p:cNvSpPr txBox="1"/>
          <p:nvPr>
            <p:ph type="title"/>
          </p:nvPr>
        </p:nvSpPr>
        <p:spPr>
          <a:xfrm>
            <a:off x="762000" y="381675"/>
            <a:ext cx="7543800" cy="591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Python - </a:t>
            </a:r>
            <a:r>
              <a:rPr i="1" lang="en" sz="3000"/>
              <a:t>user defined functions</a:t>
            </a:r>
            <a:endParaRPr b="1" i="0" sz="3000" u="none" cap="none" strike="noStrike">
              <a:solidFill>
                <a:srgbClr val="262626"/>
              </a:solidFill>
              <a:latin typeface="Carme"/>
              <a:ea typeface="Carme"/>
              <a:cs typeface="Carme"/>
              <a:sym typeface="Carme"/>
            </a:endParaRPr>
          </a:p>
        </p:txBody>
      </p:sp>
      <p:sp>
        <p:nvSpPr>
          <p:cNvPr id="462" name="Google Shape;462;p65"/>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
        <p:nvSpPr>
          <p:cNvPr id="463" name="Google Shape;463;p65"/>
          <p:cNvSpPr txBox="1"/>
          <p:nvPr>
            <p:ph idx="1" type="body"/>
          </p:nvPr>
        </p:nvSpPr>
        <p:spPr>
          <a:xfrm>
            <a:off x="800100" y="1034211"/>
            <a:ext cx="7543800" cy="3186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480"/>
              </a:spcBef>
              <a:spcAft>
                <a:spcPts val="0"/>
              </a:spcAft>
              <a:buNone/>
            </a:pPr>
            <a:r>
              <a:rPr lang="en" sz="1800">
                <a:solidFill>
                  <a:srgbClr val="000000"/>
                </a:solidFill>
              </a:rPr>
              <a:t>Step 1: Declare the function with the keyword def followed by the function name.</a:t>
            </a:r>
            <a:endParaRPr sz="1800">
              <a:solidFill>
                <a:srgbClr val="000000"/>
              </a:solidFill>
            </a:endParaRPr>
          </a:p>
          <a:p>
            <a:pPr indent="0" lvl="0" marL="0" marR="0" rtl="0" algn="l">
              <a:lnSpc>
                <a:spcPct val="100000"/>
              </a:lnSpc>
              <a:spcBef>
                <a:spcPts val="480"/>
              </a:spcBef>
              <a:spcAft>
                <a:spcPts val="0"/>
              </a:spcAft>
              <a:buNone/>
            </a:pPr>
            <a:br>
              <a:rPr lang="en" sz="1800">
                <a:solidFill>
                  <a:srgbClr val="000000"/>
                </a:solidFill>
              </a:rPr>
            </a:br>
            <a:r>
              <a:rPr lang="en" sz="1800">
                <a:solidFill>
                  <a:srgbClr val="000000"/>
                </a:solidFill>
              </a:rPr>
              <a:t>Step 2: Write the arguments inside the opening and closing parentheses of the function, and end the declaration with a colon.</a:t>
            </a:r>
            <a:br>
              <a:rPr lang="en" sz="1800">
                <a:solidFill>
                  <a:srgbClr val="000000"/>
                </a:solidFill>
              </a:rPr>
            </a:br>
            <a:endParaRPr sz="1800">
              <a:solidFill>
                <a:srgbClr val="000000"/>
              </a:solidFill>
            </a:endParaRPr>
          </a:p>
          <a:p>
            <a:pPr indent="0" lvl="0" marL="0" marR="0" rtl="0" algn="l">
              <a:lnSpc>
                <a:spcPct val="100000"/>
              </a:lnSpc>
              <a:spcBef>
                <a:spcPts val="480"/>
              </a:spcBef>
              <a:spcAft>
                <a:spcPts val="0"/>
              </a:spcAft>
              <a:buNone/>
            </a:pPr>
            <a:r>
              <a:rPr lang="en" sz="1800">
                <a:solidFill>
                  <a:srgbClr val="000000"/>
                </a:solidFill>
              </a:rPr>
              <a:t>Step 3: Add the program statements to be executed.</a:t>
            </a:r>
            <a:br>
              <a:rPr lang="en" sz="1800">
                <a:solidFill>
                  <a:srgbClr val="000000"/>
                </a:solidFill>
              </a:rPr>
            </a:br>
            <a:endParaRPr sz="1800">
              <a:solidFill>
                <a:srgbClr val="000000"/>
              </a:solidFill>
            </a:endParaRPr>
          </a:p>
          <a:p>
            <a:pPr indent="0" lvl="0" marL="0" marR="0" rtl="0" algn="l">
              <a:lnSpc>
                <a:spcPct val="100000"/>
              </a:lnSpc>
              <a:spcBef>
                <a:spcPts val="480"/>
              </a:spcBef>
              <a:spcAft>
                <a:spcPts val="0"/>
              </a:spcAft>
              <a:buNone/>
            </a:pPr>
            <a:r>
              <a:rPr lang="en" sz="1800">
                <a:solidFill>
                  <a:srgbClr val="000000"/>
                </a:solidFill>
              </a:rPr>
              <a:t>Step 4: End the function with/without return statement.</a:t>
            </a:r>
            <a:endParaRPr sz="1800">
              <a:solidFill>
                <a:srgbClr val="000000"/>
              </a:solidFill>
            </a:endParaRPr>
          </a:p>
          <a:p>
            <a:pPr indent="0" lvl="0" marL="0" marR="0" rtl="0" algn="l">
              <a:lnSpc>
                <a:spcPct val="100000"/>
              </a:lnSpc>
              <a:spcBef>
                <a:spcPts val="480"/>
              </a:spcBef>
              <a:spcAft>
                <a:spcPts val="0"/>
              </a:spcAft>
              <a:buNone/>
            </a:pPr>
            <a:br>
              <a:rPr lang="en" sz="1800">
                <a:solidFill>
                  <a:srgbClr val="000000"/>
                </a:solidFill>
              </a:rPr>
            </a:br>
            <a:br>
              <a:rPr lang="en" sz="1800">
                <a:solidFill>
                  <a:srgbClr val="000000"/>
                </a:solidFill>
                <a:latin typeface="Consolas"/>
                <a:ea typeface="Consolas"/>
                <a:cs typeface="Consolas"/>
                <a:sym typeface="Consolas"/>
              </a:rPr>
            </a:br>
            <a:br>
              <a:rPr lang="en" sz="1800">
                <a:solidFill>
                  <a:srgbClr val="000000"/>
                </a:solidFill>
              </a:rPr>
            </a:br>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7" name="Shape 467"/>
        <p:cNvGrpSpPr/>
        <p:nvPr/>
      </p:nvGrpSpPr>
      <p:grpSpPr>
        <a:xfrm>
          <a:off x="0" y="0"/>
          <a:ext cx="0" cy="0"/>
          <a:chOff x="0" y="0"/>
          <a:chExt cx="0" cy="0"/>
        </a:xfrm>
      </p:grpSpPr>
      <p:sp>
        <p:nvSpPr>
          <p:cNvPr id="468" name="Google Shape;468;p66"/>
          <p:cNvSpPr txBox="1"/>
          <p:nvPr>
            <p:ph type="title"/>
          </p:nvPr>
        </p:nvSpPr>
        <p:spPr>
          <a:xfrm>
            <a:off x="762000" y="381675"/>
            <a:ext cx="7543800" cy="591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Python - </a:t>
            </a:r>
            <a:r>
              <a:rPr i="1" lang="en" sz="3000"/>
              <a:t>user defined functions</a:t>
            </a:r>
            <a:endParaRPr b="1" i="0" sz="3000" u="none" cap="none" strike="noStrike">
              <a:solidFill>
                <a:srgbClr val="262626"/>
              </a:solidFill>
              <a:latin typeface="Carme"/>
              <a:ea typeface="Carme"/>
              <a:cs typeface="Carme"/>
              <a:sym typeface="Carme"/>
            </a:endParaRPr>
          </a:p>
        </p:txBody>
      </p:sp>
      <p:sp>
        <p:nvSpPr>
          <p:cNvPr id="469" name="Google Shape;469;p66"/>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
        <p:nvSpPr>
          <p:cNvPr id="470" name="Google Shape;470;p66"/>
          <p:cNvSpPr txBox="1"/>
          <p:nvPr>
            <p:ph idx="1" type="body"/>
          </p:nvPr>
        </p:nvSpPr>
        <p:spPr>
          <a:xfrm>
            <a:off x="800100" y="1034211"/>
            <a:ext cx="7543800" cy="3186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480"/>
              </a:spcBef>
              <a:spcAft>
                <a:spcPts val="0"/>
              </a:spcAft>
              <a:buNone/>
            </a:pPr>
            <a:r>
              <a:t/>
            </a:r>
            <a:endParaRPr sz="1800">
              <a:solidFill>
                <a:srgbClr val="000000"/>
              </a:solidFill>
            </a:endParaRPr>
          </a:p>
          <a:p>
            <a:pPr indent="0" lvl="0" marL="0" marR="0" rtl="0" algn="l">
              <a:lnSpc>
                <a:spcPct val="100000"/>
              </a:lnSpc>
              <a:spcBef>
                <a:spcPts val="480"/>
              </a:spcBef>
              <a:spcAft>
                <a:spcPts val="0"/>
              </a:spcAft>
              <a:buNone/>
            </a:pPr>
            <a:r>
              <a:rPr lang="en">
                <a:solidFill>
                  <a:schemeClr val="dk1"/>
                </a:solidFill>
                <a:highlight>
                  <a:srgbClr val="F8F8F8"/>
                </a:highlight>
                <a:latin typeface="Verdana"/>
                <a:ea typeface="Verdana"/>
                <a:cs typeface="Verdana"/>
                <a:sym typeface="Verdana"/>
              </a:rPr>
              <a:t>def userDefFunction (arg1, arg2, arg3 ...):</a:t>
            </a:r>
            <a:br>
              <a:rPr lang="en">
                <a:solidFill>
                  <a:schemeClr val="dk1"/>
                </a:solidFill>
                <a:highlight>
                  <a:srgbClr val="F8F8F8"/>
                </a:highlight>
                <a:latin typeface="Verdana"/>
                <a:ea typeface="Verdana"/>
                <a:cs typeface="Verdana"/>
                <a:sym typeface="Verdana"/>
              </a:rPr>
            </a:br>
            <a:r>
              <a:rPr lang="en">
                <a:solidFill>
                  <a:schemeClr val="dk1"/>
                </a:solidFill>
                <a:highlight>
                  <a:srgbClr val="F8F8F8"/>
                </a:highlight>
                <a:latin typeface="Verdana"/>
                <a:ea typeface="Verdana"/>
                <a:cs typeface="Verdana"/>
                <a:sym typeface="Verdana"/>
              </a:rPr>
              <a:t>    </a:t>
            </a:r>
            <a:r>
              <a:rPr b="1" lang="en">
                <a:solidFill>
                  <a:srgbClr val="333333"/>
                </a:solidFill>
                <a:latin typeface="Verdana"/>
                <a:ea typeface="Verdana"/>
                <a:cs typeface="Verdana"/>
                <a:sym typeface="Verdana"/>
              </a:rPr>
              <a:t>program</a:t>
            </a:r>
            <a:r>
              <a:rPr lang="en">
                <a:solidFill>
                  <a:schemeClr val="dk1"/>
                </a:solidFill>
                <a:highlight>
                  <a:srgbClr val="F8F8F8"/>
                </a:highlight>
                <a:latin typeface="Verdana"/>
                <a:ea typeface="Verdana"/>
                <a:cs typeface="Verdana"/>
                <a:sym typeface="Verdana"/>
              </a:rPr>
              <a:t> statement1</a:t>
            </a:r>
            <a:br>
              <a:rPr lang="en">
                <a:solidFill>
                  <a:schemeClr val="dk1"/>
                </a:solidFill>
                <a:highlight>
                  <a:srgbClr val="F8F8F8"/>
                </a:highlight>
                <a:latin typeface="Verdana"/>
                <a:ea typeface="Verdana"/>
                <a:cs typeface="Verdana"/>
                <a:sym typeface="Verdana"/>
              </a:rPr>
            </a:br>
            <a:r>
              <a:rPr lang="en">
                <a:solidFill>
                  <a:schemeClr val="dk1"/>
                </a:solidFill>
                <a:highlight>
                  <a:srgbClr val="F8F8F8"/>
                </a:highlight>
                <a:latin typeface="Verdana"/>
                <a:ea typeface="Verdana"/>
                <a:cs typeface="Verdana"/>
                <a:sym typeface="Verdana"/>
              </a:rPr>
              <a:t>    </a:t>
            </a:r>
            <a:r>
              <a:rPr b="1" lang="en">
                <a:solidFill>
                  <a:srgbClr val="333333"/>
                </a:solidFill>
                <a:latin typeface="Verdana"/>
                <a:ea typeface="Verdana"/>
                <a:cs typeface="Verdana"/>
                <a:sym typeface="Verdana"/>
              </a:rPr>
              <a:t>program</a:t>
            </a:r>
            <a:r>
              <a:rPr lang="en">
                <a:solidFill>
                  <a:schemeClr val="dk1"/>
                </a:solidFill>
                <a:highlight>
                  <a:srgbClr val="F8F8F8"/>
                </a:highlight>
                <a:latin typeface="Verdana"/>
                <a:ea typeface="Verdana"/>
                <a:cs typeface="Verdana"/>
                <a:sym typeface="Verdana"/>
              </a:rPr>
              <a:t> statement3</a:t>
            </a:r>
            <a:br>
              <a:rPr lang="en">
                <a:solidFill>
                  <a:schemeClr val="dk1"/>
                </a:solidFill>
                <a:highlight>
                  <a:srgbClr val="F8F8F8"/>
                </a:highlight>
                <a:latin typeface="Verdana"/>
                <a:ea typeface="Verdana"/>
                <a:cs typeface="Verdana"/>
                <a:sym typeface="Verdana"/>
              </a:rPr>
            </a:br>
            <a:r>
              <a:rPr lang="en">
                <a:solidFill>
                  <a:schemeClr val="dk1"/>
                </a:solidFill>
                <a:highlight>
                  <a:srgbClr val="F8F8F8"/>
                </a:highlight>
                <a:latin typeface="Verdana"/>
                <a:ea typeface="Verdana"/>
                <a:cs typeface="Verdana"/>
                <a:sym typeface="Verdana"/>
              </a:rPr>
              <a:t>    </a:t>
            </a:r>
            <a:r>
              <a:rPr b="1" lang="en">
                <a:solidFill>
                  <a:srgbClr val="333333"/>
                </a:solidFill>
                <a:latin typeface="Verdana"/>
                <a:ea typeface="Verdana"/>
                <a:cs typeface="Verdana"/>
                <a:sym typeface="Verdana"/>
              </a:rPr>
              <a:t>program</a:t>
            </a:r>
            <a:r>
              <a:rPr lang="en">
                <a:solidFill>
                  <a:schemeClr val="dk1"/>
                </a:solidFill>
                <a:highlight>
                  <a:srgbClr val="F8F8F8"/>
                </a:highlight>
                <a:latin typeface="Verdana"/>
                <a:ea typeface="Verdana"/>
                <a:cs typeface="Verdana"/>
                <a:sym typeface="Verdana"/>
              </a:rPr>
              <a:t> statement3</a:t>
            </a:r>
            <a:br>
              <a:rPr lang="en">
                <a:solidFill>
                  <a:schemeClr val="dk1"/>
                </a:solidFill>
                <a:highlight>
                  <a:srgbClr val="F8F8F8"/>
                </a:highlight>
                <a:latin typeface="Verdana"/>
                <a:ea typeface="Verdana"/>
                <a:cs typeface="Verdana"/>
                <a:sym typeface="Verdana"/>
              </a:rPr>
            </a:br>
            <a:r>
              <a:rPr lang="en">
                <a:solidFill>
                  <a:schemeClr val="dk1"/>
                </a:solidFill>
                <a:highlight>
                  <a:srgbClr val="F8F8F8"/>
                </a:highlight>
                <a:latin typeface="Verdana"/>
                <a:ea typeface="Verdana"/>
                <a:cs typeface="Verdana"/>
                <a:sym typeface="Verdana"/>
              </a:rPr>
              <a:t>    ....</a:t>
            </a:r>
            <a:br>
              <a:rPr lang="en">
                <a:solidFill>
                  <a:schemeClr val="dk1"/>
                </a:solidFill>
                <a:highlight>
                  <a:srgbClr val="F8F8F8"/>
                </a:highlight>
                <a:latin typeface="Verdana"/>
                <a:ea typeface="Verdana"/>
                <a:cs typeface="Verdana"/>
                <a:sym typeface="Verdana"/>
              </a:rPr>
            </a:br>
            <a:r>
              <a:rPr lang="en">
                <a:solidFill>
                  <a:schemeClr val="dk1"/>
                </a:solidFill>
                <a:highlight>
                  <a:srgbClr val="F8F8F8"/>
                </a:highlight>
                <a:latin typeface="Verdana"/>
                <a:ea typeface="Verdana"/>
                <a:cs typeface="Verdana"/>
                <a:sym typeface="Verdana"/>
              </a:rPr>
              <a:t>   </a:t>
            </a:r>
            <a:r>
              <a:rPr b="1" lang="en">
                <a:solidFill>
                  <a:srgbClr val="333333"/>
                </a:solidFill>
                <a:latin typeface="Verdana"/>
                <a:ea typeface="Verdana"/>
                <a:cs typeface="Verdana"/>
                <a:sym typeface="Verdana"/>
              </a:rPr>
              <a:t>return</a:t>
            </a:r>
            <a:r>
              <a:rPr lang="en">
                <a:solidFill>
                  <a:schemeClr val="dk1"/>
                </a:solidFill>
                <a:highlight>
                  <a:srgbClr val="F8F8F8"/>
                </a:highlight>
                <a:latin typeface="Verdana"/>
                <a:ea typeface="Verdana"/>
                <a:cs typeface="Verdana"/>
                <a:sym typeface="Verdana"/>
              </a:rPr>
              <a:t>;</a:t>
            </a:r>
            <a:br>
              <a:rPr lang="en" sz="1800">
                <a:solidFill>
                  <a:srgbClr val="000000"/>
                </a:solidFill>
              </a:rPr>
            </a:br>
            <a:br>
              <a:rPr lang="en" sz="1800">
                <a:solidFill>
                  <a:srgbClr val="000000"/>
                </a:solidFill>
                <a:latin typeface="Consolas"/>
                <a:ea typeface="Consolas"/>
                <a:cs typeface="Consolas"/>
                <a:sym typeface="Consolas"/>
              </a:rPr>
            </a:br>
            <a:br>
              <a:rPr lang="en" sz="1800">
                <a:solidFill>
                  <a:srgbClr val="000000"/>
                </a:solidFill>
              </a:rPr>
            </a:br>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75" name="Shape 475"/>
        <p:cNvGrpSpPr/>
        <p:nvPr/>
      </p:nvGrpSpPr>
      <p:grpSpPr>
        <a:xfrm>
          <a:off x="0" y="0"/>
          <a:ext cx="0" cy="0"/>
          <a:chOff x="0" y="0"/>
          <a:chExt cx="0" cy="0"/>
        </a:xfrm>
      </p:grpSpPr>
      <p:sp>
        <p:nvSpPr>
          <p:cNvPr id="476" name="Google Shape;476;p67"/>
          <p:cNvSpPr txBox="1"/>
          <p:nvPr>
            <p:ph type="title"/>
          </p:nvPr>
        </p:nvSpPr>
        <p:spPr>
          <a:xfrm>
            <a:off x="785550" y="333151"/>
            <a:ext cx="6781800" cy="603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Exercise:</a:t>
            </a:r>
            <a:endParaRPr/>
          </a:p>
        </p:txBody>
      </p:sp>
      <p:sp>
        <p:nvSpPr>
          <p:cNvPr id="477" name="Google Shape;477;p67"/>
          <p:cNvSpPr txBox="1"/>
          <p:nvPr>
            <p:ph idx="1" type="body"/>
          </p:nvPr>
        </p:nvSpPr>
        <p:spPr>
          <a:xfrm>
            <a:off x="800100" y="1114422"/>
            <a:ext cx="7543800" cy="2914800"/>
          </a:xfrm>
          <a:prstGeom prst="rect">
            <a:avLst/>
          </a:prstGeom>
        </p:spPr>
        <p:txBody>
          <a:bodyPr anchorCtr="0" anchor="t" bIns="91425" lIns="91425" spcFirstLastPara="1" rIns="91425" wrap="square" tIns="91425">
            <a:noAutofit/>
          </a:bodyPr>
          <a:lstStyle/>
          <a:p>
            <a:pPr indent="0" lvl="0" marL="152400" rtl="0" algn="l">
              <a:spcBef>
                <a:spcPts val="1000"/>
              </a:spcBef>
              <a:spcAft>
                <a:spcPts val="0"/>
              </a:spcAft>
              <a:buNone/>
            </a:pPr>
            <a:r>
              <a:rPr lang="en"/>
              <a:t>write a user defined function that accepts an integer as an argument then prints out that many number of prime numbers</a:t>
            </a:r>
            <a:endParaRPr/>
          </a:p>
          <a:p>
            <a:pPr indent="0" lvl="0" marL="152400" rtl="0" algn="l">
              <a:spcBef>
                <a:spcPts val="1000"/>
              </a:spcBef>
              <a:spcAft>
                <a:spcPts val="0"/>
              </a:spcAft>
              <a:buNone/>
            </a:pPr>
            <a:r>
              <a:t/>
            </a:r>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2" name="Shape 482"/>
        <p:cNvGrpSpPr/>
        <p:nvPr/>
      </p:nvGrpSpPr>
      <p:grpSpPr>
        <a:xfrm>
          <a:off x="0" y="0"/>
          <a:ext cx="0" cy="0"/>
          <a:chOff x="0" y="0"/>
          <a:chExt cx="0" cy="0"/>
        </a:xfrm>
      </p:grpSpPr>
      <p:sp>
        <p:nvSpPr>
          <p:cNvPr id="483" name="Google Shape;483;p68"/>
          <p:cNvSpPr txBox="1"/>
          <p:nvPr>
            <p:ph type="title"/>
          </p:nvPr>
        </p:nvSpPr>
        <p:spPr>
          <a:xfrm>
            <a:off x="785550" y="333151"/>
            <a:ext cx="6781800" cy="603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Exercise:</a:t>
            </a:r>
            <a:endParaRPr/>
          </a:p>
        </p:txBody>
      </p:sp>
      <p:sp>
        <p:nvSpPr>
          <p:cNvPr id="484" name="Google Shape;484;p68"/>
          <p:cNvSpPr txBox="1"/>
          <p:nvPr>
            <p:ph idx="1" type="body"/>
          </p:nvPr>
        </p:nvSpPr>
        <p:spPr>
          <a:xfrm>
            <a:off x="800100" y="1114422"/>
            <a:ext cx="7543800" cy="2914800"/>
          </a:xfrm>
          <a:prstGeom prst="rect">
            <a:avLst/>
          </a:prstGeom>
        </p:spPr>
        <p:txBody>
          <a:bodyPr anchorCtr="0" anchor="t" bIns="91425" lIns="91425" spcFirstLastPara="1" rIns="91425" wrap="square" tIns="91425">
            <a:noAutofit/>
          </a:bodyPr>
          <a:lstStyle/>
          <a:p>
            <a:pPr indent="0" lvl="0" marL="152400" rtl="0" algn="l">
              <a:spcBef>
                <a:spcPts val="1000"/>
              </a:spcBef>
              <a:spcAft>
                <a:spcPts val="0"/>
              </a:spcAft>
              <a:buNone/>
            </a:pPr>
            <a:r>
              <a:rPr lang="en"/>
              <a:t>write a user defined function that accepts an integer as a parameter then returns the next prime number.</a:t>
            </a:r>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9" name="Shape 489"/>
        <p:cNvGrpSpPr/>
        <p:nvPr/>
      </p:nvGrpSpPr>
      <p:grpSpPr>
        <a:xfrm>
          <a:off x="0" y="0"/>
          <a:ext cx="0" cy="0"/>
          <a:chOff x="0" y="0"/>
          <a:chExt cx="0" cy="0"/>
        </a:xfrm>
      </p:grpSpPr>
      <p:sp>
        <p:nvSpPr>
          <p:cNvPr id="490" name="Google Shape;490;p69"/>
          <p:cNvSpPr txBox="1"/>
          <p:nvPr>
            <p:ph type="title"/>
          </p:nvPr>
        </p:nvSpPr>
        <p:spPr>
          <a:xfrm>
            <a:off x="785550" y="333151"/>
            <a:ext cx="6781800" cy="603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Exercise:</a:t>
            </a:r>
            <a:endParaRPr/>
          </a:p>
        </p:txBody>
      </p:sp>
      <p:sp>
        <p:nvSpPr>
          <p:cNvPr id="491" name="Google Shape;491;p69"/>
          <p:cNvSpPr txBox="1"/>
          <p:nvPr>
            <p:ph idx="1" type="body"/>
          </p:nvPr>
        </p:nvSpPr>
        <p:spPr>
          <a:xfrm>
            <a:off x="800100" y="1114422"/>
            <a:ext cx="7543800" cy="2914800"/>
          </a:xfrm>
          <a:prstGeom prst="rect">
            <a:avLst/>
          </a:prstGeom>
        </p:spPr>
        <p:txBody>
          <a:bodyPr anchorCtr="0" anchor="t" bIns="91425" lIns="91425" spcFirstLastPara="1" rIns="91425" wrap="square" tIns="91425">
            <a:noAutofit/>
          </a:bodyPr>
          <a:lstStyle/>
          <a:p>
            <a:pPr indent="0" lvl="0" marL="152400" rtl="0" algn="l">
              <a:spcBef>
                <a:spcPts val="1000"/>
              </a:spcBef>
              <a:spcAft>
                <a:spcPts val="0"/>
              </a:spcAft>
              <a:buNone/>
            </a:pPr>
            <a:r>
              <a:rPr lang="en" sz="1800"/>
              <a:t>A prime gap is the difference between two successive prime numbers. The n-th prime gap, denoted gn or g(pn) is the difference between the (n + 1)-th and the n-th prime numbers</a:t>
            </a:r>
            <a:endParaRPr sz="1800"/>
          </a:p>
          <a:p>
            <a:pPr indent="0" lvl="0" marL="0" rtl="0" algn="l">
              <a:spcBef>
                <a:spcPts val="1000"/>
              </a:spcBef>
              <a:spcAft>
                <a:spcPts val="0"/>
              </a:spcAft>
              <a:buNone/>
            </a:pPr>
            <a:r>
              <a:rPr lang="en" sz="1800"/>
              <a:t>  </a:t>
            </a:r>
            <a:endParaRPr sz="1800"/>
          </a:p>
          <a:p>
            <a:pPr indent="0" lvl="0" marL="0" rtl="0" algn="l">
              <a:spcBef>
                <a:spcPts val="1000"/>
              </a:spcBef>
              <a:spcAft>
                <a:spcPts val="0"/>
              </a:spcAft>
              <a:buNone/>
            </a:pPr>
            <a:r>
              <a:rPr lang="en" sz="1800"/>
              <a:t>   Write a program that uses your prime number generator functions and print out the first set of prime numbers where the prime gap is greater than 13</a:t>
            </a:r>
            <a:endParaRPr sz="1800"/>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5" name="Shape 495"/>
        <p:cNvGrpSpPr/>
        <p:nvPr/>
      </p:nvGrpSpPr>
      <p:grpSpPr>
        <a:xfrm>
          <a:off x="0" y="0"/>
          <a:ext cx="0" cy="0"/>
          <a:chOff x="0" y="0"/>
          <a:chExt cx="0" cy="0"/>
        </a:xfrm>
      </p:grpSpPr>
      <p:sp>
        <p:nvSpPr>
          <p:cNvPr id="496" name="Google Shape;496;p70"/>
          <p:cNvSpPr txBox="1"/>
          <p:nvPr>
            <p:ph type="title"/>
          </p:nvPr>
        </p:nvSpPr>
        <p:spPr>
          <a:xfrm>
            <a:off x="762000" y="381675"/>
            <a:ext cx="7543800" cy="591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Python - </a:t>
            </a:r>
            <a:r>
              <a:rPr i="1" lang="en" sz="3000"/>
              <a:t>Anonymous Functions</a:t>
            </a:r>
            <a:endParaRPr b="1" i="0" sz="3000" u="none" cap="none" strike="noStrike">
              <a:solidFill>
                <a:srgbClr val="262626"/>
              </a:solidFill>
              <a:latin typeface="Carme"/>
              <a:ea typeface="Carme"/>
              <a:cs typeface="Carme"/>
              <a:sym typeface="Carme"/>
            </a:endParaRPr>
          </a:p>
        </p:txBody>
      </p:sp>
      <p:sp>
        <p:nvSpPr>
          <p:cNvPr id="497" name="Google Shape;497;p70"/>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
        <p:nvSpPr>
          <p:cNvPr id="498" name="Google Shape;498;p70"/>
          <p:cNvSpPr txBox="1"/>
          <p:nvPr>
            <p:ph idx="1" type="body"/>
          </p:nvPr>
        </p:nvSpPr>
        <p:spPr>
          <a:xfrm>
            <a:off x="800100" y="1034211"/>
            <a:ext cx="7543800" cy="3186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480"/>
              </a:spcBef>
              <a:spcAft>
                <a:spcPts val="0"/>
              </a:spcAft>
              <a:buNone/>
            </a:pPr>
            <a:r>
              <a:t/>
            </a:r>
            <a:endParaRPr sz="1800">
              <a:solidFill>
                <a:srgbClr val="000000"/>
              </a:solidFill>
            </a:endParaRPr>
          </a:p>
          <a:p>
            <a:pPr indent="0" lvl="0" marL="0" marR="0" rtl="0" algn="l">
              <a:lnSpc>
                <a:spcPct val="100000"/>
              </a:lnSpc>
              <a:spcBef>
                <a:spcPts val="480"/>
              </a:spcBef>
              <a:spcAft>
                <a:spcPts val="0"/>
              </a:spcAft>
              <a:buNone/>
            </a:pPr>
            <a:r>
              <a:rPr lang="en">
                <a:highlight>
                  <a:srgbClr val="F8F8F8"/>
                </a:highlight>
                <a:latin typeface="Verdana"/>
                <a:ea typeface="Verdana"/>
                <a:cs typeface="Verdana"/>
                <a:sym typeface="Verdana"/>
              </a:rPr>
              <a:t>type the following into a cell:</a:t>
            </a:r>
            <a:endParaRPr>
              <a:highlight>
                <a:srgbClr val="F8F8F8"/>
              </a:highlight>
              <a:latin typeface="Verdana"/>
              <a:ea typeface="Verdana"/>
              <a:cs typeface="Verdana"/>
              <a:sym typeface="Verdana"/>
            </a:endParaRPr>
          </a:p>
          <a:p>
            <a:pPr indent="0" lvl="0" marL="0" marR="0" rtl="0" algn="l">
              <a:lnSpc>
                <a:spcPct val="100000"/>
              </a:lnSpc>
              <a:spcBef>
                <a:spcPts val="480"/>
              </a:spcBef>
              <a:spcAft>
                <a:spcPts val="0"/>
              </a:spcAft>
              <a:buNone/>
            </a:pPr>
            <a:r>
              <a:t/>
            </a:r>
            <a:endParaRPr sz="1800">
              <a:solidFill>
                <a:srgbClr val="000000"/>
              </a:solidFill>
              <a:latin typeface="Consolas"/>
              <a:ea typeface="Consolas"/>
              <a:cs typeface="Consolas"/>
              <a:sym typeface="Consolas"/>
            </a:endParaRPr>
          </a:p>
          <a:p>
            <a:pPr indent="0" lvl="0" marL="0" marR="0" rtl="0" algn="l">
              <a:lnSpc>
                <a:spcPct val="100000"/>
              </a:lnSpc>
              <a:spcBef>
                <a:spcPts val="480"/>
              </a:spcBef>
              <a:spcAft>
                <a:spcPts val="0"/>
              </a:spcAft>
              <a:buNone/>
            </a:pPr>
            <a:r>
              <a:rPr lang="en" sz="1800">
                <a:solidFill>
                  <a:srgbClr val="000000"/>
                </a:solidFill>
                <a:latin typeface="Consolas"/>
                <a:ea typeface="Consolas"/>
                <a:cs typeface="Consolas"/>
                <a:sym typeface="Consolas"/>
              </a:rPr>
              <a:t>x = lambda a: a * 10</a:t>
            </a:r>
            <a:endParaRPr sz="1800">
              <a:solidFill>
                <a:srgbClr val="000000"/>
              </a:solidFill>
              <a:latin typeface="Consolas"/>
              <a:ea typeface="Consolas"/>
              <a:cs typeface="Consolas"/>
              <a:sym typeface="Consolas"/>
            </a:endParaRPr>
          </a:p>
          <a:p>
            <a:pPr indent="0" lvl="0" marL="0" marR="0" rtl="0" algn="l">
              <a:lnSpc>
                <a:spcPct val="100000"/>
              </a:lnSpc>
              <a:spcBef>
                <a:spcPts val="480"/>
              </a:spcBef>
              <a:spcAft>
                <a:spcPts val="0"/>
              </a:spcAft>
              <a:buNone/>
            </a:pPr>
            <a:r>
              <a:t/>
            </a:r>
            <a:endParaRPr sz="1800">
              <a:solidFill>
                <a:srgbClr val="000000"/>
              </a:solidFill>
              <a:latin typeface="Consolas"/>
              <a:ea typeface="Consolas"/>
              <a:cs typeface="Consolas"/>
              <a:sym typeface="Consolas"/>
            </a:endParaRPr>
          </a:p>
          <a:p>
            <a:pPr indent="0" lvl="0" marL="0" marR="0" rtl="0" algn="l">
              <a:lnSpc>
                <a:spcPct val="100000"/>
              </a:lnSpc>
              <a:spcBef>
                <a:spcPts val="480"/>
              </a:spcBef>
              <a:spcAft>
                <a:spcPts val="0"/>
              </a:spcAft>
              <a:buNone/>
            </a:pPr>
            <a:r>
              <a:rPr lang="en" sz="1800">
                <a:solidFill>
                  <a:srgbClr val="000000"/>
                </a:solidFill>
                <a:latin typeface="Consolas"/>
                <a:ea typeface="Consolas"/>
                <a:cs typeface="Consolas"/>
                <a:sym typeface="Consolas"/>
              </a:rPr>
              <a:t>print (x(10))</a:t>
            </a:r>
            <a:br>
              <a:rPr lang="en" sz="1800">
                <a:solidFill>
                  <a:srgbClr val="000000"/>
                </a:solidFill>
                <a:latin typeface="Consolas"/>
                <a:ea typeface="Consolas"/>
                <a:cs typeface="Consolas"/>
                <a:sym typeface="Consolas"/>
              </a:rPr>
            </a:br>
            <a:br>
              <a:rPr lang="en" sz="1800">
                <a:solidFill>
                  <a:srgbClr val="000000"/>
                </a:solidFill>
              </a:rPr>
            </a:br>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02" name="Shape 502"/>
        <p:cNvGrpSpPr/>
        <p:nvPr/>
      </p:nvGrpSpPr>
      <p:grpSpPr>
        <a:xfrm>
          <a:off x="0" y="0"/>
          <a:ext cx="0" cy="0"/>
          <a:chOff x="0" y="0"/>
          <a:chExt cx="0" cy="0"/>
        </a:xfrm>
      </p:grpSpPr>
      <p:sp>
        <p:nvSpPr>
          <p:cNvPr id="503" name="Google Shape;503;p71"/>
          <p:cNvSpPr txBox="1"/>
          <p:nvPr>
            <p:ph type="title"/>
          </p:nvPr>
        </p:nvSpPr>
        <p:spPr>
          <a:xfrm>
            <a:off x="762000" y="381675"/>
            <a:ext cx="7543800" cy="591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Python - </a:t>
            </a:r>
            <a:r>
              <a:rPr i="1" lang="en" sz="3000"/>
              <a:t>Anonymous Functions</a:t>
            </a:r>
            <a:endParaRPr b="1" i="0" sz="3000" u="none" cap="none" strike="noStrike">
              <a:solidFill>
                <a:srgbClr val="262626"/>
              </a:solidFill>
              <a:latin typeface="Carme"/>
              <a:ea typeface="Carme"/>
              <a:cs typeface="Carme"/>
              <a:sym typeface="Carme"/>
            </a:endParaRPr>
          </a:p>
        </p:txBody>
      </p:sp>
      <p:sp>
        <p:nvSpPr>
          <p:cNvPr id="504" name="Google Shape;504;p71"/>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
        <p:nvSpPr>
          <p:cNvPr id="505" name="Google Shape;505;p71"/>
          <p:cNvSpPr txBox="1"/>
          <p:nvPr>
            <p:ph idx="1" type="body"/>
          </p:nvPr>
        </p:nvSpPr>
        <p:spPr>
          <a:xfrm>
            <a:off x="800100" y="1034211"/>
            <a:ext cx="7543800" cy="3186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480"/>
              </a:spcBef>
              <a:spcAft>
                <a:spcPts val="0"/>
              </a:spcAft>
              <a:buNone/>
            </a:pPr>
            <a:r>
              <a:t/>
            </a:r>
            <a:endParaRPr sz="1800">
              <a:solidFill>
                <a:srgbClr val="000000"/>
              </a:solidFill>
            </a:endParaRPr>
          </a:p>
          <a:p>
            <a:pPr indent="0" lvl="0" marL="0" marR="0" rtl="0" algn="l">
              <a:lnSpc>
                <a:spcPct val="100000"/>
              </a:lnSpc>
              <a:spcBef>
                <a:spcPts val="480"/>
              </a:spcBef>
              <a:spcAft>
                <a:spcPts val="0"/>
              </a:spcAft>
              <a:buNone/>
            </a:pPr>
            <a:r>
              <a:rPr lang="en">
                <a:highlight>
                  <a:srgbClr val="F8F8F8"/>
                </a:highlight>
                <a:latin typeface="Verdana"/>
                <a:ea typeface="Verdana"/>
                <a:cs typeface="Verdana"/>
                <a:sym typeface="Verdana"/>
              </a:rPr>
              <a:t>try the following definition:</a:t>
            </a:r>
            <a:endParaRPr sz="1800">
              <a:solidFill>
                <a:srgbClr val="000000"/>
              </a:solidFill>
              <a:latin typeface="Consolas"/>
              <a:ea typeface="Consolas"/>
              <a:cs typeface="Consolas"/>
              <a:sym typeface="Consolas"/>
            </a:endParaRPr>
          </a:p>
          <a:p>
            <a:pPr indent="0" lvl="0" marL="0" marR="0" rtl="0" algn="l">
              <a:lnSpc>
                <a:spcPct val="100000"/>
              </a:lnSpc>
              <a:spcBef>
                <a:spcPts val="480"/>
              </a:spcBef>
              <a:spcAft>
                <a:spcPts val="0"/>
              </a:spcAft>
              <a:buNone/>
            </a:pPr>
            <a:r>
              <a:rPr lang="en" sz="1800">
                <a:solidFill>
                  <a:srgbClr val="000000"/>
                </a:solidFill>
                <a:latin typeface="Consolas"/>
                <a:ea typeface="Consolas"/>
                <a:cs typeface="Consolas"/>
                <a:sym typeface="Consolas"/>
              </a:rPr>
              <a:t>def myfunc(x):</a:t>
            </a:r>
            <a:endParaRPr sz="1800">
              <a:solidFill>
                <a:srgbClr val="000000"/>
              </a:solidFill>
              <a:latin typeface="Consolas"/>
              <a:ea typeface="Consolas"/>
              <a:cs typeface="Consolas"/>
              <a:sym typeface="Consolas"/>
            </a:endParaRPr>
          </a:p>
          <a:p>
            <a:pPr indent="0" lvl="0" marL="0" marR="0" rtl="0" algn="l">
              <a:lnSpc>
                <a:spcPct val="100000"/>
              </a:lnSpc>
              <a:spcBef>
                <a:spcPts val="480"/>
              </a:spcBef>
              <a:spcAft>
                <a:spcPts val="0"/>
              </a:spcAft>
              <a:buNone/>
            </a:pPr>
            <a:r>
              <a:rPr lang="en" sz="1800">
                <a:solidFill>
                  <a:srgbClr val="000000"/>
                </a:solidFill>
                <a:latin typeface="Consolas"/>
                <a:ea typeface="Consolas"/>
                <a:cs typeface="Consolas"/>
                <a:sym typeface="Consolas"/>
              </a:rPr>
              <a:t>   return lambda a: a*x</a:t>
            </a:r>
            <a:endParaRPr sz="1800">
              <a:solidFill>
                <a:srgbClr val="000000"/>
              </a:solidFill>
              <a:latin typeface="Consolas"/>
              <a:ea typeface="Consolas"/>
              <a:cs typeface="Consolas"/>
              <a:sym typeface="Consolas"/>
            </a:endParaRPr>
          </a:p>
          <a:p>
            <a:pPr indent="0" lvl="0" marL="0" marR="0" rtl="0" algn="l">
              <a:lnSpc>
                <a:spcPct val="100000"/>
              </a:lnSpc>
              <a:spcBef>
                <a:spcPts val="480"/>
              </a:spcBef>
              <a:spcAft>
                <a:spcPts val="0"/>
              </a:spcAft>
              <a:buNone/>
            </a:pPr>
            <a:r>
              <a:t/>
            </a:r>
            <a:endParaRPr sz="1800">
              <a:solidFill>
                <a:srgbClr val="000000"/>
              </a:solidFill>
              <a:latin typeface="Consolas"/>
              <a:ea typeface="Consolas"/>
              <a:cs typeface="Consolas"/>
              <a:sym typeface="Consolas"/>
            </a:endParaRPr>
          </a:p>
          <a:p>
            <a:pPr indent="0" lvl="0" marL="0" marR="0" rtl="0" algn="l">
              <a:lnSpc>
                <a:spcPct val="100000"/>
              </a:lnSpc>
              <a:spcBef>
                <a:spcPts val="480"/>
              </a:spcBef>
              <a:spcAft>
                <a:spcPts val="0"/>
              </a:spcAft>
              <a:buNone/>
            </a:pPr>
            <a:r>
              <a:rPr lang="en" sz="1800">
                <a:solidFill>
                  <a:srgbClr val="000000"/>
                </a:solidFill>
                <a:latin typeface="Consolas"/>
                <a:ea typeface="Consolas"/>
                <a:cs typeface="Consolas"/>
                <a:sym typeface="Consolas"/>
              </a:rPr>
              <a:t>y = myfunc(10)</a:t>
            </a:r>
            <a:endParaRPr sz="1800">
              <a:solidFill>
                <a:srgbClr val="000000"/>
              </a:solidFill>
              <a:latin typeface="Consolas"/>
              <a:ea typeface="Consolas"/>
              <a:cs typeface="Consolas"/>
              <a:sym typeface="Consolas"/>
            </a:endParaRPr>
          </a:p>
          <a:p>
            <a:pPr indent="0" lvl="0" marL="0" marR="0" rtl="0" algn="l">
              <a:lnSpc>
                <a:spcPct val="100000"/>
              </a:lnSpc>
              <a:spcBef>
                <a:spcPts val="480"/>
              </a:spcBef>
              <a:spcAft>
                <a:spcPts val="0"/>
              </a:spcAft>
              <a:buNone/>
            </a:pPr>
            <a:r>
              <a:rPr lang="en" sz="1800">
                <a:solidFill>
                  <a:srgbClr val="000000"/>
                </a:solidFill>
                <a:latin typeface="Consolas"/>
                <a:ea typeface="Consolas"/>
                <a:cs typeface="Consolas"/>
                <a:sym typeface="Consolas"/>
              </a:rPr>
              <a:t>print (y(5))</a:t>
            </a:r>
            <a:endParaRPr sz="1800">
              <a:solidFill>
                <a:srgbClr val="000000"/>
              </a:solidFill>
              <a:latin typeface="Consolas"/>
              <a:ea typeface="Consolas"/>
              <a:cs typeface="Consolas"/>
              <a:sym typeface="Consolas"/>
            </a:endParaRPr>
          </a:p>
          <a:p>
            <a:pPr indent="0" lvl="0" marL="0" marR="0" rtl="0" algn="l">
              <a:lnSpc>
                <a:spcPct val="100000"/>
              </a:lnSpc>
              <a:spcBef>
                <a:spcPts val="480"/>
              </a:spcBef>
              <a:spcAft>
                <a:spcPts val="0"/>
              </a:spcAft>
              <a:buNone/>
            </a:pPr>
            <a:r>
              <a:rPr lang="en" sz="1800">
                <a:solidFill>
                  <a:srgbClr val="000000"/>
                </a:solidFill>
                <a:latin typeface="Consolas"/>
                <a:ea typeface="Consolas"/>
                <a:cs typeface="Consolas"/>
                <a:sym typeface="Consolas"/>
              </a:rPr>
              <a:t>z = myfunc(100)</a:t>
            </a:r>
            <a:endParaRPr sz="1800">
              <a:solidFill>
                <a:srgbClr val="000000"/>
              </a:solidFill>
              <a:latin typeface="Consolas"/>
              <a:ea typeface="Consolas"/>
              <a:cs typeface="Consolas"/>
              <a:sym typeface="Consolas"/>
            </a:endParaRPr>
          </a:p>
          <a:p>
            <a:pPr indent="0" lvl="0" marL="0" marR="0" rtl="0" algn="l">
              <a:lnSpc>
                <a:spcPct val="100000"/>
              </a:lnSpc>
              <a:spcBef>
                <a:spcPts val="480"/>
              </a:spcBef>
              <a:spcAft>
                <a:spcPts val="0"/>
              </a:spcAft>
              <a:buNone/>
            </a:pPr>
            <a:r>
              <a:rPr lang="en" sz="1800">
                <a:solidFill>
                  <a:srgbClr val="000000"/>
                </a:solidFill>
                <a:latin typeface="Consolas"/>
                <a:ea typeface="Consolas"/>
                <a:cs typeface="Consolas"/>
                <a:sym typeface="Consolas"/>
              </a:rPr>
              <a:t>print (z(5))</a:t>
            </a:r>
            <a:br>
              <a:rPr lang="en" sz="1800">
                <a:solidFill>
                  <a:srgbClr val="000000"/>
                </a:solidFill>
                <a:latin typeface="Consolas"/>
                <a:ea typeface="Consolas"/>
                <a:cs typeface="Consolas"/>
                <a:sym typeface="Consolas"/>
              </a:rPr>
            </a:br>
            <a:br>
              <a:rPr lang="en" sz="1800">
                <a:solidFill>
                  <a:srgbClr val="000000"/>
                </a:solidFill>
              </a:rPr>
            </a:br>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10" name="Shape 510"/>
        <p:cNvGrpSpPr/>
        <p:nvPr/>
      </p:nvGrpSpPr>
      <p:grpSpPr>
        <a:xfrm>
          <a:off x="0" y="0"/>
          <a:ext cx="0" cy="0"/>
          <a:chOff x="0" y="0"/>
          <a:chExt cx="0" cy="0"/>
        </a:xfrm>
      </p:grpSpPr>
      <p:sp>
        <p:nvSpPr>
          <p:cNvPr id="511" name="Google Shape;511;p7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Questions? Comments?</a:t>
            </a:r>
            <a:endParaRPr/>
          </a:p>
        </p:txBody>
      </p:sp>
      <p:sp>
        <p:nvSpPr>
          <p:cNvPr id="512" name="Google Shape;512;p7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
        <p:nvSpPr>
          <p:cNvPr id="513" name="Google Shape;513;p7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20"/>
          <p:cNvSpPr txBox="1"/>
          <p:nvPr>
            <p:ph type="title"/>
          </p:nvPr>
        </p:nvSpPr>
        <p:spPr>
          <a:xfrm>
            <a:off x="762000" y="381672"/>
            <a:ext cx="6781800" cy="5916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Jupyter Notebooks, Structure</a:t>
            </a:r>
            <a:endParaRPr b="1" i="0" sz="3600" u="none" cap="none" strike="noStrike">
              <a:solidFill>
                <a:srgbClr val="262626"/>
              </a:solidFill>
              <a:latin typeface="Carme"/>
              <a:ea typeface="Carme"/>
              <a:cs typeface="Carme"/>
              <a:sym typeface="Carme"/>
            </a:endParaRPr>
          </a:p>
        </p:txBody>
      </p:sp>
      <p:sp>
        <p:nvSpPr>
          <p:cNvPr id="104" name="Google Shape;104;p20"/>
          <p:cNvSpPr txBox="1"/>
          <p:nvPr>
            <p:ph idx="1" type="body"/>
          </p:nvPr>
        </p:nvSpPr>
        <p:spPr>
          <a:xfrm>
            <a:off x="762000" y="1150374"/>
            <a:ext cx="7543800" cy="3075000"/>
          </a:xfrm>
          <a:prstGeom prst="rect">
            <a:avLst/>
          </a:prstGeom>
          <a:noFill/>
          <a:ln>
            <a:noFill/>
          </a:ln>
        </p:spPr>
        <p:txBody>
          <a:bodyPr anchorCtr="0" anchor="t" bIns="45700" lIns="91425" spcFirstLastPara="1" rIns="91425" wrap="square" tIns="45700">
            <a:noAutofit/>
          </a:bodyPr>
          <a:lstStyle/>
          <a:p>
            <a:pPr indent="-274320" lvl="0" marL="274320" marR="0" rtl="0" algn="l">
              <a:spcBef>
                <a:spcPts val="0"/>
              </a:spcBef>
              <a:spcAft>
                <a:spcPts val="0"/>
              </a:spcAft>
              <a:buClr>
                <a:srgbClr val="BA3133"/>
              </a:buClr>
              <a:buSzPts val="2400"/>
              <a:buFont typeface="Arial"/>
              <a:buChar char="•"/>
            </a:pPr>
            <a:r>
              <a:rPr b="0" i="0" lang="en" sz="2400" u="none" cap="none" strike="noStrike">
                <a:solidFill>
                  <a:srgbClr val="3F3F3F"/>
                </a:solidFill>
                <a:latin typeface="Arial"/>
                <a:ea typeface="Arial"/>
                <a:cs typeface="Arial"/>
                <a:sym typeface="Arial"/>
              </a:rPr>
              <a:t>Code Cells</a:t>
            </a:r>
            <a:endParaRPr b="0" i="0" sz="2400" u="none" cap="none" strike="noStrike">
              <a:solidFill>
                <a:srgbClr val="3F3F3F"/>
              </a:solidFill>
              <a:latin typeface="Arial"/>
              <a:ea typeface="Arial"/>
              <a:cs typeface="Arial"/>
              <a:sym typeface="Arial"/>
            </a:endParaRPr>
          </a:p>
          <a:p>
            <a:pPr indent="0" lvl="1" marL="457200" rtl="0" algn="l">
              <a:spcBef>
                <a:spcPts val="0"/>
              </a:spcBef>
              <a:spcAft>
                <a:spcPts val="0"/>
              </a:spcAft>
              <a:buClr>
                <a:srgbClr val="666666"/>
              </a:buClr>
              <a:buSzPts val="2400"/>
              <a:buNone/>
            </a:pPr>
            <a:r>
              <a:rPr b="1" lang="en">
                <a:solidFill>
                  <a:srgbClr val="666666"/>
                </a:solidFill>
              </a:rPr>
              <a:t>Code cells allow you to enter and run code</a:t>
            </a:r>
            <a:br>
              <a:rPr b="1" lang="en">
                <a:solidFill>
                  <a:srgbClr val="666666"/>
                </a:solidFill>
              </a:rPr>
            </a:br>
            <a:r>
              <a:rPr b="1" lang="en">
                <a:solidFill>
                  <a:srgbClr val="666666"/>
                </a:solidFill>
              </a:rPr>
              <a:t>Run a code cell using Shift-Enter</a:t>
            </a:r>
            <a:endParaRPr b="1">
              <a:solidFill>
                <a:srgbClr val="666666"/>
              </a:solidFill>
            </a:endParaRPr>
          </a:p>
          <a:p>
            <a:pPr indent="0" lvl="0" marL="457200" rtl="0" algn="l">
              <a:spcBef>
                <a:spcPts val="0"/>
              </a:spcBef>
              <a:spcAft>
                <a:spcPts val="0"/>
              </a:spcAft>
              <a:buNone/>
            </a:pPr>
            <a:r>
              <a:t/>
            </a:r>
            <a:endParaRPr/>
          </a:p>
          <a:p>
            <a:pPr indent="-274320" lvl="0" marL="274320" marR="0" rtl="0" algn="l">
              <a:spcBef>
                <a:spcPts val="480"/>
              </a:spcBef>
              <a:spcAft>
                <a:spcPts val="0"/>
              </a:spcAft>
              <a:buClr>
                <a:srgbClr val="BA3133"/>
              </a:buClr>
              <a:buSzPts val="2400"/>
              <a:buFont typeface="Arial"/>
              <a:buChar char="•"/>
            </a:pPr>
            <a:r>
              <a:rPr b="0" i="0" lang="en" sz="2400" u="none" cap="none" strike="noStrike">
                <a:solidFill>
                  <a:srgbClr val="3F3F3F"/>
                </a:solidFill>
                <a:latin typeface="Arial"/>
                <a:ea typeface="Arial"/>
                <a:cs typeface="Arial"/>
                <a:sym typeface="Arial"/>
              </a:rPr>
              <a:t>Markdown Cells</a:t>
            </a:r>
            <a:endParaRPr b="0" i="0" sz="2400" u="none" cap="none" strike="noStrike">
              <a:solidFill>
                <a:srgbClr val="3F3F3F"/>
              </a:solidFill>
              <a:latin typeface="Arial"/>
              <a:ea typeface="Arial"/>
              <a:cs typeface="Arial"/>
              <a:sym typeface="Arial"/>
            </a:endParaRPr>
          </a:p>
          <a:p>
            <a:pPr indent="0" lvl="1" marL="457200" rtl="0" algn="l">
              <a:spcBef>
                <a:spcPts val="500"/>
              </a:spcBef>
              <a:spcAft>
                <a:spcPts val="0"/>
              </a:spcAft>
              <a:buClr>
                <a:srgbClr val="666666"/>
              </a:buClr>
              <a:buSzPts val="2400"/>
              <a:buNone/>
            </a:pPr>
            <a:r>
              <a:rPr b="1" lang="en" sz="2000">
                <a:solidFill>
                  <a:srgbClr val="666666"/>
                </a:solidFill>
              </a:rPr>
              <a:t>Text can be added to Jupyter Notebooks using Markdown cells. Markdown is a popular markup language that is a superset of HTML.</a:t>
            </a:r>
            <a:endParaRPr b="1">
              <a:solidFill>
                <a:srgbClr val="666666"/>
              </a:solidFill>
            </a:endParaRPr>
          </a:p>
          <a:p>
            <a:pPr indent="0" lvl="0" marL="0" marR="0" rtl="0" algn="l">
              <a:spcBef>
                <a:spcPts val="480"/>
              </a:spcBef>
              <a:spcAft>
                <a:spcPts val="0"/>
              </a:spcAft>
              <a:buNone/>
            </a:pPr>
            <a:r>
              <a:t/>
            </a:r>
            <a:endParaRPr/>
          </a:p>
          <a:p>
            <a:pPr indent="0" lvl="0" marL="0" marR="0" rtl="0" algn="l">
              <a:spcBef>
                <a:spcPts val="480"/>
              </a:spcBef>
              <a:spcAft>
                <a:spcPts val="0"/>
              </a:spcAft>
              <a:buClr>
                <a:srgbClr val="BA3133"/>
              </a:buClr>
              <a:buFont typeface="Arial"/>
              <a:buNone/>
            </a:pPr>
            <a:r>
              <a:t/>
            </a:r>
            <a:endParaRPr b="0" i="0" sz="2400" u="none" cap="none" strike="noStrike">
              <a:solidFill>
                <a:srgbClr val="3F3F3F"/>
              </a:solidFill>
              <a:latin typeface="Arial"/>
              <a:ea typeface="Arial"/>
              <a:cs typeface="Arial"/>
              <a:sym typeface="Arial"/>
            </a:endParaRPr>
          </a:p>
        </p:txBody>
      </p:sp>
      <p:sp>
        <p:nvSpPr>
          <p:cNvPr id="105" name="Google Shape;105;p20"/>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21"/>
          <p:cNvSpPr txBox="1"/>
          <p:nvPr>
            <p:ph type="title"/>
          </p:nvPr>
        </p:nvSpPr>
        <p:spPr>
          <a:xfrm>
            <a:off x="762000" y="381672"/>
            <a:ext cx="6781800" cy="591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Jupyter Notebooks, Structure</a:t>
            </a:r>
            <a:endParaRPr b="1" i="0" sz="3600" u="none" cap="none" strike="noStrike">
              <a:solidFill>
                <a:srgbClr val="262626"/>
              </a:solidFill>
              <a:latin typeface="Carme"/>
              <a:ea typeface="Carme"/>
              <a:cs typeface="Carme"/>
              <a:sym typeface="Carme"/>
            </a:endParaRPr>
          </a:p>
        </p:txBody>
      </p:sp>
      <p:sp>
        <p:nvSpPr>
          <p:cNvPr id="111" name="Google Shape;111;p21"/>
          <p:cNvSpPr txBox="1"/>
          <p:nvPr>
            <p:ph idx="1" type="body"/>
          </p:nvPr>
        </p:nvSpPr>
        <p:spPr>
          <a:xfrm>
            <a:off x="762000" y="1150374"/>
            <a:ext cx="7543800" cy="3075000"/>
          </a:xfrm>
          <a:prstGeom prst="rect">
            <a:avLst/>
          </a:prstGeom>
          <a:noFill/>
          <a:ln>
            <a:noFill/>
          </a:ln>
        </p:spPr>
        <p:txBody>
          <a:bodyPr anchorCtr="0" anchor="t" bIns="45700" lIns="91425" spcFirstLastPara="1" rIns="91425" wrap="square" tIns="45700">
            <a:noAutofit/>
          </a:bodyPr>
          <a:lstStyle/>
          <a:p>
            <a:pPr indent="-274320" lvl="0" marL="274320" marR="0" rtl="0" algn="l">
              <a:spcBef>
                <a:spcPts val="480"/>
              </a:spcBef>
              <a:spcAft>
                <a:spcPts val="0"/>
              </a:spcAft>
              <a:buClr>
                <a:srgbClr val="BA3133"/>
              </a:buClr>
              <a:buSzPts val="2400"/>
              <a:buFont typeface="Arial"/>
              <a:buChar char="•"/>
            </a:pPr>
            <a:r>
              <a:rPr i="0" lang="en" sz="2400" u="none" cap="none" strike="noStrike">
                <a:solidFill>
                  <a:srgbClr val="3F3F3F"/>
                </a:solidFill>
                <a:latin typeface="Arial"/>
                <a:ea typeface="Arial"/>
                <a:cs typeface="Arial"/>
                <a:sym typeface="Arial"/>
              </a:rPr>
              <a:t>Markdown Cells</a:t>
            </a:r>
            <a:endParaRPr/>
          </a:p>
          <a:p>
            <a:pPr indent="0" lvl="1" marL="457200" marR="0" rtl="0" algn="l">
              <a:spcBef>
                <a:spcPts val="480"/>
              </a:spcBef>
              <a:spcAft>
                <a:spcPts val="0"/>
              </a:spcAft>
              <a:buClr>
                <a:srgbClr val="666666"/>
              </a:buClr>
              <a:buSzPts val="1400"/>
              <a:buNone/>
            </a:pPr>
            <a:r>
              <a:rPr b="1" lang="en" sz="1400">
                <a:solidFill>
                  <a:srgbClr val="666666"/>
                </a:solidFill>
              </a:rPr>
              <a:t>You can add headings:</a:t>
            </a:r>
            <a:endParaRPr b="1" sz="1400">
              <a:solidFill>
                <a:srgbClr val="666666"/>
              </a:solidFill>
            </a:endParaRPr>
          </a:p>
          <a:p>
            <a:pPr indent="0" lvl="2" marL="914400" marR="0" rtl="0" algn="l">
              <a:spcBef>
                <a:spcPts val="480"/>
              </a:spcBef>
              <a:spcAft>
                <a:spcPts val="0"/>
              </a:spcAft>
              <a:buClr>
                <a:srgbClr val="666666"/>
              </a:buClr>
              <a:buSzPts val="1400"/>
              <a:buNone/>
            </a:pPr>
            <a:r>
              <a:rPr b="1" lang="en" sz="1400">
                <a:solidFill>
                  <a:srgbClr val="666666"/>
                </a:solidFill>
              </a:rPr>
              <a:t># Heading 1</a:t>
            </a:r>
            <a:br>
              <a:rPr b="1" lang="en" sz="1400">
                <a:solidFill>
                  <a:srgbClr val="666666"/>
                </a:solidFill>
              </a:rPr>
            </a:br>
            <a:r>
              <a:rPr b="1" lang="en" sz="1400">
                <a:solidFill>
                  <a:srgbClr val="666666"/>
                </a:solidFill>
              </a:rPr>
              <a:t># Heading 2</a:t>
            </a:r>
            <a:br>
              <a:rPr b="1" lang="en" sz="1400">
                <a:solidFill>
                  <a:srgbClr val="666666"/>
                </a:solidFill>
              </a:rPr>
            </a:br>
            <a:r>
              <a:rPr b="1" lang="en" sz="1400">
                <a:solidFill>
                  <a:srgbClr val="666666"/>
                </a:solidFill>
              </a:rPr>
              <a:t>## Heading 2.1</a:t>
            </a:r>
            <a:br>
              <a:rPr b="1" lang="en" sz="1400">
                <a:solidFill>
                  <a:srgbClr val="666666"/>
                </a:solidFill>
              </a:rPr>
            </a:br>
            <a:r>
              <a:rPr b="1" lang="en" sz="1400">
                <a:solidFill>
                  <a:srgbClr val="666666"/>
                </a:solidFill>
              </a:rPr>
              <a:t>## Heading 2.2</a:t>
            </a:r>
            <a:endParaRPr b="1" sz="1400">
              <a:solidFill>
                <a:srgbClr val="666666"/>
              </a:solidFill>
            </a:endParaRPr>
          </a:p>
          <a:p>
            <a:pPr indent="0" lvl="1" marL="457200" marR="0" rtl="0" algn="l">
              <a:spcBef>
                <a:spcPts val="480"/>
              </a:spcBef>
              <a:spcAft>
                <a:spcPts val="0"/>
              </a:spcAft>
              <a:buClr>
                <a:srgbClr val="666666"/>
              </a:buClr>
              <a:buSzPts val="1400"/>
              <a:buNone/>
            </a:pPr>
            <a:r>
              <a:rPr b="1" lang="en" sz="1400">
                <a:solidFill>
                  <a:srgbClr val="666666"/>
                </a:solidFill>
              </a:rPr>
              <a:t>You can add lists</a:t>
            </a:r>
            <a:endParaRPr b="1" sz="1400">
              <a:solidFill>
                <a:srgbClr val="666666"/>
              </a:solidFill>
            </a:endParaRPr>
          </a:p>
          <a:p>
            <a:pPr indent="0" lvl="2" marL="914400" marR="0" rtl="0" algn="l">
              <a:spcBef>
                <a:spcPts val="480"/>
              </a:spcBef>
              <a:spcAft>
                <a:spcPts val="0"/>
              </a:spcAft>
              <a:buClr>
                <a:srgbClr val="666666"/>
              </a:buClr>
              <a:buSzPts val="1400"/>
              <a:buNone/>
            </a:pPr>
            <a:r>
              <a:rPr b="1" lang="en" sz="1400">
                <a:solidFill>
                  <a:srgbClr val="666666"/>
                </a:solidFill>
              </a:rPr>
              <a:t>1. First ordered list item</a:t>
            </a:r>
            <a:br>
              <a:rPr b="1" lang="en" sz="1400">
                <a:solidFill>
                  <a:srgbClr val="666666"/>
                </a:solidFill>
              </a:rPr>
            </a:br>
            <a:r>
              <a:rPr b="1" lang="en" sz="1400">
                <a:solidFill>
                  <a:srgbClr val="666666"/>
                </a:solidFill>
              </a:rPr>
              <a:t>2. Another item</a:t>
            </a:r>
            <a:br>
              <a:rPr b="1" lang="en" sz="1400">
                <a:solidFill>
                  <a:srgbClr val="666666"/>
                </a:solidFill>
              </a:rPr>
            </a:br>
            <a:r>
              <a:rPr b="1" lang="en" sz="1400">
                <a:solidFill>
                  <a:srgbClr val="666666"/>
                </a:solidFill>
              </a:rPr>
              <a:t>⋅⋅* Unordered sub-list. </a:t>
            </a:r>
            <a:br>
              <a:rPr b="1" lang="en" sz="1400">
                <a:solidFill>
                  <a:srgbClr val="666666"/>
                </a:solidFill>
              </a:rPr>
            </a:br>
            <a:r>
              <a:rPr b="1" lang="en" sz="1400">
                <a:solidFill>
                  <a:srgbClr val="666666"/>
                </a:solidFill>
              </a:rPr>
              <a:t>1. Actual numbers don't matter, just that it's a number</a:t>
            </a:r>
            <a:br>
              <a:rPr b="1" lang="en" sz="1400">
                <a:solidFill>
                  <a:srgbClr val="666666"/>
                </a:solidFill>
              </a:rPr>
            </a:br>
            <a:r>
              <a:rPr b="1" lang="en" sz="1400">
                <a:solidFill>
                  <a:srgbClr val="666666"/>
                </a:solidFill>
              </a:rPr>
              <a:t>⋅⋅1. Ordered sub-list</a:t>
            </a:r>
            <a:br>
              <a:rPr b="1" lang="en" sz="1400">
                <a:solidFill>
                  <a:srgbClr val="666666"/>
                </a:solidFill>
              </a:rPr>
            </a:br>
            <a:r>
              <a:rPr b="1" lang="en" sz="1400">
                <a:solidFill>
                  <a:srgbClr val="666666"/>
                </a:solidFill>
              </a:rPr>
              <a:t>4. And another item.</a:t>
            </a:r>
            <a:endParaRPr b="1" sz="1400">
              <a:solidFill>
                <a:srgbClr val="666666"/>
              </a:solidFill>
            </a:endParaRPr>
          </a:p>
          <a:p>
            <a:pPr indent="0" lvl="0" marL="0" marR="0" rtl="0" algn="l">
              <a:spcBef>
                <a:spcPts val="480"/>
              </a:spcBef>
              <a:spcAft>
                <a:spcPts val="0"/>
              </a:spcAft>
              <a:buClr>
                <a:srgbClr val="BA3133"/>
              </a:buClr>
              <a:buFont typeface="Arial"/>
              <a:buNone/>
            </a:pPr>
            <a:r>
              <a:t/>
            </a:r>
            <a:endParaRPr b="0" i="0" sz="2400" u="none" cap="none" strike="noStrike">
              <a:solidFill>
                <a:srgbClr val="3F3F3F"/>
              </a:solidFill>
              <a:latin typeface="Arial"/>
              <a:ea typeface="Arial"/>
              <a:cs typeface="Arial"/>
              <a:sym typeface="Arial"/>
            </a:endParaRPr>
          </a:p>
        </p:txBody>
      </p:sp>
      <p:sp>
        <p:nvSpPr>
          <p:cNvPr id="112" name="Google Shape;112;p21"/>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Google Shape;117;p22"/>
          <p:cNvSpPr txBox="1"/>
          <p:nvPr>
            <p:ph type="title"/>
          </p:nvPr>
        </p:nvSpPr>
        <p:spPr>
          <a:xfrm>
            <a:off x="762000" y="381672"/>
            <a:ext cx="6781800" cy="591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Jupyter Notebooks, Structure</a:t>
            </a:r>
            <a:endParaRPr b="1" i="0" sz="3600" u="none" cap="none" strike="noStrike">
              <a:solidFill>
                <a:srgbClr val="262626"/>
              </a:solidFill>
              <a:latin typeface="Carme"/>
              <a:ea typeface="Carme"/>
              <a:cs typeface="Carme"/>
              <a:sym typeface="Carme"/>
            </a:endParaRPr>
          </a:p>
        </p:txBody>
      </p:sp>
      <p:sp>
        <p:nvSpPr>
          <p:cNvPr id="118" name="Google Shape;118;p22"/>
          <p:cNvSpPr txBox="1"/>
          <p:nvPr>
            <p:ph idx="1" type="body"/>
          </p:nvPr>
        </p:nvSpPr>
        <p:spPr>
          <a:xfrm>
            <a:off x="762000" y="1150374"/>
            <a:ext cx="7543800" cy="3075000"/>
          </a:xfrm>
          <a:prstGeom prst="rect">
            <a:avLst/>
          </a:prstGeom>
          <a:noFill/>
          <a:ln>
            <a:noFill/>
          </a:ln>
        </p:spPr>
        <p:txBody>
          <a:bodyPr anchorCtr="0" anchor="t" bIns="45700" lIns="91425" spcFirstLastPara="1" rIns="91425" wrap="square" tIns="45700">
            <a:noAutofit/>
          </a:bodyPr>
          <a:lstStyle/>
          <a:p>
            <a:pPr indent="-274320" lvl="0" marL="274320" marR="0" rtl="0" algn="l">
              <a:spcBef>
                <a:spcPts val="480"/>
              </a:spcBef>
              <a:spcAft>
                <a:spcPts val="0"/>
              </a:spcAft>
              <a:buClr>
                <a:srgbClr val="BA3133"/>
              </a:buClr>
              <a:buSzPts val="2400"/>
              <a:buFont typeface="Arial"/>
              <a:buChar char="•"/>
            </a:pPr>
            <a:r>
              <a:rPr b="0" i="0" lang="en" sz="2400" u="none" cap="none" strike="noStrike">
                <a:solidFill>
                  <a:srgbClr val="3F3F3F"/>
                </a:solidFill>
                <a:latin typeface="Arial"/>
                <a:ea typeface="Arial"/>
                <a:cs typeface="Arial"/>
                <a:sym typeface="Arial"/>
              </a:rPr>
              <a:t>Markdown Cells</a:t>
            </a:r>
            <a:endParaRPr/>
          </a:p>
          <a:p>
            <a:pPr indent="-149859" lvl="1" marL="594360" marR="0" rtl="0" algn="l">
              <a:lnSpc>
                <a:spcPct val="100000"/>
              </a:lnSpc>
              <a:spcBef>
                <a:spcPts val="480"/>
              </a:spcBef>
              <a:spcAft>
                <a:spcPts val="0"/>
              </a:spcAft>
              <a:buClr>
                <a:srgbClr val="666666"/>
              </a:buClr>
              <a:buSzPts val="1400"/>
              <a:buFont typeface="Arial"/>
              <a:buNone/>
            </a:pPr>
            <a:r>
              <a:rPr b="1" lang="en" sz="1400">
                <a:solidFill>
                  <a:srgbClr val="666666"/>
                </a:solidFill>
              </a:rPr>
              <a:t>pure HTML</a:t>
            </a:r>
            <a:endParaRPr b="1" sz="1400">
              <a:solidFill>
                <a:srgbClr val="666666"/>
              </a:solidFill>
            </a:endParaRPr>
          </a:p>
          <a:p>
            <a:pPr indent="0" lvl="2" marL="914400" marR="0" rtl="0" algn="l">
              <a:lnSpc>
                <a:spcPct val="100000"/>
              </a:lnSpc>
              <a:spcBef>
                <a:spcPts val="0"/>
              </a:spcBef>
              <a:spcAft>
                <a:spcPts val="0"/>
              </a:spcAft>
              <a:buClr>
                <a:srgbClr val="666666"/>
              </a:buClr>
              <a:buSzPts val="1400"/>
              <a:buNone/>
            </a:pPr>
            <a:r>
              <a:rPr b="1" lang="en" sz="1400">
                <a:solidFill>
                  <a:srgbClr val="666666"/>
                </a:solidFill>
              </a:rPr>
              <a:t>&lt;dl&gt;</a:t>
            </a:r>
            <a:br>
              <a:rPr b="1" lang="en" sz="1400">
                <a:solidFill>
                  <a:srgbClr val="666666"/>
                </a:solidFill>
              </a:rPr>
            </a:br>
            <a:r>
              <a:rPr b="1" lang="en" sz="1400">
                <a:solidFill>
                  <a:srgbClr val="666666"/>
                </a:solidFill>
              </a:rPr>
              <a:t>  &lt;dt&gt;Definition list&lt;/dt&gt;</a:t>
            </a:r>
            <a:br>
              <a:rPr b="1" lang="en" sz="1400">
                <a:solidFill>
                  <a:srgbClr val="666666"/>
                </a:solidFill>
              </a:rPr>
            </a:br>
            <a:r>
              <a:rPr b="1" lang="en" sz="1400">
                <a:solidFill>
                  <a:srgbClr val="666666"/>
                </a:solidFill>
              </a:rPr>
              <a:t>  &lt;dd&gt;Is something people use sometimes.&lt;/dd&gt;</a:t>
            </a:r>
            <a:br>
              <a:rPr b="1" lang="en" sz="1400">
                <a:solidFill>
                  <a:srgbClr val="666666"/>
                </a:solidFill>
              </a:rPr>
            </a:br>
            <a:br>
              <a:rPr b="1" lang="en" sz="1400">
                <a:solidFill>
                  <a:srgbClr val="666666"/>
                </a:solidFill>
              </a:rPr>
            </a:br>
            <a:r>
              <a:rPr b="1" lang="en" sz="1400">
                <a:solidFill>
                  <a:srgbClr val="666666"/>
                </a:solidFill>
              </a:rPr>
              <a:t>  &lt;dt&gt;Markdown in HTML&lt;/dt&gt;</a:t>
            </a:r>
            <a:br>
              <a:rPr b="1" lang="en" sz="1400">
                <a:solidFill>
                  <a:srgbClr val="666666"/>
                </a:solidFill>
              </a:rPr>
            </a:br>
            <a:r>
              <a:rPr b="1" lang="en" sz="1400">
                <a:solidFill>
                  <a:srgbClr val="666666"/>
                </a:solidFill>
              </a:rPr>
              <a:t>  &lt;dd&gt;Does *not* work **very** well. Use HTML &lt;em&gt;tags&lt;/em&gt;.&lt;/dd&gt;</a:t>
            </a:r>
            <a:br>
              <a:rPr b="1" lang="en" sz="1400">
                <a:solidFill>
                  <a:srgbClr val="666666"/>
                </a:solidFill>
              </a:rPr>
            </a:br>
            <a:r>
              <a:rPr b="1" lang="en" sz="1400">
                <a:solidFill>
                  <a:srgbClr val="666666"/>
                </a:solidFill>
              </a:rPr>
              <a:t>&lt;/dl&gt;</a:t>
            </a:r>
            <a:endParaRPr b="1" sz="1400">
              <a:solidFill>
                <a:srgbClr val="666666"/>
              </a:solidFill>
            </a:endParaRPr>
          </a:p>
          <a:p>
            <a:pPr indent="0" lvl="1" marL="457200" marR="0" rtl="0" algn="l">
              <a:lnSpc>
                <a:spcPct val="100000"/>
              </a:lnSpc>
              <a:spcBef>
                <a:spcPts val="480"/>
              </a:spcBef>
              <a:spcAft>
                <a:spcPts val="0"/>
              </a:spcAft>
              <a:buClr>
                <a:srgbClr val="666666"/>
              </a:buClr>
              <a:buSzPts val="1400"/>
              <a:buNone/>
            </a:pPr>
            <a:r>
              <a:rPr b="1" lang="en" sz="1400">
                <a:solidFill>
                  <a:srgbClr val="666666"/>
                </a:solidFill>
              </a:rPr>
              <a:t>And even, Latex!</a:t>
            </a:r>
            <a:endParaRPr b="1" sz="1400">
              <a:solidFill>
                <a:srgbClr val="666666"/>
              </a:solidFill>
            </a:endParaRPr>
          </a:p>
          <a:p>
            <a:pPr indent="0" lvl="2" marL="914400" marR="0" rtl="0" algn="l">
              <a:lnSpc>
                <a:spcPct val="100000"/>
              </a:lnSpc>
              <a:spcBef>
                <a:spcPts val="480"/>
              </a:spcBef>
              <a:spcAft>
                <a:spcPts val="0"/>
              </a:spcAft>
              <a:buClr>
                <a:srgbClr val="666666"/>
              </a:buClr>
              <a:buSzPts val="1400"/>
              <a:buNone/>
            </a:pPr>
            <a:r>
              <a:rPr b="1" lang="en" sz="1400">
                <a:solidFill>
                  <a:srgbClr val="666666"/>
                </a:solidFill>
              </a:rPr>
              <a:t>$e^{i\pi} + 1 = 0$</a:t>
            </a:r>
            <a:endParaRPr b="1" sz="1400">
              <a:solidFill>
                <a:srgbClr val="666666"/>
              </a:solidFill>
            </a:endParaRPr>
          </a:p>
          <a:p>
            <a:pPr indent="0" lvl="0" marL="0" marR="0" rtl="0" algn="l">
              <a:spcBef>
                <a:spcPts val="480"/>
              </a:spcBef>
              <a:spcAft>
                <a:spcPts val="0"/>
              </a:spcAft>
              <a:buClr>
                <a:srgbClr val="BA3133"/>
              </a:buClr>
              <a:buFont typeface="Arial"/>
              <a:buNone/>
            </a:pPr>
            <a:r>
              <a:t/>
            </a:r>
            <a:endParaRPr b="0" i="0" sz="2400" u="none" cap="none" strike="noStrike">
              <a:solidFill>
                <a:srgbClr val="3F3F3F"/>
              </a:solidFill>
              <a:latin typeface="Arial"/>
              <a:ea typeface="Arial"/>
              <a:cs typeface="Arial"/>
              <a:sym typeface="Arial"/>
            </a:endParaRPr>
          </a:p>
        </p:txBody>
      </p:sp>
      <p:sp>
        <p:nvSpPr>
          <p:cNvPr id="119" name="Google Shape;119;p22"/>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Google Shape;124;p23"/>
          <p:cNvSpPr txBox="1"/>
          <p:nvPr>
            <p:ph type="title"/>
          </p:nvPr>
        </p:nvSpPr>
        <p:spPr>
          <a:xfrm>
            <a:off x="762000" y="381672"/>
            <a:ext cx="6781800" cy="5916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262626"/>
              </a:buClr>
              <a:buFont typeface="Carme"/>
              <a:buNone/>
            </a:pPr>
            <a:r>
              <a:rPr b="1" i="1" lang="en" sz="3600" u="none" cap="none" strike="noStrike">
                <a:solidFill>
                  <a:srgbClr val="262626"/>
                </a:solidFill>
                <a:latin typeface="Carme"/>
                <a:ea typeface="Carme"/>
                <a:cs typeface="Carme"/>
                <a:sym typeface="Carme"/>
              </a:rPr>
              <a:t>Jupyter Notebooks, Workflow</a:t>
            </a:r>
            <a:endParaRPr b="1" i="0" sz="3600" u="none" cap="none" strike="noStrike">
              <a:solidFill>
                <a:srgbClr val="262626"/>
              </a:solidFill>
              <a:latin typeface="Carme"/>
              <a:ea typeface="Carme"/>
              <a:cs typeface="Carme"/>
              <a:sym typeface="Carme"/>
            </a:endParaRPr>
          </a:p>
        </p:txBody>
      </p:sp>
      <p:sp>
        <p:nvSpPr>
          <p:cNvPr id="125" name="Google Shape;125;p23"/>
          <p:cNvSpPr txBox="1"/>
          <p:nvPr>
            <p:ph idx="1" type="body"/>
          </p:nvPr>
        </p:nvSpPr>
        <p:spPr>
          <a:xfrm>
            <a:off x="762000" y="1150374"/>
            <a:ext cx="7543800" cy="3075000"/>
          </a:xfrm>
          <a:prstGeom prst="rect">
            <a:avLst/>
          </a:prstGeom>
          <a:noFill/>
          <a:ln>
            <a:noFill/>
          </a:ln>
        </p:spPr>
        <p:txBody>
          <a:bodyPr anchorCtr="0" anchor="t" bIns="45700" lIns="91425" spcFirstLastPara="1" rIns="91425" wrap="square" tIns="45700">
            <a:noAutofit/>
          </a:bodyPr>
          <a:lstStyle/>
          <a:p>
            <a:pPr indent="0" lvl="0" marL="0" rtl="0" algn="l">
              <a:spcBef>
                <a:spcPts val="1000"/>
              </a:spcBef>
              <a:spcAft>
                <a:spcPts val="0"/>
              </a:spcAft>
              <a:buNone/>
            </a:pPr>
            <a:r>
              <a:rPr lang="en" sz="2400"/>
              <a:t>Typically, you will work on a computational problem in pieces, organizing related ideas into cells and moving forward once previous parts work correctly. This is much more convenient for interactive exploration than breaking up a computation into scripts that must be executed together, as was previously necessary, especially if parts of them take a long time to run.</a:t>
            </a:r>
            <a:endParaRPr sz="2400"/>
          </a:p>
        </p:txBody>
      </p:sp>
      <p:sp>
        <p:nvSpPr>
          <p:cNvPr id="126" name="Google Shape;126;p23"/>
          <p:cNvSpPr txBox="1"/>
          <p:nvPr>
            <p:ph idx="12" type="sldNum"/>
          </p:nvPr>
        </p:nvSpPr>
        <p:spPr>
          <a:xfrm>
            <a:off x="8545287" y="4772629"/>
            <a:ext cx="598800" cy="370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888888"/>
              </a:buClr>
              <a:buSzPts val="300"/>
              <a:buFont typeface="Calibri"/>
              <a:buNone/>
            </a:pPr>
            <a:fld id="{00000000-1234-1234-1234-123412341234}" type="slidenum">
              <a:rPr lang="en">
                <a:solidFill>
                  <a:srgbClr val="888888"/>
                </a:solidFill>
                <a:latin typeface="Calibri"/>
                <a:ea typeface="Calibri"/>
                <a:cs typeface="Calibri"/>
                <a:sym typeface="Calibri"/>
              </a:rPr>
              <a:t>‹#›</a:t>
            </a:fld>
            <a:endParaRPr>
              <a:solidFill>
                <a:srgbClr val="888888"/>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