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5143500" cx="9144000"/>
  <p:notesSz cx="6858000" cy="9144000"/>
  <p:embeddedFontLst>
    <p:embeddedFont>
      <p:font typeface="Carme"/>
      <p:regular r:id="rId70"/>
    </p:embeddedFont>
    <p:embeddedFont>
      <p:font typeface="Roboto Condensed"/>
      <p:regular r:id="rId71"/>
      <p:bold r:id="rId72"/>
      <p:italic r:id="rId73"/>
      <p:boldItalic r:id="rId74"/>
    </p:embeddedFont>
    <p:embeddedFont>
      <p:font typeface="Helvetica Neue"/>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Condensed-italic.fntdata"/><Relationship Id="rId72" Type="http://schemas.openxmlformats.org/officeDocument/2006/relationships/font" Target="fonts/RobotoCondensed-bold.fntdata"/><Relationship Id="rId31" Type="http://schemas.openxmlformats.org/officeDocument/2006/relationships/slide" Target="slides/slide25.xml"/><Relationship Id="rId75" Type="http://schemas.openxmlformats.org/officeDocument/2006/relationships/font" Target="fonts/HelveticaNeue-regular.fntdata"/><Relationship Id="rId30" Type="http://schemas.openxmlformats.org/officeDocument/2006/relationships/slide" Target="slides/slide24.xml"/><Relationship Id="rId74" Type="http://schemas.openxmlformats.org/officeDocument/2006/relationships/font" Target="fonts/RobotoCondensed-boldItalic.fntdata"/><Relationship Id="rId33" Type="http://schemas.openxmlformats.org/officeDocument/2006/relationships/slide" Target="slides/slide27.xml"/><Relationship Id="rId77" Type="http://schemas.openxmlformats.org/officeDocument/2006/relationships/font" Target="fonts/HelveticaNeue-italic.fntdata"/><Relationship Id="rId32" Type="http://schemas.openxmlformats.org/officeDocument/2006/relationships/slide" Target="slides/slide26.xml"/><Relationship Id="rId76" Type="http://schemas.openxmlformats.org/officeDocument/2006/relationships/font" Target="fonts/HelveticaNeue-bold.fntdata"/><Relationship Id="rId35" Type="http://schemas.openxmlformats.org/officeDocument/2006/relationships/slide" Target="slides/slide29.xml"/><Relationship Id="rId34" Type="http://schemas.openxmlformats.org/officeDocument/2006/relationships/slide" Target="slides/slide28.xml"/><Relationship Id="rId78" Type="http://schemas.openxmlformats.org/officeDocument/2006/relationships/font" Target="fonts/HelveticaNeue-boldItalic.fntdata"/><Relationship Id="rId71" Type="http://schemas.openxmlformats.org/officeDocument/2006/relationships/font" Target="fonts/RobotoCondensed-regular.fntdata"/><Relationship Id="rId70" Type="http://schemas.openxmlformats.org/officeDocument/2006/relationships/font" Target="fonts/Carme-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88acf8e951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8acf8e951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8acf8e951_0_558: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195" name="Google Shape;195;g88acf8e951_0_558: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8acf8e951_0_564: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02" name="Google Shape;202;g88acf8e951_0_564: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8acf8e951_0_570: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09" name="Google Shape;209;g88acf8e951_0_570: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88acf8e951_0_576: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16" name="Google Shape;216;g88acf8e951_0_576: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88acf8e951_0_582: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23" name="Google Shape;223;g88acf8e951_0_582: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88acf8e951_0_592: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34" name="Google Shape;234;g88acf8e951_0_592: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88acf8e951_0_598: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41" name="Google Shape;241;g88acf8e951_0_598: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88acf8e951_0_604: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48" name="Google Shape;248;g88acf8e951_0_604: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88acf8e951_0_610: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55" name="Google Shape;255;g88acf8e951_0_610: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88acf8e951_0_616: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62" name="Google Shape;262;g88acf8e951_0_616: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8acf8e951_0_1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8acf8e951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88acf8e951_0_622: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69" name="Google Shape;269;g88acf8e951_0_622: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8acf8e951_0_628: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76" name="Google Shape;276;g88acf8e951_0_628: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8acf8e951_0_634: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83" name="Google Shape;283;g88acf8e951_0_634: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88acf8e951_0_640: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90" name="Google Shape;290;g88acf8e951_0_640: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88acf8e951_0_646: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297" name="Google Shape;297;g88acf8e951_0_646: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88acf8e951_0_652: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304" name="Google Shape;304;g88acf8e951_0_652: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88acf8e951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
        <p:nvSpPr>
          <p:cNvPr id="311" name="Google Shape;311;g88acf8e951_0_6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88acf8e951_0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88acf8e951_0_6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Vector norm.</a:t>
            </a:r>
            <a:endParaRPr b="0" i="0" sz="1200" u="none" cap="none" strike="noStrike">
              <a:solidFill>
                <a:schemeClr val="dk1"/>
              </a:solidFill>
              <a:latin typeface="Calibri"/>
              <a:ea typeface="Calibri"/>
              <a:cs typeface="Calibri"/>
              <a:sym typeface="Calibri"/>
            </a:endParaRPr>
          </a:p>
        </p:txBody>
      </p:sp>
      <p:sp>
        <p:nvSpPr>
          <p:cNvPr id="318" name="Google Shape;318;g88acf8e951_0_6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88acf8e951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88acf8e951_0_6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88acf8e951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88acf8e951_0_6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8acf8e951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8acf8e951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88acf8e951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88acf8e951_0_6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88acf8e951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88acf8e951_0_6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88acf8e951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88acf8e951_0_7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88acf8e951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88acf8e951_0_7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88acf8e951_0_7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88acf8e951_0_7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SOR: Successive Over Relaxation</a:t>
            </a:r>
            <a:endParaRPr b="0" i="0" sz="1200" u="none" cap="none" strike="noStrike">
              <a:solidFill>
                <a:schemeClr val="dk1"/>
              </a:solidFill>
              <a:latin typeface="Calibri"/>
              <a:ea typeface="Calibri"/>
              <a:cs typeface="Calibri"/>
              <a:sym typeface="Calibri"/>
            </a:endParaRPr>
          </a:p>
        </p:txBody>
      </p:sp>
      <p:sp>
        <p:nvSpPr>
          <p:cNvPr id="378" name="Google Shape;378;g88acf8e951_0_7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88acf8e951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88acf8e951_0_7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88acf8e951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88acf8e951_0_7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88acf8e951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88acf8e951_0_7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88acf8e951_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88acf8e951_0_7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88acf8e951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88acf8e951_0_7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8acf8e951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8acf8e951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88acf8e951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88acf8e951_0_7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88acf8e951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88acf8e951_0_7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88acf8e951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88acf8e951_0_7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88acf8e951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88acf8e951_0_7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88acf8e951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88acf8e951_0_7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88acf8e951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88acf8e951_0_7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88acf8e951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88acf8e951_0_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88acf8e951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
        <p:nvSpPr>
          <p:cNvPr id="485" name="Google Shape;485;g88acf8e951_0_8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88acf8e951_0_819: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494" name="Google Shape;494;g88acf8e951_0_819: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88acf8e951_0_825: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01" name="Google Shape;501;g88acf8e951_0_825: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8acf8e951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8acf8e951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88acf8e951_0_832: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09" name="Google Shape;509;g88acf8e951_0_832: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g88acf8e951_0_840: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18" name="Google Shape;518;g88acf8e951_0_840: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88acf8e951_0_847: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26" name="Google Shape;526;g88acf8e951_0_847: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88acf8e951_0_854: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34" name="Google Shape;534;g88acf8e951_0_854: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g88acf8e951_0_860: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41" name="Google Shape;541;g88acf8e951_0_860: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88acf8e951_0_867: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49" name="Google Shape;549;g88acf8e951_0_867: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g88acf8e951_0_874: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57" name="Google Shape;557;g88acf8e951_0_874: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g88acf8e951_0_881: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65" name="Google Shape;565;g88acf8e951_0_881: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88acf8e951_0_888: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73" name="Google Shape;573;g88acf8e951_0_888: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g88acf8e951_0_895: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rPr lang="en" sz="1300"/>
              <a:t>The identity array is a square array with ones on the main diagonal.</a:t>
            </a:r>
            <a:endParaRPr sz="1300"/>
          </a:p>
        </p:txBody>
      </p:sp>
      <p:sp>
        <p:nvSpPr>
          <p:cNvPr id="581" name="Google Shape;581;g88acf8e951_0_895: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88acf8e951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8acf8e951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g88acf8e951_0_902: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89" name="Google Shape;589;g88acf8e951_0_902: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g88acf8e951_0_909: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597" name="Google Shape;597;g88acf8e951_0_909: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g88acf8e951_0_916: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605" name="Google Shape;605;g88acf8e951_0_916: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g88acf8e951_0_923: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88acf8e951_0_923: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614" name="Google Shape;614;g88acf8e951_0_923:notes"/>
          <p:cNvSpPr txBox="1"/>
          <p:nvPr>
            <p:ph idx="12" type="sldNum"/>
          </p:nvPr>
        </p:nvSpPr>
        <p:spPr>
          <a:xfrm>
            <a:off x="3884613" y="8685214"/>
            <a:ext cx="2971800" cy="4572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Clr>
                <a:srgbClr val="000000"/>
              </a:buClr>
              <a:buFont typeface="Arial"/>
              <a:buNone/>
            </a:pPr>
            <a:fld id="{00000000-1234-1234-1234-123412341234}" type="slidenum">
              <a:rPr lang="en" sz="1300"/>
              <a:t>‹#›</a:t>
            </a:fld>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88acf8e951_0_540: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174" name="Google Shape;174;g88acf8e951_0_540: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8acf8e951_0_546: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a:p>
        </p:txBody>
      </p:sp>
      <p:sp>
        <p:nvSpPr>
          <p:cNvPr id="181" name="Google Shape;181;g88acf8e951_0_546: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88acf8e951_0_552:notes"/>
          <p:cNvSpPr txBox="1"/>
          <p:nvPr>
            <p:ph idx="1" type="body"/>
          </p:nvPr>
        </p:nvSpPr>
        <p:spPr>
          <a:xfrm>
            <a:off x="685800" y="4343400"/>
            <a:ext cx="5486400" cy="4114800"/>
          </a:xfrm>
          <a:prstGeom prst="rect">
            <a:avLst/>
          </a:prstGeom>
          <a:noFill/>
          <a:ln>
            <a:noFill/>
          </a:ln>
        </p:spPr>
        <p:txBody>
          <a:bodyPr anchorCtr="0" anchor="ctr" bIns="86175" lIns="86175" spcFirstLastPara="1" rIns="86175" wrap="square" tIns="86175">
            <a:noAutofit/>
          </a:bodyPr>
          <a:lstStyle/>
          <a:p>
            <a:pPr indent="0" lvl="0" marL="0" rtl="0" algn="l">
              <a:spcBef>
                <a:spcPts val="0"/>
              </a:spcBef>
              <a:spcAft>
                <a:spcPts val="0"/>
              </a:spcAft>
              <a:buNone/>
            </a:pPr>
            <a:r>
              <a:t/>
            </a:r>
            <a:endParaRPr sz="1300"/>
          </a:p>
        </p:txBody>
      </p:sp>
      <p:sp>
        <p:nvSpPr>
          <p:cNvPr id="188" name="Google Shape;188;g88acf8e951_0_552:notes"/>
          <p:cNvSpPr/>
          <p:nvPr>
            <p:ph idx="2" type="sldImg"/>
          </p:nvPr>
        </p:nvSpPr>
        <p:spPr>
          <a:xfrm>
            <a:off x="428625" y="686405"/>
            <a:ext cx="6000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blipFill rotWithShape="1">
          <a:blip r:embed="rId2">
            <a:alphaModFix/>
          </a:blip>
          <a:stretch>
            <a:fillRect b="0" l="0" r="0" t="0"/>
          </a:stretch>
        </a:blipFill>
      </p:bgPr>
    </p:bg>
    <p:spTree>
      <p:nvGrpSpPr>
        <p:cNvPr id="57" name="Shape 57"/>
        <p:cNvGrpSpPr/>
        <p:nvPr/>
      </p:nvGrpSpPr>
      <p:grpSpPr>
        <a:xfrm>
          <a:off x="0" y="0"/>
          <a:ext cx="0" cy="0"/>
          <a:chOff x="0" y="0"/>
          <a:chExt cx="0" cy="0"/>
        </a:xfrm>
      </p:grpSpPr>
      <p:sp>
        <p:nvSpPr>
          <p:cNvPr id="58" name="Google Shape;58;p14"/>
          <p:cNvSpPr txBox="1"/>
          <p:nvPr>
            <p:ph type="ctrTitle"/>
          </p:nvPr>
        </p:nvSpPr>
        <p:spPr>
          <a:xfrm>
            <a:off x="771526" y="1393031"/>
            <a:ext cx="7743900" cy="16179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6000"/>
              <a:buFont typeface="Roboto Condensed"/>
              <a:buNone/>
              <a:defRPr b="1" i="0" sz="6000" u="none" cap="none" strike="noStrike">
                <a:solidFill>
                  <a:schemeClr val="dk1"/>
                </a:solidFill>
                <a:latin typeface="Roboto Condensed"/>
                <a:ea typeface="Roboto Condensed"/>
                <a:cs typeface="Roboto Condensed"/>
                <a:sym typeface="Roboto Condensed"/>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9" name="Google Shape;59;p14"/>
          <p:cNvSpPr txBox="1"/>
          <p:nvPr>
            <p:ph idx="1" type="subTitle"/>
          </p:nvPr>
        </p:nvSpPr>
        <p:spPr>
          <a:xfrm>
            <a:off x="771526" y="3217141"/>
            <a:ext cx="3836100" cy="11868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1pPr>
            <a:lvl2pPr indent="0" lvl="1" marL="457200" marR="0" rtl="0" algn="ctr">
              <a:lnSpc>
                <a:spcPct val="90000"/>
              </a:lnSpc>
              <a:spcBef>
                <a:spcPts val="5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2pPr>
            <a:lvl3pPr indent="0" lvl="2" marL="914400" marR="0" rtl="0" algn="ctr">
              <a:lnSpc>
                <a:spcPct val="90000"/>
              </a:lnSpc>
              <a:spcBef>
                <a:spcPts val="500"/>
              </a:spcBef>
              <a:spcAft>
                <a:spcPts val="0"/>
              </a:spcAft>
              <a:buClr>
                <a:srgbClr val="7F7F7F"/>
              </a:buClr>
              <a:buSzPts val="1800"/>
              <a:buFont typeface="Arial"/>
              <a:buNone/>
              <a:defRPr b="0" i="0" sz="1800" u="none" cap="none" strike="noStrike">
                <a:solidFill>
                  <a:srgbClr val="7F7F7F"/>
                </a:solidFill>
                <a:latin typeface="Helvetica Neue"/>
                <a:ea typeface="Helvetica Neue"/>
                <a:cs typeface="Helvetica Neue"/>
                <a:sym typeface="Helvetica Neue"/>
              </a:defRPr>
            </a:lvl3pPr>
            <a:lvl4pPr indent="0" lvl="3" marL="1371600" marR="0" rtl="0" algn="ctr">
              <a:lnSpc>
                <a:spcPct val="90000"/>
              </a:lnSpc>
              <a:spcBef>
                <a:spcPts val="500"/>
              </a:spcBef>
              <a:spcAft>
                <a:spcPts val="0"/>
              </a:spcAft>
              <a:buClr>
                <a:srgbClr val="7F7F7F"/>
              </a:buClr>
              <a:buSzPts val="1600"/>
              <a:buFont typeface="Arial"/>
              <a:buNone/>
              <a:defRPr b="0" i="0" sz="1600" u="none" cap="none" strike="noStrike">
                <a:solidFill>
                  <a:srgbClr val="7F7F7F"/>
                </a:solidFill>
                <a:latin typeface="Helvetica Neue"/>
                <a:ea typeface="Helvetica Neue"/>
                <a:cs typeface="Helvetica Neue"/>
                <a:sym typeface="Helvetica Neue"/>
              </a:defRPr>
            </a:lvl4pPr>
            <a:lvl5pPr indent="0" lvl="4" marL="1828800" marR="0" rtl="0" algn="ctr">
              <a:lnSpc>
                <a:spcPct val="90000"/>
              </a:lnSpc>
              <a:spcBef>
                <a:spcPts val="500"/>
              </a:spcBef>
              <a:spcAft>
                <a:spcPts val="0"/>
              </a:spcAft>
              <a:buClr>
                <a:srgbClr val="7F7F7F"/>
              </a:buClr>
              <a:buSzPts val="1600"/>
              <a:buFont typeface="Arial"/>
              <a:buNone/>
              <a:defRPr b="0" i="0" sz="1600" u="none" cap="none" strike="noStrike">
                <a:solidFill>
                  <a:srgbClr val="7F7F7F"/>
                </a:solidFill>
                <a:latin typeface="Helvetica Neue"/>
                <a:ea typeface="Helvetica Neue"/>
                <a:cs typeface="Helvetica Neue"/>
                <a:sym typeface="Helvetica Neue"/>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4"/>
          <p:cNvSpPr txBox="1"/>
          <p:nvPr/>
        </p:nvSpPr>
        <p:spPr>
          <a:xfrm>
            <a:off x="5222082" y="3184988"/>
            <a:ext cx="1936500" cy="2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
              <a:buFont typeface="Calibri"/>
              <a:buNone/>
            </a:pPr>
            <a:r>
              <a:rPr b="1" i="0" lang="en" sz="1600" u="none" cap="none" strike="noStrike">
                <a:solidFill>
                  <a:schemeClr val="dk1"/>
                </a:solidFill>
                <a:latin typeface="Calibri"/>
                <a:ea typeface="Calibri"/>
                <a:cs typeface="Calibri"/>
                <a:sym typeface="Calibri"/>
              </a:rPr>
              <a:t>PRESENTED BY:</a:t>
            </a:r>
            <a:endParaRPr/>
          </a:p>
        </p:txBody>
      </p:sp>
      <p:cxnSp>
        <p:nvCxnSpPr>
          <p:cNvPr id="64" name="Google Shape;64;p14"/>
          <p:cNvCxnSpPr/>
          <p:nvPr/>
        </p:nvCxnSpPr>
        <p:spPr>
          <a:xfrm>
            <a:off x="5004197" y="3217141"/>
            <a:ext cx="0" cy="1186800"/>
          </a:xfrm>
          <a:prstGeom prst="straightConnector1">
            <a:avLst/>
          </a:prstGeom>
          <a:noFill/>
          <a:ln cap="flat" cmpd="sng" w="19050">
            <a:solidFill>
              <a:schemeClr val="dk1"/>
            </a:solidFill>
            <a:prstDash val="solid"/>
            <a:miter lim="8000"/>
            <a:headEnd len="sm" w="sm" type="none"/>
            <a:tailEnd len="sm" w="sm" type="none"/>
          </a:ln>
        </p:spPr>
      </p:cxnSp>
      <p:sp>
        <p:nvSpPr>
          <p:cNvPr id="65" name="Google Shape;65;p14"/>
          <p:cNvSpPr txBox="1"/>
          <p:nvPr>
            <p:ph idx="2" type="body"/>
          </p:nvPr>
        </p:nvSpPr>
        <p:spPr>
          <a:xfrm>
            <a:off x="5222081" y="3438909"/>
            <a:ext cx="3293400" cy="965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1400"/>
              <a:buFont typeface="Calibri"/>
              <a:buNone/>
              <a:defRPr b="0" i="0" sz="1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1200"/>
              <a:buFont typeface="Calibri"/>
              <a:buNone/>
              <a:defRPr b="0" i="0" sz="12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000"/>
              <a:buFont typeface="Calibri"/>
              <a:buNone/>
              <a:defRPr b="0" i="0" sz="10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6" name="Shape 66"/>
        <p:cNvGrpSpPr/>
        <p:nvPr/>
      </p:nvGrpSpPr>
      <p:grpSpPr>
        <a:xfrm>
          <a:off x="0" y="0"/>
          <a:ext cx="0" cy="0"/>
          <a:chOff x="0" y="0"/>
          <a:chExt cx="0" cy="0"/>
        </a:xfrm>
      </p:grpSpPr>
      <p:sp>
        <p:nvSpPr>
          <p:cNvPr id="67" name="Google Shape;67;p15"/>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Roboto Condensed"/>
              <a:buNone/>
              <a:defRPr b="1" i="0" sz="4400" u="none" cap="none" strike="noStrike">
                <a:solidFill>
                  <a:schemeClr val="dk1"/>
                </a:solidFill>
                <a:latin typeface="Roboto Condensed"/>
                <a:ea typeface="Roboto Condensed"/>
                <a:cs typeface="Roboto Condensed"/>
                <a:sym typeface="Roboto Condensed"/>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68" name="Google Shape;68;p15"/>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2000"/>
              <a:buFont typeface="Calibri"/>
              <a:buNone/>
              <a:defRPr b="0" i="0" sz="20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 name="Google Shape;69;p15"/>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0" name="Google Shape;70;p15"/>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1" name="Google Shape;71;p15"/>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2" name="Shape 72"/>
        <p:cNvGrpSpPr/>
        <p:nvPr/>
      </p:nvGrpSpPr>
      <p:grpSpPr>
        <a:xfrm>
          <a:off x="0" y="0"/>
          <a:ext cx="0" cy="0"/>
          <a:chOff x="0" y="0"/>
          <a:chExt cx="0" cy="0"/>
        </a:xfrm>
      </p:grpSpPr>
      <p:sp>
        <p:nvSpPr>
          <p:cNvPr id="73" name="Google Shape;73;p16"/>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3200"/>
              <a:buFont typeface="Roboto Condensed"/>
              <a:buNone/>
              <a:defRPr b="1" i="0" sz="3200" u="none" cap="none" strike="noStrike">
                <a:solidFill>
                  <a:schemeClr val="dk1"/>
                </a:solidFill>
                <a:latin typeface="Roboto Condensed"/>
                <a:ea typeface="Roboto Condensed"/>
                <a:cs typeface="Roboto Condensed"/>
                <a:sym typeface="Roboto Condensed"/>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74" name="Google Shape;74;p16"/>
          <p:cNvSpPr txBox="1"/>
          <p:nvPr>
            <p:ph idx="1" type="body"/>
          </p:nvPr>
        </p:nvSpPr>
        <p:spPr>
          <a:xfrm>
            <a:off x="3887391" y="740569"/>
            <a:ext cx="4629000" cy="3655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800"/>
              <a:buFont typeface="Calibri"/>
              <a:buNone/>
              <a:defRPr b="0" i="0" sz="28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2000"/>
              <a:buFont typeface="Calibri"/>
              <a:buNone/>
              <a:defRPr b="0" i="0" sz="20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2000"/>
              <a:buFont typeface="Calibri"/>
              <a:buNone/>
              <a:defRPr b="0" i="0" sz="2000" u="none" cap="none" strike="noStrike">
                <a:solidFill>
                  <a:srgbClr val="7F7F7F"/>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75" name="Google Shape;75;p16"/>
          <p:cNvSpPr txBox="1"/>
          <p:nvPr>
            <p:ph idx="2" type="body"/>
          </p:nvPr>
        </p:nvSpPr>
        <p:spPr>
          <a:xfrm>
            <a:off x="629841" y="1543050"/>
            <a:ext cx="2949300" cy="2858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1400"/>
              <a:buFont typeface="Calibri"/>
              <a:buNone/>
              <a:defRPr b="0" i="0" sz="1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1200"/>
              <a:buFont typeface="Calibri"/>
              <a:buNone/>
              <a:defRPr b="0" i="0" sz="12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000"/>
              <a:buFont typeface="Calibri"/>
              <a:buNone/>
              <a:defRPr b="0" i="0" sz="10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000"/>
              <a:buFont typeface="Calibri"/>
              <a:buNone/>
              <a:defRPr b="0" i="0" sz="10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p:txBody>
      </p:sp>
      <p:sp>
        <p:nvSpPr>
          <p:cNvPr id="76" name="Google Shape;76;p16"/>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7" name="Google Shape;77;p16"/>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78" name="Google Shape;78;p16"/>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bg>
      <p:bgPr>
        <a:blipFill rotWithShape="1">
          <a:blip r:embed="rId2">
            <a:alphaModFix/>
          </a:blip>
          <a:stretch>
            <a:fillRect b="0" l="0" r="0" t="0"/>
          </a:stretch>
        </a:blipFill>
      </p:bgPr>
    </p:bg>
    <p:spTree>
      <p:nvGrpSpPr>
        <p:cNvPr id="79" name="Shape 79"/>
        <p:cNvGrpSpPr/>
        <p:nvPr/>
      </p:nvGrpSpPr>
      <p:grpSpPr>
        <a:xfrm>
          <a:off x="0" y="0"/>
          <a:ext cx="0" cy="0"/>
          <a:chOff x="0" y="0"/>
          <a:chExt cx="0" cy="0"/>
        </a:xfrm>
      </p:grpSpPr>
      <p:sp>
        <p:nvSpPr>
          <p:cNvPr id="80" name="Google Shape;80;p17"/>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2" name="Google Shape;82;p17"/>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7"/>
          <p:cNvSpPr txBox="1"/>
          <p:nvPr>
            <p:ph type="ctrTitle"/>
          </p:nvPr>
        </p:nvSpPr>
        <p:spPr>
          <a:xfrm>
            <a:off x="771526" y="1393031"/>
            <a:ext cx="7743900" cy="16179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6000"/>
              <a:buFont typeface="Roboto Condensed"/>
              <a:buNone/>
              <a:defRPr b="1" i="0" sz="6000" u="none" cap="none" strike="noStrike">
                <a:solidFill>
                  <a:schemeClr val="dk1"/>
                </a:solidFill>
                <a:latin typeface="Roboto Condensed"/>
                <a:ea typeface="Roboto Condensed"/>
                <a:cs typeface="Roboto Condensed"/>
                <a:sym typeface="Roboto Condensed"/>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84" name="Google Shape;84;p17"/>
          <p:cNvSpPr txBox="1"/>
          <p:nvPr>
            <p:ph idx="1" type="subTitle"/>
          </p:nvPr>
        </p:nvSpPr>
        <p:spPr>
          <a:xfrm>
            <a:off x="771526" y="3217141"/>
            <a:ext cx="7743900" cy="1186800"/>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1pPr>
            <a:lvl2pPr indent="0" lvl="1" marL="457200" marR="0" rtl="0" algn="ctr">
              <a:lnSpc>
                <a:spcPct val="90000"/>
              </a:lnSpc>
              <a:spcBef>
                <a:spcPts val="5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2pPr>
            <a:lvl3pPr indent="0" lvl="2" marL="914400" marR="0" rtl="0" algn="ctr">
              <a:lnSpc>
                <a:spcPct val="90000"/>
              </a:lnSpc>
              <a:spcBef>
                <a:spcPts val="500"/>
              </a:spcBef>
              <a:spcAft>
                <a:spcPts val="0"/>
              </a:spcAft>
              <a:buClr>
                <a:srgbClr val="7F7F7F"/>
              </a:buClr>
              <a:buSzPts val="1800"/>
              <a:buFont typeface="Arial"/>
              <a:buNone/>
              <a:defRPr b="0" i="0" sz="1800" u="none" cap="none" strike="noStrike">
                <a:solidFill>
                  <a:srgbClr val="7F7F7F"/>
                </a:solidFill>
                <a:latin typeface="Helvetica Neue"/>
                <a:ea typeface="Helvetica Neue"/>
                <a:cs typeface="Helvetica Neue"/>
                <a:sym typeface="Helvetica Neue"/>
              </a:defRPr>
            </a:lvl3pPr>
            <a:lvl4pPr indent="0" lvl="3" marL="1371600" marR="0" rtl="0" algn="ctr">
              <a:lnSpc>
                <a:spcPct val="90000"/>
              </a:lnSpc>
              <a:spcBef>
                <a:spcPts val="500"/>
              </a:spcBef>
              <a:spcAft>
                <a:spcPts val="0"/>
              </a:spcAft>
              <a:buClr>
                <a:srgbClr val="7F7F7F"/>
              </a:buClr>
              <a:buSzPts val="1600"/>
              <a:buFont typeface="Arial"/>
              <a:buNone/>
              <a:defRPr b="0" i="0" sz="1600" u="none" cap="none" strike="noStrike">
                <a:solidFill>
                  <a:srgbClr val="7F7F7F"/>
                </a:solidFill>
                <a:latin typeface="Helvetica Neue"/>
                <a:ea typeface="Helvetica Neue"/>
                <a:cs typeface="Helvetica Neue"/>
                <a:sym typeface="Helvetica Neue"/>
              </a:defRPr>
            </a:lvl4pPr>
            <a:lvl5pPr indent="0" lvl="4" marL="1828800" marR="0" rtl="0" algn="ctr">
              <a:lnSpc>
                <a:spcPct val="90000"/>
              </a:lnSpc>
              <a:spcBef>
                <a:spcPts val="500"/>
              </a:spcBef>
              <a:spcAft>
                <a:spcPts val="0"/>
              </a:spcAft>
              <a:buClr>
                <a:srgbClr val="7F7F7F"/>
              </a:buClr>
              <a:buSzPts val="1600"/>
              <a:buFont typeface="Arial"/>
              <a:buNone/>
              <a:defRPr b="0" i="0" sz="1600" u="none" cap="none" strike="noStrike">
                <a:solidFill>
                  <a:srgbClr val="7F7F7F"/>
                </a:solidFill>
                <a:latin typeface="Helvetica Neue"/>
                <a:ea typeface="Helvetica Neue"/>
                <a:cs typeface="Helvetica Neue"/>
                <a:sym typeface="Helvetica Neue"/>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
        <p:nvSpPr>
          <p:cNvPr id="86" name="Google Shape;86;p18"/>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7" name="Google Shape;87;p18"/>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bg>
      <p:bgPr>
        <a:solidFill>
          <a:schemeClr val="lt1"/>
        </a:solidFill>
      </p:bgPr>
    </p:bg>
    <p:spTree>
      <p:nvGrpSpPr>
        <p:cNvPr id="89" name="Shape 89"/>
        <p:cNvGrpSpPr/>
        <p:nvPr/>
      </p:nvGrpSpPr>
      <p:grpSpPr>
        <a:xfrm>
          <a:off x="0" y="0"/>
          <a:ext cx="0" cy="0"/>
          <a:chOff x="0" y="0"/>
          <a:chExt cx="0" cy="0"/>
        </a:xfrm>
      </p:grpSpPr>
      <p:sp>
        <p:nvSpPr>
          <p:cNvPr id="90" name="Google Shape;90;p19"/>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Roboto Condensed"/>
              <a:buNone/>
              <a:defRPr b="1" i="0" sz="4400" u="none" cap="none" strike="noStrike">
                <a:solidFill>
                  <a:schemeClr val="dk1"/>
                </a:solidFill>
                <a:latin typeface="Roboto Condensed"/>
                <a:ea typeface="Roboto Condensed"/>
                <a:cs typeface="Roboto Condensed"/>
                <a:sym typeface="Roboto Condensed"/>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2000"/>
              <a:buFont typeface="Calibri"/>
              <a:buNone/>
              <a:defRPr b="0" i="0" sz="20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2000"/>
              <a:buFont typeface="Calibri"/>
              <a:buNone/>
              <a:defRPr b="0" i="0" sz="20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Roboto Condensed"/>
              <a:buNone/>
              <a:defRPr b="1" i="0" sz="4400" u="none" cap="none" strike="noStrike">
                <a:solidFill>
                  <a:schemeClr val="dk1"/>
                </a:solidFill>
                <a:latin typeface="Roboto Condensed"/>
                <a:ea typeface="Roboto Condensed"/>
                <a:cs typeface="Roboto Condensed"/>
                <a:sym typeface="Roboto Condensed"/>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02" name="Google Shape;102;p21"/>
          <p:cNvSpPr txBox="1"/>
          <p:nvPr>
            <p:ph idx="1" type="body"/>
          </p:nvPr>
        </p:nvSpPr>
        <p:spPr>
          <a:xfrm>
            <a:off x="629841" y="1260872"/>
            <a:ext cx="3868200" cy="6180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000"/>
              <a:buFont typeface="Calibri"/>
              <a:buNone/>
              <a:defRPr b="1" i="0" sz="20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1800"/>
              <a:buFont typeface="Calibri"/>
              <a:buNone/>
              <a:defRPr b="1" i="0" sz="18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600"/>
              <a:buFont typeface="Calibri"/>
              <a:buNone/>
              <a:defRPr b="1" i="0" sz="16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600"/>
              <a:buFont typeface="Calibri"/>
              <a:buNone/>
              <a:defRPr b="1" i="0" sz="16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9pPr>
          </a:lstStyle>
          <a:p/>
        </p:txBody>
      </p:sp>
      <p:sp>
        <p:nvSpPr>
          <p:cNvPr id="103" name="Google Shape;103;p21"/>
          <p:cNvSpPr txBox="1"/>
          <p:nvPr>
            <p:ph idx="2" type="body"/>
          </p:nvPr>
        </p:nvSpPr>
        <p:spPr>
          <a:xfrm>
            <a:off x="629841" y="1878806"/>
            <a:ext cx="3868200" cy="2763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2000"/>
              <a:buFont typeface="Calibri"/>
              <a:buNone/>
              <a:defRPr b="0" i="0" sz="20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000"/>
              <a:buFont typeface="Calibri"/>
              <a:buNone/>
              <a:defRPr b="1" i="0" sz="20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1800"/>
              <a:buFont typeface="Calibri"/>
              <a:buNone/>
              <a:defRPr b="1" i="0" sz="18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600"/>
              <a:buFont typeface="Calibri"/>
              <a:buNone/>
              <a:defRPr b="1" i="0" sz="16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600"/>
              <a:buFont typeface="Calibri"/>
              <a:buNone/>
              <a:defRPr b="1" i="0" sz="16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Calibri"/>
              <a:buNone/>
              <a:defRPr b="1" i="0" sz="1600" u="none" cap="none" strike="noStrike">
                <a:solidFill>
                  <a:schemeClr val="dk1"/>
                </a:solidFill>
                <a:latin typeface="Calibri"/>
                <a:ea typeface="Calibri"/>
                <a:cs typeface="Calibri"/>
                <a:sym typeface="Calibri"/>
              </a:defRPr>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2400"/>
              <a:buFont typeface="Calibri"/>
              <a:buNone/>
              <a:defRPr b="0" i="0" sz="2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2000"/>
              <a:buFont typeface="Calibri"/>
              <a:buNone/>
              <a:defRPr b="0" i="0" sz="20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800"/>
              <a:buFont typeface="Calibri"/>
              <a:buNone/>
              <a:defRPr b="0" i="0" sz="1800" u="none" cap="none" strike="noStrike">
                <a:solidFill>
                  <a:srgbClr val="7F7F7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106" name="Google Shape;106;p21"/>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08" name="Google Shape;108;p21"/>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22"/>
          <p:cNvSpPr txBox="1"/>
          <p:nvPr>
            <p:ph type="title"/>
          </p:nvPr>
        </p:nvSpPr>
        <p:spPr>
          <a:xfrm>
            <a:off x="629841" y="342900"/>
            <a:ext cx="2949300" cy="12003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3200"/>
              <a:buFont typeface="Roboto Condensed"/>
              <a:buNone/>
              <a:defRPr b="1" i="0" sz="3200" u="none" cap="none" strike="noStrike">
                <a:solidFill>
                  <a:schemeClr val="dk1"/>
                </a:solidFill>
                <a:latin typeface="Roboto Condensed"/>
                <a:ea typeface="Roboto Condensed"/>
                <a:cs typeface="Roboto Condensed"/>
                <a:sym typeface="Roboto Condensed"/>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111" name="Google Shape;111;p22"/>
          <p:cNvSpPr/>
          <p:nvPr>
            <p:ph idx="2" type="pic"/>
          </p:nvPr>
        </p:nvSpPr>
        <p:spPr>
          <a:xfrm>
            <a:off x="3887391" y="740569"/>
            <a:ext cx="4629000" cy="36552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Helvetica Neue"/>
                <a:ea typeface="Helvetica Neue"/>
                <a:cs typeface="Helvetica Neue"/>
                <a:sym typeface="Helvetica Neue"/>
              </a:defRPr>
            </a:lvl1pPr>
            <a:lvl2pPr indent="0" lvl="1" marL="457200" marR="0" rtl="0" algn="l">
              <a:lnSpc>
                <a:spcPct val="90000"/>
              </a:lnSpc>
              <a:spcBef>
                <a:spcPts val="500"/>
              </a:spcBef>
              <a:spcAft>
                <a:spcPts val="0"/>
              </a:spcAft>
              <a:buClr>
                <a:srgbClr val="7F7F7F"/>
              </a:buClr>
              <a:buSzPts val="2800"/>
              <a:buFont typeface="Arial"/>
              <a:buNone/>
              <a:defRPr b="0" i="0" sz="2800" u="none" cap="none" strike="noStrike">
                <a:solidFill>
                  <a:srgbClr val="7F7F7F"/>
                </a:solidFill>
                <a:latin typeface="Helvetica Neue"/>
                <a:ea typeface="Helvetica Neue"/>
                <a:cs typeface="Helvetica Neue"/>
                <a:sym typeface="Helvetica Neue"/>
              </a:defRPr>
            </a:lvl2pPr>
            <a:lvl3pPr indent="0" lvl="2" marL="914400" marR="0" rtl="0" algn="l">
              <a:lnSpc>
                <a:spcPct val="90000"/>
              </a:lnSpc>
              <a:spcBef>
                <a:spcPts val="500"/>
              </a:spcBef>
              <a:spcAft>
                <a:spcPts val="0"/>
              </a:spcAft>
              <a:buClr>
                <a:srgbClr val="7F7F7F"/>
              </a:buClr>
              <a:buSzPts val="2400"/>
              <a:buFont typeface="Arial"/>
              <a:buNone/>
              <a:defRPr b="0" i="0" sz="2400" u="none" cap="none" strike="noStrike">
                <a:solidFill>
                  <a:srgbClr val="7F7F7F"/>
                </a:solidFill>
                <a:latin typeface="Helvetica Neue"/>
                <a:ea typeface="Helvetica Neue"/>
                <a:cs typeface="Helvetica Neue"/>
                <a:sym typeface="Helvetica Neue"/>
              </a:defRPr>
            </a:lvl3pPr>
            <a:lvl4pPr indent="0" lvl="3" marL="1371600"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4pPr>
            <a:lvl5pPr indent="0" lvl="4" marL="1828800"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Helvetica Neue"/>
                <a:ea typeface="Helvetica Neue"/>
                <a:cs typeface="Helvetica Neue"/>
                <a:sym typeface="Helvetica Neue"/>
              </a:defRPr>
            </a:lvl5pPr>
            <a:lvl6pPr indent="0" lvl="5"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2" name="Google Shape;112;p22"/>
          <p:cNvSpPr txBox="1"/>
          <p:nvPr>
            <p:ph idx="1" type="body"/>
          </p:nvPr>
        </p:nvSpPr>
        <p:spPr>
          <a:xfrm>
            <a:off x="629841" y="1543050"/>
            <a:ext cx="2949300" cy="2858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7F7F7F"/>
              </a:buClr>
              <a:buSzPts val="1400"/>
              <a:buFont typeface="Calibri"/>
              <a:buNone/>
              <a:defRPr b="0" i="0" sz="1400" u="none" cap="none" strike="noStrike">
                <a:solidFill>
                  <a:srgbClr val="7F7F7F"/>
                </a:solidFill>
                <a:latin typeface="Calibri"/>
                <a:ea typeface="Calibri"/>
                <a:cs typeface="Calibri"/>
                <a:sym typeface="Calibri"/>
              </a:defRPr>
            </a:lvl2pPr>
            <a:lvl3pPr indent="-228600" lvl="2" marL="1371600" marR="0" rtl="0" algn="l">
              <a:lnSpc>
                <a:spcPct val="90000"/>
              </a:lnSpc>
              <a:spcBef>
                <a:spcPts val="500"/>
              </a:spcBef>
              <a:spcAft>
                <a:spcPts val="0"/>
              </a:spcAft>
              <a:buClr>
                <a:srgbClr val="7F7F7F"/>
              </a:buClr>
              <a:buSzPts val="1200"/>
              <a:buFont typeface="Calibri"/>
              <a:buNone/>
              <a:defRPr b="0" i="0" sz="1200" u="none" cap="none" strike="noStrike">
                <a:solidFill>
                  <a:srgbClr val="7F7F7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7F7F7F"/>
              </a:buClr>
              <a:buSzPts val="1000"/>
              <a:buFont typeface="Calibri"/>
              <a:buNone/>
              <a:defRPr b="0" i="0" sz="1000" u="none" cap="none" strike="noStrike">
                <a:solidFill>
                  <a:srgbClr val="7F7F7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F7F7F"/>
              </a:buClr>
              <a:buSzPts val="1000"/>
              <a:buFont typeface="Calibri"/>
              <a:buNone/>
              <a:defRPr b="0" i="0" sz="1000" u="none" cap="none" strike="noStrike">
                <a:solidFill>
                  <a:srgbClr val="7F7F7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Calibri"/>
              <a:buNone/>
              <a:defRPr b="0" i="0" sz="1000" u="none" cap="none" strike="noStrike">
                <a:solidFill>
                  <a:schemeClr val="dk1"/>
                </a:solidFill>
                <a:latin typeface="Calibri"/>
                <a:ea typeface="Calibri"/>
                <a:cs typeface="Calibri"/>
                <a:sym typeface="Calibri"/>
              </a:defRPr>
            </a:lvl9pPr>
          </a:lstStyle>
          <a:p/>
        </p:txBody>
      </p:sp>
      <p:sp>
        <p:nvSpPr>
          <p:cNvPr id="113" name="Google Shape;113;p22"/>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14" name="Google Shape;114;p22"/>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115" name="Google Shape;115;p22"/>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 Slide_1">
    <p:spTree>
      <p:nvGrpSpPr>
        <p:cNvPr id="116" name="Shape 116"/>
        <p:cNvGrpSpPr/>
        <p:nvPr/>
      </p:nvGrpSpPr>
      <p:grpSpPr>
        <a:xfrm>
          <a:off x="0" y="0"/>
          <a:ext cx="0" cy="0"/>
          <a:chOff x="0" y="0"/>
          <a:chExt cx="0" cy="0"/>
        </a:xfrm>
      </p:grpSpPr>
      <p:sp>
        <p:nvSpPr>
          <p:cNvPr id="117" name="Google Shape;117;p23"/>
          <p:cNvSpPr txBox="1"/>
          <p:nvPr>
            <p:ph idx="1" type="subTitle"/>
          </p:nvPr>
        </p:nvSpPr>
        <p:spPr>
          <a:xfrm>
            <a:off x="762000" y="3543300"/>
            <a:ext cx="6858000" cy="742800"/>
          </a:xfrm>
          <a:prstGeom prst="rect">
            <a:avLst/>
          </a:prstGeom>
          <a:noFill/>
          <a:ln>
            <a:noFill/>
          </a:ln>
        </p:spPr>
        <p:txBody>
          <a:bodyPr anchorCtr="0" anchor="t" bIns="91425" lIns="91425" spcFirstLastPara="1" rIns="91425" wrap="square" tIns="91425">
            <a:noAutofit/>
          </a:bodyPr>
          <a:lstStyle>
            <a:lvl1pPr indent="0" lvl="0" marL="0" marR="0" rtl="0" algn="l">
              <a:spcBef>
                <a:spcPts val="560"/>
              </a:spcBef>
              <a:spcAft>
                <a:spcPts val="0"/>
              </a:spcAft>
              <a:buClr>
                <a:srgbClr val="BA3133"/>
              </a:buClr>
              <a:buSzPts val="2800"/>
              <a:buFont typeface="Arial"/>
              <a:buNone/>
              <a:defRPr b="0" i="0" sz="2800" u="none" cap="none" strike="noStrike">
                <a:solidFill>
                  <a:schemeClr val="dk2"/>
                </a:solidFill>
                <a:latin typeface="Arial"/>
                <a:ea typeface="Arial"/>
                <a:cs typeface="Arial"/>
                <a:sym typeface="Arial"/>
              </a:defRPr>
            </a:lvl1pPr>
            <a:lvl2pPr indent="0" lvl="1" marL="457200" marR="0" rtl="0" algn="ctr">
              <a:spcBef>
                <a:spcPts val="360"/>
              </a:spcBef>
              <a:spcAft>
                <a:spcPts val="0"/>
              </a:spcAft>
              <a:buClr>
                <a:srgbClr val="BA3133"/>
              </a:buClr>
              <a:buSzPts val="2400"/>
              <a:buFont typeface="Arial"/>
              <a:buNone/>
              <a:defRPr b="0" i="0" sz="1800" u="none" cap="none" strike="noStrike">
                <a:solidFill>
                  <a:srgbClr val="888888"/>
                </a:solidFill>
                <a:latin typeface="Arial"/>
                <a:ea typeface="Arial"/>
                <a:cs typeface="Arial"/>
                <a:sym typeface="Arial"/>
              </a:defRPr>
            </a:lvl2pPr>
            <a:lvl3pPr indent="0" lvl="2" marL="914400" marR="0" rtl="0" algn="ctr">
              <a:spcBef>
                <a:spcPts val="320"/>
              </a:spcBef>
              <a:spcAft>
                <a:spcPts val="0"/>
              </a:spcAft>
              <a:buClr>
                <a:srgbClr val="BA3133"/>
              </a:buClr>
              <a:buSzPts val="2000"/>
              <a:buFont typeface="Arial"/>
              <a:buNone/>
              <a:defRPr b="0" i="0" sz="1600" u="none" cap="none" strike="noStrike">
                <a:solidFill>
                  <a:srgbClr val="888888"/>
                </a:solidFill>
                <a:latin typeface="Arial"/>
                <a:ea typeface="Arial"/>
                <a:cs typeface="Arial"/>
                <a:sym typeface="Arial"/>
              </a:defRPr>
            </a:lvl3pPr>
            <a:lvl4pPr indent="0" lvl="3" marL="1371600" marR="0" rtl="0" algn="ctr">
              <a:spcBef>
                <a:spcPts val="280"/>
              </a:spcBef>
              <a:spcAft>
                <a:spcPts val="0"/>
              </a:spcAft>
              <a:buClr>
                <a:srgbClr val="BA3133"/>
              </a:buClr>
              <a:buSzPts val="1800"/>
              <a:buFont typeface="Arial"/>
              <a:buNone/>
              <a:defRPr b="0" i="0" sz="1400" u="none" cap="none" strike="noStrike">
                <a:solidFill>
                  <a:srgbClr val="888888"/>
                </a:solidFill>
                <a:latin typeface="Arial"/>
                <a:ea typeface="Arial"/>
                <a:cs typeface="Arial"/>
                <a:sym typeface="Arial"/>
              </a:defRPr>
            </a:lvl4pPr>
            <a:lvl5pPr indent="0" lvl="4" marL="1828800" marR="0" rtl="0" algn="ctr">
              <a:spcBef>
                <a:spcPts val="280"/>
              </a:spcBef>
              <a:spcAft>
                <a:spcPts val="0"/>
              </a:spcAft>
              <a:buClr>
                <a:srgbClr val="BA3133"/>
              </a:buClr>
              <a:buSzPts val="1800"/>
              <a:buFont typeface="Arial"/>
              <a:buNone/>
              <a:defRPr b="0" i="0" sz="1400" u="none" cap="none" strike="noStrike">
                <a:solidFill>
                  <a:srgbClr val="888888"/>
                </a:solidFill>
                <a:latin typeface="Arial"/>
                <a:ea typeface="Arial"/>
                <a:cs typeface="Arial"/>
                <a:sym typeface="Arial"/>
              </a:defRPr>
            </a:lvl5pPr>
            <a:lvl6pPr indent="0" lvl="5" marL="2286000" marR="0" rtl="0" algn="ctr">
              <a:spcBef>
                <a:spcPts val="240"/>
              </a:spcBef>
              <a:spcAft>
                <a:spcPts val="0"/>
              </a:spcAft>
              <a:buClr>
                <a:srgbClr val="BA3133"/>
              </a:buClr>
              <a:buSzPts val="1800"/>
              <a:buFont typeface="Arial"/>
              <a:buNone/>
              <a:defRPr b="0" i="0" sz="1200" u="none" cap="none" strike="noStrike">
                <a:solidFill>
                  <a:srgbClr val="888888"/>
                </a:solidFill>
                <a:latin typeface="Arial"/>
                <a:ea typeface="Arial"/>
                <a:cs typeface="Arial"/>
                <a:sym typeface="Arial"/>
              </a:defRPr>
            </a:lvl6pPr>
            <a:lvl7pPr indent="0" lvl="6" marL="2743200" marR="0" rtl="0" algn="ctr">
              <a:spcBef>
                <a:spcPts val="240"/>
              </a:spcBef>
              <a:spcAft>
                <a:spcPts val="0"/>
              </a:spcAft>
              <a:buClr>
                <a:srgbClr val="BA3133"/>
              </a:buClr>
              <a:buSzPts val="1800"/>
              <a:buFont typeface="Arial"/>
              <a:buNone/>
              <a:defRPr b="0" i="0" sz="1200" u="none" cap="none" strike="noStrike">
                <a:solidFill>
                  <a:srgbClr val="888888"/>
                </a:solidFill>
                <a:latin typeface="Arial"/>
                <a:ea typeface="Arial"/>
                <a:cs typeface="Arial"/>
                <a:sym typeface="Arial"/>
              </a:defRPr>
            </a:lvl7pPr>
            <a:lvl8pPr indent="0" lvl="7" marL="3200400" marR="0" rtl="0" algn="ctr">
              <a:spcBef>
                <a:spcPts val="240"/>
              </a:spcBef>
              <a:spcAft>
                <a:spcPts val="0"/>
              </a:spcAft>
              <a:buClr>
                <a:srgbClr val="BA3133"/>
              </a:buClr>
              <a:buSzPts val="1800"/>
              <a:buFont typeface="Arial"/>
              <a:buNone/>
              <a:defRPr b="0" i="0" sz="1200" u="none" cap="none" strike="noStrike">
                <a:solidFill>
                  <a:srgbClr val="888888"/>
                </a:solidFill>
                <a:latin typeface="Arial"/>
                <a:ea typeface="Arial"/>
                <a:cs typeface="Arial"/>
                <a:sym typeface="Arial"/>
              </a:defRPr>
            </a:lvl8pPr>
            <a:lvl9pPr indent="0" lvl="8" marL="3657600" marR="0" rtl="0" algn="ctr">
              <a:spcBef>
                <a:spcPts val="240"/>
              </a:spcBef>
              <a:spcAft>
                <a:spcPts val="0"/>
              </a:spcAft>
              <a:buClr>
                <a:srgbClr val="BA3133"/>
              </a:buClr>
              <a:buSzPts val="1800"/>
              <a:buFont typeface="Arial"/>
              <a:buNone/>
              <a:defRPr b="0" i="0" sz="1200" u="none" cap="none" strike="noStrike">
                <a:solidFill>
                  <a:srgbClr val="888888"/>
                </a:solidFill>
                <a:latin typeface="Arial"/>
                <a:ea typeface="Arial"/>
                <a:cs typeface="Arial"/>
                <a:sym typeface="Arial"/>
              </a:defRPr>
            </a:lvl9pPr>
          </a:lstStyle>
          <a:p/>
        </p:txBody>
      </p:sp>
      <p:sp>
        <p:nvSpPr>
          <p:cNvPr id="118" name="Google Shape;118;p23"/>
          <p:cNvSpPr txBox="1"/>
          <p:nvPr>
            <p:ph type="title"/>
          </p:nvPr>
        </p:nvSpPr>
        <p:spPr>
          <a:xfrm>
            <a:off x="762000" y="3258414"/>
            <a:ext cx="6781800" cy="12003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262626"/>
              </a:buClr>
              <a:buSzPts val="4400"/>
              <a:buFont typeface="Carme"/>
              <a:buNone/>
              <a:defRPr b="1" i="0" sz="4000" u="none" cap="none" strike="noStrike">
                <a:solidFill>
                  <a:srgbClr val="262626"/>
                </a:solidFill>
                <a:latin typeface="Carme"/>
                <a:ea typeface="Carme"/>
                <a:cs typeface="Carme"/>
                <a:sym typeface="Carme"/>
              </a:defRPr>
            </a:lvl1pPr>
            <a:lvl2pPr indent="0" lvl="1" marL="0" marR="0" rtl="0" algn="l">
              <a:spcBef>
                <a:spcPts val="0"/>
              </a:spcBef>
              <a:spcAft>
                <a:spcPts val="0"/>
              </a:spcAft>
              <a:buSzPts val="1800"/>
              <a:buNone/>
              <a:defRPr b="0" i="0" sz="1800" u="none" cap="none" strike="noStrike">
                <a:solidFill>
                  <a:schemeClr val="dk2"/>
                </a:solidFill>
              </a:defRPr>
            </a:lvl2pPr>
            <a:lvl3pPr indent="0" lvl="2" marL="0" marR="0" rtl="0" algn="l">
              <a:spcBef>
                <a:spcPts val="0"/>
              </a:spcBef>
              <a:spcAft>
                <a:spcPts val="0"/>
              </a:spcAft>
              <a:buSzPts val="1800"/>
              <a:buNone/>
              <a:defRPr b="0" i="0" sz="1800" u="none" cap="none" strike="noStrike">
                <a:solidFill>
                  <a:schemeClr val="dk2"/>
                </a:solidFill>
              </a:defRPr>
            </a:lvl3pPr>
            <a:lvl4pPr indent="0" lvl="3" marL="0" marR="0" rtl="0" algn="l">
              <a:spcBef>
                <a:spcPts val="0"/>
              </a:spcBef>
              <a:spcAft>
                <a:spcPts val="0"/>
              </a:spcAft>
              <a:buSzPts val="1800"/>
              <a:buNone/>
              <a:defRPr b="0" i="0" sz="1800" u="none" cap="none" strike="noStrike">
                <a:solidFill>
                  <a:schemeClr val="dk2"/>
                </a:solidFill>
              </a:defRPr>
            </a:lvl4pPr>
            <a:lvl5pPr indent="0" lvl="4" marL="0" marR="0" rtl="0" algn="l">
              <a:spcBef>
                <a:spcPts val="0"/>
              </a:spcBef>
              <a:spcAft>
                <a:spcPts val="0"/>
              </a:spcAft>
              <a:buSzPts val="1800"/>
              <a:buNone/>
              <a:defRPr b="0" i="0" sz="1800" u="none" cap="none" strike="noStrike">
                <a:solidFill>
                  <a:schemeClr val="dk2"/>
                </a:solidFill>
              </a:defRPr>
            </a:lvl5pPr>
            <a:lvl6pPr indent="0" lvl="5" marL="0" marR="0" rtl="0" algn="l">
              <a:spcBef>
                <a:spcPts val="0"/>
              </a:spcBef>
              <a:spcAft>
                <a:spcPts val="0"/>
              </a:spcAft>
              <a:buSzPts val="1800"/>
              <a:buNone/>
              <a:defRPr b="0" i="0" sz="1800" u="none" cap="none" strike="noStrike">
                <a:solidFill>
                  <a:schemeClr val="dk2"/>
                </a:solidFill>
              </a:defRPr>
            </a:lvl6pPr>
            <a:lvl7pPr indent="0" lvl="6" marL="0" marR="0" rtl="0" algn="l">
              <a:spcBef>
                <a:spcPts val="0"/>
              </a:spcBef>
              <a:spcAft>
                <a:spcPts val="0"/>
              </a:spcAft>
              <a:buSzPts val="1800"/>
              <a:buNone/>
              <a:defRPr b="0" i="0" sz="1800" u="none" cap="none" strike="noStrike">
                <a:solidFill>
                  <a:schemeClr val="dk2"/>
                </a:solidFill>
              </a:defRPr>
            </a:lvl7pPr>
            <a:lvl8pPr indent="0" lvl="7" marL="0" marR="0" rtl="0" algn="l">
              <a:spcBef>
                <a:spcPts val="0"/>
              </a:spcBef>
              <a:spcAft>
                <a:spcPts val="0"/>
              </a:spcAft>
              <a:buSzPts val="1800"/>
              <a:buNone/>
              <a:defRPr b="0" i="0" sz="1800" u="none" cap="none" strike="noStrike">
                <a:solidFill>
                  <a:schemeClr val="dk2"/>
                </a:solidFill>
              </a:defRPr>
            </a:lvl8pPr>
            <a:lvl9pPr indent="0" lvl="8" marL="0" marR="0" rtl="0" algn="l">
              <a:spcBef>
                <a:spcPts val="0"/>
              </a:spcBef>
              <a:spcAft>
                <a:spcPts val="0"/>
              </a:spcAft>
              <a:buSzPts val="1800"/>
              <a:buNone/>
              <a:defRPr b="0" i="0" sz="1800" u="none" cap="none" strike="noStrike">
                <a:solidFill>
                  <a:schemeClr val="dk2"/>
                </a:solidFill>
              </a:defRPr>
            </a:lvl9pPr>
          </a:lstStyle>
          <a:p/>
        </p:txBody>
      </p:sp>
      <p:sp>
        <p:nvSpPr>
          <p:cNvPr id="119" name="Google Shape;119;p23"/>
          <p:cNvSpPr txBox="1"/>
          <p:nvPr>
            <p:ph idx="12" type="sldNum"/>
          </p:nvPr>
        </p:nvSpPr>
        <p:spPr>
          <a:xfrm>
            <a:off x="8527141" y="4683367"/>
            <a:ext cx="526200" cy="2652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1855BA"/>
                </a:solidFill>
                <a:latin typeface="Arial"/>
                <a:ea typeface="Arial"/>
                <a:cs typeface="Arial"/>
                <a:sym typeface="Arial"/>
              </a:defRPr>
            </a:lvl1pPr>
            <a:lvl2pPr indent="0" lvl="1" marL="0" marR="0" rtl="0" algn="ctr">
              <a:spcBef>
                <a:spcPts val="0"/>
              </a:spcBef>
              <a:buNone/>
              <a:defRPr b="0" i="0" sz="1200" u="none" cap="none" strike="noStrike">
                <a:solidFill>
                  <a:srgbClr val="1855BA"/>
                </a:solidFill>
                <a:latin typeface="Arial"/>
                <a:ea typeface="Arial"/>
                <a:cs typeface="Arial"/>
                <a:sym typeface="Arial"/>
              </a:defRPr>
            </a:lvl2pPr>
            <a:lvl3pPr indent="0" lvl="2" marL="0" marR="0" rtl="0" algn="ctr">
              <a:spcBef>
                <a:spcPts val="0"/>
              </a:spcBef>
              <a:buNone/>
              <a:defRPr b="0" i="0" sz="1200" u="none" cap="none" strike="noStrike">
                <a:solidFill>
                  <a:srgbClr val="1855BA"/>
                </a:solidFill>
                <a:latin typeface="Arial"/>
                <a:ea typeface="Arial"/>
                <a:cs typeface="Arial"/>
                <a:sym typeface="Arial"/>
              </a:defRPr>
            </a:lvl3pPr>
            <a:lvl4pPr indent="0" lvl="3" marL="0" marR="0" rtl="0" algn="ctr">
              <a:spcBef>
                <a:spcPts val="0"/>
              </a:spcBef>
              <a:buNone/>
              <a:defRPr b="0" i="0" sz="1200" u="none" cap="none" strike="noStrike">
                <a:solidFill>
                  <a:srgbClr val="1855BA"/>
                </a:solidFill>
                <a:latin typeface="Arial"/>
                <a:ea typeface="Arial"/>
                <a:cs typeface="Arial"/>
                <a:sym typeface="Arial"/>
              </a:defRPr>
            </a:lvl4pPr>
            <a:lvl5pPr indent="0" lvl="4" marL="0" marR="0" rtl="0" algn="ctr">
              <a:spcBef>
                <a:spcPts val="0"/>
              </a:spcBef>
              <a:buNone/>
              <a:defRPr b="0" i="0" sz="1200" u="none" cap="none" strike="noStrike">
                <a:solidFill>
                  <a:srgbClr val="1855BA"/>
                </a:solidFill>
                <a:latin typeface="Arial"/>
                <a:ea typeface="Arial"/>
                <a:cs typeface="Arial"/>
                <a:sym typeface="Arial"/>
              </a:defRPr>
            </a:lvl5pPr>
            <a:lvl6pPr indent="0" lvl="5" marL="0" marR="0" rtl="0" algn="ctr">
              <a:spcBef>
                <a:spcPts val="0"/>
              </a:spcBef>
              <a:buNone/>
              <a:defRPr b="0" i="0" sz="1200" u="none" cap="none" strike="noStrike">
                <a:solidFill>
                  <a:srgbClr val="1855BA"/>
                </a:solidFill>
                <a:latin typeface="Arial"/>
                <a:ea typeface="Arial"/>
                <a:cs typeface="Arial"/>
                <a:sym typeface="Arial"/>
              </a:defRPr>
            </a:lvl6pPr>
            <a:lvl7pPr indent="0" lvl="6" marL="0" marR="0" rtl="0" algn="ctr">
              <a:spcBef>
                <a:spcPts val="0"/>
              </a:spcBef>
              <a:buNone/>
              <a:defRPr b="0" i="0" sz="1200" u="none" cap="none" strike="noStrike">
                <a:solidFill>
                  <a:srgbClr val="1855BA"/>
                </a:solidFill>
                <a:latin typeface="Arial"/>
                <a:ea typeface="Arial"/>
                <a:cs typeface="Arial"/>
                <a:sym typeface="Arial"/>
              </a:defRPr>
            </a:lvl7pPr>
            <a:lvl8pPr indent="0" lvl="7" marL="0" marR="0" rtl="0" algn="ctr">
              <a:spcBef>
                <a:spcPts val="0"/>
              </a:spcBef>
              <a:buNone/>
              <a:defRPr b="0" i="0" sz="1200" u="none" cap="none" strike="noStrike">
                <a:solidFill>
                  <a:srgbClr val="1855BA"/>
                </a:solidFill>
                <a:latin typeface="Arial"/>
                <a:ea typeface="Arial"/>
                <a:cs typeface="Arial"/>
                <a:sym typeface="Arial"/>
              </a:defRPr>
            </a:lvl8pPr>
            <a:lvl9pPr indent="0" lvl="8" marL="0" marR="0" rtl="0" algn="ctr">
              <a:spcBef>
                <a:spcPts val="0"/>
              </a:spcBef>
              <a:buNone/>
              <a:defRPr b="0" i="0" sz="1200" u="none" cap="none" strike="noStrike">
                <a:solidFill>
                  <a:srgbClr val="1855B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0" name="Shape 120"/>
        <p:cNvGrpSpPr/>
        <p:nvPr/>
      </p:nvGrpSpPr>
      <p:grpSpPr>
        <a:xfrm>
          <a:off x="0" y="0"/>
          <a:ext cx="0" cy="0"/>
          <a:chOff x="0" y="0"/>
          <a:chExt cx="0" cy="0"/>
        </a:xfrm>
      </p:grpSpPr>
      <p:sp>
        <p:nvSpPr>
          <p:cNvPr id="121" name="Google Shape;121;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2" name="Google Shape;122;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SzPts val="2800"/>
              <a:buNone/>
              <a:defRPr sz="2800"/>
            </a:lvl1pPr>
            <a:lvl2pPr lvl="1" rtl="0" algn="ctr">
              <a:lnSpc>
                <a:spcPct val="100000"/>
              </a:lnSpc>
              <a:spcBef>
                <a:spcPts val="500"/>
              </a:spcBef>
              <a:spcAft>
                <a:spcPts val="0"/>
              </a:spcAft>
              <a:buSzPts val="2800"/>
              <a:buNone/>
              <a:defRPr sz="2800"/>
            </a:lvl2pPr>
            <a:lvl3pPr lvl="2" rtl="0" algn="ctr">
              <a:lnSpc>
                <a:spcPct val="100000"/>
              </a:lnSpc>
              <a:spcBef>
                <a:spcPts val="500"/>
              </a:spcBef>
              <a:spcAft>
                <a:spcPts val="0"/>
              </a:spcAft>
              <a:buSzPts val="2800"/>
              <a:buNone/>
              <a:defRPr sz="2800"/>
            </a:lvl3pPr>
            <a:lvl4pPr lvl="3" rtl="0" algn="ctr">
              <a:lnSpc>
                <a:spcPct val="100000"/>
              </a:lnSpc>
              <a:spcBef>
                <a:spcPts val="500"/>
              </a:spcBef>
              <a:spcAft>
                <a:spcPts val="0"/>
              </a:spcAft>
              <a:buSzPts val="2800"/>
              <a:buNone/>
              <a:defRPr sz="2800"/>
            </a:lvl4pPr>
            <a:lvl5pPr lvl="4" rtl="0" algn="ctr">
              <a:lnSpc>
                <a:spcPct val="100000"/>
              </a:lnSpc>
              <a:spcBef>
                <a:spcPts val="500"/>
              </a:spcBef>
              <a:spcAft>
                <a:spcPts val="0"/>
              </a:spcAft>
              <a:buSzPts val="2800"/>
              <a:buNone/>
              <a:defRPr sz="2800"/>
            </a:lvl5pPr>
            <a:lvl6pPr lvl="5" rtl="0" algn="ctr">
              <a:lnSpc>
                <a:spcPct val="100000"/>
              </a:lnSpc>
              <a:spcBef>
                <a:spcPts val="500"/>
              </a:spcBef>
              <a:spcAft>
                <a:spcPts val="0"/>
              </a:spcAft>
              <a:buSzPts val="2800"/>
              <a:buNone/>
              <a:defRPr sz="2800"/>
            </a:lvl6pPr>
            <a:lvl7pPr lvl="6" rtl="0" algn="ctr">
              <a:lnSpc>
                <a:spcPct val="100000"/>
              </a:lnSpc>
              <a:spcBef>
                <a:spcPts val="500"/>
              </a:spcBef>
              <a:spcAft>
                <a:spcPts val="0"/>
              </a:spcAft>
              <a:buSzPts val="2800"/>
              <a:buNone/>
              <a:defRPr sz="2800"/>
            </a:lvl7pPr>
            <a:lvl8pPr lvl="7" rtl="0" algn="ctr">
              <a:lnSpc>
                <a:spcPct val="100000"/>
              </a:lnSpc>
              <a:spcBef>
                <a:spcPts val="500"/>
              </a:spcBef>
              <a:spcAft>
                <a:spcPts val="0"/>
              </a:spcAft>
              <a:buSzPts val="2800"/>
              <a:buNone/>
              <a:defRPr sz="2800"/>
            </a:lvl8pPr>
            <a:lvl9pPr lvl="8" rtl="0" algn="ctr">
              <a:lnSpc>
                <a:spcPct val="100000"/>
              </a:lnSpc>
              <a:spcBef>
                <a:spcPts val="500"/>
              </a:spcBef>
              <a:spcAft>
                <a:spcPts val="0"/>
              </a:spcAft>
              <a:buSzPts val="2800"/>
              <a:buNone/>
              <a:defRPr sz="2800"/>
            </a:lvl9pPr>
          </a:lstStyle>
          <a:p/>
        </p:txBody>
      </p:sp>
      <p:sp>
        <p:nvSpPr>
          <p:cNvPr id="123" name="Google Shape;123;p24"/>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24" name="Shape 124"/>
        <p:cNvGrpSpPr/>
        <p:nvPr/>
      </p:nvGrpSpPr>
      <p:grpSpPr>
        <a:xfrm>
          <a:off x="0" y="0"/>
          <a:ext cx="0" cy="0"/>
          <a:chOff x="0" y="0"/>
          <a:chExt cx="0" cy="0"/>
        </a:xfrm>
      </p:grpSpPr>
      <p:sp>
        <p:nvSpPr>
          <p:cNvPr id="125" name="Google Shape;125;p2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4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26" name="Google Shape;12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127" name="Google Shape;127;p25"/>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8" name="Shape 128"/>
        <p:cNvGrpSpPr/>
        <p:nvPr/>
      </p:nvGrpSpPr>
      <p:grpSpPr>
        <a:xfrm>
          <a:off x="0" y="0"/>
          <a:ext cx="0" cy="0"/>
          <a:chOff x="0" y="0"/>
          <a:chExt cx="0" cy="0"/>
        </a:xfrm>
      </p:grpSpPr>
      <p:sp>
        <p:nvSpPr>
          <p:cNvPr id="129" name="Google Shape;129;p2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4400"/>
              <a:buNone/>
              <a:defRPr b="0" i="0" sz="4400" u="none" cap="none" strike="noStrike">
                <a:solidFill>
                  <a:srgbClr val="002868"/>
                </a:solidFill>
                <a:latin typeface="Calibri"/>
                <a:ea typeface="Calibri"/>
                <a:cs typeface="Calibri"/>
                <a:sym typeface="Calibri"/>
              </a:defRPr>
            </a:lvl1pPr>
            <a:lvl2pPr lvl="1"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2pPr>
            <a:lvl3pPr lvl="2"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3pPr>
            <a:lvl4pPr lvl="3"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4pPr>
            <a:lvl5pPr lvl="4"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5pPr>
            <a:lvl6pPr lvl="5"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6pPr>
            <a:lvl7pPr lvl="6"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7pPr>
            <a:lvl8pPr lvl="7"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8pPr>
            <a:lvl9pPr lvl="8" marR="0" rtl="0" algn="ctr">
              <a:spcBef>
                <a:spcPts val="0"/>
              </a:spcBef>
              <a:spcAft>
                <a:spcPts val="0"/>
              </a:spcAft>
              <a:buSzPts val="1800"/>
              <a:buNone/>
              <a:defRPr b="0" i="0" sz="4400" u="none" cap="none" strike="noStrike">
                <a:solidFill>
                  <a:srgbClr val="002868"/>
                </a:solidFill>
                <a:latin typeface="Calibri"/>
                <a:ea typeface="Calibri"/>
                <a:cs typeface="Calibri"/>
                <a:sym typeface="Calibri"/>
              </a:defRPr>
            </a:lvl9pPr>
          </a:lstStyle>
          <a:p/>
        </p:txBody>
      </p:sp>
      <p:sp>
        <p:nvSpPr>
          <p:cNvPr id="130" name="Google Shape;130;p26"/>
          <p:cNvSpPr txBox="1"/>
          <p:nvPr>
            <p:ph idx="1" type="body"/>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002868"/>
              </a:buClr>
              <a:buSzPts val="2400"/>
              <a:buFont typeface="Arial"/>
              <a:buChar char="•"/>
              <a:defRPr b="0" i="0" sz="2400" u="none" cap="none" strike="noStrike">
                <a:solidFill>
                  <a:srgbClr val="002868"/>
                </a:solidFill>
                <a:latin typeface="Calibri"/>
                <a:ea typeface="Calibri"/>
                <a:cs typeface="Calibri"/>
                <a:sym typeface="Calibri"/>
              </a:defRPr>
            </a:lvl1pPr>
            <a:lvl2pPr indent="-381000" lvl="1" marL="914400" marR="0" rtl="0" algn="l">
              <a:spcBef>
                <a:spcPts val="480"/>
              </a:spcBef>
              <a:spcAft>
                <a:spcPts val="0"/>
              </a:spcAft>
              <a:buClr>
                <a:srgbClr val="002868"/>
              </a:buClr>
              <a:buSzPts val="2400"/>
              <a:buFont typeface="Arial"/>
              <a:buChar char="–"/>
              <a:defRPr b="0" i="0" sz="2400" u="none" cap="none" strike="noStrike">
                <a:solidFill>
                  <a:srgbClr val="002868"/>
                </a:solidFill>
                <a:latin typeface="Calibri"/>
                <a:ea typeface="Calibri"/>
                <a:cs typeface="Calibri"/>
                <a:sym typeface="Calibri"/>
              </a:defRPr>
            </a:lvl2pPr>
            <a:lvl3pPr indent="-381000" lvl="2" marL="1371600" marR="0" rtl="0" algn="l">
              <a:spcBef>
                <a:spcPts val="480"/>
              </a:spcBef>
              <a:spcAft>
                <a:spcPts val="0"/>
              </a:spcAft>
              <a:buClr>
                <a:srgbClr val="002868"/>
              </a:buClr>
              <a:buSzPts val="2400"/>
              <a:buFont typeface="Arial"/>
              <a:buChar char="•"/>
              <a:defRPr b="0" i="0" sz="2400" u="none" cap="none" strike="noStrike">
                <a:solidFill>
                  <a:srgbClr val="002868"/>
                </a:solidFill>
                <a:latin typeface="Calibri"/>
                <a:ea typeface="Calibri"/>
                <a:cs typeface="Calibri"/>
                <a:sym typeface="Calibri"/>
              </a:defRPr>
            </a:lvl3pPr>
            <a:lvl4pPr indent="-381000" lvl="3" marL="1828800" marR="0" rtl="0" algn="l">
              <a:spcBef>
                <a:spcPts val="480"/>
              </a:spcBef>
              <a:spcAft>
                <a:spcPts val="0"/>
              </a:spcAft>
              <a:buClr>
                <a:srgbClr val="002868"/>
              </a:buClr>
              <a:buSzPts val="2400"/>
              <a:buFont typeface="Arial"/>
              <a:buChar char="–"/>
              <a:defRPr b="0" i="0" sz="2400" u="none" cap="none" strike="noStrike">
                <a:solidFill>
                  <a:srgbClr val="002868"/>
                </a:solidFill>
                <a:latin typeface="Calibri"/>
                <a:ea typeface="Calibri"/>
                <a:cs typeface="Calibri"/>
                <a:sym typeface="Calibri"/>
              </a:defRPr>
            </a:lvl4pPr>
            <a:lvl5pPr indent="-381000" lvl="4" marL="2286000" marR="0" rtl="0" algn="l">
              <a:spcBef>
                <a:spcPts val="480"/>
              </a:spcBef>
              <a:spcAft>
                <a:spcPts val="0"/>
              </a:spcAft>
              <a:buClr>
                <a:srgbClr val="002868"/>
              </a:buClr>
              <a:buSzPts val="2400"/>
              <a:buFont typeface="Arial"/>
              <a:buChar char="•"/>
              <a:defRPr b="0" i="0" sz="2400" u="none" cap="none" strike="noStrike">
                <a:solidFill>
                  <a:srgbClr val="002868"/>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Helvetica Neue"/>
              <a:buNone/>
              <a:defRPr b="1" i="0" sz="4400" u="none" cap="none" strike="noStrike">
                <a:solidFill>
                  <a:schemeClr val="dk1"/>
                </a:solidFill>
                <a:latin typeface="Helvetica Neue"/>
                <a:ea typeface="Helvetica Neue"/>
                <a:cs typeface="Helvetica Neue"/>
                <a:sym typeface="Helvetica Neue"/>
              </a:defRPr>
            </a:lvl1pPr>
            <a:lvl2pPr indent="0" lvl="1" rtl="0">
              <a:spcBef>
                <a:spcPts val="0"/>
              </a:spcBef>
              <a:spcAft>
                <a:spcPts val="0"/>
              </a:spcAft>
              <a:buSzPts val="1800"/>
              <a:buFont typeface="Arial"/>
              <a:buNone/>
              <a:defRPr sz="1800"/>
            </a:lvl2pPr>
            <a:lvl3pPr indent="0" lvl="2" rtl="0">
              <a:spcBef>
                <a:spcPts val="0"/>
              </a:spcBef>
              <a:spcAft>
                <a:spcPts val="0"/>
              </a:spcAft>
              <a:buSzPts val="1800"/>
              <a:buFont typeface="Arial"/>
              <a:buNone/>
              <a:defRPr sz="1800"/>
            </a:lvl3pPr>
            <a:lvl4pPr indent="0" lvl="3" rtl="0">
              <a:spcBef>
                <a:spcPts val="0"/>
              </a:spcBef>
              <a:spcAft>
                <a:spcPts val="0"/>
              </a:spcAft>
              <a:buSzPts val="1800"/>
              <a:buFont typeface="Arial"/>
              <a:buNone/>
              <a:defRPr sz="1800"/>
            </a:lvl4pPr>
            <a:lvl5pPr indent="0" lvl="4" rtl="0">
              <a:spcBef>
                <a:spcPts val="0"/>
              </a:spcBef>
              <a:spcAft>
                <a:spcPts val="0"/>
              </a:spcAft>
              <a:buSzPts val="1800"/>
              <a:buFont typeface="Arial"/>
              <a:buNone/>
              <a:defRPr sz="1800"/>
            </a:lvl5pPr>
            <a:lvl6pPr indent="0" lvl="5" rtl="0">
              <a:spcBef>
                <a:spcPts val="0"/>
              </a:spcBef>
              <a:spcAft>
                <a:spcPts val="0"/>
              </a:spcAft>
              <a:buSzPts val="1800"/>
              <a:buFont typeface="Arial"/>
              <a:buNone/>
              <a:defRPr sz="1800"/>
            </a:lvl6pPr>
            <a:lvl7pPr indent="0" lvl="6" rtl="0">
              <a:spcBef>
                <a:spcPts val="0"/>
              </a:spcBef>
              <a:spcAft>
                <a:spcPts val="0"/>
              </a:spcAft>
              <a:buSzPts val="1800"/>
              <a:buFont typeface="Arial"/>
              <a:buNone/>
              <a:defRPr sz="1800"/>
            </a:lvl7pPr>
            <a:lvl8pPr indent="0" lvl="7" rtl="0">
              <a:spcBef>
                <a:spcPts val="0"/>
              </a:spcBef>
              <a:spcAft>
                <a:spcPts val="0"/>
              </a:spcAft>
              <a:buSzPts val="1800"/>
              <a:buFont typeface="Arial"/>
              <a:buNone/>
              <a:defRPr sz="1800"/>
            </a:lvl8pPr>
            <a:lvl9pPr indent="0" lvl="8" rtl="0">
              <a:spcBef>
                <a:spcPts val="0"/>
              </a:spcBef>
              <a:spcAft>
                <a:spcPts val="0"/>
              </a:spcAft>
              <a:buSzPts val="1800"/>
              <a:buFont typeface="Arial"/>
              <a:buNone/>
              <a:defRPr sz="18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Helvetica Neue"/>
                <a:ea typeface="Helvetica Neue"/>
                <a:cs typeface="Helvetica Neue"/>
                <a:sym typeface="Helvetica Neue"/>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Helvetica Neue"/>
                <a:ea typeface="Helvetica Neue"/>
                <a:cs typeface="Helvetica Neue"/>
                <a:sym typeface="Helvetica Neue"/>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988629" y="4767263"/>
            <a:ext cx="587700" cy="2739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7927521" y="4767263"/>
            <a:ext cx="5877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3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56" name="Google Shape;56;p13"/>
          <p:cNvCxnSpPr/>
          <p:nvPr/>
        </p:nvCxnSpPr>
        <p:spPr>
          <a:xfrm>
            <a:off x="7739743" y="4767263"/>
            <a:ext cx="0" cy="273900"/>
          </a:xfrm>
          <a:prstGeom prst="straightConnector1">
            <a:avLst/>
          </a:prstGeom>
          <a:noFill/>
          <a:ln cap="flat" cmpd="sng" w="9525">
            <a:solidFill>
              <a:schemeClr val="dk1"/>
            </a:solidFill>
            <a:prstDash val="solid"/>
            <a:miter lim="8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amzn.to/2k76D4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amzn.to/2B3Msu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 Id="rId3" Type="http://schemas.openxmlformats.org/officeDocument/2006/relationships/image" Target="../media/image33.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35.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 Id="rId3" Type="http://schemas.openxmlformats.org/officeDocument/2006/relationships/image" Target="../media/image33.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6.png"/><Relationship Id="rId6"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7.xml"/><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Numpy</a:t>
            </a:r>
            <a:endParaRPr/>
          </a:p>
        </p:txBody>
      </p:sp>
      <p:sp>
        <p:nvSpPr>
          <p:cNvPr id="136" name="Google Shape;136;p27"/>
          <p:cNvSpPr txBox="1"/>
          <p:nvPr>
            <p:ph idx="1" type="subTitle"/>
          </p:nvPr>
        </p:nvSpPr>
        <p:spPr>
          <a:xfrm>
            <a:off x="311700" y="3209000"/>
            <a:ext cx="8520600" cy="792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a:t>Charlie Dey</a:t>
            </a:r>
            <a:br>
              <a:rPr lang="en"/>
            </a:br>
            <a:r>
              <a:rPr b="1" lang="en" sz="2100">
                <a:solidFill>
                  <a:srgbClr val="999999"/>
                </a:solidFill>
              </a:rPr>
              <a:t>Director, Training and </a:t>
            </a:r>
            <a:r>
              <a:rPr b="1" lang="en" sz="2100">
                <a:solidFill>
                  <a:srgbClr val="999999"/>
                </a:solidFill>
              </a:rPr>
              <a:t>Professional</a:t>
            </a:r>
            <a:r>
              <a:rPr b="1" lang="en" sz="2100">
                <a:solidFill>
                  <a:srgbClr val="999999"/>
                </a:solidFill>
              </a:rPr>
              <a:t> </a:t>
            </a:r>
            <a:r>
              <a:rPr b="1" lang="en" sz="2100">
                <a:solidFill>
                  <a:srgbClr val="999999"/>
                </a:solidFill>
              </a:rPr>
              <a:t>Development</a:t>
            </a:r>
            <a:endParaRPr b="1" sz="2100">
              <a:solidFill>
                <a:srgbClr val="999999"/>
              </a:solidFill>
            </a:endParaRPr>
          </a:p>
          <a:p>
            <a:pPr indent="0" lvl="0" marL="0" rtl="0" algn="l">
              <a:spcBef>
                <a:spcPts val="1000"/>
              </a:spcBef>
              <a:spcAft>
                <a:spcPts val="0"/>
              </a:spcAft>
              <a:buNone/>
            </a:pPr>
            <a:r>
              <a:rPr b="1" lang="en" sz="2100">
                <a:solidFill>
                  <a:srgbClr val="999999"/>
                </a:solidFill>
              </a:rPr>
              <a:t>charlie@tacc.utexas.edu</a:t>
            </a:r>
            <a:endParaRPr b="1" sz="21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198" name="Google Shape;198;p36"/>
          <p:cNvSpPr txBox="1"/>
          <p:nvPr>
            <p:ph idx="1" type="body"/>
          </p:nvPr>
        </p:nvSpPr>
        <p:spPr>
          <a:xfrm>
            <a:off x="762000" y="1150374"/>
            <a:ext cx="7543800" cy="30750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None/>
            </a:pPr>
            <a:r>
              <a:rPr lang="en"/>
              <a:t>Linear algebra is the mathematics of data.</a:t>
            </a:r>
            <a:endParaRPr/>
          </a:p>
          <a:p>
            <a:pPr indent="0" lvl="0" marL="0" marR="0" rtl="0" algn="l">
              <a:spcBef>
                <a:spcPts val="480"/>
              </a:spcBef>
              <a:spcAft>
                <a:spcPts val="0"/>
              </a:spcAft>
              <a:buNone/>
            </a:pPr>
            <a:r>
              <a:rPr lang="en"/>
              <a:t>Matrices and vectors are the language of data.</a:t>
            </a:r>
            <a:endParaRPr/>
          </a:p>
          <a:p>
            <a:pPr indent="0" lvl="0" marL="0" marR="0" rtl="0" algn="l">
              <a:spcBef>
                <a:spcPts val="480"/>
              </a:spcBef>
              <a:spcAft>
                <a:spcPts val="0"/>
              </a:spcAft>
              <a:buNone/>
            </a:pPr>
            <a:r>
              <a:t/>
            </a:r>
            <a:endParaRPr sz="1400"/>
          </a:p>
          <a:p>
            <a:pPr indent="0" lvl="0" marL="0" marR="0" rtl="0" algn="l">
              <a:spcBef>
                <a:spcPts val="480"/>
              </a:spcBef>
              <a:spcAft>
                <a:spcPts val="0"/>
              </a:spcAft>
              <a:buNone/>
            </a:pPr>
            <a:r>
              <a:rPr lang="en" sz="1400"/>
              <a:t>Let's look at the following:</a:t>
            </a:r>
            <a:endParaRPr sz="1400"/>
          </a:p>
          <a:p>
            <a:pPr indent="0" lvl="0" marL="0" marR="0" rtl="0" algn="l">
              <a:spcBef>
                <a:spcPts val="480"/>
              </a:spcBef>
              <a:spcAft>
                <a:spcPts val="0"/>
              </a:spcAft>
              <a:buNone/>
            </a:pPr>
            <a:r>
              <a:t/>
            </a:r>
            <a:endParaRPr sz="1400"/>
          </a:p>
          <a:p>
            <a:pPr indent="-2540" lvl="1" marL="320040" marR="0" rtl="0" algn="l">
              <a:spcBef>
                <a:spcPts val="400"/>
              </a:spcBef>
              <a:spcAft>
                <a:spcPts val="0"/>
              </a:spcAft>
              <a:buClr>
                <a:srgbClr val="BA3133"/>
              </a:buClr>
              <a:buFont typeface="Arial"/>
              <a:buNone/>
            </a:pPr>
            <a:r>
              <a:rPr b="1" lang="en" sz="1800">
                <a:solidFill>
                  <a:schemeClr val="dk1"/>
                </a:solidFill>
                <a:highlight>
                  <a:srgbClr val="FDFDFD"/>
                </a:highlight>
                <a:latin typeface="Courier New"/>
                <a:ea typeface="Courier New"/>
                <a:cs typeface="Courier New"/>
                <a:sym typeface="Courier New"/>
              </a:rPr>
              <a:t>y = 0.1 * x1 + 0.4 * x2</a:t>
            </a:r>
            <a:br>
              <a:rPr b="1" lang="en" sz="1800">
                <a:solidFill>
                  <a:schemeClr val="dk1"/>
                </a:solidFill>
                <a:highlight>
                  <a:srgbClr val="FDFDFD"/>
                </a:highlight>
                <a:latin typeface="Courier New"/>
                <a:ea typeface="Courier New"/>
                <a:cs typeface="Courier New"/>
                <a:sym typeface="Courier New"/>
              </a:rPr>
            </a:br>
            <a:r>
              <a:rPr b="1" lang="en" sz="1800">
                <a:solidFill>
                  <a:schemeClr val="dk1"/>
                </a:solidFill>
                <a:highlight>
                  <a:srgbClr val="FDFDFD"/>
                </a:highlight>
                <a:latin typeface="Courier New"/>
                <a:ea typeface="Courier New"/>
                <a:cs typeface="Courier New"/>
                <a:sym typeface="Courier New"/>
              </a:rPr>
              <a:t>y = 0.3 * x1 + 0.9 * x2</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rPr lang="en" sz="1150">
                <a:solidFill>
                  <a:srgbClr val="555555"/>
                </a:solidFill>
                <a:highlight>
                  <a:srgbClr val="FFFFFF"/>
                </a:highlight>
              </a:rPr>
              <a:t> line up a system of equations with the same form with two or more unknowns</a:t>
            </a:r>
            <a:endParaRPr b="1" sz="1800">
              <a:solidFill>
                <a:schemeClr val="dk1"/>
              </a:solidFill>
              <a:highlight>
                <a:srgbClr val="FDFDFD"/>
              </a:highlight>
              <a:latin typeface="Courier New"/>
              <a:ea typeface="Courier New"/>
              <a:cs typeface="Courier New"/>
              <a:sym typeface="Courier New"/>
            </a:endParaRPr>
          </a:p>
        </p:txBody>
      </p:sp>
      <p:sp>
        <p:nvSpPr>
          <p:cNvPr id="199" name="Google Shape;199;p36"/>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05" name="Google Shape;205;p37"/>
          <p:cNvSpPr txBox="1"/>
          <p:nvPr>
            <p:ph idx="1" type="body"/>
          </p:nvPr>
        </p:nvSpPr>
        <p:spPr>
          <a:xfrm>
            <a:off x="762000" y="1150374"/>
            <a:ext cx="7543800" cy="30750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None/>
            </a:pPr>
            <a:r>
              <a:rPr lang="en"/>
              <a:t>Linear algebra is the mathematics of data.</a:t>
            </a:r>
            <a:endParaRPr/>
          </a:p>
          <a:p>
            <a:pPr indent="0" lvl="0" marL="0" marR="0" rtl="0" algn="l">
              <a:spcBef>
                <a:spcPts val="480"/>
              </a:spcBef>
              <a:spcAft>
                <a:spcPts val="0"/>
              </a:spcAft>
              <a:buNone/>
            </a:pPr>
            <a:r>
              <a:rPr lang="en"/>
              <a:t>Matrices and vectors are the language of data.</a:t>
            </a:r>
            <a:endParaRPr/>
          </a:p>
          <a:p>
            <a:pPr indent="0" lvl="0" marL="0" marR="0" rtl="0" algn="l">
              <a:spcBef>
                <a:spcPts val="480"/>
              </a:spcBef>
              <a:spcAft>
                <a:spcPts val="0"/>
              </a:spcAft>
              <a:buNone/>
            </a:pPr>
            <a:r>
              <a:t/>
            </a:r>
            <a:endParaRPr sz="1400"/>
          </a:p>
          <a:p>
            <a:pPr indent="0" lvl="0" marL="0" marR="0" rtl="0" algn="l">
              <a:spcBef>
                <a:spcPts val="480"/>
              </a:spcBef>
              <a:spcAft>
                <a:spcPts val="0"/>
              </a:spcAft>
              <a:buNone/>
            </a:pPr>
            <a:r>
              <a:rPr lang="en" sz="1400"/>
              <a:t>Let's look at the following:</a:t>
            </a:r>
            <a:endParaRPr sz="1400"/>
          </a:p>
          <a:p>
            <a:pPr indent="0" lvl="0" marL="0" marR="0" rtl="0" algn="l">
              <a:spcBef>
                <a:spcPts val="480"/>
              </a:spcBef>
              <a:spcAft>
                <a:spcPts val="0"/>
              </a:spcAft>
              <a:buNone/>
            </a:pPr>
            <a:r>
              <a:t/>
            </a:r>
            <a:endParaRPr sz="1400"/>
          </a:p>
          <a:p>
            <a:pPr indent="-2540" lvl="1" marL="320040" marR="0" rtl="0" algn="l">
              <a:spcBef>
                <a:spcPts val="400"/>
              </a:spcBef>
              <a:spcAft>
                <a:spcPts val="0"/>
              </a:spcAft>
              <a:buClr>
                <a:srgbClr val="BA3133"/>
              </a:buClr>
              <a:buFont typeface="Arial"/>
              <a:buNone/>
            </a:pPr>
            <a:r>
              <a:rPr b="1" lang="en" sz="1800">
                <a:solidFill>
                  <a:schemeClr val="dk1"/>
                </a:solidFill>
                <a:highlight>
                  <a:srgbClr val="FDFDFD"/>
                </a:highlight>
                <a:latin typeface="Courier New"/>
                <a:ea typeface="Courier New"/>
                <a:cs typeface="Courier New"/>
                <a:sym typeface="Courier New"/>
              </a:rPr>
              <a:t>1 = 0.1 * x1 + 0.4 * x2</a:t>
            </a:r>
            <a:br>
              <a:rPr b="1" lang="en" sz="1800">
                <a:solidFill>
                  <a:schemeClr val="dk1"/>
                </a:solidFill>
                <a:highlight>
                  <a:srgbClr val="FDFDFD"/>
                </a:highlight>
                <a:latin typeface="Courier New"/>
                <a:ea typeface="Courier New"/>
                <a:cs typeface="Courier New"/>
                <a:sym typeface="Courier New"/>
              </a:rPr>
            </a:br>
            <a:r>
              <a:rPr b="1" lang="en" sz="1800">
                <a:solidFill>
                  <a:schemeClr val="dk1"/>
                </a:solidFill>
                <a:highlight>
                  <a:srgbClr val="FDFDFD"/>
                </a:highlight>
                <a:latin typeface="Courier New"/>
                <a:ea typeface="Courier New"/>
                <a:cs typeface="Courier New"/>
                <a:sym typeface="Courier New"/>
              </a:rPr>
              <a:t>3 = 0.3 * x1 + 0.9 * x2</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rPr lang="en" sz="1150">
                <a:solidFill>
                  <a:srgbClr val="555555"/>
                </a:solidFill>
                <a:highlight>
                  <a:srgbClr val="FFFFFF"/>
                </a:highlight>
              </a:rPr>
              <a:t> line up a system of equations with the same form with two or more unknowns</a:t>
            </a:r>
            <a:endParaRPr b="1" sz="1800">
              <a:solidFill>
                <a:schemeClr val="dk1"/>
              </a:solidFill>
              <a:highlight>
                <a:srgbClr val="FDFDFD"/>
              </a:highlight>
              <a:latin typeface="Courier New"/>
              <a:ea typeface="Courier New"/>
              <a:cs typeface="Courier New"/>
              <a:sym typeface="Courier New"/>
            </a:endParaRPr>
          </a:p>
        </p:txBody>
      </p:sp>
      <p:sp>
        <p:nvSpPr>
          <p:cNvPr id="206" name="Google Shape;206;p37"/>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12" name="Google Shape;212;p38"/>
          <p:cNvSpPr txBox="1"/>
          <p:nvPr>
            <p:ph idx="1" type="body"/>
          </p:nvPr>
        </p:nvSpPr>
        <p:spPr>
          <a:xfrm>
            <a:off x="762000" y="1150374"/>
            <a:ext cx="7543800" cy="30750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None/>
            </a:pPr>
            <a:r>
              <a:rPr lang="en"/>
              <a:t>Linear algebra is the mathematics of data.</a:t>
            </a:r>
            <a:endParaRPr/>
          </a:p>
          <a:p>
            <a:pPr indent="0" lvl="0" marL="0" marR="0" rtl="0" algn="l">
              <a:spcBef>
                <a:spcPts val="480"/>
              </a:spcBef>
              <a:spcAft>
                <a:spcPts val="0"/>
              </a:spcAft>
              <a:buNone/>
            </a:pPr>
            <a:r>
              <a:rPr lang="en"/>
              <a:t>Matrices and vectors are the language of data.</a:t>
            </a:r>
            <a:endParaRPr/>
          </a:p>
          <a:p>
            <a:pPr indent="0" lvl="0" marL="0" marR="0" rtl="0" algn="l">
              <a:spcBef>
                <a:spcPts val="480"/>
              </a:spcBef>
              <a:spcAft>
                <a:spcPts val="0"/>
              </a:spcAft>
              <a:buNone/>
            </a:pPr>
            <a:r>
              <a:t/>
            </a:r>
            <a:endParaRPr sz="1400"/>
          </a:p>
          <a:p>
            <a:pPr indent="0" lvl="0" marL="0" marR="0" rtl="0" algn="l">
              <a:spcBef>
                <a:spcPts val="480"/>
              </a:spcBef>
              <a:spcAft>
                <a:spcPts val="0"/>
              </a:spcAft>
              <a:buNone/>
            </a:pPr>
            <a:r>
              <a:rPr lang="en" sz="1400"/>
              <a:t>Let's look at the following, Ax = b :</a:t>
            </a:r>
            <a:endParaRPr sz="1400"/>
          </a:p>
          <a:p>
            <a:pPr indent="0" lvl="0" marL="0" marR="0" rtl="0" algn="l">
              <a:spcBef>
                <a:spcPts val="480"/>
              </a:spcBef>
              <a:spcAft>
                <a:spcPts val="0"/>
              </a:spcAft>
              <a:buNone/>
            </a:pPr>
            <a:r>
              <a:t/>
            </a:r>
            <a:endParaRPr sz="1400"/>
          </a:p>
          <a:p>
            <a:pPr indent="-2540" lvl="1" marL="320040" marR="0" rtl="0" algn="l">
              <a:spcBef>
                <a:spcPts val="400"/>
              </a:spcBef>
              <a:spcAft>
                <a:spcPts val="0"/>
              </a:spcAft>
              <a:buClr>
                <a:srgbClr val="BA3133"/>
              </a:buClr>
              <a:buFont typeface="Arial"/>
              <a:buNone/>
            </a:pPr>
            <a:r>
              <a:rPr b="1" lang="en" sz="1800">
                <a:solidFill>
                  <a:schemeClr val="dk1"/>
                </a:solidFill>
                <a:highlight>
                  <a:srgbClr val="FDFDFD"/>
                </a:highlight>
                <a:latin typeface="Courier New"/>
                <a:ea typeface="Courier New"/>
                <a:cs typeface="Courier New"/>
                <a:sym typeface="Courier New"/>
              </a:rPr>
              <a:t>5 = 0.1 * x1 + 0.4 * x2 + x3</a:t>
            </a:r>
            <a:br>
              <a:rPr b="1" lang="en" sz="1800">
                <a:solidFill>
                  <a:schemeClr val="dk1"/>
                </a:solidFill>
                <a:highlight>
                  <a:srgbClr val="FDFDFD"/>
                </a:highlight>
                <a:latin typeface="Courier New"/>
                <a:ea typeface="Courier New"/>
                <a:cs typeface="Courier New"/>
                <a:sym typeface="Courier New"/>
              </a:rPr>
            </a:br>
            <a:r>
              <a:rPr b="1" lang="en" sz="1800">
                <a:solidFill>
                  <a:schemeClr val="dk1"/>
                </a:solidFill>
                <a:highlight>
                  <a:srgbClr val="FDFDFD"/>
                </a:highlight>
                <a:latin typeface="Courier New"/>
                <a:ea typeface="Courier New"/>
                <a:cs typeface="Courier New"/>
                <a:sym typeface="Courier New"/>
              </a:rPr>
              <a:t>10 = 0.3 * x1 + 0.9 * x2 + 2.0 * x3</a:t>
            </a:r>
            <a:br>
              <a:rPr b="1" lang="en" sz="1800">
                <a:solidFill>
                  <a:schemeClr val="dk1"/>
                </a:solidFill>
                <a:highlight>
                  <a:srgbClr val="FDFDFD"/>
                </a:highlight>
                <a:latin typeface="Courier New"/>
                <a:ea typeface="Courier New"/>
                <a:cs typeface="Courier New"/>
                <a:sym typeface="Courier New"/>
              </a:rPr>
            </a:br>
            <a:r>
              <a:rPr b="1" lang="en" sz="1800">
                <a:solidFill>
                  <a:schemeClr val="dk1"/>
                </a:solidFill>
                <a:highlight>
                  <a:srgbClr val="FDFDFD"/>
                </a:highlight>
                <a:latin typeface="Courier New"/>
                <a:ea typeface="Courier New"/>
                <a:cs typeface="Courier New"/>
                <a:sym typeface="Courier New"/>
              </a:rPr>
              <a:t>3 = 0.2 * x1 + 0.3 * x2 - .5 * x3</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rPr lang="en" sz="1150">
                <a:solidFill>
                  <a:srgbClr val="555555"/>
                </a:solidFill>
                <a:highlight>
                  <a:srgbClr val="FFFFFF"/>
                </a:highlight>
              </a:rPr>
              <a:t> ls there a x1, x2, x3  that solves this system?</a:t>
            </a:r>
            <a:endParaRPr b="1" sz="1800">
              <a:solidFill>
                <a:schemeClr val="dk1"/>
              </a:solidFill>
              <a:highlight>
                <a:srgbClr val="FDFDFD"/>
              </a:highlight>
              <a:latin typeface="Courier New"/>
              <a:ea typeface="Courier New"/>
              <a:cs typeface="Courier New"/>
              <a:sym typeface="Courier New"/>
            </a:endParaRPr>
          </a:p>
        </p:txBody>
      </p:sp>
      <p:sp>
        <p:nvSpPr>
          <p:cNvPr id="213" name="Google Shape;213;p38"/>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19" name="Google Shape;219;p39"/>
          <p:cNvSpPr txBox="1"/>
          <p:nvPr>
            <p:ph idx="1" type="body"/>
          </p:nvPr>
        </p:nvSpPr>
        <p:spPr>
          <a:xfrm>
            <a:off x="762000" y="1150374"/>
            <a:ext cx="7543800" cy="3075000"/>
          </a:xfrm>
          <a:prstGeom prst="rect">
            <a:avLst/>
          </a:prstGeom>
          <a:noFill/>
          <a:ln>
            <a:noFill/>
          </a:ln>
        </p:spPr>
        <p:txBody>
          <a:bodyPr anchorCtr="0" anchor="t" bIns="45700" lIns="91425" spcFirstLastPara="1" rIns="91425" wrap="square" tIns="45700">
            <a:noAutofit/>
          </a:bodyPr>
          <a:lstStyle/>
          <a:p>
            <a:pPr indent="0" lvl="1" marL="0" marR="0" rtl="0" algn="l">
              <a:spcBef>
                <a:spcPts val="400"/>
              </a:spcBef>
              <a:spcAft>
                <a:spcPts val="0"/>
              </a:spcAft>
              <a:buClr>
                <a:srgbClr val="BA3133"/>
              </a:buClr>
              <a:buFont typeface="Arial"/>
              <a:buNone/>
            </a:pPr>
            <a:r>
              <a:rPr lang="en" sz="2400"/>
              <a:t>Gaussian Elimination</a:t>
            </a:r>
            <a:endParaRPr sz="2400"/>
          </a:p>
          <a:p>
            <a:pPr indent="0" lvl="1" marL="0" marR="0" rtl="0" algn="l">
              <a:spcBef>
                <a:spcPts val="400"/>
              </a:spcBef>
              <a:spcAft>
                <a:spcPts val="0"/>
              </a:spcAft>
              <a:buClr>
                <a:srgbClr val="BA3133"/>
              </a:buClr>
              <a:buFont typeface="Arial"/>
              <a:buNone/>
            </a:pPr>
            <a:r>
              <a:t/>
            </a:r>
            <a:endParaRPr sz="1000"/>
          </a:p>
          <a:p>
            <a:pPr indent="0" lvl="0" marL="0" rtl="0" algn="l">
              <a:lnSpc>
                <a:spcPct val="115000"/>
              </a:lnSpc>
              <a:spcBef>
                <a:spcPts val="0"/>
              </a:spcBef>
              <a:spcAft>
                <a:spcPts val="0"/>
              </a:spcAft>
              <a:buNone/>
            </a:pPr>
            <a:r>
              <a:rPr lang="en" sz="1500">
                <a:solidFill>
                  <a:schemeClr val="dk1"/>
                </a:solidFill>
                <a:highlight>
                  <a:srgbClr val="FFFFFF"/>
                </a:highlight>
              </a:rPr>
              <a:t>The goals of Gaussian elimination are to make the upper-left corner element a 1</a:t>
            </a:r>
            <a:endParaRPr sz="1500">
              <a:solidFill>
                <a:schemeClr val="dk1"/>
              </a:solidFill>
              <a:highlight>
                <a:srgbClr val="FFFFFF"/>
              </a:highlight>
            </a:endParaRPr>
          </a:p>
          <a:p>
            <a:pPr indent="0" lvl="0" marL="0" rtl="0" algn="l">
              <a:lnSpc>
                <a:spcPct val="115000"/>
              </a:lnSpc>
              <a:spcBef>
                <a:spcPts val="1100"/>
              </a:spcBef>
              <a:spcAft>
                <a:spcPts val="0"/>
              </a:spcAft>
              <a:buNone/>
            </a:pPr>
            <a:r>
              <a:rPr lang="en" sz="1500">
                <a:solidFill>
                  <a:schemeClr val="dk1"/>
                </a:solidFill>
                <a:highlight>
                  <a:srgbClr val="FFFFFF"/>
                </a:highlight>
              </a:rPr>
              <a:t>use elementary row operations to get 0s in all positions underneath that first 1</a:t>
            </a:r>
            <a:endParaRPr sz="1500">
              <a:solidFill>
                <a:schemeClr val="dk1"/>
              </a:solidFill>
              <a:highlight>
                <a:srgbClr val="FFFFFF"/>
              </a:highlight>
            </a:endParaRPr>
          </a:p>
          <a:p>
            <a:pPr indent="0" lvl="0" marL="0" rtl="0" algn="l">
              <a:lnSpc>
                <a:spcPct val="115000"/>
              </a:lnSpc>
              <a:spcBef>
                <a:spcPts val="1100"/>
              </a:spcBef>
              <a:spcAft>
                <a:spcPts val="0"/>
              </a:spcAft>
              <a:buNone/>
            </a:pPr>
            <a:r>
              <a:rPr lang="en" sz="1500">
                <a:solidFill>
                  <a:schemeClr val="dk1"/>
                </a:solidFill>
                <a:highlight>
                  <a:srgbClr val="FFFFFF"/>
                </a:highlight>
              </a:rPr>
              <a:t>get 1s for leading coefficients in every row diagonally from the upper-left to lower-right corner, and get 0s beneath all leading coefficients.</a:t>
            </a:r>
            <a:endParaRPr sz="1500">
              <a:solidFill>
                <a:schemeClr val="dk1"/>
              </a:solidFill>
              <a:highlight>
                <a:srgbClr val="FFFFFF"/>
              </a:highlight>
            </a:endParaRPr>
          </a:p>
          <a:p>
            <a:pPr indent="0" lvl="0" marL="0" rtl="0" algn="l">
              <a:lnSpc>
                <a:spcPct val="115000"/>
              </a:lnSpc>
              <a:spcBef>
                <a:spcPts val="1100"/>
              </a:spcBef>
              <a:spcAft>
                <a:spcPts val="0"/>
              </a:spcAft>
              <a:buNone/>
            </a:pPr>
            <a:r>
              <a:rPr lang="en" sz="1500">
                <a:solidFill>
                  <a:schemeClr val="dk1"/>
                </a:solidFill>
                <a:highlight>
                  <a:srgbClr val="FFFFFF"/>
                </a:highlight>
              </a:rPr>
              <a:t>you eliminate all variables in the last row except for one, all variables except for two in the equation above that one, and so on and so forth to the top equation, which has all the variables. Then use back substitution to solve for one variable at a time by plugging the values you know into the equations from the bottom up.</a:t>
            </a:r>
            <a:r>
              <a:rPr lang="en" sz="1150">
                <a:solidFill>
                  <a:srgbClr val="555555"/>
                </a:solidFill>
                <a:highlight>
                  <a:srgbClr val="FFFFFF"/>
                </a:highlight>
              </a:rPr>
              <a:t>.</a:t>
            </a:r>
            <a:endParaRPr sz="1150">
              <a:solidFill>
                <a:srgbClr val="555555"/>
              </a:solidFill>
              <a:highlight>
                <a:srgbClr val="FFFFFF"/>
              </a:highlight>
            </a:endParaRPr>
          </a:p>
          <a:p>
            <a:pPr indent="0" lvl="1" marL="0" marR="0" rtl="0" algn="l">
              <a:spcBef>
                <a:spcPts val="1100"/>
              </a:spcBef>
              <a:spcAft>
                <a:spcPts val="0"/>
              </a:spcAft>
              <a:buClr>
                <a:srgbClr val="BA3133"/>
              </a:buClr>
              <a:buFont typeface="Arial"/>
              <a:buNone/>
            </a:pPr>
            <a:r>
              <a:t/>
            </a:r>
            <a:endParaRPr sz="2400"/>
          </a:p>
        </p:txBody>
      </p:sp>
      <p:sp>
        <p:nvSpPr>
          <p:cNvPr id="220" name="Google Shape;220;p39"/>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0"/>
          <p:cNvSpPr txBox="1"/>
          <p:nvPr/>
        </p:nvSpPr>
        <p:spPr>
          <a:xfrm>
            <a:off x="833225" y="1851431"/>
            <a:ext cx="6138300" cy="2250000"/>
          </a:xfrm>
          <a:prstGeom prst="rect">
            <a:avLst/>
          </a:prstGeom>
          <a:noFill/>
          <a:ln>
            <a:noFill/>
          </a:ln>
        </p:spPr>
        <p:txBody>
          <a:bodyPr anchorCtr="0" anchor="ctr" bIns="91425" lIns="91425" spcFirstLastPara="1" rIns="91425" wrap="square" tIns="91425">
            <a:noAutofit/>
          </a:bodyPr>
          <a:lstStyle/>
          <a:p>
            <a:pPr indent="-323850" lvl="0" marL="457200" rtl="0" algn="l">
              <a:lnSpc>
                <a:spcPct val="160000"/>
              </a:lnSpc>
              <a:spcBef>
                <a:spcPts val="0"/>
              </a:spcBef>
              <a:spcAft>
                <a:spcPts val="0"/>
              </a:spcAft>
              <a:buSzPts val="1500"/>
              <a:buChar char="●"/>
            </a:pPr>
            <a:r>
              <a:rPr b="1" lang="en" sz="1500"/>
              <a:t>You can multiply any row by a constant (other than zero).</a:t>
            </a:r>
            <a:endParaRPr b="1" sz="1500"/>
          </a:p>
          <a:p>
            <a:pPr indent="-323850" lvl="0" marL="457200" rtl="0" algn="l">
              <a:lnSpc>
                <a:spcPct val="160000"/>
              </a:lnSpc>
              <a:spcBef>
                <a:spcPts val="0"/>
              </a:spcBef>
              <a:spcAft>
                <a:spcPts val="0"/>
              </a:spcAft>
              <a:buSzPts val="1500"/>
              <a:buChar char="●"/>
            </a:pPr>
            <a:r>
              <a:t/>
            </a:r>
            <a:endParaRPr b="1" sz="1500"/>
          </a:p>
          <a:p>
            <a:pPr indent="-323850" lvl="0" marL="457200" rtl="0" algn="l">
              <a:lnSpc>
                <a:spcPct val="160000"/>
              </a:lnSpc>
              <a:spcBef>
                <a:spcPts val="0"/>
              </a:spcBef>
              <a:spcAft>
                <a:spcPts val="0"/>
              </a:spcAft>
              <a:buSzPts val="1500"/>
              <a:buChar char="●"/>
            </a:pPr>
            <a:r>
              <a:rPr b="1" lang="en" sz="1500"/>
              <a:t>You can switch any two rows.</a:t>
            </a:r>
            <a:endParaRPr b="1" sz="1500"/>
          </a:p>
          <a:p>
            <a:pPr indent="-323850" lvl="0" marL="457200" rtl="0" algn="l">
              <a:lnSpc>
                <a:spcPct val="160000"/>
              </a:lnSpc>
              <a:spcBef>
                <a:spcPts val="0"/>
              </a:spcBef>
              <a:spcAft>
                <a:spcPts val="0"/>
              </a:spcAft>
              <a:buSzPts val="1500"/>
              <a:buChar char="●"/>
            </a:pPr>
            <a:r>
              <a:t/>
            </a:r>
            <a:endParaRPr b="1" sz="1500"/>
          </a:p>
          <a:p>
            <a:pPr indent="-323850" lvl="0" marL="457200" rtl="0" algn="l">
              <a:lnSpc>
                <a:spcPct val="160000"/>
              </a:lnSpc>
              <a:spcBef>
                <a:spcPts val="0"/>
              </a:spcBef>
              <a:spcAft>
                <a:spcPts val="0"/>
              </a:spcAft>
              <a:buSzPts val="1500"/>
              <a:buChar char="●"/>
            </a:pPr>
            <a:r>
              <a:rPr b="1" lang="en" sz="1500"/>
              <a:t>You can add two rows together.</a:t>
            </a:r>
            <a:endParaRPr b="1" sz="1500"/>
          </a:p>
          <a:p>
            <a:pPr indent="-323850" lvl="0" marL="457200" rtl="0" algn="l">
              <a:lnSpc>
                <a:spcPct val="160000"/>
              </a:lnSpc>
              <a:spcBef>
                <a:spcPts val="0"/>
              </a:spcBef>
              <a:spcAft>
                <a:spcPts val="0"/>
              </a:spcAft>
              <a:buSzPts val="1500"/>
              <a:buChar char="●"/>
            </a:pPr>
            <a:r>
              <a:t/>
            </a:r>
            <a:endParaRPr b="1" sz="1500"/>
          </a:p>
        </p:txBody>
      </p:sp>
      <p:sp>
        <p:nvSpPr>
          <p:cNvPr id="226" name="Google Shape;226;p40"/>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27" name="Google Shape;227;p40"/>
          <p:cNvSpPr txBox="1"/>
          <p:nvPr>
            <p:ph idx="1" type="body"/>
          </p:nvPr>
        </p:nvSpPr>
        <p:spPr>
          <a:xfrm>
            <a:off x="762000" y="1074174"/>
            <a:ext cx="7543800" cy="591900"/>
          </a:xfrm>
          <a:prstGeom prst="rect">
            <a:avLst/>
          </a:prstGeom>
          <a:noFill/>
          <a:ln>
            <a:noFill/>
          </a:ln>
        </p:spPr>
        <p:txBody>
          <a:bodyPr anchorCtr="0" anchor="t" bIns="45700" lIns="91425" spcFirstLastPara="1" rIns="91425" wrap="square" tIns="45700">
            <a:noAutofit/>
          </a:bodyPr>
          <a:lstStyle/>
          <a:p>
            <a:pPr indent="0" lvl="1" marL="0" marR="0" rtl="0" algn="l">
              <a:spcBef>
                <a:spcPts val="400"/>
              </a:spcBef>
              <a:spcAft>
                <a:spcPts val="0"/>
              </a:spcAft>
              <a:buClr>
                <a:srgbClr val="BA3133"/>
              </a:buClr>
              <a:buFont typeface="Arial"/>
              <a:buNone/>
            </a:pPr>
            <a:r>
              <a:rPr lang="en" sz="2400"/>
              <a:t>Gaussian Elimination, Rules</a:t>
            </a:r>
            <a:br>
              <a:rPr lang="en" sz="2400"/>
            </a:br>
            <a:endParaRPr sz="2400"/>
          </a:p>
          <a:p>
            <a:pPr indent="0" lvl="1" marL="0" marR="0" rtl="0" algn="l">
              <a:spcBef>
                <a:spcPts val="400"/>
              </a:spcBef>
              <a:spcAft>
                <a:spcPts val="0"/>
              </a:spcAft>
              <a:buClr>
                <a:srgbClr val="BA3133"/>
              </a:buClr>
              <a:buFont typeface="Arial"/>
              <a:buNone/>
            </a:pPr>
            <a:r>
              <a:t/>
            </a:r>
            <a:endParaRPr sz="2400"/>
          </a:p>
          <a:p>
            <a:pPr indent="0" lvl="0" marL="0" rtl="0" algn="l">
              <a:lnSpc>
                <a:spcPct val="115000"/>
              </a:lnSpc>
              <a:spcBef>
                <a:spcPts val="0"/>
              </a:spcBef>
              <a:spcAft>
                <a:spcPts val="0"/>
              </a:spcAft>
              <a:buNone/>
            </a:pPr>
            <a:r>
              <a:t/>
            </a:r>
            <a:endParaRPr sz="1150">
              <a:solidFill>
                <a:srgbClr val="555555"/>
              </a:solidFill>
              <a:highlight>
                <a:srgbClr val="FFFFFF"/>
              </a:highlight>
            </a:endParaRPr>
          </a:p>
          <a:p>
            <a:pPr indent="0" lvl="1" marL="0" marR="0" rtl="0" algn="l">
              <a:spcBef>
                <a:spcPts val="1100"/>
              </a:spcBef>
              <a:spcAft>
                <a:spcPts val="0"/>
              </a:spcAft>
              <a:buClr>
                <a:srgbClr val="BA3133"/>
              </a:buClr>
              <a:buFont typeface="Arial"/>
              <a:buNone/>
            </a:pPr>
            <a:r>
              <a:t/>
            </a:r>
            <a:endParaRPr sz="2400"/>
          </a:p>
        </p:txBody>
      </p:sp>
      <p:sp>
        <p:nvSpPr>
          <p:cNvPr id="228" name="Google Shape;228;p40"/>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descr="image0.png" id="229" name="Google Shape;229;p40"/>
          <p:cNvPicPr preferRelativeResize="0"/>
          <p:nvPr/>
        </p:nvPicPr>
        <p:blipFill>
          <a:blip r:embed="rId3">
            <a:alphaModFix/>
          </a:blip>
          <a:stretch>
            <a:fillRect/>
          </a:stretch>
        </p:blipFill>
        <p:spPr>
          <a:xfrm>
            <a:off x="1438663" y="2042912"/>
            <a:ext cx="619125" cy="228600"/>
          </a:xfrm>
          <a:prstGeom prst="rect">
            <a:avLst/>
          </a:prstGeom>
          <a:noFill/>
          <a:ln>
            <a:noFill/>
          </a:ln>
        </p:spPr>
      </p:pic>
      <p:pic>
        <p:nvPicPr>
          <p:cNvPr descr="image1.png" id="230" name="Google Shape;230;p40"/>
          <p:cNvPicPr preferRelativeResize="0"/>
          <p:nvPr/>
        </p:nvPicPr>
        <p:blipFill>
          <a:blip r:embed="rId4">
            <a:alphaModFix/>
          </a:blip>
          <a:stretch>
            <a:fillRect/>
          </a:stretch>
        </p:blipFill>
        <p:spPr>
          <a:xfrm>
            <a:off x="1443425" y="2803693"/>
            <a:ext cx="457200" cy="228600"/>
          </a:xfrm>
          <a:prstGeom prst="rect">
            <a:avLst/>
          </a:prstGeom>
          <a:noFill/>
          <a:ln>
            <a:noFill/>
          </a:ln>
        </p:spPr>
      </p:pic>
      <p:pic>
        <p:nvPicPr>
          <p:cNvPr descr="image2.png" id="231" name="Google Shape;231;p40"/>
          <p:cNvPicPr preferRelativeResize="0"/>
          <p:nvPr/>
        </p:nvPicPr>
        <p:blipFill>
          <a:blip r:embed="rId5">
            <a:alphaModFix/>
          </a:blip>
          <a:stretch>
            <a:fillRect/>
          </a:stretch>
        </p:blipFill>
        <p:spPr>
          <a:xfrm>
            <a:off x="1438675" y="3521649"/>
            <a:ext cx="695325" cy="22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1"/>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37" name="Google Shape;237;p41"/>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38" name="Google Shape;238;p41"/>
          <p:cNvSpPr txBox="1"/>
          <p:nvPr/>
        </p:nvSpPr>
        <p:spPr>
          <a:xfrm>
            <a:off x="762000" y="1163925"/>
            <a:ext cx="7783200" cy="3329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800">
                <a:solidFill>
                  <a:srgbClr val="222222"/>
                </a:solidFill>
                <a:highlight>
                  <a:srgbClr val="FFFFFF"/>
                </a:highlight>
                <a:latin typeface="Helvetica Neue"/>
                <a:ea typeface="Helvetica Neue"/>
                <a:cs typeface="Helvetica Neue"/>
                <a:sym typeface="Helvetica Neue"/>
              </a:rPr>
              <a:t>Transpose</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900"/>
              </a:spcBef>
              <a:spcAft>
                <a:spcPts val="0"/>
              </a:spcAft>
              <a:buClr>
                <a:schemeClr val="dk1"/>
              </a:buClr>
              <a:buSzPts val="1100"/>
              <a:buFont typeface="Arial"/>
              <a:buNone/>
            </a:pPr>
            <a:r>
              <a:rPr lang="en" sz="1800">
                <a:solidFill>
                  <a:srgbClr val="555555"/>
                </a:solidFill>
                <a:highlight>
                  <a:srgbClr val="FFFFFF"/>
                </a:highlight>
                <a:latin typeface="Helvetica Neue"/>
                <a:ea typeface="Helvetica Neue"/>
                <a:cs typeface="Helvetica Neue"/>
                <a:sym typeface="Helvetica Neue"/>
              </a:rPr>
              <a:t>A defined matrix can be transposed, which creates a new matrix with the number of columns and rows flipped.</a:t>
            </a:r>
            <a:endParaRPr sz="1800">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300"/>
              </a:spcBef>
              <a:spcAft>
                <a:spcPts val="0"/>
              </a:spcAft>
              <a:buNone/>
            </a:pPr>
            <a:r>
              <a:rPr lang="en" sz="1800">
                <a:solidFill>
                  <a:srgbClr val="555555"/>
                </a:solidFill>
                <a:highlight>
                  <a:srgbClr val="FFFFFF"/>
                </a:highlight>
                <a:latin typeface="Helvetica Neue"/>
                <a:ea typeface="Helvetica Neue"/>
                <a:cs typeface="Helvetica Neue"/>
                <a:sym typeface="Helvetica Neue"/>
              </a:rPr>
              <a:t>This is denoted by the superscript “T” next to the matrix.</a:t>
            </a:r>
            <a:endParaRPr sz="1800">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300"/>
              </a:spcBef>
              <a:spcAft>
                <a:spcPts val="1300"/>
              </a:spcAft>
              <a:buClr>
                <a:schemeClr val="dk1"/>
              </a:buClr>
              <a:buSzPts val="1100"/>
              <a:buFont typeface="Arial"/>
              <a:buNone/>
            </a:pPr>
            <a:r>
              <a:rPr lang="en" sz="1800">
                <a:solidFill>
                  <a:srgbClr val="555555"/>
                </a:solidFill>
                <a:highlight>
                  <a:srgbClr val="FFFFFF"/>
                </a:highlight>
                <a:latin typeface="Helvetica Neue"/>
                <a:ea typeface="Helvetica Neue"/>
                <a:cs typeface="Helvetica Neue"/>
                <a:sym typeface="Helvetica Neue"/>
              </a:rPr>
              <a:t>An invisible diagonal line can be drawn through the matrix from top left to bottom right on which the matrix can be flipped to give the transpose.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44" name="Google Shape;244;p42"/>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45" name="Google Shape;245;p42"/>
          <p:cNvSpPr txBox="1"/>
          <p:nvPr/>
        </p:nvSpPr>
        <p:spPr>
          <a:xfrm>
            <a:off x="762000" y="1163925"/>
            <a:ext cx="7783200" cy="3808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222222"/>
                </a:solidFill>
                <a:highlight>
                  <a:srgbClr val="FFFFFF"/>
                </a:highlight>
                <a:latin typeface="Helvetica Neue"/>
                <a:ea typeface="Helvetica Neue"/>
                <a:cs typeface="Helvetica Neue"/>
                <a:sym typeface="Helvetica Neue"/>
              </a:rPr>
              <a:t>Inversion</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900"/>
              </a:spcBef>
              <a:spcAft>
                <a:spcPts val="0"/>
              </a:spcAft>
              <a:buNone/>
            </a:pPr>
            <a:r>
              <a:rPr lang="en" sz="1800">
                <a:solidFill>
                  <a:srgbClr val="555555"/>
                </a:solidFill>
                <a:highlight>
                  <a:srgbClr val="FFFFFF"/>
                </a:highlight>
                <a:latin typeface="Helvetica Neue"/>
                <a:ea typeface="Helvetica Neue"/>
                <a:cs typeface="Helvetica Neue"/>
                <a:sym typeface="Helvetica Neue"/>
              </a:rPr>
              <a:t>Matrix inversion is a process that finds another matrix that when multiplied with the matrix, results in an identity matrix.</a:t>
            </a:r>
            <a:endParaRPr sz="1800">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300"/>
              </a:spcBef>
              <a:spcAft>
                <a:spcPts val="0"/>
              </a:spcAft>
              <a:buNone/>
            </a:pPr>
            <a:r>
              <a:rPr lang="en" sz="1800">
                <a:solidFill>
                  <a:srgbClr val="555555"/>
                </a:solidFill>
                <a:highlight>
                  <a:srgbClr val="FFFFFF"/>
                </a:highlight>
                <a:latin typeface="Helvetica Neue"/>
                <a:ea typeface="Helvetica Neue"/>
                <a:cs typeface="Helvetica Neue"/>
                <a:sym typeface="Helvetica Neue"/>
              </a:rPr>
              <a:t>Given a matrix A, find matrix B, such that AB or BA = In.</a:t>
            </a:r>
            <a:endParaRPr sz="1800">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300"/>
              </a:spcBef>
              <a:spcAft>
                <a:spcPts val="0"/>
              </a:spcAft>
              <a:buNone/>
            </a:pPr>
            <a:r>
              <a:rPr lang="en" sz="1800">
                <a:solidFill>
                  <a:srgbClr val="555555"/>
                </a:solidFill>
                <a:highlight>
                  <a:srgbClr val="FFFFFF"/>
                </a:highlight>
                <a:latin typeface="Helvetica Neue"/>
                <a:ea typeface="Helvetica Neue"/>
                <a:cs typeface="Helvetica Neue"/>
                <a:sym typeface="Helvetica Neue"/>
              </a:rPr>
              <a:t>The operation of inverting a matrix is indicated by a -1 superscript next to the matrix; for example, A^-1. The result of the operation is referred to as the inverse of the original matrix; for example, B is the inverse of A.</a:t>
            </a:r>
            <a:endParaRPr b="1" sz="1800">
              <a:solidFill>
                <a:srgbClr val="222222"/>
              </a:solidFill>
              <a:highlight>
                <a:srgbClr val="FFFFFF"/>
              </a:highlight>
              <a:latin typeface="Helvetica Neue"/>
              <a:ea typeface="Helvetica Neue"/>
              <a:cs typeface="Helvetica Neue"/>
              <a:sym typeface="Helvetica Neue"/>
            </a:endParaRPr>
          </a:p>
          <a:p>
            <a:pPr indent="0" lvl="0" marL="0" rtl="0" algn="l">
              <a:spcBef>
                <a:spcPts val="1300"/>
              </a:spcBef>
              <a:spcAft>
                <a:spcPts val="0"/>
              </a:spcAft>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3"/>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51" name="Google Shape;251;p43"/>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52" name="Google Shape;252;p43"/>
          <p:cNvSpPr txBox="1"/>
          <p:nvPr/>
        </p:nvSpPr>
        <p:spPr>
          <a:xfrm>
            <a:off x="762000" y="1163925"/>
            <a:ext cx="6663900" cy="1942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222222"/>
                </a:solidFill>
                <a:highlight>
                  <a:srgbClr val="FFFFFF"/>
                </a:highlight>
                <a:latin typeface="Helvetica Neue"/>
                <a:ea typeface="Helvetica Neue"/>
                <a:cs typeface="Helvetica Neue"/>
                <a:sym typeface="Helvetica Neue"/>
              </a:rPr>
              <a:t>Trace</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900"/>
              </a:spcBef>
              <a:spcAft>
                <a:spcPts val="1300"/>
              </a:spcAft>
              <a:buNone/>
            </a:pPr>
            <a:r>
              <a:rPr lang="en" sz="1800">
                <a:solidFill>
                  <a:srgbClr val="555555"/>
                </a:solidFill>
                <a:highlight>
                  <a:srgbClr val="FFFFFF"/>
                </a:highlight>
                <a:latin typeface="Helvetica Neue"/>
                <a:ea typeface="Helvetica Neue"/>
                <a:cs typeface="Helvetica Neue"/>
                <a:sym typeface="Helvetica Neue"/>
              </a:rPr>
              <a:t>A trace of a square matrix is the sum of the values on the main diagonal of the matrix (top-left to bottom-right).</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4"/>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58" name="Google Shape;258;p44"/>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59" name="Google Shape;259;p44"/>
          <p:cNvSpPr txBox="1"/>
          <p:nvPr/>
        </p:nvSpPr>
        <p:spPr>
          <a:xfrm>
            <a:off x="762000" y="1697325"/>
            <a:ext cx="7783200" cy="2486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222222"/>
                </a:solidFill>
                <a:highlight>
                  <a:srgbClr val="FFFFFF"/>
                </a:highlight>
                <a:latin typeface="Helvetica Neue"/>
                <a:ea typeface="Helvetica Neue"/>
                <a:cs typeface="Helvetica Neue"/>
                <a:sym typeface="Helvetica Neue"/>
              </a:rPr>
              <a:t>Determinant</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900"/>
              </a:spcBef>
              <a:spcAft>
                <a:spcPts val="0"/>
              </a:spcAft>
              <a:buNone/>
            </a:pPr>
            <a:r>
              <a:rPr lang="en" sz="1800">
                <a:solidFill>
                  <a:srgbClr val="555555"/>
                </a:solidFill>
                <a:highlight>
                  <a:srgbClr val="FFFFFF"/>
                </a:highlight>
                <a:latin typeface="Helvetica Neue"/>
                <a:ea typeface="Helvetica Neue"/>
                <a:cs typeface="Helvetica Neue"/>
                <a:sym typeface="Helvetica Neue"/>
              </a:rPr>
              <a:t>The determinant of a square matrix is a scalar representation of the volume of the matrix.</a:t>
            </a:r>
            <a:endParaRPr sz="1800">
              <a:solidFill>
                <a:srgbClr val="555555"/>
              </a:solidFill>
              <a:highlight>
                <a:srgbClr val="FFFFFF"/>
              </a:highlight>
              <a:latin typeface="Helvetica Neue"/>
              <a:ea typeface="Helvetica Neue"/>
              <a:cs typeface="Helvetica Neue"/>
              <a:sym typeface="Helvetica Neue"/>
            </a:endParaRPr>
          </a:p>
          <a:p>
            <a:pPr indent="0" lvl="0" marL="482600" marR="190500" rtl="0" algn="l">
              <a:lnSpc>
                <a:spcPct val="150000"/>
              </a:lnSpc>
              <a:spcBef>
                <a:spcPts val="1300"/>
              </a:spcBef>
              <a:spcAft>
                <a:spcPts val="0"/>
              </a:spcAft>
              <a:buNone/>
            </a:pPr>
            <a:r>
              <a:rPr i="1" lang="en" sz="1800">
                <a:solidFill>
                  <a:srgbClr val="555555"/>
                </a:solidFill>
                <a:highlight>
                  <a:srgbClr val="FFFFFF"/>
                </a:highlight>
                <a:latin typeface="Helvetica Neue"/>
                <a:ea typeface="Helvetica Neue"/>
                <a:cs typeface="Helvetica Neue"/>
                <a:sym typeface="Helvetica Neue"/>
              </a:rPr>
              <a:t>The determinant describes the relative geometry of the vectors that make up the rows of the matrix. More specifically, the determinant of a matrix A tells you the volume of a box with sides given by rows of A.</a:t>
            </a:r>
            <a:endParaRPr i="1" sz="1800">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400"/>
              </a:spcBef>
              <a:spcAft>
                <a:spcPts val="1300"/>
              </a:spcAft>
              <a:buNone/>
            </a:pPr>
            <a:r>
              <a:rPr lang="en" sz="1800">
                <a:solidFill>
                  <a:srgbClr val="555555"/>
                </a:solidFill>
                <a:highlight>
                  <a:srgbClr val="FFFFFF"/>
                </a:highlight>
                <a:latin typeface="Helvetica Neue"/>
                <a:ea typeface="Helvetica Neue"/>
                <a:cs typeface="Helvetica Neue"/>
                <a:sym typeface="Helvetica Neue"/>
              </a:rPr>
              <a:t>— Page 119, </a:t>
            </a:r>
            <a:r>
              <a:rPr lang="en" sz="1800" u="sng">
                <a:solidFill>
                  <a:srgbClr val="428BCA"/>
                </a:solidFill>
                <a:highlight>
                  <a:srgbClr val="FFFFFF"/>
                </a:highlight>
                <a:latin typeface="Helvetica Neue"/>
                <a:ea typeface="Helvetica Neue"/>
                <a:cs typeface="Helvetica Neue"/>
                <a:sym typeface="Helvetica Neue"/>
                <a:hlinkClick r:id="rId3"/>
              </a:rPr>
              <a:t>No Bullshit Guide To Linear Algebra</a:t>
            </a:r>
            <a:r>
              <a:rPr lang="en" sz="1800">
                <a:solidFill>
                  <a:srgbClr val="555555"/>
                </a:solidFill>
                <a:highlight>
                  <a:srgbClr val="FFFFFF"/>
                </a:highlight>
                <a:latin typeface="Helvetica Neue"/>
                <a:ea typeface="Helvetica Neue"/>
                <a:cs typeface="Helvetica Neue"/>
                <a:sym typeface="Helvetica Neue"/>
              </a:rPr>
              <a:t>, 2017</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265" name="Google Shape;265;p45"/>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66" name="Google Shape;266;p45"/>
          <p:cNvSpPr txBox="1"/>
          <p:nvPr/>
        </p:nvSpPr>
        <p:spPr>
          <a:xfrm>
            <a:off x="762000" y="1163925"/>
            <a:ext cx="6663900" cy="2486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222222"/>
                </a:solidFill>
                <a:highlight>
                  <a:srgbClr val="FFFFFF"/>
                </a:highlight>
                <a:latin typeface="Helvetica Neue"/>
                <a:ea typeface="Helvetica Neue"/>
                <a:cs typeface="Helvetica Neue"/>
                <a:sym typeface="Helvetica Neue"/>
              </a:rPr>
              <a:t>Matrix Rank</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900"/>
              </a:spcBef>
              <a:spcAft>
                <a:spcPts val="1300"/>
              </a:spcAft>
              <a:buNone/>
            </a:pPr>
            <a:r>
              <a:rPr lang="en" sz="1800">
                <a:solidFill>
                  <a:srgbClr val="555555"/>
                </a:solidFill>
                <a:highlight>
                  <a:srgbClr val="FFFFFF"/>
                </a:highlight>
                <a:latin typeface="Helvetica Neue"/>
                <a:ea typeface="Helvetica Neue"/>
                <a:cs typeface="Helvetica Neue"/>
                <a:sym typeface="Helvetica Neue"/>
              </a:rPr>
              <a:t>The rank of a matrix is the estimate of the number of linearly independent rows or columns in a matrix.</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Monte Carlo</a:t>
            </a:r>
            <a:endParaRPr/>
          </a:p>
          <a:p>
            <a:pPr indent="0" lvl="0" marL="0" rtl="0" algn="l">
              <a:spcBef>
                <a:spcPts val="0"/>
              </a:spcBef>
              <a:spcAft>
                <a:spcPts val="0"/>
              </a:spcAft>
              <a:buNone/>
            </a:pPr>
            <a:r>
              <a:rPr lang="en"/>
              <a:t>Pi</a:t>
            </a:r>
            <a:endParaRPr/>
          </a:p>
        </p:txBody>
      </p:sp>
      <p:sp>
        <p:nvSpPr>
          <p:cNvPr id="142" name="Google Shape;142;p28"/>
          <p:cNvSpPr txBox="1"/>
          <p:nvPr>
            <p:ph idx="1" type="subTitle"/>
          </p:nvPr>
        </p:nvSpPr>
        <p:spPr>
          <a:xfrm>
            <a:off x="311700" y="3209000"/>
            <a:ext cx="8520600" cy="792600"/>
          </a:xfrm>
          <a:prstGeom prst="rect">
            <a:avLst/>
          </a:prstGeom>
        </p:spPr>
        <p:txBody>
          <a:bodyPr anchorCtr="0" anchor="t" bIns="91425" lIns="91425" spcFirstLastPara="1" rIns="91425" wrap="square" tIns="91425">
            <a:noAutofit/>
          </a:bodyPr>
          <a:lstStyle/>
          <a:p>
            <a:pPr indent="177800" lvl="0" marL="0" rtl="0" algn="l">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 - </a:t>
            </a:r>
            <a:r>
              <a:rPr i="1" lang="en" sz="2400"/>
              <a:t>Matrix Arithmetic</a:t>
            </a:r>
            <a:endParaRPr i="1" sz="2400"/>
          </a:p>
        </p:txBody>
      </p:sp>
      <p:sp>
        <p:nvSpPr>
          <p:cNvPr id="272" name="Google Shape;272;p46"/>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73" name="Google Shape;273;p46"/>
          <p:cNvSpPr txBox="1"/>
          <p:nvPr/>
        </p:nvSpPr>
        <p:spPr>
          <a:xfrm>
            <a:off x="762000" y="1697325"/>
            <a:ext cx="7599300" cy="3147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222222"/>
                </a:solidFill>
                <a:highlight>
                  <a:srgbClr val="FFFFFF"/>
                </a:highlight>
                <a:latin typeface="Helvetica Neue"/>
                <a:ea typeface="Helvetica Neue"/>
                <a:cs typeface="Helvetica Neue"/>
                <a:sym typeface="Helvetica Neue"/>
              </a:rPr>
              <a:t>Matrix Addition</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700"/>
              </a:spcBef>
              <a:spcAft>
                <a:spcPts val="0"/>
              </a:spcAft>
              <a:buNone/>
            </a:pPr>
            <a:r>
              <a:rPr lang="en" sz="1800">
                <a:solidFill>
                  <a:srgbClr val="555555"/>
                </a:solidFill>
                <a:highlight>
                  <a:srgbClr val="FFFFFF"/>
                </a:highlight>
                <a:latin typeface="Helvetica Neue"/>
                <a:ea typeface="Helvetica Neue"/>
                <a:cs typeface="Helvetica Neue"/>
                <a:sym typeface="Helvetica Neue"/>
              </a:rPr>
              <a:t>Two matrices with the same dimensions can be added together to create a new third matrix.</a:t>
            </a:r>
            <a:endParaRPr sz="1800">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300"/>
              </a:spcBef>
              <a:spcAft>
                <a:spcPts val="0"/>
              </a:spcAft>
              <a:buNone/>
            </a:pPr>
            <a:r>
              <a:rPr b="1" lang="en">
                <a:highlight>
                  <a:srgbClr val="FDFDFD"/>
                </a:highlight>
                <a:latin typeface="Courier New"/>
                <a:ea typeface="Courier New"/>
                <a:cs typeface="Courier New"/>
                <a:sym typeface="Courier New"/>
              </a:rPr>
              <a:t>C = A + B</a:t>
            </a:r>
            <a:r>
              <a:rPr b="1" lang="en">
                <a:solidFill>
                  <a:schemeClr val="dk1"/>
                </a:solidFill>
                <a:highlight>
                  <a:srgbClr val="FDFDFD"/>
                </a:highlight>
                <a:latin typeface="Courier New"/>
                <a:ea typeface="Courier New"/>
                <a:cs typeface="Courier New"/>
                <a:sym typeface="Courier New"/>
              </a:rPr>
              <a:t>C[0,0] = A[0,0] + B[0,0]</a:t>
            </a:r>
            <a:endParaRPr b="1">
              <a:solidFill>
                <a:schemeClr val="dk1"/>
              </a:solidFill>
              <a:highlight>
                <a:srgbClr val="FDFDFD"/>
              </a:highlight>
              <a:latin typeface="Courier New"/>
              <a:ea typeface="Courier New"/>
              <a:cs typeface="Courier New"/>
              <a:sym typeface="Courier New"/>
            </a:endParaRPr>
          </a:p>
          <a:p>
            <a:pPr indent="0" lvl="0" marL="50800" marR="50800" rtl="0" algn="l">
              <a:lnSpc>
                <a:spcPct val="115000"/>
              </a:lnSpc>
              <a:spcBef>
                <a:spcPts val="1300"/>
              </a:spcBef>
              <a:spcAft>
                <a:spcPts val="0"/>
              </a:spcAft>
              <a:buNone/>
            </a:pPr>
            <a:r>
              <a:rPr b="1" lang="en">
                <a:solidFill>
                  <a:schemeClr val="dk1"/>
                </a:solidFill>
                <a:highlight>
                  <a:srgbClr val="F7F7F7"/>
                </a:highlight>
                <a:latin typeface="Courier New"/>
                <a:ea typeface="Courier New"/>
                <a:cs typeface="Courier New"/>
                <a:sym typeface="Courier New"/>
              </a:rPr>
              <a:t>C[1,0] = A[1,0] + B[1,0]</a:t>
            </a:r>
            <a:endParaRPr b="1">
              <a:solidFill>
                <a:schemeClr val="dk1"/>
              </a:solidFill>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DFDFD"/>
                </a:highlight>
                <a:latin typeface="Courier New"/>
                <a:ea typeface="Courier New"/>
                <a:cs typeface="Courier New"/>
                <a:sym typeface="Courier New"/>
              </a:rPr>
              <a:t>C[2,0] = A[2,0] + B[2,0]</a:t>
            </a:r>
            <a:endParaRPr b="1">
              <a:solidFill>
                <a:schemeClr val="dk1"/>
              </a:solidFill>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7F7F7"/>
                </a:highlight>
                <a:latin typeface="Courier New"/>
                <a:ea typeface="Courier New"/>
                <a:cs typeface="Courier New"/>
                <a:sym typeface="Courier New"/>
              </a:rPr>
              <a:t>C[0,1] = A[0,1] + B[0,1]</a:t>
            </a:r>
            <a:endParaRPr b="1">
              <a:solidFill>
                <a:schemeClr val="dk1"/>
              </a:solidFill>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DFDFD"/>
                </a:highlight>
                <a:latin typeface="Courier New"/>
                <a:ea typeface="Courier New"/>
                <a:cs typeface="Courier New"/>
                <a:sym typeface="Courier New"/>
              </a:rPr>
              <a:t>C[1,1] = A[1,1] + B[1,1]</a:t>
            </a:r>
            <a:endParaRPr b="1">
              <a:solidFill>
                <a:schemeClr val="dk1"/>
              </a:solidFill>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7F7F7"/>
                </a:highlight>
                <a:latin typeface="Courier New"/>
                <a:ea typeface="Courier New"/>
                <a:cs typeface="Courier New"/>
                <a:sym typeface="Courier New"/>
              </a:rPr>
              <a:t>C[2,1] = A[2,1] + B[2,1]</a:t>
            </a:r>
            <a:endParaRPr b="1">
              <a:solidFill>
                <a:schemeClr val="dk1"/>
              </a:solidFill>
              <a:highlight>
                <a:srgbClr val="F7F7F7"/>
              </a:highlight>
              <a:latin typeface="Courier New"/>
              <a:ea typeface="Courier New"/>
              <a:cs typeface="Courier New"/>
              <a:sym typeface="Courier New"/>
            </a:endParaRPr>
          </a:p>
          <a:p>
            <a:pPr indent="0" lvl="0" marL="0" rtl="0" algn="l">
              <a:lnSpc>
                <a:spcPct val="150000"/>
              </a:lnSpc>
              <a:spcBef>
                <a:spcPts val="0"/>
              </a:spcBef>
              <a:spcAft>
                <a:spcPts val="0"/>
              </a:spcAft>
              <a:buNone/>
            </a:pPr>
            <a:r>
              <a:t/>
            </a:r>
            <a:endParaRPr sz="1150">
              <a:solidFill>
                <a:srgbClr val="555555"/>
              </a:solidFill>
              <a:highlight>
                <a:srgbClr val="FFFFFF"/>
              </a:highlight>
              <a:latin typeface="Helvetica Neue"/>
              <a:ea typeface="Helvetica Neue"/>
              <a:cs typeface="Helvetica Neue"/>
              <a:sym typeface="Helvetica Neue"/>
            </a:endParaRPr>
          </a:p>
          <a:p>
            <a:pPr indent="0" lvl="0" marL="0" rtl="0" algn="l">
              <a:spcBef>
                <a:spcPts val="13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7"/>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 - </a:t>
            </a:r>
            <a:r>
              <a:rPr i="1" lang="en" sz="2400"/>
              <a:t>Matrix Arithmetic</a:t>
            </a:r>
            <a:endParaRPr i="1" sz="2400"/>
          </a:p>
        </p:txBody>
      </p:sp>
      <p:sp>
        <p:nvSpPr>
          <p:cNvPr id="279" name="Google Shape;279;p47"/>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80" name="Google Shape;280;p47"/>
          <p:cNvSpPr txBox="1"/>
          <p:nvPr/>
        </p:nvSpPr>
        <p:spPr>
          <a:xfrm>
            <a:off x="762000" y="1163925"/>
            <a:ext cx="7783200" cy="32190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222222"/>
                </a:solidFill>
                <a:highlight>
                  <a:srgbClr val="FFFFFF"/>
                </a:highlight>
                <a:latin typeface="Helvetica Neue"/>
                <a:ea typeface="Helvetica Neue"/>
                <a:cs typeface="Helvetica Neue"/>
                <a:sym typeface="Helvetica Neue"/>
              </a:rPr>
              <a:t>Matrix Subtraction</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700"/>
              </a:spcBef>
              <a:spcAft>
                <a:spcPts val="0"/>
              </a:spcAft>
              <a:buNone/>
            </a:pPr>
            <a:r>
              <a:rPr lang="en" sz="1800">
                <a:solidFill>
                  <a:srgbClr val="555555"/>
                </a:solidFill>
                <a:highlight>
                  <a:srgbClr val="FFFFFF"/>
                </a:highlight>
                <a:latin typeface="Helvetica Neue"/>
                <a:ea typeface="Helvetica Neue"/>
                <a:cs typeface="Helvetica Neue"/>
                <a:sym typeface="Helvetica Neue"/>
              </a:rPr>
              <a:t>Similarly, one matrix can be subtracted from another matrix with the same dimensions.</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1300"/>
              </a:spcBef>
              <a:spcAft>
                <a:spcPts val="0"/>
              </a:spcAft>
              <a:buNone/>
            </a:pPr>
            <a:r>
              <a:rPr b="1" lang="en">
                <a:highlight>
                  <a:srgbClr val="FDFDFD"/>
                </a:highlight>
                <a:latin typeface="Courier New"/>
                <a:ea typeface="Courier New"/>
                <a:cs typeface="Courier New"/>
                <a:sym typeface="Courier New"/>
              </a:rPr>
              <a:t>C = A - B</a:t>
            </a:r>
            <a:endParaRPr b="1">
              <a:highlight>
                <a:srgbClr val="FDFDFD"/>
              </a:highlight>
              <a:latin typeface="Courier New"/>
              <a:ea typeface="Courier New"/>
              <a:cs typeface="Courier New"/>
              <a:sym typeface="Courier New"/>
            </a:endParaRPr>
          </a:p>
          <a:p>
            <a:pPr indent="0" lvl="0" marL="50800" marR="50800" rtl="0" algn="l">
              <a:lnSpc>
                <a:spcPct val="115000"/>
              </a:lnSpc>
              <a:spcBef>
                <a:spcPts val="1300"/>
              </a:spcBef>
              <a:spcAft>
                <a:spcPts val="0"/>
              </a:spcAft>
              <a:buNone/>
            </a:pPr>
            <a:r>
              <a:rPr b="1" lang="en">
                <a:solidFill>
                  <a:schemeClr val="dk1"/>
                </a:solidFill>
                <a:highlight>
                  <a:srgbClr val="FDFDFD"/>
                </a:highlight>
                <a:latin typeface="Courier New"/>
                <a:ea typeface="Courier New"/>
                <a:cs typeface="Courier New"/>
                <a:sym typeface="Courier New"/>
              </a:rPr>
              <a:t>C[0,0] = A[0,0] - B[0,0]</a:t>
            </a:r>
            <a:endParaRPr b="1">
              <a:solidFill>
                <a:schemeClr val="dk1"/>
              </a:solidFill>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7F7F7"/>
                </a:highlight>
                <a:latin typeface="Courier New"/>
                <a:ea typeface="Courier New"/>
                <a:cs typeface="Courier New"/>
                <a:sym typeface="Courier New"/>
              </a:rPr>
              <a:t>C[1,0] = A[1,0] - B[1,0]</a:t>
            </a:r>
            <a:endParaRPr b="1">
              <a:solidFill>
                <a:schemeClr val="dk1"/>
              </a:solidFill>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DFDFD"/>
                </a:highlight>
                <a:latin typeface="Courier New"/>
                <a:ea typeface="Courier New"/>
                <a:cs typeface="Courier New"/>
                <a:sym typeface="Courier New"/>
              </a:rPr>
              <a:t>C[2,0] = A[2,0] - B[2,0]</a:t>
            </a:r>
            <a:endParaRPr b="1">
              <a:solidFill>
                <a:schemeClr val="dk1"/>
              </a:solidFill>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7F7F7"/>
                </a:highlight>
                <a:latin typeface="Courier New"/>
                <a:ea typeface="Courier New"/>
                <a:cs typeface="Courier New"/>
                <a:sym typeface="Courier New"/>
              </a:rPr>
              <a:t>C[0,1] = A[0,1] - B[0,1]</a:t>
            </a:r>
            <a:endParaRPr b="1">
              <a:solidFill>
                <a:schemeClr val="dk1"/>
              </a:solidFill>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DFDFD"/>
                </a:highlight>
                <a:latin typeface="Courier New"/>
                <a:ea typeface="Courier New"/>
                <a:cs typeface="Courier New"/>
                <a:sym typeface="Courier New"/>
              </a:rPr>
              <a:t>C[1,1] = A[1,1] - B[1,1]</a:t>
            </a:r>
            <a:endParaRPr b="1">
              <a:solidFill>
                <a:schemeClr val="dk1"/>
              </a:solidFill>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None/>
            </a:pPr>
            <a:r>
              <a:rPr b="1" lang="en">
                <a:solidFill>
                  <a:schemeClr val="dk1"/>
                </a:solidFill>
                <a:highlight>
                  <a:srgbClr val="F7F7F7"/>
                </a:highlight>
                <a:latin typeface="Courier New"/>
                <a:ea typeface="Courier New"/>
                <a:cs typeface="Courier New"/>
                <a:sym typeface="Courier New"/>
              </a:rPr>
              <a:t>C[2,1] = A[2,1] - B[2,1]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8"/>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 - </a:t>
            </a:r>
            <a:r>
              <a:rPr i="1" lang="en" sz="2400"/>
              <a:t>Matrix Arithmetic</a:t>
            </a:r>
            <a:endParaRPr i="1" sz="2400"/>
          </a:p>
        </p:txBody>
      </p:sp>
      <p:sp>
        <p:nvSpPr>
          <p:cNvPr id="286" name="Google Shape;286;p48"/>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87" name="Google Shape;287;p48"/>
          <p:cNvSpPr txBox="1"/>
          <p:nvPr/>
        </p:nvSpPr>
        <p:spPr>
          <a:xfrm>
            <a:off x="762000" y="1316325"/>
            <a:ext cx="7783200" cy="31992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222222"/>
                </a:solidFill>
                <a:highlight>
                  <a:srgbClr val="FFFFFF"/>
                </a:highlight>
                <a:latin typeface="Helvetica Neue"/>
                <a:ea typeface="Helvetica Neue"/>
                <a:cs typeface="Helvetica Neue"/>
                <a:sym typeface="Helvetica Neue"/>
              </a:rPr>
              <a:t>Matrix Multiplication (Hadamard Product)</a:t>
            </a:r>
            <a:endParaRPr b="1">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700"/>
              </a:spcBef>
              <a:spcAft>
                <a:spcPts val="0"/>
              </a:spcAft>
              <a:buNone/>
            </a:pPr>
            <a:r>
              <a:rPr lang="en">
                <a:solidFill>
                  <a:srgbClr val="555555"/>
                </a:solidFill>
                <a:highlight>
                  <a:srgbClr val="FFFFFF"/>
                </a:highlight>
                <a:latin typeface="Helvetica Neue"/>
                <a:ea typeface="Helvetica Neue"/>
                <a:cs typeface="Helvetica Neue"/>
                <a:sym typeface="Helvetica Neue"/>
              </a:rPr>
              <a:t>Two matrices with the same size can be multiplied together, and this is often called element-wise matrix multiplication or the Hadamard product.</a:t>
            </a:r>
            <a:endParaRPr>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300"/>
              </a:spcBef>
              <a:spcAft>
                <a:spcPts val="0"/>
              </a:spcAft>
              <a:buNone/>
            </a:pPr>
            <a:r>
              <a:rPr lang="en">
                <a:solidFill>
                  <a:srgbClr val="555555"/>
                </a:solidFill>
                <a:highlight>
                  <a:srgbClr val="FFFFFF"/>
                </a:highlight>
                <a:latin typeface="Helvetica Neue"/>
                <a:ea typeface="Helvetica Neue"/>
                <a:cs typeface="Helvetica Neue"/>
                <a:sym typeface="Helvetica Neue"/>
              </a:rPr>
              <a:t>It is not the typical operation meant when referring to matrix multiplication, therefore a different operator is often used, such as a circle “o”.</a:t>
            </a:r>
            <a:endParaRPr>
              <a:solidFill>
                <a:srgbClr val="555555"/>
              </a:solidFill>
              <a:highlight>
                <a:srgbClr val="FFFFFF"/>
              </a:highlight>
              <a:latin typeface="Helvetica Neue"/>
              <a:ea typeface="Helvetica Neue"/>
              <a:cs typeface="Helvetica Neue"/>
              <a:sym typeface="Helvetica Neue"/>
            </a:endParaRPr>
          </a:p>
          <a:p>
            <a:pPr indent="0" lvl="0" marL="0" rtl="0" algn="l">
              <a:lnSpc>
                <a:spcPct val="100000"/>
              </a:lnSpc>
              <a:spcBef>
                <a:spcPts val="1300"/>
              </a:spcBef>
              <a:spcAft>
                <a:spcPts val="1300"/>
              </a:spcAft>
              <a:buNone/>
            </a:pPr>
            <a:r>
              <a:rPr b="1" lang="en">
                <a:solidFill>
                  <a:schemeClr val="dk1"/>
                </a:solidFill>
                <a:highlight>
                  <a:srgbClr val="FDFDFD"/>
                </a:highlight>
                <a:latin typeface="Courier New"/>
                <a:ea typeface="Courier New"/>
                <a:cs typeface="Courier New"/>
                <a:sym typeface="Courier New"/>
              </a:rPr>
              <a:t>C = A o B</a:t>
            </a:r>
            <a:br>
              <a:rPr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DFDFD"/>
                </a:highlight>
                <a:latin typeface="Courier New"/>
                <a:ea typeface="Courier New"/>
                <a:cs typeface="Courier New"/>
                <a:sym typeface="Courier New"/>
              </a:rPr>
              <a:t>C[0,0] = A[0,0] * B[0,0]</a:t>
            </a:r>
            <a:br>
              <a:rPr b="1"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7F7F7"/>
                </a:highlight>
                <a:latin typeface="Courier New"/>
                <a:ea typeface="Courier New"/>
                <a:cs typeface="Courier New"/>
                <a:sym typeface="Courier New"/>
              </a:rPr>
              <a:t>C[1,0] = A[1,0] * B[1,0]</a:t>
            </a:r>
            <a:br>
              <a:rPr b="1" lang="en">
                <a:solidFill>
                  <a:schemeClr val="dk1"/>
                </a:solidFill>
                <a:highlight>
                  <a:srgbClr val="F7F7F7"/>
                </a:highlight>
                <a:latin typeface="Courier New"/>
                <a:ea typeface="Courier New"/>
                <a:cs typeface="Courier New"/>
                <a:sym typeface="Courier New"/>
              </a:rPr>
            </a:br>
            <a:r>
              <a:rPr b="1" lang="en">
                <a:solidFill>
                  <a:schemeClr val="dk1"/>
                </a:solidFill>
                <a:highlight>
                  <a:srgbClr val="FDFDFD"/>
                </a:highlight>
                <a:latin typeface="Courier New"/>
                <a:ea typeface="Courier New"/>
                <a:cs typeface="Courier New"/>
                <a:sym typeface="Courier New"/>
              </a:rPr>
              <a:t>C[2,0] = A[2,0] * B[2,0]</a:t>
            </a:r>
            <a:br>
              <a:rPr b="1"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7F7F7"/>
                </a:highlight>
                <a:latin typeface="Courier New"/>
                <a:ea typeface="Courier New"/>
                <a:cs typeface="Courier New"/>
                <a:sym typeface="Courier New"/>
              </a:rPr>
              <a:t>C[0,1] = A[0,1] * B[0,1]</a:t>
            </a:r>
            <a:br>
              <a:rPr b="1" lang="en">
                <a:solidFill>
                  <a:schemeClr val="dk1"/>
                </a:solidFill>
                <a:highlight>
                  <a:srgbClr val="F7F7F7"/>
                </a:highlight>
                <a:latin typeface="Courier New"/>
                <a:ea typeface="Courier New"/>
                <a:cs typeface="Courier New"/>
                <a:sym typeface="Courier New"/>
              </a:rPr>
            </a:br>
            <a:r>
              <a:rPr b="1" lang="en">
                <a:solidFill>
                  <a:schemeClr val="dk1"/>
                </a:solidFill>
                <a:highlight>
                  <a:srgbClr val="FDFDFD"/>
                </a:highlight>
                <a:latin typeface="Courier New"/>
                <a:ea typeface="Courier New"/>
                <a:cs typeface="Courier New"/>
                <a:sym typeface="Courier New"/>
              </a:rPr>
              <a:t>C[1,1] = A[1,1] * B[1,1]</a:t>
            </a:r>
            <a:br>
              <a:rPr b="1"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7F7F7"/>
                </a:highlight>
                <a:latin typeface="Courier New"/>
                <a:ea typeface="Courier New"/>
                <a:cs typeface="Courier New"/>
                <a:sym typeface="Courier New"/>
              </a:rPr>
              <a:t>C[2,1] = A[2,1] * B[2,1]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9"/>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 - </a:t>
            </a:r>
            <a:r>
              <a:rPr i="1" lang="en" sz="2400"/>
              <a:t>Matrix Arithmetic</a:t>
            </a:r>
            <a:endParaRPr i="1" sz="2400"/>
          </a:p>
        </p:txBody>
      </p:sp>
      <p:sp>
        <p:nvSpPr>
          <p:cNvPr id="293" name="Google Shape;293;p49"/>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294" name="Google Shape;294;p49"/>
          <p:cNvSpPr txBox="1"/>
          <p:nvPr/>
        </p:nvSpPr>
        <p:spPr>
          <a:xfrm>
            <a:off x="762000" y="1392525"/>
            <a:ext cx="6663900" cy="291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222222"/>
                </a:solidFill>
                <a:highlight>
                  <a:srgbClr val="FFFFFF"/>
                </a:highlight>
                <a:latin typeface="Helvetica Neue"/>
                <a:ea typeface="Helvetica Neue"/>
                <a:cs typeface="Helvetica Neue"/>
                <a:sym typeface="Helvetica Neue"/>
              </a:rPr>
              <a:t>Matrix Division</a:t>
            </a:r>
            <a:endParaRPr b="1" sz="1800">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700"/>
              </a:spcBef>
              <a:spcAft>
                <a:spcPts val="0"/>
              </a:spcAft>
              <a:buNone/>
            </a:pPr>
            <a:r>
              <a:rPr lang="en" sz="1800">
                <a:solidFill>
                  <a:srgbClr val="555555"/>
                </a:solidFill>
                <a:highlight>
                  <a:srgbClr val="FFFFFF"/>
                </a:highlight>
                <a:latin typeface="Helvetica Neue"/>
                <a:ea typeface="Helvetica Neue"/>
                <a:cs typeface="Helvetica Neue"/>
                <a:sym typeface="Helvetica Neue"/>
              </a:rPr>
              <a:t>One matrix can be divided by another matrix with the same dimensions.</a:t>
            </a:r>
            <a:endParaRPr sz="1800">
              <a:solidFill>
                <a:srgbClr val="555555"/>
              </a:solidFill>
              <a:highlight>
                <a:srgbClr val="FFFFFF"/>
              </a:highlight>
              <a:latin typeface="Helvetica Neue"/>
              <a:ea typeface="Helvetica Neue"/>
              <a:cs typeface="Helvetica Neue"/>
              <a:sym typeface="Helvetica Neue"/>
            </a:endParaRPr>
          </a:p>
          <a:p>
            <a:pPr indent="0" lvl="0" marL="0" rtl="0" algn="l">
              <a:lnSpc>
                <a:spcPct val="100000"/>
              </a:lnSpc>
              <a:spcBef>
                <a:spcPts val="1300"/>
              </a:spcBef>
              <a:spcAft>
                <a:spcPts val="0"/>
              </a:spcAft>
              <a:buNone/>
            </a:pPr>
            <a:r>
              <a:rPr b="1" lang="en">
                <a:solidFill>
                  <a:schemeClr val="dk1"/>
                </a:solidFill>
                <a:highlight>
                  <a:srgbClr val="FDFDFD"/>
                </a:highlight>
                <a:latin typeface="Courier New"/>
                <a:ea typeface="Courier New"/>
                <a:cs typeface="Courier New"/>
                <a:sym typeface="Courier New"/>
              </a:rPr>
              <a:t>C = A / B</a:t>
            </a:r>
            <a:br>
              <a:rPr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DFDFD"/>
                </a:highlight>
                <a:latin typeface="Courier New"/>
                <a:ea typeface="Courier New"/>
                <a:cs typeface="Courier New"/>
                <a:sym typeface="Courier New"/>
              </a:rPr>
              <a:t>C[0,0] = A[0,0] / B[0,0]</a:t>
            </a:r>
            <a:br>
              <a:rPr b="1"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7F7F7"/>
                </a:highlight>
                <a:latin typeface="Courier New"/>
                <a:ea typeface="Courier New"/>
                <a:cs typeface="Courier New"/>
                <a:sym typeface="Courier New"/>
              </a:rPr>
              <a:t>C[1,0] = A[1,0] / B[1,0]</a:t>
            </a:r>
            <a:br>
              <a:rPr b="1" lang="en">
                <a:solidFill>
                  <a:schemeClr val="dk1"/>
                </a:solidFill>
                <a:highlight>
                  <a:srgbClr val="F7F7F7"/>
                </a:highlight>
                <a:latin typeface="Courier New"/>
                <a:ea typeface="Courier New"/>
                <a:cs typeface="Courier New"/>
                <a:sym typeface="Courier New"/>
              </a:rPr>
            </a:br>
            <a:r>
              <a:rPr b="1" lang="en">
                <a:solidFill>
                  <a:schemeClr val="dk1"/>
                </a:solidFill>
                <a:highlight>
                  <a:srgbClr val="FDFDFD"/>
                </a:highlight>
                <a:latin typeface="Courier New"/>
                <a:ea typeface="Courier New"/>
                <a:cs typeface="Courier New"/>
                <a:sym typeface="Courier New"/>
              </a:rPr>
              <a:t>C[2,0] = A[2,0] / B[2,0]</a:t>
            </a:r>
            <a:br>
              <a:rPr b="1"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7F7F7"/>
                </a:highlight>
                <a:latin typeface="Courier New"/>
                <a:ea typeface="Courier New"/>
                <a:cs typeface="Courier New"/>
                <a:sym typeface="Courier New"/>
              </a:rPr>
              <a:t>C[0,1] = A[0,1] / B[0,1]</a:t>
            </a:r>
            <a:br>
              <a:rPr b="1" lang="en">
                <a:solidFill>
                  <a:schemeClr val="dk1"/>
                </a:solidFill>
                <a:highlight>
                  <a:srgbClr val="F7F7F7"/>
                </a:highlight>
                <a:latin typeface="Courier New"/>
                <a:ea typeface="Courier New"/>
                <a:cs typeface="Courier New"/>
                <a:sym typeface="Courier New"/>
              </a:rPr>
            </a:br>
            <a:r>
              <a:rPr b="1" lang="en">
                <a:solidFill>
                  <a:schemeClr val="dk1"/>
                </a:solidFill>
                <a:highlight>
                  <a:srgbClr val="FDFDFD"/>
                </a:highlight>
                <a:latin typeface="Courier New"/>
                <a:ea typeface="Courier New"/>
                <a:cs typeface="Courier New"/>
                <a:sym typeface="Courier New"/>
              </a:rPr>
              <a:t>C[1,1] = A[1,1] / B[1,1]</a:t>
            </a:r>
            <a:br>
              <a:rPr b="1" lang="en">
                <a:solidFill>
                  <a:schemeClr val="dk1"/>
                </a:solidFill>
                <a:highlight>
                  <a:srgbClr val="FDFDFD"/>
                </a:highlight>
                <a:latin typeface="Courier New"/>
                <a:ea typeface="Courier New"/>
                <a:cs typeface="Courier New"/>
                <a:sym typeface="Courier New"/>
              </a:rPr>
            </a:br>
            <a:r>
              <a:rPr b="1" lang="en">
                <a:solidFill>
                  <a:schemeClr val="dk1"/>
                </a:solidFill>
                <a:highlight>
                  <a:srgbClr val="F7F7F7"/>
                </a:highlight>
                <a:latin typeface="Courier New"/>
                <a:ea typeface="Courier New"/>
                <a:cs typeface="Courier New"/>
                <a:sym typeface="Courier New"/>
              </a:rPr>
              <a:t>C[2,1] = A[2,1] / B[2,1]</a:t>
            </a:r>
            <a:endParaRPr>
              <a:solidFill>
                <a:schemeClr val="dk1"/>
              </a:solidFill>
              <a:highlight>
                <a:srgbClr val="FDFDFD"/>
              </a:highlight>
              <a:latin typeface="Courier New"/>
              <a:ea typeface="Courier New"/>
              <a:cs typeface="Courier New"/>
              <a:sym typeface="Courier New"/>
            </a:endParaRPr>
          </a:p>
          <a:p>
            <a:pPr indent="0" lvl="0" marL="0" rtl="0" algn="l">
              <a:spcBef>
                <a:spcPts val="13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50"/>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 - </a:t>
            </a:r>
            <a:r>
              <a:rPr i="1" lang="en" sz="2400"/>
              <a:t>Matrix Arithmetic</a:t>
            </a:r>
            <a:endParaRPr i="1" sz="2400"/>
          </a:p>
        </p:txBody>
      </p:sp>
      <p:sp>
        <p:nvSpPr>
          <p:cNvPr id="300" name="Google Shape;300;p50"/>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01" name="Google Shape;301;p50"/>
          <p:cNvSpPr txBox="1"/>
          <p:nvPr/>
        </p:nvSpPr>
        <p:spPr>
          <a:xfrm>
            <a:off x="762000" y="1163925"/>
            <a:ext cx="7783200" cy="32709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222222"/>
                </a:solidFill>
                <a:highlight>
                  <a:srgbClr val="FFFFFF"/>
                </a:highlight>
                <a:latin typeface="Helvetica Neue"/>
                <a:ea typeface="Helvetica Neue"/>
                <a:cs typeface="Helvetica Neue"/>
                <a:sym typeface="Helvetica Neue"/>
              </a:rPr>
              <a:t>Matrix-Matrix Multiplication (Dot Product)</a:t>
            </a:r>
            <a:endParaRPr b="1">
              <a:solidFill>
                <a:srgbClr val="222222"/>
              </a:solidFill>
              <a:highlight>
                <a:srgbClr val="FFFFFF"/>
              </a:highlight>
              <a:latin typeface="Helvetica Neue"/>
              <a:ea typeface="Helvetica Neue"/>
              <a:cs typeface="Helvetica Neue"/>
              <a:sym typeface="Helvetica Neue"/>
            </a:endParaRPr>
          </a:p>
          <a:p>
            <a:pPr indent="0" lvl="0" marL="0" rtl="0" algn="l">
              <a:lnSpc>
                <a:spcPct val="150000"/>
              </a:lnSpc>
              <a:spcBef>
                <a:spcPts val="900"/>
              </a:spcBef>
              <a:spcAft>
                <a:spcPts val="0"/>
              </a:spcAft>
              <a:buNone/>
            </a:pPr>
            <a:r>
              <a:rPr lang="en">
                <a:solidFill>
                  <a:srgbClr val="555555"/>
                </a:solidFill>
                <a:highlight>
                  <a:srgbClr val="FFFFFF"/>
                </a:highlight>
                <a:latin typeface="Helvetica Neue"/>
                <a:ea typeface="Helvetica Neue"/>
                <a:cs typeface="Helvetica Neue"/>
                <a:sym typeface="Helvetica Neue"/>
              </a:rPr>
              <a:t>Matrix multiplication, also called the matrix dot product is more complicated than the previous operations and involves a rule as not all matrices can be multiplied together.</a:t>
            </a:r>
            <a:endParaRPr>
              <a:solidFill>
                <a:srgbClr val="555555"/>
              </a:solidFill>
              <a:highlight>
                <a:srgbClr val="FFFFFF"/>
              </a:highlight>
              <a:latin typeface="Helvetica Neue"/>
              <a:ea typeface="Helvetica Neue"/>
              <a:cs typeface="Helvetica Neue"/>
              <a:sym typeface="Helvetica Neue"/>
            </a:endParaRPr>
          </a:p>
          <a:p>
            <a:pPr indent="0" lvl="0" marL="482600" marR="190500" rtl="0" algn="l">
              <a:lnSpc>
                <a:spcPct val="150000"/>
              </a:lnSpc>
              <a:spcBef>
                <a:spcPts val="1300"/>
              </a:spcBef>
              <a:spcAft>
                <a:spcPts val="0"/>
              </a:spcAft>
              <a:buClr>
                <a:schemeClr val="dk1"/>
              </a:buClr>
              <a:buSzPts val="1100"/>
              <a:buFont typeface="Arial"/>
              <a:buNone/>
            </a:pPr>
            <a:r>
              <a:rPr i="1" lang="en">
                <a:solidFill>
                  <a:srgbClr val="555555"/>
                </a:solidFill>
                <a:highlight>
                  <a:srgbClr val="FFFFFF"/>
                </a:highlight>
                <a:latin typeface="Helvetica Neue"/>
                <a:ea typeface="Helvetica Neue"/>
                <a:cs typeface="Helvetica Neue"/>
                <a:sym typeface="Helvetica Neue"/>
              </a:rPr>
              <a:t>One of the most important operations involving matrices is multiplication of two matrices. The matrix product of matrices A and B is a third matrix C. In order for this product to be defined, A must have the same number of columns as B has rows. If A is of shape m × n and B is of shape n × p, then C is of shape m × p.</a:t>
            </a:r>
            <a:endParaRPr i="1">
              <a:solidFill>
                <a:srgbClr val="555555"/>
              </a:solidFill>
              <a:highlight>
                <a:srgbClr val="FFFFFF"/>
              </a:highlight>
              <a:latin typeface="Helvetica Neue"/>
              <a:ea typeface="Helvetica Neue"/>
              <a:cs typeface="Helvetica Neue"/>
              <a:sym typeface="Helvetica Neue"/>
            </a:endParaRPr>
          </a:p>
          <a:p>
            <a:pPr indent="0" lvl="0" marL="0" rtl="0" algn="l">
              <a:lnSpc>
                <a:spcPct val="150000"/>
              </a:lnSpc>
              <a:spcBef>
                <a:spcPts val="1400"/>
              </a:spcBef>
              <a:spcAft>
                <a:spcPts val="0"/>
              </a:spcAft>
              <a:buClr>
                <a:schemeClr val="dk1"/>
              </a:buClr>
              <a:buSzPts val="1100"/>
              <a:buFont typeface="Arial"/>
              <a:buNone/>
            </a:pPr>
            <a:r>
              <a:rPr lang="en">
                <a:solidFill>
                  <a:srgbClr val="555555"/>
                </a:solidFill>
                <a:highlight>
                  <a:srgbClr val="FFFFFF"/>
                </a:highlight>
                <a:latin typeface="Helvetica Neue"/>
                <a:ea typeface="Helvetica Neue"/>
                <a:cs typeface="Helvetica Neue"/>
                <a:sym typeface="Helvetica Neue"/>
              </a:rPr>
              <a:t>— Page 34, </a:t>
            </a:r>
            <a:r>
              <a:rPr lang="en" u="sng">
                <a:solidFill>
                  <a:srgbClr val="428BCA"/>
                </a:solidFill>
                <a:highlight>
                  <a:srgbClr val="FFFFFF"/>
                </a:highlight>
                <a:latin typeface="Helvetica Neue"/>
                <a:ea typeface="Helvetica Neue"/>
                <a:cs typeface="Helvetica Neue"/>
                <a:sym typeface="Helvetica Neue"/>
                <a:hlinkClick r:id="rId3"/>
              </a:rPr>
              <a:t>Deep Learning</a:t>
            </a:r>
            <a:r>
              <a:rPr lang="en">
                <a:solidFill>
                  <a:srgbClr val="555555"/>
                </a:solidFill>
                <a:highlight>
                  <a:srgbClr val="FFFFFF"/>
                </a:highlight>
                <a:latin typeface="Helvetica Neue"/>
                <a:ea typeface="Helvetica Neue"/>
                <a:cs typeface="Helvetica Neue"/>
                <a:sym typeface="Helvetica Neue"/>
              </a:rPr>
              <a:t>, 2016.</a:t>
            </a:r>
            <a:endParaRPr b="1">
              <a:solidFill>
                <a:schemeClr val="dk1"/>
              </a:solidFill>
              <a:highlight>
                <a:srgbClr val="FDFDFD"/>
              </a:highlight>
              <a:latin typeface="Courier New"/>
              <a:ea typeface="Courier New"/>
              <a:cs typeface="Courier New"/>
              <a:sym typeface="Courier New"/>
            </a:endParaRPr>
          </a:p>
          <a:p>
            <a:pPr indent="0" lvl="0" marL="0" rtl="0" algn="l">
              <a:spcBef>
                <a:spcPts val="13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1"/>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 - </a:t>
            </a:r>
            <a:r>
              <a:rPr i="1" lang="en" sz="2400"/>
              <a:t>Matrix Arithmetic</a:t>
            </a:r>
            <a:endParaRPr i="1" sz="2400"/>
          </a:p>
        </p:txBody>
      </p:sp>
      <p:sp>
        <p:nvSpPr>
          <p:cNvPr id="307" name="Google Shape;307;p51"/>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308" name="Google Shape;308;p51"/>
          <p:cNvSpPr txBox="1"/>
          <p:nvPr/>
        </p:nvSpPr>
        <p:spPr>
          <a:xfrm>
            <a:off x="762000" y="1163925"/>
            <a:ext cx="6663900" cy="2916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222222"/>
                </a:solidFill>
                <a:highlight>
                  <a:srgbClr val="FFFFFF"/>
                </a:highlight>
                <a:latin typeface="Helvetica Neue"/>
                <a:ea typeface="Helvetica Neue"/>
                <a:cs typeface="Helvetica Neue"/>
                <a:sym typeface="Helvetica Neue"/>
              </a:rPr>
              <a:t>Matrix-Matrix Multiplication (Dot Product)</a:t>
            </a:r>
            <a:endParaRPr b="1">
              <a:solidFill>
                <a:srgbClr val="222222"/>
              </a:solidFill>
              <a:highlight>
                <a:srgbClr val="FFFFFF"/>
              </a:highlight>
              <a:latin typeface="Helvetica Neue"/>
              <a:ea typeface="Helvetica Neue"/>
              <a:cs typeface="Helvetica Neue"/>
              <a:sym typeface="Helvetica Neue"/>
            </a:endParaRPr>
          </a:p>
          <a:p>
            <a:pPr indent="0" lvl="0" marL="50800" marR="50800" rtl="0" algn="ctr">
              <a:lnSpc>
                <a:spcPct val="115000"/>
              </a:lnSpc>
              <a:spcBef>
                <a:spcPts val="900"/>
              </a:spcBef>
              <a:spcAft>
                <a:spcPts val="0"/>
              </a:spcAft>
              <a:buClr>
                <a:srgbClr val="000000"/>
              </a:buClr>
              <a:buSzPts val="1100"/>
              <a:buFont typeface="Arial"/>
              <a:buNone/>
            </a:pPr>
            <a:r>
              <a:t/>
            </a:r>
            <a:endParaRPr>
              <a:solidFill>
                <a:srgbClr val="555555"/>
              </a:solidFill>
              <a:highlight>
                <a:srgbClr val="C8E1FA"/>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DFDFD"/>
                </a:highlight>
                <a:latin typeface="Courier New"/>
                <a:ea typeface="Courier New"/>
                <a:cs typeface="Courier New"/>
                <a:sym typeface="Courier New"/>
              </a:rPr>
              <a:t> 	  	a11, a12</a:t>
            </a:r>
            <a:endParaRPr b="1">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7F7F7"/>
                </a:highlight>
                <a:latin typeface="Courier New"/>
                <a:ea typeface="Courier New"/>
                <a:cs typeface="Courier New"/>
                <a:sym typeface="Courier New"/>
              </a:rPr>
              <a:t>A =		a21, a22</a:t>
            </a:r>
            <a:endParaRPr b="1">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DFDFD"/>
                </a:highlight>
                <a:latin typeface="Courier New"/>
                <a:ea typeface="Courier New"/>
                <a:cs typeface="Courier New"/>
                <a:sym typeface="Courier New"/>
              </a:rPr>
              <a:t> 	  	a31, a32</a:t>
            </a:r>
            <a:endParaRPr b="1">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7F7F7"/>
                </a:highlight>
                <a:latin typeface="Courier New"/>
                <a:ea typeface="Courier New"/>
                <a:cs typeface="Courier New"/>
                <a:sym typeface="Courier New"/>
              </a:rPr>
              <a:t> </a:t>
            </a:r>
            <a:endParaRPr b="1">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DFDFD"/>
                </a:highlight>
                <a:latin typeface="Courier New"/>
                <a:ea typeface="Courier New"/>
                <a:cs typeface="Courier New"/>
                <a:sym typeface="Courier New"/>
              </a:rPr>
              <a:t> 		b11, b12</a:t>
            </a:r>
            <a:endParaRPr b="1">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7F7F7"/>
                </a:highlight>
                <a:latin typeface="Courier New"/>
                <a:ea typeface="Courier New"/>
                <a:cs typeface="Courier New"/>
                <a:sym typeface="Courier New"/>
              </a:rPr>
              <a:t>B =   	b21, b22</a:t>
            </a:r>
            <a:endParaRPr b="1">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DFDFD"/>
                </a:highlight>
                <a:latin typeface="Courier New"/>
                <a:ea typeface="Courier New"/>
                <a:cs typeface="Courier New"/>
                <a:sym typeface="Courier New"/>
              </a:rPr>
              <a:t> </a:t>
            </a:r>
            <a:endParaRPr b="1">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7F7F7"/>
                </a:highlight>
                <a:latin typeface="Courier New"/>
                <a:ea typeface="Courier New"/>
                <a:cs typeface="Courier New"/>
                <a:sym typeface="Courier New"/>
              </a:rPr>
              <a:t> 		a11 * b11  +  a12 * b21, a11 * b12  +  a12 * b22</a:t>
            </a:r>
            <a:endParaRPr b="1">
              <a:highlight>
                <a:srgbClr val="F7F7F7"/>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DFDFD"/>
                </a:highlight>
                <a:latin typeface="Courier New"/>
                <a:ea typeface="Courier New"/>
                <a:cs typeface="Courier New"/>
                <a:sym typeface="Courier New"/>
              </a:rPr>
              <a:t>C =   	a21 * b11  +  a22 * b21, a21 * b12  +  a22 * b22</a:t>
            </a:r>
            <a:endParaRPr b="1">
              <a:highlight>
                <a:srgbClr val="FDFDFD"/>
              </a:highlight>
              <a:latin typeface="Courier New"/>
              <a:ea typeface="Courier New"/>
              <a:cs typeface="Courier New"/>
              <a:sym typeface="Courier New"/>
            </a:endParaRPr>
          </a:p>
          <a:p>
            <a:pPr indent="0" lvl="0" marL="50800" marR="50800" rtl="0" algn="l">
              <a:lnSpc>
                <a:spcPct val="115000"/>
              </a:lnSpc>
              <a:spcBef>
                <a:spcPts val="0"/>
              </a:spcBef>
              <a:spcAft>
                <a:spcPts val="0"/>
              </a:spcAft>
              <a:buClr>
                <a:srgbClr val="000000"/>
              </a:buClr>
              <a:buSzPts val="1100"/>
              <a:buFont typeface="Arial"/>
              <a:buNone/>
            </a:pPr>
            <a:r>
              <a:rPr b="1" lang="en">
                <a:highlight>
                  <a:srgbClr val="F7F7F7"/>
                </a:highlight>
                <a:latin typeface="Courier New"/>
                <a:ea typeface="Courier New"/>
                <a:cs typeface="Courier New"/>
                <a:sym typeface="Courier New"/>
              </a:rPr>
              <a:t> 		a31 * b11  +  a32 * b21, a31 * b12  +  a32 * b22</a:t>
            </a:r>
            <a:endParaRPr b="1">
              <a:highlight>
                <a:srgbClr val="F7F7F7"/>
              </a:highlight>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2"/>
          <p:cNvSpPr txBox="1"/>
          <p:nvPr>
            <p:ph type="title"/>
          </p:nvPr>
        </p:nvSpPr>
        <p:spPr>
          <a:xfrm>
            <a:off x="457200" y="343285"/>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3000"/>
              <a:t>Numerical Linear Algebra, </a:t>
            </a:r>
            <a:r>
              <a:rPr b="0" i="0" lang="en" sz="3000" u="none" cap="none" strike="noStrike">
                <a:solidFill>
                  <a:srgbClr val="002868"/>
                </a:solidFill>
                <a:latin typeface="Calibri"/>
                <a:ea typeface="Calibri"/>
                <a:cs typeface="Calibri"/>
                <a:sym typeface="Calibri"/>
              </a:rPr>
              <a:t>Two Different Approaches</a:t>
            </a:r>
            <a:endParaRPr b="0" i="0" sz="3000" u="none" cap="none" strike="noStrike">
              <a:solidFill>
                <a:srgbClr val="002868"/>
              </a:solidFill>
              <a:latin typeface="Calibri"/>
              <a:ea typeface="Calibri"/>
              <a:cs typeface="Calibri"/>
              <a:sym typeface="Calibri"/>
            </a:endParaRPr>
          </a:p>
        </p:txBody>
      </p:sp>
      <p:sp>
        <p:nvSpPr>
          <p:cNvPr id="314" name="Google Shape;314;p52"/>
          <p:cNvSpPr txBox="1"/>
          <p:nvPr>
            <p:ph idx="1" type="body"/>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304800" lvl="0" marL="342900" marR="0" rtl="0" algn="l">
              <a:spcBef>
                <a:spcPts val="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Solve </a:t>
            </a:r>
            <a:r>
              <a:rPr b="0" i="1" lang="en" sz="1800" u="none" cap="none" strike="noStrike">
                <a:solidFill>
                  <a:srgbClr val="000000"/>
                </a:solidFill>
                <a:latin typeface="Calibri"/>
                <a:ea typeface="Calibri"/>
                <a:cs typeface="Calibri"/>
                <a:sym typeface="Calibri"/>
              </a:rPr>
              <a:t>Ax = b</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Direct methods:</a:t>
            </a:r>
            <a:endParaRPr sz="1800"/>
          </a:p>
          <a:p>
            <a:pPr indent="-247650" lvl="1" marL="74295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Deterministic</a:t>
            </a:r>
            <a:endParaRPr sz="1800"/>
          </a:p>
          <a:p>
            <a:pPr indent="-247650" lvl="1" marL="74295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Exact up to machine precision</a:t>
            </a:r>
            <a:endParaRPr sz="1800"/>
          </a:p>
          <a:p>
            <a:pPr indent="-247650" lvl="1" marL="74295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Expensive (in time and space)</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Iterative methods:</a:t>
            </a:r>
            <a:endParaRPr sz="1800"/>
          </a:p>
          <a:p>
            <a:pPr indent="-247650" lvl="1" marL="74295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Only approximate</a:t>
            </a:r>
            <a:endParaRPr sz="1800"/>
          </a:p>
          <a:p>
            <a:pPr indent="-247650" lvl="1" marL="74295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Cheaper in space and (possibly) time</a:t>
            </a:r>
            <a:endParaRPr sz="1800"/>
          </a:p>
          <a:p>
            <a:pPr indent="-247650" lvl="1" marL="74295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Convergence not guaranteed</a:t>
            </a:r>
            <a:endParaRPr b="0" i="0" sz="1800" u="none" cap="none" strike="noStrike">
              <a:solidFill>
                <a:srgbClr val="00286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5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Iterative Methods</a:t>
            </a:r>
            <a:endParaRPr b="0" i="0" sz="4400" u="none" cap="none" strike="noStrike">
              <a:solidFill>
                <a:srgbClr val="002868"/>
              </a:solidFill>
              <a:latin typeface="Calibri"/>
              <a:ea typeface="Calibri"/>
              <a:cs typeface="Calibri"/>
              <a:sym typeface="Calibri"/>
            </a:endParaRPr>
          </a:p>
        </p:txBody>
      </p:sp>
      <p:sp>
        <p:nvSpPr>
          <p:cNvPr id="321" name="Google Shape;321;p53"/>
          <p:cNvSpPr txBox="1"/>
          <p:nvPr>
            <p:ph idx="1" type="body"/>
          </p:nvPr>
        </p:nvSpPr>
        <p:spPr>
          <a:xfrm>
            <a:off x="457200" y="971946"/>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Choose any </a:t>
            </a:r>
            <a:r>
              <a:rPr b="0" i="0" lang="en" sz="2800" u="none" cap="none" strike="noStrike">
                <a:solidFill>
                  <a:srgbClr val="000000"/>
                </a:solidFill>
                <a:latin typeface="Calibri"/>
                <a:ea typeface="Calibri"/>
                <a:cs typeface="Calibri"/>
                <a:sym typeface="Calibri"/>
              </a:rPr>
              <a:t>x</a:t>
            </a:r>
            <a:r>
              <a:rPr b="0" baseline="-25000" i="0" lang="en" sz="2800" u="none" cap="none" strike="noStrike">
                <a:solidFill>
                  <a:srgbClr val="000000"/>
                </a:solidFill>
                <a:latin typeface="Calibri"/>
                <a:ea typeface="Calibri"/>
                <a:cs typeface="Calibri"/>
                <a:sym typeface="Calibri"/>
              </a:rPr>
              <a:t>0</a:t>
            </a:r>
            <a:r>
              <a:rPr b="0" i="0" lang="en" sz="2400" u="none" cap="none" strike="noStrike">
                <a:solidFill>
                  <a:srgbClr val="002868"/>
                </a:solidFill>
                <a:latin typeface="Calibri"/>
                <a:ea typeface="Calibri"/>
                <a:cs typeface="Calibri"/>
                <a:sym typeface="Calibri"/>
              </a:rPr>
              <a:t> and repeat</a:t>
            </a:r>
            <a:endParaRPr/>
          </a:p>
          <a:p>
            <a:pPr indent="0" lvl="0" marL="0" marR="0" rtl="0" algn="l">
              <a:spcBef>
                <a:spcPts val="480"/>
              </a:spcBef>
              <a:spcAft>
                <a:spcPts val="0"/>
              </a:spcAft>
              <a:buClr>
                <a:srgbClr val="002868"/>
              </a:buClr>
              <a:buSzPts val="2400"/>
              <a:buFont typeface="Arial"/>
              <a:buNone/>
            </a:pPr>
            <a:r>
              <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until				                              </a:t>
            </a:r>
            <a:endParaRPr/>
          </a:p>
          <a:p>
            <a:pPr indent="0" lvl="0" marL="0" marR="0" rtl="0" algn="l">
              <a:spcBef>
                <a:spcPts val="480"/>
              </a:spcBef>
              <a:spcAft>
                <a:spcPts val="0"/>
              </a:spcAft>
              <a:buClr>
                <a:srgbClr val="002868"/>
              </a:buClr>
              <a:buSzPts val="2400"/>
              <a:buFont typeface="Arial"/>
              <a:buNone/>
            </a:pPr>
            <a:r>
              <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 or until</a:t>
            </a:r>
            <a:endParaRPr b="0" i="0" sz="2400" u="none" cap="none" strike="noStrike">
              <a:solidFill>
                <a:srgbClr val="002868"/>
              </a:solidFill>
              <a:latin typeface="Calibri"/>
              <a:ea typeface="Calibri"/>
              <a:cs typeface="Calibri"/>
              <a:sym typeface="Calibri"/>
            </a:endParaRPr>
          </a:p>
        </p:txBody>
      </p:sp>
      <p:pic>
        <p:nvPicPr>
          <p:cNvPr descr="Screen Shot 2013-04-04 at 1.21.18 PM.png" id="322" name="Google Shape;322;p53"/>
          <p:cNvPicPr preferRelativeResize="0"/>
          <p:nvPr/>
        </p:nvPicPr>
        <p:blipFill rotWithShape="1">
          <a:blip r:embed="rId3">
            <a:alphaModFix/>
          </a:blip>
          <a:srcRect b="0" l="0" r="0" t="0"/>
          <a:stretch/>
        </p:blipFill>
        <p:spPr>
          <a:xfrm>
            <a:off x="3694500" y="1432075"/>
            <a:ext cx="2571750" cy="668250"/>
          </a:xfrm>
          <a:prstGeom prst="rect">
            <a:avLst/>
          </a:prstGeom>
          <a:noFill/>
          <a:ln>
            <a:noFill/>
          </a:ln>
        </p:spPr>
      </p:pic>
      <p:pic>
        <p:nvPicPr>
          <p:cNvPr descr="Screen Shot 2013-04-04 at 1.21.36 PM.png" id="323" name="Google Shape;323;p53"/>
          <p:cNvPicPr preferRelativeResize="0"/>
          <p:nvPr/>
        </p:nvPicPr>
        <p:blipFill rotWithShape="1">
          <a:blip r:embed="rId4">
            <a:alphaModFix/>
          </a:blip>
          <a:srcRect b="0" l="0" r="0" t="0"/>
          <a:stretch/>
        </p:blipFill>
        <p:spPr>
          <a:xfrm>
            <a:off x="3694500" y="2238375"/>
            <a:ext cx="2708672" cy="666750"/>
          </a:xfrm>
          <a:prstGeom prst="rect">
            <a:avLst/>
          </a:prstGeom>
          <a:noFill/>
          <a:ln>
            <a:noFill/>
          </a:ln>
        </p:spPr>
      </p:pic>
      <p:pic>
        <p:nvPicPr>
          <p:cNvPr descr="Screen Shot 2013-04-04 at 1.22.12 PM.png" id="324" name="Google Shape;324;p53"/>
          <p:cNvPicPr preferRelativeResize="0"/>
          <p:nvPr/>
        </p:nvPicPr>
        <p:blipFill rotWithShape="1">
          <a:blip r:embed="rId5">
            <a:alphaModFix/>
          </a:blip>
          <a:srcRect b="0" l="0" r="0" t="0"/>
          <a:stretch/>
        </p:blipFill>
        <p:spPr>
          <a:xfrm>
            <a:off x="3694499" y="3262804"/>
            <a:ext cx="2400301" cy="8564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Example of Iterative Solution</a:t>
            </a:r>
            <a:endParaRPr b="0" i="0" sz="4400" u="none" cap="none" strike="noStrike">
              <a:solidFill>
                <a:srgbClr val="002868"/>
              </a:solidFill>
              <a:latin typeface="Calibri"/>
              <a:ea typeface="Calibri"/>
              <a:cs typeface="Calibri"/>
              <a:sym typeface="Calibri"/>
            </a:endParaRPr>
          </a:p>
        </p:txBody>
      </p:sp>
      <p:sp>
        <p:nvSpPr>
          <p:cNvPr id="330" name="Google Shape;330;p54"/>
          <p:cNvSpPr txBox="1"/>
          <p:nvPr>
            <p:ph idx="1" type="body"/>
          </p:nvPr>
        </p:nvSpPr>
        <p:spPr>
          <a:xfrm>
            <a:off x="457200" y="1369219"/>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868"/>
              </a:buClr>
              <a:buSzPts val="2400"/>
              <a:buFont typeface="Arial"/>
              <a:buNone/>
            </a:pPr>
            <a:r>
              <a:rPr b="0" i="0" lang="en" sz="1800" u="none" cap="none" strike="noStrike">
                <a:solidFill>
                  <a:srgbClr val="002868"/>
                </a:solidFill>
                <a:latin typeface="Calibri"/>
                <a:ea typeface="Calibri"/>
                <a:cs typeface="Calibri"/>
                <a:sym typeface="Calibri"/>
              </a:rPr>
              <a:t>Example system</a:t>
            </a:r>
            <a:endParaRPr sz="1800"/>
          </a:p>
          <a:p>
            <a:pPr indent="0" lvl="0" marL="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1800" u="none" cap="none" strike="noStrike">
                <a:solidFill>
                  <a:srgbClr val="002868"/>
                </a:solidFill>
                <a:latin typeface="Calibri"/>
                <a:ea typeface="Calibri"/>
                <a:cs typeface="Calibri"/>
                <a:sym typeface="Calibri"/>
              </a:rPr>
              <a:t>with solution (2,1,1)</a:t>
            </a:r>
            <a:endParaRPr sz="1800"/>
          </a:p>
          <a:p>
            <a:pPr indent="0" lvl="0" marL="0" marR="0" rtl="0" algn="l">
              <a:spcBef>
                <a:spcPts val="480"/>
              </a:spcBef>
              <a:spcAft>
                <a:spcPts val="0"/>
              </a:spcAft>
              <a:buClr>
                <a:srgbClr val="002868"/>
              </a:buClr>
              <a:buSzPts val="2400"/>
              <a:buFont typeface="Arial"/>
              <a:buNone/>
            </a:pPr>
            <a:r>
              <a:rPr b="0" i="0" lang="en" sz="1800" u="none" cap="none" strike="noStrike">
                <a:solidFill>
                  <a:srgbClr val="002868"/>
                </a:solidFill>
                <a:latin typeface="Calibri"/>
                <a:ea typeface="Calibri"/>
                <a:cs typeface="Calibri"/>
                <a:sym typeface="Calibri"/>
              </a:rPr>
              <a:t>Suppose you know (physics) that solution components are roughly the same size, and observe the dominant size of the diagonal, then</a:t>
            </a:r>
            <a:endParaRPr sz="1800"/>
          </a:p>
          <a:p>
            <a:pPr indent="0" lvl="0" marL="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t/>
            </a:r>
            <a:endParaRPr sz="1800"/>
          </a:p>
          <a:p>
            <a:pPr indent="0" lvl="0" marL="0" marR="0" rtl="0" algn="l">
              <a:spcBef>
                <a:spcPts val="480"/>
              </a:spcBef>
              <a:spcAft>
                <a:spcPts val="0"/>
              </a:spcAft>
              <a:buClr>
                <a:srgbClr val="002868"/>
              </a:buClr>
              <a:buSzPts val="2400"/>
              <a:buFont typeface="Arial"/>
              <a:buNone/>
            </a:pPr>
            <a:r>
              <a:rPr b="0" i="0" lang="en" sz="1800" u="none" cap="none" strike="noStrike">
                <a:solidFill>
                  <a:srgbClr val="002868"/>
                </a:solidFill>
                <a:latin typeface="Calibri"/>
                <a:ea typeface="Calibri"/>
                <a:cs typeface="Calibri"/>
                <a:sym typeface="Calibri"/>
              </a:rPr>
              <a:t>might be a good approximation: solution (2.1, 9/7, 8/6)</a:t>
            </a:r>
            <a:endParaRPr b="0" i="0" sz="1800" u="none" cap="none" strike="noStrike">
              <a:solidFill>
                <a:srgbClr val="002868"/>
              </a:solidFill>
              <a:latin typeface="Calibri"/>
              <a:ea typeface="Calibri"/>
              <a:cs typeface="Calibri"/>
              <a:sym typeface="Calibri"/>
            </a:endParaRPr>
          </a:p>
        </p:txBody>
      </p:sp>
      <p:pic>
        <p:nvPicPr>
          <p:cNvPr descr="Screen Shot 2013-04-04 at 1.19.25 PM.png" id="331" name="Google Shape;331;p54"/>
          <p:cNvPicPr preferRelativeResize="0"/>
          <p:nvPr/>
        </p:nvPicPr>
        <p:blipFill rotWithShape="1">
          <a:blip r:embed="rId3">
            <a:alphaModFix/>
          </a:blip>
          <a:srcRect b="0" l="0" r="0" t="0"/>
          <a:stretch/>
        </p:blipFill>
        <p:spPr>
          <a:xfrm>
            <a:off x="2514600" y="1235473"/>
            <a:ext cx="3671887" cy="1282373"/>
          </a:xfrm>
          <a:prstGeom prst="rect">
            <a:avLst/>
          </a:prstGeom>
          <a:noFill/>
          <a:ln>
            <a:noFill/>
          </a:ln>
        </p:spPr>
      </p:pic>
      <p:pic>
        <p:nvPicPr>
          <p:cNvPr descr="Screen Shot 2013-04-04 at 1.19.50 PM.png" id="332" name="Google Shape;332;p54"/>
          <p:cNvPicPr preferRelativeResize="0"/>
          <p:nvPr/>
        </p:nvPicPr>
        <p:blipFill rotWithShape="1">
          <a:blip r:embed="rId4">
            <a:alphaModFix/>
          </a:blip>
          <a:srcRect b="0" l="0" r="0" t="0"/>
          <a:stretch/>
        </p:blipFill>
        <p:spPr>
          <a:xfrm>
            <a:off x="2560175" y="3279648"/>
            <a:ext cx="2755106" cy="9599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Iterative Example</a:t>
            </a:r>
            <a:endParaRPr b="0" i="0" sz="4400" u="none" cap="none" strike="noStrike">
              <a:solidFill>
                <a:srgbClr val="002868"/>
              </a:solidFill>
              <a:latin typeface="Calibri"/>
              <a:ea typeface="Calibri"/>
              <a:cs typeface="Calibri"/>
              <a:sym typeface="Calibri"/>
            </a:endParaRPr>
          </a:p>
        </p:txBody>
      </p:sp>
      <p:sp>
        <p:nvSpPr>
          <p:cNvPr id="338" name="Google Shape;338;p55"/>
          <p:cNvSpPr txBox="1"/>
          <p:nvPr>
            <p:ph idx="1" type="body"/>
          </p:nvPr>
        </p:nvSpPr>
        <p:spPr>
          <a:xfrm>
            <a:off x="457200" y="1140619"/>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Example system</a:t>
            </a:r>
            <a:endParaRPr/>
          </a:p>
          <a:p>
            <a:pPr indent="0" lvl="0" marL="0" marR="0" rtl="0" algn="l">
              <a:spcBef>
                <a:spcPts val="480"/>
              </a:spcBef>
              <a:spcAft>
                <a:spcPts val="0"/>
              </a:spcAft>
              <a:buClr>
                <a:srgbClr val="002868"/>
              </a:buClr>
              <a:buSzPts val="2400"/>
              <a:buFont typeface="Arial"/>
              <a:buNone/>
            </a:pPr>
            <a:r>
              <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with solution (2,1,1)</a:t>
            </a:r>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Also easy to solve:</a:t>
            </a:r>
            <a:endParaRPr/>
          </a:p>
          <a:p>
            <a:pPr indent="0" lvl="0" marL="0" marR="0" rtl="0" algn="l">
              <a:spcBef>
                <a:spcPts val="480"/>
              </a:spcBef>
              <a:spcAft>
                <a:spcPts val="0"/>
              </a:spcAft>
              <a:buClr>
                <a:srgbClr val="002868"/>
              </a:buClr>
              <a:buSzPts val="2400"/>
              <a:buFont typeface="Arial"/>
              <a:buNone/>
            </a:pPr>
            <a:r>
              <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with solution (2.1, 7.95/7, 5.9/6)</a:t>
            </a:r>
            <a:endParaRPr b="0" i="0" sz="2400" u="none" cap="none" strike="noStrike">
              <a:solidFill>
                <a:srgbClr val="002868"/>
              </a:solidFill>
              <a:latin typeface="Calibri"/>
              <a:ea typeface="Calibri"/>
              <a:cs typeface="Calibri"/>
              <a:sym typeface="Calibri"/>
            </a:endParaRPr>
          </a:p>
        </p:txBody>
      </p:sp>
      <p:pic>
        <p:nvPicPr>
          <p:cNvPr descr="Screen Shot 2013-04-04 at 1.16.43 PM.png" id="339" name="Google Shape;339;p55"/>
          <p:cNvPicPr preferRelativeResize="0"/>
          <p:nvPr/>
        </p:nvPicPr>
        <p:blipFill rotWithShape="1">
          <a:blip r:embed="rId3">
            <a:alphaModFix/>
          </a:blip>
          <a:srcRect b="0" l="0" r="0" t="0"/>
          <a:stretch/>
        </p:blipFill>
        <p:spPr>
          <a:xfrm>
            <a:off x="3211400" y="1223444"/>
            <a:ext cx="3619500" cy="1298475"/>
          </a:xfrm>
          <a:prstGeom prst="rect">
            <a:avLst/>
          </a:prstGeom>
          <a:noFill/>
          <a:ln>
            <a:noFill/>
          </a:ln>
        </p:spPr>
      </p:pic>
      <p:pic>
        <p:nvPicPr>
          <p:cNvPr descr="Screen Shot 2013-04-04 at 1.17.21 PM.png" id="340" name="Google Shape;340;p55"/>
          <p:cNvPicPr preferRelativeResize="0"/>
          <p:nvPr/>
        </p:nvPicPr>
        <p:blipFill rotWithShape="1">
          <a:blip r:embed="rId4">
            <a:alphaModFix/>
          </a:blip>
          <a:srcRect b="0" l="0" r="0" t="0"/>
          <a:stretch/>
        </p:blipFill>
        <p:spPr>
          <a:xfrm>
            <a:off x="3276600" y="2797969"/>
            <a:ext cx="3554291" cy="125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Sequential Algorithm</a:t>
            </a:r>
            <a:endParaRPr/>
          </a:p>
        </p:txBody>
      </p:sp>
      <p:sp>
        <p:nvSpPr>
          <p:cNvPr id="148" name="Google Shape;14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177800" lvl="0" marL="0" rtl="0" algn="l">
              <a:spcBef>
                <a:spcPts val="1000"/>
              </a:spcBef>
              <a:spcAft>
                <a:spcPts val="0"/>
              </a:spcAft>
              <a:buNone/>
            </a:pPr>
            <a:r>
              <a:rPr lang="en"/>
              <a:t>A Monte Carlo algorithm for approximating π uniformly generates the points in the square [-1, 1] x [-1, 1]. Then it counts the points which lie in the inside of the unit circle.</a:t>
            </a:r>
            <a:br>
              <a:rPr lang="en"/>
            </a:br>
            <a:br>
              <a:rPr lang="en"/>
            </a:b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5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Iterative Example</a:t>
            </a:r>
            <a:endParaRPr b="0" i="0" sz="4400" u="none" cap="none" strike="noStrike">
              <a:solidFill>
                <a:srgbClr val="002868"/>
              </a:solidFill>
              <a:latin typeface="Calibri"/>
              <a:ea typeface="Calibri"/>
              <a:cs typeface="Calibri"/>
              <a:sym typeface="Calibri"/>
            </a:endParaRPr>
          </a:p>
        </p:txBody>
      </p:sp>
      <p:sp>
        <p:nvSpPr>
          <p:cNvPr id="346" name="Google Shape;346;p56"/>
          <p:cNvSpPr txBox="1"/>
          <p:nvPr>
            <p:ph idx="1" type="body"/>
          </p:nvPr>
        </p:nvSpPr>
        <p:spPr>
          <a:xfrm>
            <a:off x="457200" y="1085850"/>
            <a:ext cx="8229600" cy="33744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50000"/>
              </a:lnSpc>
              <a:spcBef>
                <a:spcPts val="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Instead of solving 			 we solved  				</a:t>
            </a:r>
            <a:endParaRPr b="0" i="0" sz="1800" u="none" cap="none" strike="noStrike">
              <a:solidFill>
                <a:srgbClr val="002868"/>
              </a:solidFill>
              <a:latin typeface="Calibri"/>
              <a:ea typeface="Calibri"/>
              <a:cs typeface="Calibri"/>
              <a:sym typeface="Calibri"/>
            </a:endParaRPr>
          </a:p>
          <a:p>
            <a:pPr indent="-304800" lvl="0" marL="342900" marR="0" rtl="0" algn="l">
              <a:lnSpc>
                <a:spcPct val="150000"/>
              </a:lnSpc>
              <a:spcBef>
                <a:spcPts val="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Look for the missing part:				, then  						  </a:t>
            </a:r>
            <a:endParaRPr sz="1800"/>
          </a:p>
          <a:p>
            <a:pPr indent="-304800" lvl="0" marL="342900" marR="0" rtl="0" algn="l">
              <a:lnSpc>
                <a:spcPct val="150000"/>
              </a:lnSpc>
              <a:spcBef>
                <a:spcPts val="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Solve again 			     and update				. </a:t>
            </a:r>
            <a:endParaRPr sz="1800"/>
          </a:p>
          <a:p>
            <a:pPr indent="-190500" lvl="0" marL="342900" marR="0" rtl="0" algn="l">
              <a:lnSpc>
                <a:spcPct val="150000"/>
              </a:lnSpc>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190500" lvl="0" marL="342900" marR="0" rtl="0" algn="l">
              <a:lnSpc>
                <a:spcPct val="150000"/>
              </a:lnSpc>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304800" lvl="0" marL="342900" marR="0" rtl="0" algn="l">
              <a:lnSpc>
                <a:spcPct val="150000"/>
              </a:lnSpc>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Two decimals per iteration. </a:t>
            </a:r>
            <a:r>
              <a:rPr b="0" i="1" lang="en" sz="1800" u="none" cap="none" strike="noStrike">
                <a:solidFill>
                  <a:srgbClr val="002868"/>
                </a:solidFill>
                <a:latin typeface="Calibri"/>
                <a:ea typeface="Calibri"/>
                <a:cs typeface="Calibri"/>
                <a:sym typeface="Calibri"/>
              </a:rPr>
              <a:t>This is not typical</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Exact system solving: </a:t>
            </a:r>
            <a:r>
              <a:rPr b="0" i="1" lang="en" sz="1800" u="none" cap="none" strike="noStrike">
                <a:solidFill>
                  <a:srgbClr val="002868"/>
                </a:solidFill>
                <a:latin typeface="Calibri"/>
                <a:ea typeface="Calibri"/>
                <a:cs typeface="Calibri"/>
                <a:sym typeface="Calibri"/>
              </a:rPr>
              <a:t>O</a:t>
            </a:r>
            <a:r>
              <a:rPr b="0" i="0" lang="en" sz="1800" u="none" cap="none" strike="noStrike">
                <a:solidFill>
                  <a:srgbClr val="002868"/>
                </a:solidFill>
                <a:latin typeface="Calibri"/>
                <a:ea typeface="Calibri"/>
                <a:cs typeface="Calibri"/>
                <a:sym typeface="Calibri"/>
              </a:rPr>
              <a:t>(</a:t>
            </a:r>
            <a:r>
              <a:rPr b="0" i="1" lang="en" sz="1800" u="none" cap="none" strike="noStrike">
                <a:solidFill>
                  <a:srgbClr val="002868"/>
                </a:solidFill>
                <a:latin typeface="Calibri"/>
                <a:ea typeface="Calibri"/>
                <a:cs typeface="Calibri"/>
                <a:sym typeface="Calibri"/>
              </a:rPr>
              <a:t>n</a:t>
            </a:r>
            <a:r>
              <a:rPr b="0" baseline="30000" i="1" lang="en" sz="1800" u="none" cap="none" strike="noStrike">
                <a:solidFill>
                  <a:srgbClr val="002868"/>
                </a:solidFill>
                <a:latin typeface="Calibri"/>
                <a:ea typeface="Calibri"/>
                <a:cs typeface="Calibri"/>
                <a:sym typeface="Calibri"/>
              </a:rPr>
              <a:t>3</a:t>
            </a:r>
            <a:r>
              <a:rPr b="0" i="0" lang="en" sz="1800" u="none" cap="none" strike="noStrike">
                <a:solidFill>
                  <a:srgbClr val="002868"/>
                </a:solidFill>
                <a:latin typeface="Calibri"/>
                <a:ea typeface="Calibri"/>
                <a:cs typeface="Calibri"/>
                <a:sym typeface="Calibri"/>
              </a:rPr>
              <a:t>) cost; iteration: </a:t>
            </a:r>
            <a:r>
              <a:rPr b="0" i="1" lang="en" sz="1800" u="none" cap="none" strike="noStrike">
                <a:solidFill>
                  <a:srgbClr val="002868"/>
                </a:solidFill>
                <a:latin typeface="Calibri"/>
                <a:ea typeface="Calibri"/>
                <a:cs typeface="Calibri"/>
                <a:sym typeface="Calibri"/>
              </a:rPr>
              <a:t>O</a:t>
            </a:r>
            <a:r>
              <a:rPr b="0" i="0" lang="en" sz="1800" u="none" cap="none" strike="noStrike">
                <a:solidFill>
                  <a:srgbClr val="002868"/>
                </a:solidFill>
                <a:latin typeface="Calibri"/>
                <a:ea typeface="Calibri"/>
                <a:cs typeface="Calibri"/>
                <a:sym typeface="Calibri"/>
              </a:rPr>
              <a:t>(</a:t>
            </a:r>
            <a:r>
              <a:rPr b="0" i="1" lang="en" sz="1800" u="none" cap="none" strike="noStrike">
                <a:solidFill>
                  <a:srgbClr val="002868"/>
                </a:solidFill>
                <a:latin typeface="Calibri"/>
                <a:ea typeface="Calibri"/>
                <a:cs typeface="Calibri"/>
                <a:sym typeface="Calibri"/>
              </a:rPr>
              <a:t>n</a:t>
            </a:r>
            <a:r>
              <a:rPr b="0" baseline="30000" i="1" lang="en" sz="1800" u="none" cap="none" strike="noStrike">
                <a:solidFill>
                  <a:srgbClr val="002868"/>
                </a:solidFill>
                <a:latin typeface="Calibri"/>
                <a:ea typeface="Calibri"/>
                <a:cs typeface="Calibri"/>
                <a:sym typeface="Calibri"/>
              </a:rPr>
              <a:t>2</a:t>
            </a:r>
            <a:r>
              <a:rPr b="0" i="0" lang="en" sz="1800" u="none" cap="none" strike="noStrike">
                <a:solidFill>
                  <a:srgbClr val="002868"/>
                </a:solidFill>
                <a:latin typeface="Calibri"/>
                <a:ea typeface="Calibri"/>
                <a:cs typeface="Calibri"/>
                <a:sym typeface="Calibri"/>
              </a:rPr>
              <a:t>) per iteration. Potentially cheaper if the number of iterations is low.</a:t>
            </a:r>
            <a:endParaRPr b="0" i="0" sz="1800" u="none" cap="none" strike="noStrike">
              <a:solidFill>
                <a:srgbClr val="002868"/>
              </a:solidFill>
              <a:latin typeface="Calibri"/>
              <a:ea typeface="Calibri"/>
              <a:cs typeface="Calibri"/>
              <a:sym typeface="Calibri"/>
            </a:endParaRPr>
          </a:p>
        </p:txBody>
      </p:sp>
      <p:pic>
        <p:nvPicPr>
          <p:cNvPr descr="Screen Shot 2013-04-05 at 11.13.45 AM.png" id="347" name="Google Shape;347;p56"/>
          <p:cNvPicPr preferRelativeResize="0"/>
          <p:nvPr/>
        </p:nvPicPr>
        <p:blipFill rotWithShape="1">
          <a:blip r:embed="rId3">
            <a:alphaModFix/>
          </a:blip>
          <a:srcRect b="0" l="0" r="0" t="0"/>
          <a:stretch/>
        </p:blipFill>
        <p:spPr>
          <a:xfrm>
            <a:off x="2715625" y="1162742"/>
            <a:ext cx="800100" cy="244475"/>
          </a:xfrm>
          <a:prstGeom prst="rect">
            <a:avLst/>
          </a:prstGeom>
          <a:noFill/>
          <a:ln>
            <a:noFill/>
          </a:ln>
        </p:spPr>
      </p:pic>
      <p:pic>
        <p:nvPicPr>
          <p:cNvPr descr="Screen Shot 2013-04-05 at 11.15.09 AM.png" id="348" name="Google Shape;348;p56"/>
          <p:cNvPicPr preferRelativeResize="0"/>
          <p:nvPr/>
        </p:nvPicPr>
        <p:blipFill rotWithShape="1">
          <a:blip r:embed="rId4">
            <a:alphaModFix/>
          </a:blip>
          <a:srcRect b="0" l="0" r="0" t="0"/>
          <a:stretch/>
        </p:blipFill>
        <p:spPr>
          <a:xfrm>
            <a:off x="5012025" y="1173437"/>
            <a:ext cx="857250" cy="288348"/>
          </a:xfrm>
          <a:prstGeom prst="rect">
            <a:avLst/>
          </a:prstGeom>
          <a:noFill/>
          <a:ln>
            <a:noFill/>
          </a:ln>
        </p:spPr>
      </p:pic>
      <p:pic>
        <p:nvPicPr>
          <p:cNvPr descr="Screen Shot 2013-04-05 at 11.16.56 AM.png" id="349" name="Google Shape;349;p56"/>
          <p:cNvPicPr preferRelativeResize="0"/>
          <p:nvPr/>
        </p:nvPicPr>
        <p:blipFill rotWithShape="1">
          <a:blip r:embed="rId5">
            <a:alphaModFix/>
          </a:blip>
          <a:srcRect b="0" l="0" r="0" t="0"/>
          <a:stretch/>
        </p:blipFill>
        <p:spPr>
          <a:xfrm>
            <a:off x="3363925" y="1566654"/>
            <a:ext cx="1252537" cy="238923"/>
          </a:xfrm>
          <a:prstGeom prst="rect">
            <a:avLst/>
          </a:prstGeom>
          <a:noFill/>
          <a:ln>
            <a:noFill/>
          </a:ln>
        </p:spPr>
      </p:pic>
      <p:pic>
        <p:nvPicPr>
          <p:cNvPr descr="Screen Shot 2013-04-05 at 11.17.37 AM.png" id="350" name="Google Shape;350;p56"/>
          <p:cNvPicPr preferRelativeResize="0"/>
          <p:nvPr/>
        </p:nvPicPr>
        <p:blipFill rotWithShape="1">
          <a:blip r:embed="rId6">
            <a:alphaModFix/>
          </a:blip>
          <a:srcRect b="0" l="0" r="0" t="0"/>
          <a:stretch/>
        </p:blipFill>
        <p:spPr>
          <a:xfrm>
            <a:off x="5225438" y="1550967"/>
            <a:ext cx="1921669" cy="228600"/>
          </a:xfrm>
          <a:prstGeom prst="rect">
            <a:avLst/>
          </a:prstGeom>
          <a:noFill/>
          <a:ln>
            <a:noFill/>
          </a:ln>
        </p:spPr>
      </p:pic>
      <p:pic>
        <p:nvPicPr>
          <p:cNvPr descr="Screen Shot 2013-04-05 at 11.19.02 AM.png" id="351" name="Google Shape;351;p56"/>
          <p:cNvPicPr preferRelativeResize="0"/>
          <p:nvPr/>
        </p:nvPicPr>
        <p:blipFill rotWithShape="1">
          <a:blip r:embed="rId7">
            <a:alphaModFix/>
          </a:blip>
          <a:srcRect b="0" l="0" r="0" t="0"/>
          <a:stretch/>
        </p:blipFill>
        <p:spPr>
          <a:xfrm>
            <a:off x="2090375" y="1943075"/>
            <a:ext cx="862012" cy="263590"/>
          </a:xfrm>
          <a:prstGeom prst="rect">
            <a:avLst/>
          </a:prstGeom>
          <a:noFill/>
          <a:ln>
            <a:noFill/>
          </a:ln>
        </p:spPr>
      </p:pic>
      <p:pic>
        <p:nvPicPr>
          <p:cNvPr descr="Screen Shot 2013-04-05 at 11.19.49 AM.png" id="352" name="Google Shape;352;p56"/>
          <p:cNvPicPr preferRelativeResize="0"/>
          <p:nvPr/>
        </p:nvPicPr>
        <p:blipFill rotWithShape="1">
          <a:blip r:embed="rId8">
            <a:alphaModFix/>
          </a:blip>
          <a:srcRect b="0" l="0" r="0" t="0"/>
          <a:stretch/>
        </p:blipFill>
        <p:spPr>
          <a:xfrm>
            <a:off x="4776275" y="1943063"/>
            <a:ext cx="1328738" cy="337945"/>
          </a:xfrm>
          <a:prstGeom prst="rect">
            <a:avLst/>
          </a:prstGeom>
          <a:noFill/>
          <a:ln>
            <a:noFill/>
          </a:ln>
        </p:spPr>
      </p:pic>
      <p:pic>
        <p:nvPicPr>
          <p:cNvPr descr="Screen Shot 2013-04-05 at 11.22.15 AM.png" id="353" name="Google Shape;353;p56"/>
          <p:cNvPicPr preferRelativeResize="0"/>
          <p:nvPr/>
        </p:nvPicPr>
        <p:blipFill rotWithShape="1">
          <a:blip r:embed="rId9">
            <a:alphaModFix/>
          </a:blip>
          <a:srcRect b="0" l="0" r="0" t="0"/>
          <a:stretch/>
        </p:blipFill>
        <p:spPr>
          <a:xfrm>
            <a:off x="2590800" y="2381563"/>
            <a:ext cx="3086100" cy="914195"/>
          </a:xfrm>
          <a:prstGeom prst="rect">
            <a:avLst/>
          </a:prstGeom>
          <a:noFill/>
          <a:ln>
            <a:noFill/>
          </a:ln>
        </p:spPr>
      </p:pic>
      <p:sp>
        <p:nvSpPr>
          <p:cNvPr id="354" name="Google Shape;354;p56"/>
          <p:cNvSpPr/>
          <p:nvPr/>
        </p:nvSpPr>
        <p:spPr>
          <a:xfrm>
            <a:off x="2590800" y="2400300"/>
            <a:ext cx="3086100" cy="914400"/>
          </a:xfrm>
          <a:prstGeom prst="rect">
            <a:avLst/>
          </a:prstGeom>
          <a:noFill/>
          <a:ln cap="flat" cmpd="sng" w="28575">
            <a:solidFill>
              <a:srgbClr val="002868"/>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Abstract Presentation</a:t>
            </a:r>
            <a:endParaRPr b="0" i="0" sz="4400" u="none" cap="none" strike="noStrike">
              <a:solidFill>
                <a:srgbClr val="002868"/>
              </a:solidFill>
              <a:latin typeface="Calibri"/>
              <a:ea typeface="Calibri"/>
              <a:cs typeface="Calibri"/>
              <a:sym typeface="Calibri"/>
            </a:endParaRPr>
          </a:p>
        </p:txBody>
      </p:sp>
      <p:sp>
        <p:nvSpPr>
          <p:cNvPr id="360" name="Google Shape;360;p57"/>
          <p:cNvSpPr txBox="1"/>
          <p:nvPr>
            <p:ph idx="1" type="body"/>
          </p:nvPr>
        </p:nvSpPr>
        <p:spPr>
          <a:xfrm>
            <a:off x="228600" y="1200546"/>
            <a:ext cx="8686800" cy="33744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30000"/>
              </a:lnSpc>
              <a:spcBef>
                <a:spcPts val="0"/>
              </a:spcBef>
              <a:spcAft>
                <a:spcPts val="0"/>
              </a:spcAft>
              <a:buClr>
                <a:srgbClr val="002868"/>
              </a:buClr>
              <a:buSzPts val="2400"/>
              <a:buFont typeface="Arial"/>
              <a:buChar char="•"/>
            </a:pPr>
            <a:r>
              <a:rPr b="0" i="0" lang="en" u="none" cap="none" strike="noStrike">
                <a:solidFill>
                  <a:srgbClr val="002868"/>
                </a:solidFill>
                <a:latin typeface="Calibri"/>
                <a:ea typeface="Calibri"/>
                <a:cs typeface="Calibri"/>
                <a:sym typeface="Calibri"/>
              </a:rPr>
              <a:t>To solve </a:t>
            </a:r>
            <a:r>
              <a:rPr b="0" i="1" lang="en" u="none" cap="none" strike="noStrike">
                <a:solidFill>
                  <a:srgbClr val="000000"/>
                </a:solidFill>
                <a:latin typeface="Calibri"/>
                <a:ea typeface="Calibri"/>
                <a:cs typeface="Calibri"/>
                <a:sym typeface="Calibri"/>
              </a:rPr>
              <a:t>Ax = b</a:t>
            </a:r>
            <a:r>
              <a:rPr b="0" i="0" lang="en" u="none" cap="none" strike="noStrike">
                <a:solidFill>
                  <a:srgbClr val="002868"/>
                </a:solidFill>
                <a:latin typeface="Calibri"/>
                <a:ea typeface="Calibri"/>
                <a:cs typeface="Calibri"/>
                <a:sym typeface="Calibri"/>
              </a:rPr>
              <a:t>; too expensive; suppose </a:t>
            </a:r>
            <a:r>
              <a:rPr b="0" i="1" lang="en" u="none" cap="none" strike="noStrike">
                <a:solidFill>
                  <a:srgbClr val="000000"/>
                </a:solidFill>
                <a:latin typeface="Calibri"/>
                <a:ea typeface="Calibri"/>
                <a:cs typeface="Calibri"/>
                <a:sym typeface="Calibri"/>
              </a:rPr>
              <a:t>K ≈ A </a:t>
            </a:r>
            <a:r>
              <a:rPr b="0" i="0" lang="en" u="none" cap="none" strike="noStrike">
                <a:solidFill>
                  <a:srgbClr val="002868"/>
                </a:solidFill>
                <a:latin typeface="Calibri"/>
                <a:ea typeface="Calibri"/>
                <a:cs typeface="Calibri"/>
                <a:sym typeface="Calibri"/>
              </a:rPr>
              <a:t>and solving </a:t>
            </a:r>
            <a:r>
              <a:rPr b="0" i="1" lang="en" u="none" cap="none" strike="noStrike">
                <a:solidFill>
                  <a:srgbClr val="000000"/>
                </a:solidFill>
                <a:latin typeface="Calibri"/>
                <a:ea typeface="Calibri"/>
                <a:cs typeface="Calibri"/>
                <a:sym typeface="Calibri"/>
              </a:rPr>
              <a:t>Kx = b</a:t>
            </a:r>
            <a:r>
              <a:rPr b="0" i="0" lang="en" u="none" cap="none" strike="noStrike">
                <a:solidFill>
                  <a:srgbClr val="000000"/>
                </a:solidFill>
                <a:latin typeface="Calibri"/>
                <a:ea typeface="Calibri"/>
                <a:cs typeface="Calibri"/>
                <a:sym typeface="Calibri"/>
              </a:rPr>
              <a:t> </a:t>
            </a:r>
            <a:r>
              <a:rPr b="0" i="0" lang="en" u="none" cap="none" strike="noStrike">
                <a:solidFill>
                  <a:srgbClr val="002868"/>
                </a:solidFill>
                <a:latin typeface="Calibri"/>
                <a:ea typeface="Calibri"/>
                <a:cs typeface="Calibri"/>
                <a:sym typeface="Calibri"/>
              </a:rPr>
              <a:t>is possible</a:t>
            </a:r>
            <a:endParaRPr/>
          </a:p>
          <a:p>
            <a:pPr indent="-317500" lvl="0" marL="342900" marR="0" rtl="0" algn="l">
              <a:lnSpc>
                <a:spcPct val="130000"/>
              </a:lnSpc>
              <a:spcBef>
                <a:spcPts val="560"/>
              </a:spcBef>
              <a:spcAft>
                <a:spcPts val="0"/>
              </a:spcAft>
              <a:buClr>
                <a:srgbClr val="002868"/>
              </a:buClr>
              <a:buSzPts val="2400"/>
              <a:buFont typeface="Arial"/>
              <a:buChar char="•"/>
            </a:pPr>
            <a:r>
              <a:rPr b="0" i="0" lang="en" u="none" cap="none" strike="noStrike">
                <a:solidFill>
                  <a:srgbClr val="002868"/>
                </a:solidFill>
                <a:latin typeface="Calibri"/>
                <a:ea typeface="Calibri"/>
                <a:cs typeface="Calibri"/>
                <a:sym typeface="Calibri"/>
              </a:rPr>
              <a:t>Define </a:t>
            </a:r>
            <a:r>
              <a:rPr b="0" i="1" lang="en" u="none" cap="none" strike="noStrike">
                <a:solidFill>
                  <a:srgbClr val="000000"/>
                </a:solidFill>
                <a:latin typeface="Calibri"/>
                <a:ea typeface="Calibri"/>
                <a:cs typeface="Calibri"/>
                <a:sym typeface="Calibri"/>
              </a:rPr>
              <a:t>Kx</a:t>
            </a:r>
            <a:r>
              <a:rPr b="0" baseline="-25000" i="1" lang="en" u="none" cap="none" strike="noStrike">
                <a:solidFill>
                  <a:srgbClr val="000000"/>
                </a:solidFill>
                <a:latin typeface="Calibri"/>
                <a:ea typeface="Calibri"/>
                <a:cs typeface="Calibri"/>
                <a:sym typeface="Calibri"/>
              </a:rPr>
              <a:t>0</a:t>
            </a:r>
            <a:r>
              <a:rPr b="0" i="1" lang="en" u="none" cap="none" strike="noStrike">
                <a:solidFill>
                  <a:srgbClr val="000000"/>
                </a:solidFill>
                <a:latin typeface="Calibri"/>
                <a:ea typeface="Calibri"/>
                <a:cs typeface="Calibri"/>
                <a:sym typeface="Calibri"/>
              </a:rPr>
              <a:t> = b</a:t>
            </a:r>
            <a:r>
              <a:rPr b="0" i="0" lang="en" u="none" cap="none" strike="noStrike">
                <a:solidFill>
                  <a:srgbClr val="002868"/>
                </a:solidFill>
                <a:latin typeface="Calibri"/>
                <a:ea typeface="Calibri"/>
                <a:cs typeface="Calibri"/>
                <a:sym typeface="Calibri"/>
              </a:rPr>
              <a:t>, then error correction </a:t>
            </a:r>
            <a:r>
              <a:rPr b="0" i="1" lang="en" u="none" cap="none" strike="noStrike">
                <a:solidFill>
                  <a:srgbClr val="000000"/>
                </a:solidFill>
                <a:latin typeface="Calibri"/>
                <a:ea typeface="Calibri"/>
                <a:cs typeface="Calibri"/>
                <a:sym typeface="Calibri"/>
              </a:rPr>
              <a:t>x</a:t>
            </a:r>
            <a:r>
              <a:rPr b="0" baseline="-25000" i="1" lang="en" u="none" cap="none" strike="noStrike">
                <a:solidFill>
                  <a:srgbClr val="000000"/>
                </a:solidFill>
                <a:latin typeface="Calibri"/>
                <a:ea typeface="Calibri"/>
                <a:cs typeface="Calibri"/>
                <a:sym typeface="Calibri"/>
              </a:rPr>
              <a:t>0</a:t>
            </a:r>
            <a:r>
              <a:rPr b="0" i="1" lang="en" u="none" cap="none" strike="noStrike">
                <a:solidFill>
                  <a:srgbClr val="000000"/>
                </a:solidFill>
                <a:latin typeface="Calibri"/>
                <a:ea typeface="Calibri"/>
                <a:cs typeface="Calibri"/>
                <a:sym typeface="Calibri"/>
              </a:rPr>
              <a:t> = x + e</a:t>
            </a:r>
            <a:r>
              <a:rPr b="0" baseline="-25000" i="1" lang="en" u="none" cap="none" strike="noStrike">
                <a:solidFill>
                  <a:srgbClr val="000000"/>
                </a:solidFill>
                <a:latin typeface="Calibri"/>
                <a:ea typeface="Calibri"/>
                <a:cs typeface="Calibri"/>
                <a:sym typeface="Calibri"/>
              </a:rPr>
              <a:t>0</a:t>
            </a:r>
            <a:r>
              <a:rPr b="0" i="0" lang="en" u="none" cap="none" strike="noStrike">
                <a:solidFill>
                  <a:srgbClr val="002868"/>
                </a:solidFill>
                <a:latin typeface="Calibri"/>
                <a:ea typeface="Calibri"/>
                <a:cs typeface="Calibri"/>
                <a:sym typeface="Calibri"/>
              </a:rPr>
              <a:t>, and    </a:t>
            </a:r>
            <a:r>
              <a:rPr b="0" i="1" lang="en" u="none" cap="none" strike="noStrike">
                <a:solidFill>
                  <a:srgbClr val="000000"/>
                </a:solidFill>
                <a:latin typeface="Calibri"/>
                <a:ea typeface="Calibri"/>
                <a:cs typeface="Calibri"/>
                <a:sym typeface="Calibri"/>
              </a:rPr>
              <a:t>A(x</a:t>
            </a:r>
            <a:r>
              <a:rPr b="0" baseline="-25000" i="1" lang="en" u="none" cap="none" strike="noStrike">
                <a:solidFill>
                  <a:srgbClr val="000000"/>
                </a:solidFill>
                <a:latin typeface="Calibri"/>
                <a:ea typeface="Calibri"/>
                <a:cs typeface="Calibri"/>
                <a:sym typeface="Calibri"/>
              </a:rPr>
              <a:t>0</a:t>
            </a:r>
            <a:r>
              <a:rPr b="0" i="1" lang="en" u="none" cap="none" strike="noStrike">
                <a:solidFill>
                  <a:srgbClr val="000000"/>
                </a:solidFill>
                <a:latin typeface="Calibri"/>
                <a:ea typeface="Calibri"/>
                <a:cs typeface="Calibri"/>
                <a:sym typeface="Calibri"/>
              </a:rPr>
              <a:t> - e</a:t>
            </a:r>
            <a:r>
              <a:rPr b="0" baseline="-25000" i="1" lang="en" u="none" cap="none" strike="noStrike">
                <a:solidFill>
                  <a:srgbClr val="000000"/>
                </a:solidFill>
                <a:latin typeface="Calibri"/>
                <a:ea typeface="Calibri"/>
                <a:cs typeface="Calibri"/>
                <a:sym typeface="Calibri"/>
              </a:rPr>
              <a:t>0</a:t>
            </a:r>
            <a:r>
              <a:rPr b="0" i="1" lang="en" u="none" cap="none" strike="noStrike">
                <a:solidFill>
                  <a:srgbClr val="000000"/>
                </a:solidFill>
                <a:latin typeface="Calibri"/>
                <a:ea typeface="Calibri"/>
                <a:cs typeface="Calibri"/>
                <a:sym typeface="Calibri"/>
              </a:rPr>
              <a:t>) = b</a:t>
            </a:r>
            <a:endParaRPr/>
          </a:p>
          <a:p>
            <a:pPr indent="-317500" lvl="0" marL="342900" marR="0" rtl="0" algn="l">
              <a:lnSpc>
                <a:spcPct val="130000"/>
              </a:lnSpc>
              <a:spcBef>
                <a:spcPts val="560"/>
              </a:spcBef>
              <a:spcAft>
                <a:spcPts val="0"/>
              </a:spcAft>
              <a:buClr>
                <a:srgbClr val="002868"/>
              </a:buClr>
              <a:buSzPts val="2400"/>
              <a:buFont typeface="Arial"/>
              <a:buChar char="•"/>
            </a:pPr>
            <a:r>
              <a:rPr b="0" i="0" lang="en" u="none" cap="none" strike="noStrike">
                <a:solidFill>
                  <a:srgbClr val="002868"/>
                </a:solidFill>
                <a:latin typeface="Calibri"/>
                <a:ea typeface="Calibri"/>
                <a:cs typeface="Calibri"/>
                <a:sym typeface="Calibri"/>
              </a:rPr>
              <a:t>so</a:t>
            </a:r>
            <a:r>
              <a:rPr b="0" i="1" lang="en" u="none" cap="none" strike="noStrike">
                <a:solidFill>
                  <a:srgbClr val="002868"/>
                </a:solidFill>
                <a:latin typeface="Calibri"/>
                <a:ea typeface="Calibri"/>
                <a:cs typeface="Calibri"/>
                <a:sym typeface="Calibri"/>
              </a:rPr>
              <a:t> </a:t>
            </a:r>
            <a:r>
              <a:rPr b="0" i="1" lang="en" u="none" cap="none" strike="noStrike">
                <a:solidFill>
                  <a:srgbClr val="000000"/>
                </a:solidFill>
                <a:latin typeface="Calibri"/>
                <a:ea typeface="Calibri"/>
                <a:cs typeface="Calibri"/>
                <a:sym typeface="Calibri"/>
              </a:rPr>
              <a:t>Ae</a:t>
            </a:r>
            <a:r>
              <a:rPr b="0" baseline="-25000" i="1" lang="en" u="none" cap="none" strike="noStrike">
                <a:solidFill>
                  <a:srgbClr val="000000"/>
                </a:solidFill>
                <a:latin typeface="Calibri"/>
                <a:ea typeface="Calibri"/>
                <a:cs typeface="Calibri"/>
                <a:sym typeface="Calibri"/>
              </a:rPr>
              <a:t>0</a:t>
            </a:r>
            <a:r>
              <a:rPr b="0" i="1" lang="en" u="none" cap="none" strike="noStrike">
                <a:solidFill>
                  <a:srgbClr val="000000"/>
                </a:solidFill>
                <a:latin typeface="Calibri"/>
                <a:ea typeface="Calibri"/>
                <a:cs typeface="Calibri"/>
                <a:sym typeface="Calibri"/>
              </a:rPr>
              <a:t> = Ax</a:t>
            </a:r>
            <a:r>
              <a:rPr b="0" baseline="-25000" i="1" lang="en" u="none" cap="none" strike="noStrike">
                <a:solidFill>
                  <a:srgbClr val="000000"/>
                </a:solidFill>
                <a:latin typeface="Calibri"/>
                <a:ea typeface="Calibri"/>
                <a:cs typeface="Calibri"/>
                <a:sym typeface="Calibri"/>
              </a:rPr>
              <a:t>0</a:t>
            </a:r>
            <a:r>
              <a:rPr b="0" i="1" lang="en" u="none" cap="none" strike="noStrike">
                <a:solidFill>
                  <a:srgbClr val="000000"/>
                </a:solidFill>
                <a:latin typeface="Calibri"/>
                <a:ea typeface="Calibri"/>
                <a:cs typeface="Calibri"/>
                <a:sym typeface="Calibri"/>
              </a:rPr>
              <a:t> - b = r</a:t>
            </a:r>
            <a:r>
              <a:rPr b="0" baseline="-25000" i="1" lang="en" u="none" cap="none" strike="noStrike">
                <a:solidFill>
                  <a:srgbClr val="000000"/>
                </a:solidFill>
                <a:latin typeface="Calibri"/>
                <a:ea typeface="Calibri"/>
                <a:cs typeface="Calibri"/>
                <a:sym typeface="Calibri"/>
              </a:rPr>
              <a:t>0</a:t>
            </a:r>
            <a:r>
              <a:rPr b="0" i="0" lang="en" u="none" cap="none" strike="noStrike">
                <a:solidFill>
                  <a:srgbClr val="002868"/>
                </a:solidFill>
                <a:latin typeface="Calibri"/>
                <a:ea typeface="Calibri"/>
                <a:cs typeface="Calibri"/>
                <a:sym typeface="Calibri"/>
              </a:rPr>
              <a:t>; this is again unsolvable, so</a:t>
            </a:r>
            <a:endParaRPr/>
          </a:p>
          <a:p>
            <a:pPr indent="-317500" lvl="0" marL="342900" marR="0" rtl="0" algn="l">
              <a:lnSpc>
                <a:spcPct val="130000"/>
              </a:lnSpc>
              <a:spcBef>
                <a:spcPts val="560"/>
              </a:spcBef>
              <a:spcAft>
                <a:spcPts val="0"/>
              </a:spcAft>
              <a:buClr>
                <a:srgbClr val="000000"/>
              </a:buClr>
              <a:buSzPts val="2400"/>
              <a:buFont typeface="Arial"/>
              <a:buChar char="•"/>
            </a:pPr>
            <a:r>
              <a:rPr b="0" i="1" lang="en" u="none" cap="none" strike="noStrike">
                <a:solidFill>
                  <a:srgbClr val="000000"/>
                </a:solidFill>
                <a:latin typeface="Calibri"/>
                <a:ea typeface="Calibri"/>
                <a:cs typeface="Calibri"/>
                <a:sym typeface="Calibri"/>
              </a:rPr>
              <a:t>Kẽ</a:t>
            </a:r>
            <a:r>
              <a:rPr b="0" baseline="-25000" i="0" lang="en" u="none" cap="none" strike="noStrike">
                <a:solidFill>
                  <a:srgbClr val="000000"/>
                </a:solidFill>
                <a:latin typeface="Calibri"/>
                <a:ea typeface="Calibri"/>
                <a:cs typeface="Calibri"/>
                <a:sym typeface="Calibri"/>
              </a:rPr>
              <a:t>0</a:t>
            </a:r>
            <a:r>
              <a:rPr b="0" i="0" lang="en" u="none" cap="none" strike="noStrike">
                <a:solidFill>
                  <a:srgbClr val="002868"/>
                </a:solidFill>
                <a:latin typeface="Calibri"/>
                <a:ea typeface="Calibri"/>
                <a:cs typeface="Calibri"/>
                <a:sym typeface="Calibri"/>
              </a:rPr>
              <a:t> and </a:t>
            </a:r>
            <a:r>
              <a:rPr b="0" i="1" lang="en" u="none" cap="none" strike="noStrike">
                <a:solidFill>
                  <a:srgbClr val="000000"/>
                </a:solidFill>
                <a:latin typeface="Calibri"/>
                <a:ea typeface="Calibri"/>
                <a:cs typeface="Calibri"/>
                <a:sym typeface="Calibri"/>
              </a:rPr>
              <a:t>x</a:t>
            </a:r>
            <a:r>
              <a:rPr b="0" baseline="-25000" i="0" lang="en" u="none" cap="none" strike="noStrike">
                <a:solidFill>
                  <a:srgbClr val="000000"/>
                </a:solidFill>
                <a:latin typeface="Calibri"/>
                <a:ea typeface="Calibri"/>
                <a:cs typeface="Calibri"/>
                <a:sym typeface="Calibri"/>
              </a:rPr>
              <a:t>1</a:t>
            </a:r>
            <a:r>
              <a:rPr b="0" i="0" lang="en" u="none" cap="none" strike="noStrike">
                <a:solidFill>
                  <a:srgbClr val="000000"/>
                </a:solidFill>
                <a:latin typeface="Calibri"/>
                <a:ea typeface="Calibri"/>
                <a:cs typeface="Calibri"/>
                <a:sym typeface="Calibri"/>
              </a:rPr>
              <a:t> </a:t>
            </a:r>
            <a:r>
              <a:rPr b="0" i="1" lang="en" u="none" cap="none" strike="noStrike">
                <a:solidFill>
                  <a:srgbClr val="000000"/>
                </a:solidFill>
                <a:latin typeface="Calibri"/>
                <a:ea typeface="Calibri"/>
                <a:cs typeface="Calibri"/>
                <a:sym typeface="Calibri"/>
              </a:rPr>
              <a:t>= x</a:t>
            </a:r>
            <a:r>
              <a:rPr b="0" baseline="-25000" i="0" lang="en" u="none" cap="none" strike="noStrike">
                <a:solidFill>
                  <a:srgbClr val="000000"/>
                </a:solidFill>
                <a:latin typeface="Calibri"/>
                <a:ea typeface="Calibri"/>
                <a:cs typeface="Calibri"/>
                <a:sym typeface="Calibri"/>
              </a:rPr>
              <a:t>0</a:t>
            </a:r>
            <a:r>
              <a:rPr b="0" i="0" lang="en" u="none" cap="none" strike="noStrike">
                <a:solidFill>
                  <a:srgbClr val="000000"/>
                </a:solidFill>
                <a:latin typeface="Calibri"/>
                <a:ea typeface="Calibri"/>
                <a:cs typeface="Calibri"/>
                <a:sym typeface="Calibri"/>
              </a:rPr>
              <a:t> -  ẽ</a:t>
            </a:r>
            <a:r>
              <a:rPr b="0" baseline="-25000" i="0" lang="en" u="none" cap="none" strike="noStrike">
                <a:solidFill>
                  <a:srgbClr val="000000"/>
                </a:solidFill>
                <a:latin typeface="Calibri"/>
                <a:ea typeface="Calibri"/>
                <a:cs typeface="Calibri"/>
                <a:sym typeface="Calibri"/>
              </a:rPr>
              <a:t>0</a:t>
            </a:r>
            <a:endParaRPr/>
          </a:p>
          <a:p>
            <a:pPr indent="-317500" lvl="0" marL="342900" marR="0" rtl="0" algn="l">
              <a:lnSpc>
                <a:spcPct val="130000"/>
              </a:lnSpc>
              <a:spcBef>
                <a:spcPts val="560"/>
              </a:spcBef>
              <a:spcAft>
                <a:spcPts val="0"/>
              </a:spcAft>
              <a:buClr>
                <a:srgbClr val="002868"/>
              </a:buClr>
              <a:buSzPts val="2400"/>
              <a:buFont typeface="Arial"/>
              <a:buChar char="•"/>
            </a:pPr>
            <a:r>
              <a:rPr b="0" i="0" lang="en" u="none" cap="none" strike="noStrike">
                <a:solidFill>
                  <a:srgbClr val="002868"/>
                </a:solidFill>
                <a:latin typeface="Calibri"/>
                <a:ea typeface="Calibri"/>
                <a:cs typeface="Calibri"/>
                <a:sym typeface="Calibri"/>
              </a:rPr>
              <a:t>Now iterate: </a:t>
            </a:r>
            <a:r>
              <a:rPr b="0" i="1" lang="en" u="none" cap="none" strike="noStrike">
                <a:solidFill>
                  <a:srgbClr val="000000"/>
                </a:solidFill>
                <a:latin typeface="Calibri"/>
                <a:ea typeface="Calibri"/>
                <a:cs typeface="Calibri"/>
                <a:sym typeface="Calibri"/>
              </a:rPr>
              <a:t>e</a:t>
            </a:r>
            <a:r>
              <a:rPr b="0" baseline="-25000" i="0" lang="en" u="none" cap="none" strike="noStrike">
                <a:solidFill>
                  <a:srgbClr val="000000"/>
                </a:solidFill>
                <a:latin typeface="Calibri"/>
                <a:ea typeface="Calibri"/>
                <a:cs typeface="Calibri"/>
                <a:sym typeface="Calibri"/>
              </a:rPr>
              <a:t>1</a:t>
            </a:r>
            <a:r>
              <a:rPr b="0" i="1" lang="en" u="none" cap="none" strike="noStrike">
                <a:solidFill>
                  <a:srgbClr val="000000"/>
                </a:solidFill>
                <a:latin typeface="Calibri"/>
                <a:ea typeface="Calibri"/>
                <a:cs typeface="Calibri"/>
                <a:sym typeface="Calibri"/>
              </a:rPr>
              <a:t> = x</a:t>
            </a:r>
            <a:r>
              <a:rPr b="0" baseline="-25000" i="0" lang="en" u="none" cap="none" strike="noStrike">
                <a:solidFill>
                  <a:srgbClr val="000000"/>
                </a:solidFill>
                <a:latin typeface="Calibri"/>
                <a:ea typeface="Calibri"/>
                <a:cs typeface="Calibri"/>
                <a:sym typeface="Calibri"/>
              </a:rPr>
              <a:t>1</a:t>
            </a:r>
            <a:r>
              <a:rPr b="0" i="0" lang="en" u="none" cap="none" strike="noStrike">
                <a:solidFill>
                  <a:srgbClr val="000000"/>
                </a:solidFill>
                <a:latin typeface="Calibri"/>
                <a:ea typeface="Calibri"/>
                <a:cs typeface="Calibri"/>
                <a:sym typeface="Calibri"/>
              </a:rPr>
              <a:t> </a:t>
            </a:r>
            <a:r>
              <a:rPr b="0" i="1" lang="en" u="none" cap="none" strike="noStrike">
                <a:solidFill>
                  <a:srgbClr val="000000"/>
                </a:solidFill>
                <a:latin typeface="Calibri"/>
                <a:ea typeface="Calibri"/>
                <a:cs typeface="Calibri"/>
                <a:sym typeface="Calibri"/>
              </a:rPr>
              <a:t>- x, Ae</a:t>
            </a:r>
            <a:r>
              <a:rPr b="0" baseline="-25000" i="1" lang="en" u="none" cap="none" strike="noStrike">
                <a:solidFill>
                  <a:srgbClr val="000000"/>
                </a:solidFill>
                <a:latin typeface="Calibri"/>
                <a:ea typeface="Calibri"/>
                <a:cs typeface="Calibri"/>
                <a:sym typeface="Calibri"/>
              </a:rPr>
              <a:t>1</a:t>
            </a:r>
            <a:r>
              <a:rPr b="0" i="1" lang="en" u="none" cap="none" strike="noStrike">
                <a:solidFill>
                  <a:srgbClr val="000000"/>
                </a:solidFill>
                <a:latin typeface="Calibri"/>
                <a:ea typeface="Calibri"/>
                <a:cs typeface="Calibri"/>
                <a:sym typeface="Calibri"/>
              </a:rPr>
              <a:t> = Ax</a:t>
            </a:r>
            <a:r>
              <a:rPr b="0" baseline="-25000" i="1" lang="en" u="none" cap="none" strike="noStrike">
                <a:solidFill>
                  <a:srgbClr val="000000"/>
                </a:solidFill>
                <a:latin typeface="Calibri"/>
                <a:ea typeface="Calibri"/>
                <a:cs typeface="Calibri"/>
                <a:sym typeface="Calibri"/>
              </a:rPr>
              <a:t>1</a:t>
            </a:r>
            <a:r>
              <a:rPr b="0" i="1" lang="en" u="none" cap="none" strike="noStrike">
                <a:solidFill>
                  <a:srgbClr val="000000"/>
                </a:solidFill>
                <a:latin typeface="Calibri"/>
                <a:ea typeface="Calibri"/>
                <a:cs typeface="Calibri"/>
                <a:sym typeface="Calibri"/>
              </a:rPr>
              <a:t> - b = r</a:t>
            </a:r>
            <a:r>
              <a:rPr b="0" baseline="-25000" i="1" lang="en" u="none" cap="none" strike="noStrike">
                <a:solidFill>
                  <a:srgbClr val="000000"/>
                </a:solidFill>
                <a:latin typeface="Calibri"/>
                <a:ea typeface="Calibri"/>
                <a:cs typeface="Calibri"/>
                <a:sym typeface="Calibri"/>
              </a:rPr>
              <a:t>1</a:t>
            </a:r>
            <a:r>
              <a:rPr b="0" i="1" lang="en" u="none" cap="none" strike="noStrike">
                <a:solidFill>
                  <a:srgbClr val="000000"/>
                </a:solidFill>
                <a:latin typeface="Calibri"/>
                <a:ea typeface="Calibri"/>
                <a:cs typeface="Calibri"/>
                <a:sym typeface="Calibri"/>
              </a:rPr>
              <a:t> </a:t>
            </a:r>
            <a:r>
              <a:rPr b="0" i="0" lang="en" u="none" cap="none" strike="noStrike">
                <a:solidFill>
                  <a:srgbClr val="002868"/>
                </a:solidFill>
                <a:latin typeface="Calibri"/>
                <a:ea typeface="Calibri"/>
                <a:cs typeface="Calibri"/>
                <a:sym typeface="Calibri"/>
              </a:rPr>
              <a:t>et cetera</a:t>
            </a:r>
            <a:endParaRPr b="0" i="0" u="none" cap="none" strike="noStrike">
              <a:solidFill>
                <a:srgbClr val="00286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5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Error Analysis</a:t>
            </a:r>
            <a:endParaRPr b="0" i="0" sz="4400" u="none" cap="none" strike="noStrike">
              <a:solidFill>
                <a:srgbClr val="002868"/>
              </a:solidFill>
              <a:latin typeface="Calibri"/>
              <a:ea typeface="Calibri"/>
              <a:cs typeface="Calibri"/>
              <a:sym typeface="Calibri"/>
            </a:endParaRPr>
          </a:p>
        </p:txBody>
      </p:sp>
      <p:sp>
        <p:nvSpPr>
          <p:cNvPr id="366" name="Google Shape;366;p58"/>
          <p:cNvSpPr txBox="1"/>
          <p:nvPr>
            <p:ph idx="1" type="body"/>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304800" lvl="0" marL="342900" marR="0" rtl="0" algn="l">
              <a:spcBef>
                <a:spcPts val="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One step</a:t>
            </a:r>
            <a:endParaRPr sz="1800"/>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Inductively:</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Geometric reduction (or amplification!)</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This is 'stationary iteration': every iteration step the same. Simple analysis, limited applicability</a:t>
            </a:r>
            <a:endParaRPr b="0" i="0" sz="1800" u="none" cap="none" strike="noStrike">
              <a:solidFill>
                <a:srgbClr val="002868"/>
              </a:solidFill>
              <a:latin typeface="Calibri"/>
              <a:ea typeface="Calibri"/>
              <a:cs typeface="Calibri"/>
              <a:sym typeface="Calibri"/>
            </a:endParaRPr>
          </a:p>
        </p:txBody>
      </p:sp>
      <p:pic>
        <p:nvPicPr>
          <p:cNvPr descr="Screen Shot 2013-04-04 at 1.11.47 PM.png" id="367" name="Google Shape;367;p58"/>
          <p:cNvPicPr preferRelativeResize="0"/>
          <p:nvPr/>
        </p:nvPicPr>
        <p:blipFill rotWithShape="1">
          <a:blip r:embed="rId3">
            <a:alphaModFix/>
          </a:blip>
          <a:srcRect b="0" l="0" r="0" t="0"/>
          <a:stretch/>
        </p:blipFill>
        <p:spPr>
          <a:xfrm>
            <a:off x="2057400" y="1162050"/>
            <a:ext cx="5143499" cy="1166950"/>
          </a:xfrm>
          <a:prstGeom prst="rect">
            <a:avLst/>
          </a:prstGeom>
          <a:noFill/>
          <a:ln>
            <a:noFill/>
          </a:ln>
        </p:spPr>
      </p:pic>
      <p:pic>
        <p:nvPicPr>
          <p:cNvPr descr="Screen Shot 2013-04-04 at 1.12.13 PM.png" id="368" name="Google Shape;368;p58"/>
          <p:cNvPicPr preferRelativeResize="0"/>
          <p:nvPr/>
        </p:nvPicPr>
        <p:blipFill rotWithShape="1">
          <a:blip r:embed="rId4">
            <a:alphaModFix/>
          </a:blip>
          <a:srcRect b="0" l="0" r="0" t="0"/>
          <a:stretch/>
        </p:blipFill>
        <p:spPr>
          <a:xfrm>
            <a:off x="2209800" y="2856458"/>
            <a:ext cx="4800599" cy="3506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Computationally</a:t>
            </a:r>
            <a:endParaRPr b="0" i="0" sz="4400" u="none" cap="none" strike="noStrike">
              <a:solidFill>
                <a:srgbClr val="002868"/>
              </a:solidFill>
              <a:latin typeface="Calibri"/>
              <a:ea typeface="Calibri"/>
              <a:cs typeface="Calibri"/>
              <a:sym typeface="Calibri"/>
            </a:endParaRPr>
          </a:p>
        </p:txBody>
      </p:sp>
      <p:sp>
        <p:nvSpPr>
          <p:cNvPr id="374" name="Google Shape;374;p59"/>
          <p:cNvSpPr txBox="1"/>
          <p:nvPr>
            <p:ph idx="1" type="body"/>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If   </a:t>
            </a:r>
            <a:r>
              <a:rPr b="0" i="1" lang="en" sz="2400" u="none" cap="none" strike="noStrike">
                <a:solidFill>
                  <a:schemeClr val="dk1"/>
                </a:solidFill>
                <a:latin typeface="Calibri"/>
                <a:ea typeface="Calibri"/>
                <a:cs typeface="Calibri"/>
                <a:sym typeface="Calibri"/>
              </a:rPr>
              <a:t>A = K -N</a:t>
            </a:r>
            <a:endParaRPr/>
          </a:p>
          <a:p>
            <a:pPr indent="0" lvl="0" marL="0" marR="0" rtl="0" algn="l">
              <a:spcBef>
                <a:spcPts val="480"/>
              </a:spcBef>
              <a:spcAft>
                <a:spcPts val="0"/>
              </a:spcAft>
              <a:buClr>
                <a:srgbClr val="002868"/>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then</a:t>
            </a:r>
            <a:r>
              <a:rPr b="0" i="0" lang="en" sz="2400" u="none" cap="none" strike="noStrike">
                <a:solidFill>
                  <a:schemeClr val="dk1"/>
                </a:solidFill>
                <a:latin typeface="Calibri"/>
                <a:ea typeface="Calibri"/>
                <a:cs typeface="Calibri"/>
                <a:sym typeface="Calibri"/>
              </a:rPr>
              <a:t>  </a:t>
            </a:r>
            <a:r>
              <a:rPr b="0" i="1" lang="en" sz="2400" u="none" cap="none" strike="noStrike">
                <a:solidFill>
                  <a:schemeClr val="dk1"/>
                </a:solidFill>
                <a:latin typeface="Calibri"/>
                <a:ea typeface="Calibri"/>
                <a:cs typeface="Calibri"/>
                <a:sym typeface="Calibri"/>
              </a:rPr>
              <a:t>Ax = b ⟹ Kx = Nx + b ⟹ Kx</a:t>
            </a:r>
            <a:r>
              <a:rPr b="0" baseline="-25000" i="1" lang="en" sz="2400" u="none" cap="none" strike="noStrike">
                <a:solidFill>
                  <a:schemeClr val="dk1"/>
                </a:solidFill>
                <a:latin typeface="Calibri"/>
                <a:ea typeface="Calibri"/>
                <a:cs typeface="Calibri"/>
                <a:sym typeface="Calibri"/>
              </a:rPr>
              <a:t>i+1</a:t>
            </a:r>
            <a:r>
              <a:rPr b="0" i="1" lang="en" sz="2400" u="none" cap="none" strike="noStrike">
                <a:solidFill>
                  <a:schemeClr val="dk1"/>
                </a:solidFill>
                <a:latin typeface="Calibri"/>
                <a:ea typeface="Calibri"/>
                <a:cs typeface="Calibri"/>
                <a:sym typeface="Calibri"/>
              </a:rPr>
              <a:t> = Nx</a:t>
            </a:r>
            <a:r>
              <a:rPr b="0" baseline="-25000" i="1" lang="en" sz="2400" u="none" cap="none" strike="noStrike">
                <a:solidFill>
                  <a:schemeClr val="dk1"/>
                </a:solidFill>
                <a:latin typeface="Calibri"/>
                <a:ea typeface="Calibri"/>
                <a:cs typeface="Calibri"/>
                <a:sym typeface="Calibri"/>
              </a:rPr>
              <a:t>i</a:t>
            </a:r>
            <a:r>
              <a:rPr b="0" i="1" lang="en" sz="2400" u="none" cap="none" strike="noStrike">
                <a:solidFill>
                  <a:schemeClr val="dk1"/>
                </a:solidFill>
                <a:latin typeface="Calibri"/>
                <a:ea typeface="Calibri"/>
                <a:cs typeface="Calibri"/>
                <a:sym typeface="Calibri"/>
              </a:rPr>
              <a:t> + b</a:t>
            </a:r>
            <a:br>
              <a:rPr b="0" i="1" lang="en" sz="2400" u="none" cap="none" strike="noStrike">
                <a:solidFill>
                  <a:schemeClr val="dk1"/>
                </a:solidFill>
                <a:latin typeface="Calibri"/>
                <a:ea typeface="Calibri"/>
                <a:cs typeface="Calibri"/>
                <a:sym typeface="Calibri"/>
              </a:rPr>
            </a:br>
            <a:endParaRPr b="0" i="1"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(because </a:t>
            </a:r>
            <a:r>
              <a:rPr b="0" i="1" lang="en" sz="2400" u="none" cap="none" strike="noStrike">
                <a:solidFill>
                  <a:schemeClr val="dk1"/>
                </a:solidFill>
                <a:latin typeface="Calibri"/>
                <a:ea typeface="Calibri"/>
                <a:cs typeface="Calibri"/>
                <a:sym typeface="Calibri"/>
              </a:rPr>
              <a:t>Kx = Nx +b </a:t>
            </a:r>
            <a:r>
              <a:rPr b="0" i="0" lang="en" sz="2400" u="none" cap="none" strike="noStrike">
                <a:solidFill>
                  <a:srgbClr val="002868"/>
                </a:solidFill>
                <a:latin typeface="Calibri"/>
                <a:ea typeface="Calibri"/>
                <a:cs typeface="Calibri"/>
                <a:sym typeface="Calibri"/>
              </a:rPr>
              <a:t>is a "fixed point" of an iteration)</a:t>
            </a:r>
            <a:endParaRPr b="0" i="0" sz="24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2400" u="none" cap="none" strike="noStrike">
                <a:solidFill>
                  <a:srgbClr val="002868"/>
                </a:solidFill>
                <a:latin typeface="Calibri"/>
                <a:ea typeface="Calibri"/>
                <a:cs typeface="Calibri"/>
                <a:sym typeface="Calibri"/>
              </a:rPr>
              <a:t>Equivalent to the above, and you don't actually need to form the residual</a:t>
            </a:r>
            <a:endParaRPr b="0" i="0" sz="2400" u="none" cap="none" strike="noStrike">
              <a:solidFill>
                <a:srgbClr val="00286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Choice of </a:t>
            </a:r>
            <a:r>
              <a:rPr b="0" i="1" lang="en" sz="4400" u="none" cap="none" strike="noStrike">
                <a:solidFill>
                  <a:srgbClr val="002868"/>
                </a:solidFill>
                <a:latin typeface="Calibri"/>
                <a:ea typeface="Calibri"/>
                <a:cs typeface="Calibri"/>
                <a:sym typeface="Calibri"/>
              </a:rPr>
              <a:t>K</a:t>
            </a:r>
            <a:endParaRPr b="0" i="1" sz="4400" u="none" cap="none" strike="noStrike">
              <a:solidFill>
                <a:srgbClr val="002868"/>
              </a:solidFill>
              <a:latin typeface="Calibri"/>
              <a:ea typeface="Calibri"/>
              <a:cs typeface="Calibri"/>
              <a:sym typeface="Calibri"/>
            </a:endParaRPr>
          </a:p>
        </p:txBody>
      </p:sp>
      <p:sp>
        <p:nvSpPr>
          <p:cNvPr id="381" name="Google Shape;381;p60"/>
          <p:cNvSpPr txBox="1"/>
          <p:nvPr>
            <p:ph idx="1" type="body"/>
          </p:nvPr>
        </p:nvSpPr>
        <p:spPr>
          <a:xfrm>
            <a:off x="457200" y="1197769"/>
            <a:ext cx="8229600" cy="3374400"/>
          </a:xfrm>
          <a:prstGeom prst="rect">
            <a:avLst/>
          </a:prstGeom>
          <a:noFill/>
          <a:ln>
            <a:noFill/>
          </a:ln>
        </p:spPr>
        <p:txBody>
          <a:bodyPr anchorCtr="0" anchor="t" bIns="45700" lIns="91425" spcFirstLastPara="1" rIns="91425" wrap="square" tIns="45700">
            <a:noAutofit/>
          </a:bodyPr>
          <a:lstStyle/>
          <a:p>
            <a:pPr indent="-304800" lvl="0" marL="342900" marR="0" rtl="0" algn="l">
              <a:spcBef>
                <a:spcPts val="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The closer </a:t>
            </a:r>
            <a:r>
              <a:rPr b="0" i="1" lang="en" sz="1800" u="none" cap="none" strike="noStrike">
                <a:solidFill>
                  <a:srgbClr val="000000"/>
                </a:solidFill>
                <a:latin typeface="Calibri"/>
                <a:ea typeface="Calibri"/>
                <a:cs typeface="Calibri"/>
                <a:sym typeface="Calibri"/>
              </a:rPr>
              <a:t>K</a:t>
            </a:r>
            <a:r>
              <a:rPr b="0" i="0" lang="en" sz="1800" u="none" cap="none" strike="noStrike">
                <a:solidFill>
                  <a:srgbClr val="002868"/>
                </a:solidFill>
                <a:latin typeface="Calibri"/>
                <a:ea typeface="Calibri"/>
                <a:cs typeface="Calibri"/>
                <a:sym typeface="Calibri"/>
              </a:rPr>
              <a:t> is to </a:t>
            </a:r>
            <a:r>
              <a:rPr b="0" i="1" lang="en" sz="1800" u="none" cap="none" strike="noStrike">
                <a:solidFill>
                  <a:srgbClr val="000000"/>
                </a:solidFill>
                <a:latin typeface="Calibri"/>
                <a:ea typeface="Calibri"/>
                <a:cs typeface="Calibri"/>
                <a:sym typeface="Calibri"/>
              </a:rPr>
              <a:t>A</a:t>
            </a:r>
            <a:r>
              <a:rPr b="0" i="0" lang="en" sz="1800" u="none" cap="none" strike="noStrike">
                <a:solidFill>
                  <a:srgbClr val="002868"/>
                </a:solidFill>
                <a:latin typeface="Calibri"/>
                <a:ea typeface="Calibri"/>
                <a:cs typeface="Calibri"/>
                <a:sym typeface="Calibri"/>
              </a:rPr>
              <a:t>, the faster the convergence</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Diagonal and lower triangular choice mentioned above: let</a:t>
            </a:r>
            <a:r>
              <a:rPr lang="en" sz="1800"/>
              <a:t> </a:t>
            </a:r>
            <a:r>
              <a:rPr b="0" i="1" lang="en" sz="1800" u="none" cap="none" strike="noStrike">
                <a:solidFill>
                  <a:srgbClr val="000000"/>
                </a:solidFill>
                <a:latin typeface="Calibri"/>
                <a:ea typeface="Calibri"/>
                <a:cs typeface="Calibri"/>
                <a:sym typeface="Calibri"/>
              </a:rPr>
              <a:t>A = D</a:t>
            </a:r>
            <a:r>
              <a:rPr b="0" baseline="-25000" i="1" lang="en" sz="1800" u="none" cap="none" strike="noStrike">
                <a:solidFill>
                  <a:srgbClr val="000000"/>
                </a:solidFill>
                <a:latin typeface="Calibri"/>
                <a:ea typeface="Calibri"/>
                <a:cs typeface="Calibri"/>
                <a:sym typeface="Calibri"/>
              </a:rPr>
              <a:t>A</a:t>
            </a:r>
            <a:r>
              <a:rPr b="0" i="1" lang="en" sz="1800" u="none" cap="none" strike="noStrike">
                <a:solidFill>
                  <a:srgbClr val="000000"/>
                </a:solidFill>
                <a:latin typeface="Calibri"/>
                <a:ea typeface="Calibri"/>
                <a:cs typeface="Calibri"/>
                <a:sym typeface="Calibri"/>
              </a:rPr>
              <a:t> + L</a:t>
            </a:r>
            <a:r>
              <a:rPr b="0" baseline="-25000" i="1" lang="en" sz="1800" u="none" cap="none" strike="noStrike">
                <a:solidFill>
                  <a:srgbClr val="000000"/>
                </a:solidFill>
                <a:latin typeface="Calibri"/>
                <a:ea typeface="Calibri"/>
                <a:cs typeface="Calibri"/>
                <a:sym typeface="Calibri"/>
              </a:rPr>
              <a:t>A</a:t>
            </a:r>
            <a:r>
              <a:rPr b="0" i="1" lang="en" sz="1800" u="none" cap="none" strike="noStrike">
                <a:solidFill>
                  <a:srgbClr val="000000"/>
                </a:solidFill>
                <a:latin typeface="Calibri"/>
                <a:ea typeface="Calibri"/>
                <a:cs typeface="Calibri"/>
                <a:sym typeface="Calibri"/>
              </a:rPr>
              <a:t> + U</a:t>
            </a:r>
            <a:r>
              <a:rPr b="0" baseline="-25000" i="1" lang="en" sz="1800" u="none" cap="none" strike="noStrike">
                <a:solidFill>
                  <a:srgbClr val="000000"/>
                </a:solidFill>
                <a:latin typeface="Calibri"/>
                <a:ea typeface="Calibri"/>
                <a:cs typeface="Calibri"/>
                <a:sym typeface="Calibri"/>
              </a:rPr>
              <a:t>A</a:t>
            </a:r>
            <a:endParaRPr b="0" baseline="-25000" i="1" sz="1800" u="none" cap="none" strike="noStrike">
              <a:solidFill>
                <a:srgbClr val="000000"/>
              </a:solidFill>
              <a:latin typeface="Calibri"/>
              <a:ea typeface="Calibri"/>
              <a:cs typeface="Calibri"/>
              <a:sym typeface="Calibri"/>
            </a:endParaRPr>
          </a:p>
          <a:p>
            <a:pPr indent="0" lvl="1" marL="400050" marR="0" rtl="0" algn="l">
              <a:spcBef>
                <a:spcPts val="480"/>
              </a:spcBef>
              <a:spcAft>
                <a:spcPts val="0"/>
              </a:spcAft>
              <a:buClr>
                <a:srgbClr val="002868"/>
              </a:buClr>
              <a:buSzPts val="2400"/>
              <a:buFont typeface="Arial"/>
              <a:buNone/>
            </a:pPr>
            <a:r>
              <a:rPr b="0" i="0" lang="en" sz="1800" u="none" cap="none" strike="noStrike">
                <a:solidFill>
                  <a:srgbClr val="002868"/>
                </a:solidFill>
                <a:latin typeface="Calibri"/>
                <a:ea typeface="Calibri"/>
                <a:cs typeface="Calibri"/>
                <a:sym typeface="Calibri"/>
              </a:rPr>
              <a:t>be a splitting into diagonal, lower triangular, upper triangular part, then</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Jacobi method: </a:t>
            </a:r>
            <a:r>
              <a:rPr b="0" i="1" lang="en" sz="1800" u="none" cap="none" strike="noStrike">
                <a:solidFill>
                  <a:srgbClr val="000000"/>
                </a:solidFill>
                <a:latin typeface="Calibri"/>
                <a:ea typeface="Calibri"/>
                <a:cs typeface="Calibri"/>
                <a:sym typeface="Calibri"/>
              </a:rPr>
              <a:t>K = D</a:t>
            </a:r>
            <a:r>
              <a:rPr b="0" baseline="-25000" i="1" lang="en" sz="1800" u="none" cap="none" strike="noStrike">
                <a:solidFill>
                  <a:srgbClr val="000000"/>
                </a:solidFill>
                <a:latin typeface="Calibri"/>
                <a:ea typeface="Calibri"/>
                <a:cs typeface="Calibri"/>
                <a:sym typeface="Calibri"/>
              </a:rPr>
              <a:t>A</a:t>
            </a:r>
            <a:r>
              <a:rPr b="0" i="0" lang="en" sz="1800" u="none" cap="none" strike="noStrike">
                <a:solidFill>
                  <a:srgbClr val="000000"/>
                </a:solidFill>
                <a:latin typeface="Calibri"/>
                <a:ea typeface="Calibri"/>
                <a:cs typeface="Calibri"/>
                <a:sym typeface="Calibri"/>
              </a:rPr>
              <a:t> </a:t>
            </a:r>
            <a:r>
              <a:rPr b="0" i="0" lang="en" sz="1800" u="none" cap="none" strike="noStrike">
                <a:solidFill>
                  <a:srgbClr val="002868"/>
                </a:solidFill>
                <a:latin typeface="Calibri"/>
                <a:ea typeface="Calibri"/>
                <a:cs typeface="Calibri"/>
                <a:sym typeface="Calibri"/>
              </a:rPr>
              <a:t>(diagonal part),</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Gauss-Seidel method: </a:t>
            </a:r>
            <a:r>
              <a:rPr b="0" i="1" lang="en" sz="1800" u="none" cap="none" strike="noStrike">
                <a:solidFill>
                  <a:srgbClr val="000000"/>
                </a:solidFill>
                <a:latin typeface="Calibri"/>
                <a:ea typeface="Calibri"/>
                <a:cs typeface="Calibri"/>
                <a:sym typeface="Calibri"/>
              </a:rPr>
              <a:t>K = D</a:t>
            </a:r>
            <a:r>
              <a:rPr b="0" baseline="-25000" i="1" lang="en" sz="1800" u="none" cap="none" strike="noStrike">
                <a:solidFill>
                  <a:srgbClr val="000000"/>
                </a:solidFill>
                <a:latin typeface="Calibri"/>
                <a:ea typeface="Calibri"/>
                <a:cs typeface="Calibri"/>
                <a:sym typeface="Calibri"/>
              </a:rPr>
              <a:t>A</a:t>
            </a:r>
            <a:r>
              <a:rPr b="0" i="1" lang="en" sz="1800" u="none" cap="none" strike="noStrike">
                <a:solidFill>
                  <a:srgbClr val="000000"/>
                </a:solidFill>
                <a:latin typeface="Calibri"/>
                <a:ea typeface="Calibri"/>
                <a:cs typeface="Calibri"/>
                <a:sym typeface="Calibri"/>
              </a:rPr>
              <a:t> + L</a:t>
            </a:r>
            <a:r>
              <a:rPr b="0" baseline="-25000" i="1" lang="en" sz="1800" u="none" cap="none" strike="noStrike">
                <a:solidFill>
                  <a:srgbClr val="000000"/>
                </a:solidFill>
                <a:latin typeface="Calibri"/>
                <a:ea typeface="Calibri"/>
                <a:cs typeface="Calibri"/>
                <a:sym typeface="Calibri"/>
              </a:rPr>
              <a:t>A</a:t>
            </a:r>
            <a:r>
              <a:rPr b="0" i="0" lang="en" sz="1800" u="none" cap="none" strike="noStrike">
                <a:solidFill>
                  <a:srgbClr val="000000"/>
                </a:solidFill>
                <a:latin typeface="Calibri"/>
                <a:ea typeface="Calibri"/>
                <a:cs typeface="Calibri"/>
                <a:sym typeface="Calibri"/>
              </a:rPr>
              <a:t> </a:t>
            </a:r>
            <a:r>
              <a:rPr b="0" i="0" lang="en" sz="1800" u="none" cap="none" strike="noStrike">
                <a:solidFill>
                  <a:srgbClr val="002868"/>
                </a:solidFill>
                <a:latin typeface="Calibri"/>
                <a:ea typeface="Calibri"/>
                <a:cs typeface="Calibri"/>
                <a:sym typeface="Calibri"/>
              </a:rPr>
              <a:t>(lower triangle, including diagonal)</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SOR method: </a:t>
            </a:r>
            <a:endParaRPr sz="1800"/>
          </a:p>
        </p:txBody>
      </p:sp>
      <p:pic>
        <p:nvPicPr>
          <p:cNvPr descr="Screen Shot 2013-04-04 at 12.54.30 PM.png" id="382" name="Google Shape;382;p60"/>
          <p:cNvPicPr preferRelativeResize="0"/>
          <p:nvPr/>
        </p:nvPicPr>
        <p:blipFill rotWithShape="1">
          <a:blip r:embed="rId3">
            <a:alphaModFix/>
          </a:blip>
          <a:srcRect b="0" l="0" r="0" t="0"/>
          <a:stretch/>
        </p:blipFill>
        <p:spPr>
          <a:xfrm>
            <a:off x="2197125" y="2868513"/>
            <a:ext cx="1428750" cy="39351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6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Jacobi in Pictures</a:t>
            </a:r>
            <a:endParaRPr b="0" i="0" sz="4400" u="none" cap="none" strike="noStrike">
              <a:solidFill>
                <a:srgbClr val="002868"/>
              </a:solidFill>
              <a:latin typeface="Calibri"/>
              <a:ea typeface="Calibri"/>
              <a:cs typeface="Calibri"/>
              <a:sym typeface="Calibri"/>
            </a:endParaRPr>
          </a:p>
        </p:txBody>
      </p:sp>
      <p:pic>
        <p:nvPicPr>
          <p:cNvPr descr="Screen Shot 2013-04-10 at 11.22.23 AM.png" id="388" name="Google Shape;388;p61"/>
          <p:cNvPicPr preferRelativeResize="0"/>
          <p:nvPr/>
        </p:nvPicPr>
        <p:blipFill rotWithShape="1">
          <a:blip r:embed="rId3">
            <a:alphaModFix/>
          </a:blip>
          <a:srcRect b="0" l="0" r="0" t="0"/>
          <a:stretch/>
        </p:blipFill>
        <p:spPr>
          <a:xfrm>
            <a:off x="1079825" y="1874625"/>
            <a:ext cx="6984349" cy="1580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62"/>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Jacobi Method </a:t>
            </a:r>
            <a:endParaRPr sz="4400">
              <a:solidFill>
                <a:srgbClr val="002868"/>
              </a:solidFill>
              <a:latin typeface="Calibri"/>
              <a:ea typeface="Calibri"/>
              <a:cs typeface="Calibri"/>
              <a:sym typeface="Calibri"/>
            </a:endParaRPr>
          </a:p>
        </p:txBody>
      </p:sp>
      <p:sp>
        <p:nvSpPr>
          <p:cNvPr id="394" name="Google Shape;394;p62"/>
          <p:cNvSpPr txBox="1"/>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0" lvl="0" marL="0" marR="0" rtl="0" algn="l">
              <a:lnSpc>
                <a:spcPct val="93333"/>
              </a:lnSpc>
              <a:spcBef>
                <a:spcPts val="0"/>
              </a:spcBef>
              <a:spcAft>
                <a:spcPts val="0"/>
              </a:spcAft>
              <a:buNone/>
            </a:pPr>
            <a:r>
              <a:rPr lang="en" sz="1800">
                <a:solidFill>
                  <a:srgbClr val="252525"/>
                </a:solidFill>
                <a:latin typeface="Helvetica Neue"/>
                <a:ea typeface="Helvetica Neue"/>
                <a:cs typeface="Helvetica Neue"/>
                <a:sym typeface="Helvetica Neue"/>
              </a:rPr>
              <a:t>Given a square system of </a:t>
            </a:r>
            <a:r>
              <a:rPr i="1" lang="en" sz="1800">
                <a:solidFill>
                  <a:srgbClr val="252525"/>
                </a:solidFill>
                <a:latin typeface="Helvetica Neue"/>
                <a:ea typeface="Helvetica Neue"/>
                <a:cs typeface="Helvetica Neue"/>
                <a:sym typeface="Helvetica Neue"/>
              </a:rPr>
              <a:t>n</a:t>
            </a:r>
            <a:r>
              <a:rPr lang="en" sz="1800">
                <a:solidFill>
                  <a:srgbClr val="252525"/>
                </a:solidFill>
                <a:latin typeface="Helvetica Neue"/>
                <a:ea typeface="Helvetica Neue"/>
                <a:cs typeface="Helvetica Neue"/>
                <a:sym typeface="Helvetica Neue"/>
              </a:rPr>
              <a:t> linear equations:</a:t>
            </a:r>
            <a:endParaRPr/>
          </a:p>
          <a:p>
            <a:pPr indent="0" lvl="0" marL="0" marR="0" rtl="0" algn="l">
              <a:lnSpc>
                <a:spcPct val="70000"/>
              </a:lnSpc>
              <a:spcBef>
                <a:spcPts val="1200"/>
              </a:spcBef>
              <a:spcAft>
                <a:spcPts val="0"/>
              </a:spcAft>
              <a:buNone/>
            </a:pPr>
            <a:r>
              <a:t/>
            </a:r>
            <a:endParaRPr sz="2400">
              <a:solidFill>
                <a:schemeClr val="dk1"/>
              </a:solidFill>
              <a:latin typeface="Cambria"/>
              <a:ea typeface="Cambria"/>
              <a:cs typeface="Cambria"/>
              <a:sym typeface="Cambria"/>
            </a:endParaRPr>
          </a:p>
          <a:p>
            <a:pPr indent="0" lvl="0" marL="243840" marR="0" rtl="0" algn="l">
              <a:lnSpc>
                <a:spcPct val="93333"/>
              </a:lnSpc>
              <a:spcBef>
                <a:spcPts val="1200"/>
              </a:spcBef>
              <a:spcAft>
                <a:spcPts val="0"/>
              </a:spcAft>
              <a:buNone/>
            </a:pPr>
            <a:r>
              <a:rPr lang="en" sz="1800">
                <a:solidFill>
                  <a:srgbClr val="252525"/>
                </a:solidFill>
                <a:latin typeface="Helvetica Neue"/>
                <a:ea typeface="Helvetica Neue"/>
                <a:cs typeface="Helvetica Neue"/>
                <a:sym typeface="Helvetica Neue"/>
              </a:rPr>
              <a:t>where:</a:t>
            </a:r>
            <a:endParaRPr/>
          </a:p>
          <a:p>
            <a:pPr indent="0" lvl="0" marL="243840" marR="0" rtl="0" algn="l">
              <a:lnSpc>
                <a:spcPct val="70000"/>
              </a:lnSpc>
              <a:spcBef>
                <a:spcPts val="1200"/>
              </a:spcBef>
              <a:spcAft>
                <a:spcPts val="0"/>
              </a:spcAft>
              <a:buNone/>
            </a:pPr>
            <a:r>
              <a:t/>
            </a:r>
            <a:endParaRPr sz="2400">
              <a:solidFill>
                <a:schemeClr val="dk1"/>
              </a:solidFill>
              <a:latin typeface="Cambria"/>
              <a:ea typeface="Cambria"/>
              <a:cs typeface="Cambria"/>
              <a:sym typeface="Cambria"/>
            </a:endParaRPr>
          </a:p>
          <a:p>
            <a:pPr indent="0" lvl="0" marL="975360" marR="0" rtl="0" algn="l">
              <a:spcBef>
                <a:spcPts val="600"/>
              </a:spcBef>
              <a:spcAft>
                <a:spcPts val="0"/>
              </a:spcAft>
              <a:buNone/>
            </a:pPr>
            <a:r>
              <a:rPr lang="en" sz="1600">
                <a:solidFill>
                  <a:schemeClr val="dk1"/>
                </a:solidFill>
                <a:latin typeface="Times"/>
                <a:ea typeface="Times"/>
                <a:cs typeface="Times"/>
                <a:sym typeface="Times"/>
              </a:rPr>
              <a:t> </a:t>
            </a:r>
            <a:endParaRPr sz="2400">
              <a:solidFill>
                <a:schemeClr val="dk1"/>
              </a:solidFill>
              <a:latin typeface="Cambria"/>
              <a:ea typeface="Cambria"/>
              <a:cs typeface="Cambria"/>
              <a:sym typeface="Cambria"/>
            </a:endParaRPr>
          </a:p>
          <a:p>
            <a:pPr indent="0" lvl="0" marL="0" marR="0" rtl="0" algn="l">
              <a:spcBef>
                <a:spcPts val="0"/>
              </a:spcBef>
              <a:spcAft>
                <a:spcPts val="0"/>
              </a:spcAft>
              <a:buNone/>
            </a:pPr>
            <a:r>
              <a:rPr lang="en" sz="2400">
                <a:solidFill>
                  <a:schemeClr val="dk1"/>
                </a:solidFill>
                <a:latin typeface="Cambria"/>
                <a:ea typeface="Cambria"/>
                <a:cs typeface="Cambria"/>
                <a:sym typeface="Cambria"/>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mathbf x = \mathbf b" id="395" name="Google Shape;395;p62"/>
          <p:cNvPicPr preferRelativeResize="0"/>
          <p:nvPr/>
        </p:nvPicPr>
        <p:blipFill rotWithShape="1">
          <a:blip r:embed="rId3">
            <a:alphaModFix/>
          </a:blip>
          <a:srcRect b="0" l="0" r="0" t="0"/>
          <a:stretch/>
        </p:blipFill>
        <p:spPr>
          <a:xfrm>
            <a:off x="1994529" y="1589285"/>
            <a:ext cx="617220" cy="144780"/>
          </a:xfrm>
          <a:prstGeom prst="rect">
            <a:avLst/>
          </a:prstGeom>
          <a:noFill/>
          <a:ln>
            <a:noFill/>
          </a:ln>
        </p:spPr>
      </p:pic>
      <p:pic>
        <p:nvPicPr>
          <p:cNvPr descr="=\begin{bmatrix} a_{11} &amp; a_{12} &amp; \cdots &amp; a_{1n} \\ a_{21} &amp; a_{22} &amp; \cdots &amp; a_{2n} \\ \vdots &amp; \vdots &amp; \ddots &amp; \vdots \\a_{n1} &amp; a_{n2} &amp; \cdots &amp; a_{nn} \end{bmatrix}, \qquad  \mathbf{x} = \begin{bmatrix} x_{1} \\ x_2 \\ \vdots \\ x_n \end{bmatrix} , \qquad  \mathbf{b} = \begin{bmatrix} b_{1} \\ b_2 \\ \vdots \\ b_n \end{bmatrix}." id="396" name="Google Shape;396;p62"/>
          <p:cNvPicPr preferRelativeResize="0"/>
          <p:nvPr/>
        </p:nvPicPr>
        <p:blipFill rotWithShape="1">
          <a:blip r:embed="rId4">
            <a:alphaModFix/>
          </a:blip>
          <a:srcRect b="0" l="0" r="0" t="0"/>
          <a:stretch/>
        </p:blipFill>
        <p:spPr>
          <a:xfrm>
            <a:off x="1442720" y="2640965"/>
            <a:ext cx="4693920" cy="103632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3"/>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Jacobi Method </a:t>
            </a:r>
            <a:endParaRPr sz="4400">
              <a:solidFill>
                <a:srgbClr val="002868"/>
              </a:solidFill>
              <a:latin typeface="Calibri"/>
              <a:ea typeface="Calibri"/>
              <a:cs typeface="Calibri"/>
              <a:sym typeface="Calibri"/>
            </a:endParaRPr>
          </a:p>
        </p:txBody>
      </p:sp>
      <p:sp>
        <p:nvSpPr>
          <p:cNvPr id="402" name="Google Shape;402;p63"/>
          <p:cNvSpPr txBox="1"/>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0" lvl="0" marL="243840" marR="0" rtl="0" algn="l">
              <a:lnSpc>
                <a:spcPct val="70000"/>
              </a:lnSpc>
              <a:spcBef>
                <a:spcPts val="0"/>
              </a:spcBef>
              <a:spcAft>
                <a:spcPts val="0"/>
              </a:spcAft>
              <a:buNone/>
            </a:pPr>
            <a:r>
              <a:t/>
            </a:r>
            <a:endParaRPr sz="2400">
              <a:solidFill>
                <a:schemeClr val="dk1"/>
              </a:solidFill>
              <a:latin typeface="Cambria"/>
              <a:ea typeface="Cambria"/>
              <a:cs typeface="Cambria"/>
              <a:sym typeface="Cambria"/>
            </a:endParaRPr>
          </a:p>
          <a:p>
            <a:pPr indent="0" lvl="0" marL="975360" marR="0" rtl="0" algn="l">
              <a:spcBef>
                <a:spcPts val="600"/>
              </a:spcBef>
              <a:spcAft>
                <a:spcPts val="0"/>
              </a:spcAft>
              <a:buNone/>
            </a:pPr>
            <a:r>
              <a:rPr lang="en" sz="1600">
                <a:solidFill>
                  <a:schemeClr val="dk1"/>
                </a:solidFill>
                <a:latin typeface="Times"/>
                <a:ea typeface="Times"/>
                <a:cs typeface="Times"/>
                <a:sym typeface="Times"/>
              </a:rPr>
              <a:t> </a:t>
            </a:r>
            <a:endParaRPr sz="2400">
              <a:solidFill>
                <a:schemeClr val="dk1"/>
              </a:solidFill>
              <a:latin typeface="Cambria"/>
              <a:ea typeface="Cambria"/>
              <a:cs typeface="Cambria"/>
              <a:sym typeface="Cambria"/>
            </a:endParaRPr>
          </a:p>
          <a:p>
            <a:pPr indent="0" lvl="0" marL="0" marR="0" rtl="0" algn="l">
              <a:spcBef>
                <a:spcPts val="0"/>
              </a:spcBef>
              <a:spcAft>
                <a:spcPts val="0"/>
              </a:spcAft>
              <a:buNone/>
            </a:pPr>
            <a:r>
              <a:rPr lang="en" sz="2400">
                <a:solidFill>
                  <a:schemeClr val="dk1"/>
                </a:solidFill>
                <a:latin typeface="Cambria"/>
                <a:ea typeface="Cambria"/>
                <a:cs typeface="Cambria"/>
                <a:sym typeface="Cambria"/>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63"/>
          <p:cNvSpPr/>
          <p:nvPr/>
        </p:nvSpPr>
        <p:spPr>
          <a:xfrm>
            <a:off x="656167" y="1058583"/>
            <a:ext cx="79059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Then </a:t>
            </a:r>
            <a:r>
              <a:rPr i="1" lang="en" sz="1800">
                <a:solidFill>
                  <a:schemeClr val="dk1"/>
                </a:solidFill>
                <a:latin typeface="Calibri"/>
                <a:ea typeface="Calibri"/>
                <a:cs typeface="Calibri"/>
                <a:sym typeface="Calibri"/>
              </a:rPr>
              <a:t>A</a:t>
            </a:r>
            <a:r>
              <a:rPr lang="en" sz="1800">
                <a:solidFill>
                  <a:schemeClr val="dk1"/>
                </a:solidFill>
                <a:latin typeface="Calibri"/>
                <a:ea typeface="Calibri"/>
                <a:cs typeface="Calibri"/>
                <a:sym typeface="Calibri"/>
              </a:rPr>
              <a:t> can be decomposed into a diagonal component </a:t>
            </a:r>
            <a:r>
              <a:rPr i="1" lang="en" sz="1800">
                <a:solidFill>
                  <a:schemeClr val="dk1"/>
                </a:solidFill>
                <a:latin typeface="Calibri"/>
                <a:ea typeface="Calibri"/>
                <a:cs typeface="Calibri"/>
                <a:sym typeface="Calibri"/>
              </a:rPr>
              <a:t>D</a:t>
            </a:r>
            <a:r>
              <a:rPr lang="en" sz="1800">
                <a:solidFill>
                  <a:schemeClr val="dk1"/>
                </a:solidFill>
                <a:latin typeface="Calibri"/>
                <a:ea typeface="Calibri"/>
                <a:cs typeface="Calibri"/>
                <a:sym typeface="Calibri"/>
              </a:rPr>
              <a:t>, and the remainder </a:t>
            </a:r>
            <a:r>
              <a:rPr i="1" lang="en" sz="1800">
                <a:solidFill>
                  <a:schemeClr val="dk1"/>
                </a:solidFill>
                <a:latin typeface="Calibri"/>
                <a:ea typeface="Calibri"/>
                <a:cs typeface="Calibri"/>
                <a:sym typeface="Calibri"/>
              </a:rPr>
              <a:t>R</a:t>
            </a:r>
            <a:r>
              <a:rPr lang="en" sz="1800">
                <a:solidFill>
                  <a:schemeClr val="dk1"/>
                </a:solidFill>
                <a:latin typeface="Calibri"/>
                <a:ea typeface="Calibri"/>
                <a:cs typeface="Calibri"/>
                <a:sym typeface="Calibri"/>
              </a:rPr>
              <a:t>:</a:t>
            </a:r>
            <a:endParaRPr/>
          </a:p>
        </p:txBody>
      </p:sp>
      <p:pic>
        <p:nvPicPr>
          <p:cNvPr descr="=D+R \qquad \text{where} \qquad D = \begin{bmatrix} a_{11} &amp; 0 &amp; \cdots &amp; 0 \\ 0 &amp; a_{22} &amp; \cdots &amp; 0 \\ \vdots &amp; \vdots &amp; \ddots &amp; \vdots \\0 &amp; 0 &amp; \cdots &amp; a_{nn} \end{bmatrix} \text{ and } R = \begin{bmatrix} 0 &amp; a_{12} &amp; \cdots &amp; a_{1n} \\ a_{21} &amp; 0 &amp; \cdots &amp; a_{2n} \\ \vdots &amp; \vdots &amp; \ddots &amp; \vdots \\ a_{n1} &amp; a_{n2} &amp; \cdots &amp; 0 \end{bmatrix}. " id="404" name="Google Shape;404;p63"/>
          <p:cNvPicPr preferRelativeResize="0"/>
          <p:nvPr/>
        </p:nvPicPr>
        <p:blipFill rotWithShape="1">
          <a:blip r:embed="rId3">
            <a:alphaModFix/>
          </a:blip>
          <a:srcRect b="0" l="0" r="0" t="0"/>
          <a:stretch/>
        </p:blipFill>
        <p:spPr>
          <a:xfrm>
            <a:off x="1066800" y="1535430"/>
            <a:ext cx="6789420" cy="10363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64"/>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Jacobi Method </a:t>
            </a:r>
            <a:endParaRPr sz="4400">
              <a:solidFill>
                <a:srgbClr val="002868"/>
              </a:solidFill>
              <a:latin typeface="Calibri"/>
              <a:ea typeface="Calibri"/>
              <a:cs typeface="Calibri"/>
              <a:sym typeface="Calibri"/>
            </a:endParaRPr>
          </a:p>
        </p:txBody>
      </p:sp>
      <p:sp>
        <p:nvSpPr>
          <p:cNvPr id="410" name="Google Shape;410;p64"/>
          <p:cNvSpPr/>
          <p:nvPr/>
        </p:nvSpPr>
        <p:spPr>
          <a:xfrm>
            <a:off x="984256" y="1095391"/>
            <a:ext cx="42327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The solution is then obtained iteratively via</a:t>
            </a:r>
            <a:endParaRPr/>
          </a:p>
        </p:txBody>
      </p:sp>
      <p:pic>
        <p:nvPicPr>
          <p:cNvPr descr="\mathbf{x}^{(k+1)} = D^{-1} (\mathbf{b} - R \mathbf{x}^{(k)}), " id="411" name="Google Shape;411;p64"/>
          <p:cNvPicPr preferRelativeResize="0"/>
          <p:nvPr/>
        </p:nvPicPr>
        <p:blipFill rotWithShape="1">
          <a:blip r:embed="rId3">
            <a:alphaModFix/>
          </a:blip>
          <a:srcRect b="0" l="0" r="0" t="0"/>
          <a:stretch/>
        </p:blipFill>
        <p:spPr>
          <a:xfrm>
            <a:off x="2364660" y="1520540"/>
            <a:ext cx="2042160" cy="236220"/>
          </a:xfrm>
          <a:prstGeom prst="rect">
            <a:avLst/>
          </a:prstGeom>
          <a:noFill/>
          <a:ln>
            <a:noFill/>
          </a:ln>
        </p:spPr>
      </p:pic>
      <p:pic>
        <p:nvPicPr>
          <p:cNvPr id="412" name="Google Shape;412;p64"/>
          <p:cNvPicPr preferRelativeResize="0"/>
          <p:nvPr/>
        </p:nvPicPr>
        <p:blipFill rotWithShape="1">
          <a:blip r:embed="rId4">
            <a:alphaModFix/>
          </a:blip>
          <a:srcRect b="0" l="0" r="0" t="0"/>
          <a:stretch/>
        </p:blipFill>
        <p:spPr>
          <a:xfrm>
            <a:off x="2182117" y="1947950"/>
            <a:ext cx="4114800" cy="219075"/>
          </a:xfrm>
          <a:prstGeom prst="rect">
            <a:avLst/>
          </a:prstGeom>
          <a:noFill/>
          <a:ln>
            <a:noFill/>
          </a:ln>
        </p:spPr>
      </p:pic>
      <p:pic>
        <p:nvPicPr>
          <p:cNvPr id="413" name="Google Shape;413;p64"/>
          <p:cNvPicPr preferRelativeResize="0"/>
          <p:nvPr/>
        </p:nvPicPr>
        <p:blipFill rotWithShape="1">
          <a:blip r:embed="rId5">
            <a:alphaModFix/>
          </a:blip>
          <a:srcRect b="0" l="0" r="0" t="0"/>
          <a:stretch/>
        </p:blipFill>
        <p:spPr>
          <a:xfrm>
            <a:off x="1648434" y="2231275"/>
            <a:ext cx="4114800" cy="276225"/>
          </a:xfrm>
          <a:prstGeom prst="rect">
            <a:avLst/>
          </a:prstGeom>
          <a:noFill/>
          <a:ln>
            <a:noFill/>
          </a:ln>
        </p:spPr>
      </p:pic>
      <p:pic>
        <p:nvPicPr>
          <p:cNvPr descr="x^{(k+1)}_i  = \frac{1}{a_{ii}} \left(b_i -\sum_{j\ne i}a_{ij}x^{(k)}_j\right),\quad i=1,2,\ldots,n. " id="414" name="Google Shape;414;p64"/>
          <p:cNvPicPr preferRelativeResize="0"/>
          <p:nvPr/>
        </p:nvPicPr>
        <p:blipFill rotWithShape="1">
          <a:blip r:embed="rId6">
            <a:alphaModFix/>
          </a:blip>
          <a:srcRect b="0" l="0" r="0" t="0"/>
          <a:stretch/>
        </p:blipFill>
        <p:spPr>
          <a:xfrm>
            <a:off x="2021840" y="2647950"/>
            <a:ext cx="3825240" cy="579120"/>
          </a:xfrm>
          <a:prstGeom prst="rect">
            <a:avLst/>
          </a:prstGeom>
          <a:noFill/>
          <a:ln>
            <a:noFill/>
          </a:ln>
        </p:spPr>
      </p:pic>
      <p:sp>
        <p:nvSpPr>
          <p:cNvPr id="415" name="Google Shape;415;p64"/>
          <p:cNvSpPr/>
          <p:nvPr/>
        </p:nvSpPr>
        <p:spPr>
          <a:xfrm>
            <a:off x="984250" y="3400107"/>
            <a:ext cx="7702500" cy="9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The computation of </a:t>
            </a:r>
            <a:r>
              <a:rPr i="1" lang="en" sz="1800">
                <a:solidFill>
                  <a:schemeClr val="dk1"/>
                </a:solidFill>
                <a:latin typeface="Calibri"/>
                <a:ea typeface="Calibri"/>
                <a:cs typeface="Calibri"/>
                <a:sym typeface="Calibri"/>
              </a:rPr>
              <a:t>x</a:t>
            </a:r>
            <a:r>
              <a:rPr baseline="-25000" i="1" lang="en" sz="1800">
                <a:solidFill>
                  <a:schemeClr val="dk1"/>
                </a:solidFill>
                <a:latin typeface="Calibri"/>
                <a:ea typeface="Calibri"/>
                <a:cs typeface="Calibri"/>
                <a:sym typeface="Calibri"/>
              </a:rPr>
              <a:t>i</a:t>
            </a:r>
            <a:r>
              <a:rPr baseline="30000" lang="en" sz="1800">
                <a:solidFill>
                  <a:schemeClr val="dk1"/>
                </a:solidFill>
                <a:latin typeface="Calibri"/>
                <a:ea typeface="Calibri"/>
                <a:cs typeface="Calibri"/>
                <a:sym typeface="Calibri"/>
              </a:rPr>
              <a:t>(</a:t>
            </a:r>
            <a:r>
              <a:rPr baseline="30000" i="1" lang="en" sz="1800">
                <a:solidFill>
                  <a:schemeClr val="dk1"/>
                </a:solidFill>
                <a:latin typeface="Calibri"/>
                <a:ea typeface="Calibri"/>
                <a:cs typeface="Calibri"/>
                <a:sym typeface="Calibri"/>
              </a:rPr>
              <a:t>k</a:t>
            </a:r>
            <a:r>
              <a:rPr baseline="30000" lang="en" sz="1800">
                <a:solidFill>
                  <a:schemeClr val="dk1"/>
                </a:solidFill>
                <a:latin typeface="Calibri"/>
                <a:ea typeface="Calibri"/>
                <a:cs typeface="Calibri"/>
                <a:sym typeface="Calibri"/>
              </a:rPr>
              <a:t>+1)</a:t>
            </a:r>
            <a:r>
              <a:rPr lang="en" sz="1800">
                <a:solidFill>
                  <a:schemeClr val="dk1"/>
                </a:solidFill>
                <a:latin typeface="Calibri"/>
                <a:ea typeface="Calibri"/>
                <a:cs typeface="Calibri"/>
                <a:sym typeface="Calibri"/>
              </a:rPr>
              <a:t> requires each element in </a:t>
            </a:r>
            <a:r>
              <a:rPr b="1" lang="en" sz="1800">
                <a:solidFill>
                  <a:schemeClr val="dk1"/>
                </a:solidFill>
                <a:latin typeface="Calibri"/>
                <a:ea typeface="Calibri"/>
                <a:cs typeface="Calibri"/>
                <a:sym typeface="Calibri"/>
              </a:rPr>
              <a:t>x</a:t>
            </a:r>
            <a:r>
              <a:rPr baseline="30000" lang="en" sz="1800">
                <a:solidFill>
                  <a:schemeClr val="dk1"/>
                </a:solidFill>
                <a:latin typeface="Calibri"/>
                <a:ea typeface="Calibri"/>
                <a:cs typeface="Calibri"/>
                <a:sym typeface="Calibri"/>
              </a:rPr>
              <a:t>(</a:t>
            </a:r>
            <a:r>
              <a:rPr baseline="30000" i="1" lang="en" sz="1800">
                <a:solidFill>
                  <a:schemeClr val="dk1"/>
                </a:solidFill>
                <a:latin typeface="Calibri"/>
                <a:ea typeface="Calibri"/>
                <a:cs typeface="Calibri"/>
                <a:sym typeface="Calibri"/>
              </a:rPr>
              <a:t>k</a:t>
            </a:r>
            <a:r>
              <a:rPr baseline="30000" lang="en" sz="1800">
                <a:solidFill>
                  <a:schemeClr val="dk1"/>
                </a:solidFill>
                <a:latin typeface="Calibri"/>
                <a:ea typeface="Calibri"/>
                <a:cs typeface="Calibri"/>
                <a:sym typeface="Calibri"/>
              </a:rPr>
              <a:t>)</a:t>
            </a:r>
            <a:r>
              <a:rPr lang="en" sz="1800">
                <a:solidFill>
                  <a:schemeClr val="dk1"/>
                </a:solidFill>
                <a:latin typeface="Calibri"/>
                <a:ea typeface="Calibri"/>
                <a:cs typeface="Calibri"/>
                <a:sym typeface="Calibri"/>
              </a:rPr>
              <a:t> except itself. Unlike the Gauss–Seidel method, we can't overwrite </a:t>
            </a:r>
            <a:r>
              <a:rPr i="1" lang="en" sz="1800">
                <a:solidFill>
                  <a:schemeClr val="dk1"/>
                </a:solidFill>
                <a:latin typeface="Calibri"/>
                <a:ea typeface="Calibri"/>
                <a:cs typeface="Calibri"/>
                <a:sym typeface="Calibri"/>
              </a:rPr>
              <a:t>x</a:t>
            </a:r>
            <a:r>
              <a:rPr baseline="-25000" i="1" lang="en" sz="1800">
                <a:solidFill>
                  <a:schemeClr val="dk1"/>
                </a:solidFill>
                <a:latin typeface="Calibri"/>
                <a:ea typeface="Calibri"/>
                <a:cs typeface="Calibri"/>
                <a:sym typeface="Calibri"/>
              </a:rPr>
              <a:t>i</a:t>
            </a:r>
            <a:r>
              <a:rPr baseline="30000" lang="en" sz="1800">
                <a:solidFill>
                  <a:schemeClr val="dk1"/>
                </a:solidFill>
                <a:latin typeface="Calibri"/>
                <a:ea typeface="Calibri"/>
                <a:cs typeface="Calibri"/>
                <a:sym typeface="Calibri"/>
              </a:rPr>
              <a:t>(</a:t>
            </a:r>
            <a:r>
              <a:rPr baseline="30000" i="1" lang="en" sz="1800">
                <a:solidFill>
                  <a:schemeClr val="dk1"/>
                </a:solidFill>
                <a:latin typeface="Calibri"/>
                <a:ea typeface="Calibri"/>
                <a:cs typeface="Calibri"/>
                <a:sym typeface="Calibri"/>
              </a:rPr>
              <a:t>k</a:t>
            </a:r>
            <a:r>
              <a:rPr baseline="30000" lang="en" sz="1800">
                <a:solidFill>
                  <a:schemeClr val="dk1"/>
                </a:solidFill>
                <a:latin typeface="Calibri"/>
                <a:ea typeface="Calibri"/>
                <a:cs typeface="Calibri"/>
                <a:sym typeface="Calibri"/>
              </a:rPr>
              <a:t>)</a:t>
            </a:r>
            <a:r>
              <a:rPr lang="en" sz="1800">
                <a:solidFill>
                  <a:schemeClr val="dk1"/>
                </a:solidFill>
                <a:latin typeface="Calibri"/>
                <a:ea typeface="Calibri"/>
                <a:cs typeface="Calibri"/>
                <a:sym typeface="Calibri"/>
              </a:rPr>
              <a:t> with </a:t>
            </a:r>
            <a:r>
              <a:rPr i="1" lang="en" sz="1800">
                <a:solidFill>
                  <a:schemeClr val="dk1"/>
                </a:solidFill>
                <a:latin typeface="Calibri"/>
                <a:ea typeface="Calibri"/>
                <a:cs typeface="Calibri"/>
                <a:sym typeface="Calibri"/>
              </a:rPr>
              <a:t>x</a:t>
            </a:r>
            <a:r>
              <a:rPr baseline="-25000" i="1" lang="en" sz="1800">
                <a:solidFill>
                  <a:schemeClr val="dk1"/>
                </a:solidFill>
                <a:latin typeface="Calibri"/>
                <a:ea typeface="Calibri"/>
                <a:cs typeface="Calibri"/>
                <a:sym typeface="Calibri"/>
              </a:rPr>
              <a:t>i</a:t>
            </a:r>
            <a:r>
              <a:rPr baseline="30000" lang="en" sz="1800">
                <a:solidFill>
                  <a:schemeClr val="dk1"/>
                </a:solidFill>
                <a:latin typeface="Calibri"/>
                <a:ea typeface="Calibri"/>
                <a:cs typeface="Calibri"/>
                <a:sym typeface="Calibri"/>
              </a:rPr>
              <a:t>(</a:t>
            </a:r>
            <a:r>
              <a:rPr baseline="30000" i="1" lang="en" sz="1800">
                <a:solidFill>
                  <a:schemeClr val="dk1"/>
                </a:solidFill>
                <a:latin typeface="Calibri"/>
                <a:ea typeface="Calibri"/>
                <a:cs typeface="Calibri"/>
                <a:sym typeface="Calibri"/>
              </a:rPr>
              <a:t>k</a:t>
            </a:r>
            <a:r>
              <a:rPr baseline="30000" lang="en" sz="1800">
                <a:solidFill>
                  <a:schemeClr val="dk1"/>
                </a:solidFill>
                <a:latin typeface="Calibri"/>
                <a:ea typeface="Calibri"/>
                <a:cs typeface="Calibri"/>
                <a:sym typeface="Calibri"/>
              </a:rPr>
              <a:t>+1)</a:t>
            </a:r>
            <a:r>
              <a:rPr lang="en" sz="1800">
                <a:solidFill>
                  <a:schemeClr val="dk1"/>
                </a:solidFill>
                <a:latin typeface="Calibri"/>
                <a:ea typeface="Calibri"/>
                <a:cs typeface="Calibri"/>
                <a:sym typeface="Calibri"/>
              </a:rPr>
              <a:t>, as that value will be needed by the rest of the computation. The minimum amount of storage is two vectors of size </a:t>
            </a:r>
            <a:r>
              <a:rPr i="1" lang="en" sz="1800">
                <a:solidFill>
                  <a:schemeClr val="dk1"/>
                </a:solidFill>
                <a:latin typeface="Calibri"/>
                <a:ea typeface="Calibri"/>
                <a:cs typeface="Calibri"/>
                <a:sym typeface="Calibri"/>
              </a:rPr>
              <a:t>n</a:t>
            </a:r>
            <a:r>
              <a:rPr lang="en" sz="1800">
                <a:solidFill>
                  <a:schemeClr val="dk1"/>
                </a:solidFill>
                <a:latin typeface="Calibri"/>
                <a:ea typeface="Calibri"/>
                <a:cs typeface="Calibri"/>
                <a:sym typeface="Calibri"/>
              </a:rPr>
              <a: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65"/>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Jacobi Method </a:t>
            </a:r>
            <a:endParaRPr sz="4400">
              <a:solidFill>
                <a:srgbClr val="002868"/>
              </a:solidFill>
              <a:latin typeface="Calibri"/>
              <a:ea typeface="Calibri"/>
              <a:cs typeface="Calibri"/>
              <a:sym typeface="Calibri"/>
            </a:endParaRPr>
          </a:p>
        </p:txBody>
      </p:sp>
      <p:sp>
        <p:nvSpPr>
          <p:cNvPr id="421" name="Google Shape;421;p65"/>
          <p:cNvSpPr/>
          <p:nvPr/>
        </p:nvSpPr>
        <p:spPr>
          <a:xfrm>
            <a:off x="349250" y="1063228"/>
            <a:ext cx="8794800" cy="48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65"/>
          <p:cNvSpPr txBox="1"/>
          <p:nvPr/>
        </p:nvSpPr>
        <p:spPr>
          <a:xfrm>
            <a:off x="783167" y="944562"/>
            <a:ext cx="8043300" cy="401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Calibri"/>
                <a:ea typeface="Calibri"/>
                <a:cs typeface="Calibri"/>
                <a:sym typeface="Calibri"/>
              </a:rPr>
              <a:t>Algorithm.</a:t>
            </a:r>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342900" marR="0" rtl="0" algn="l">
              <a:spcBef>
                <a:spcPts val="0"/>
              </a:spcBef>
              <a:spcAft>
                <a:spcPts val="0"/>
              </a:spcAft>
              <a:buClr>
                <a:schemeClr val="dk1"/>
              </a:buClr>
              <a:buSzPts val="1400"/>
              <a:buFont typeface="Arial"/>
              <a:buChar char="•"/>
            </a:pPr>
            <a:r>
              <a:rPr lang="en">
                <a:solidFill>
                  <a:schemeClr val="dk1"/>
                </a:solidFill>
                <a:latin typeface="Calibri"/>
                <a:ea typeface="Calibri"/>
                <a:cs typeface="Calibri"/>
                <a:sym typeface="Calibri"/>
              </a:rPr>
              <a:t>Choose your initial guess, x[0]</a:t>
            </a:r>
            <a:endParaRPr/>
          </a:p>
          <a:p>
            <a:pPr indent="-317500" lvl="0" marL="342900" marR="0" rtl="0" algn="l">
              <a:spcBef>
                <a:spcPts val="0"/>
              </a:spcBef>
              <a:spcAft>
                <a:spcPts val="0"/>
              </a:spcAft>
              <a:buClr>
                <a:schemeClr val="dk1"/>
              </a:buClr>
              <a:buSzPts val="1400"/>
              <a:buFont typeface="Arial"/>
              <a:buChar char="•"/>
            </a:pPr>
            <a:r>
              <a:rPr lang="en">
                <a:solidFill>
                  <a:schemeClr val="dk1"/>
                </a:solidFill>
                <a:latin typeface="Calibri"/>
                <a:ea typeface="Calibri"/>
                <a:cs typeface="Calibri"/>
                <a:sym typeface="Calibri"/>
              </a:rPr>
              <a:t>Start iterating, k=0</a:t>
            </a:r>
            <a:endParaRPr/>
          </a:p>
          <a:p>
            <a:pPr indent="-317500" lvl="1" marL="8001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While not converged do</a:t>
            </a:r>
            <a:endParaRPr/>
          </a:p>
          <a:p>
            <a:pPr indent="-317500" lvl="2" marL="12573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Start your i-loop (for i = 1 to n)</a:t>
            </a:r>
            <a:endParaRPr/>
          </a:p>
          <a:p>
            <a:pPr indent="-317500" lvl="3" marL="17145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sigma = 0</a:t>
            </a:r>
            <a:endParaRPr/>
          </a:p>
          <a:p>
            <a:pPr indent="-317500" lvl="4" marL="21717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Start your j-loop (for j = 1 to n)</a:t>
            </a:r>
            <a:endParaRPr/>
          </a:p>
          <a:p>
            <a:pPr indent="-317500" lvl="5" marL="26289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If j not equal to i</a:t>
            </a:r>
            <a:endParaRPr b="0" i="0" u="none" cap="none" strike="noStrike">
              <a:solidFill>
                <a:schemeClr val="dk1"/>
              </a:solidFill>
              <a:latin typeface="Calibri"/>
              <a:ea typeface="Calibri"/>
              <a:cs typeface="Calibri"/>
              <a:sym typeface="Calibri"/>
            </a:endParaRPr>
          </a:p>
          <a:p>
            <a:pPr indent="-317500" lvl="6" marL="30861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sigma = sigma + a[i][j] * x[j]</a:t>
            </a:r>
            <a:r>
              <a:rPr b="0" baseline="-25000" i="0" lang="en" u="none" cap="none" strike="noStrike">
                <a:solidFill>
                  <a:schemeClr val="dk1"/>
                </a:solidFill>
                <a:latin typeface="Calibri"/>
                <a:ea typeface="Calibri"/>
                <a:cs typeface="Calibri"/>
                <a:sym typeface="Calibri"/>
              </a:rPr>
              <a:t>k</a:t>
            </a:r>
            <a:endParaRPr/>
          </a:p>
          <a:p>
            <a:pPr indent="-317500" lvl="4" marL="21717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End j-loop</a:t>
            </a:r>
            <a:endParaRPr/>
          </a:p>
          <a:p>
            <a:pPr indent="-317500" lvl="3" marL="17145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x[i]</a:t>
            </a:r>
            <a:r>
              <a:rPr b="0" baseline="-25000" i="0" lang="en" u="none" cap="none" strike="noStrike">
                <a:solidFill>
                  <a:schemeClr val="dk1"/>
                </a:solidFill>
                <a:latin typeface="Calibri"/>
                <a:ea typeface="Calibri"/>
                <a:cs typeface="Calibri"/>
                <a:sym typeface="Calibri"/>
              </a:rPr>
              <a:t>k</a:t>
            </a:r>
            <a:r>
              <a:rPr b="0" i="0" lang="en" u="none" cap="none" strike="noStrike">
                <a:solidFill>
                  <a:schemeClr val="dk1"/>
                </a:solidFill>
                <a:latin typeface="Calibri"/>
                <a:ea typeface="Calibri"/>
                <a:cs typeface="Calibri"/>
                <a:sym typeface="Calibri"/>
              </a:rPr>
              <a:t> = (b[i] – sigma)/a[i][i]</a:t>
            </a:r>
            <a:endParaRPr/>
          </a:p>
          <a:p>
            <a:pPr indent="-317500" lvl="2" marL="12573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End i-loop</a:t>
            </a:r>
            <a:endParaRPr/>
          </a:p>
          <a:p>
            <a:pPr indent="-317500" lvl="1" marL="8001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Check for convergence</a:t>
            </a:r>
            <a:endParaRPr/>
          </a:p>
          <a:p>
            <a:pPr indent="-317500" lvl="0" marL="342900" marR="0" rtl="0" algn="l">
              <a:spcBef>
                <a:spcPts val="0"/>
              </a:spcBef>
              <a:spcAft>
                <a:spcPts val="0"/>
              </a:spcAft>
              <a:buClr>
                <a:schemeClr val="dk1"/>
              </a:buClr>
              <a:buSzPts val="1400"/>
              <a:buFont typeface="Arial"/>
              <a:buChar char="•"/>
            </a:pPr>
            <a:r>
              <a:rPr lang="en">
                <a:solidFill>
                  <a:schemeClr val="dk1"/>
                </a:solidFill>
                <a:latin typeface="Calibri"/>
                <a:ea typeface="Calibri"/>
                <a:cs typeface="Calibri"/>
                <a:sym typeface="Calibri"/>
              </a:rPr>
              <a:t>Iterate k, ie. k = k+1</a:t>
            </a:r>
            <a:endParaRPr>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Sequential Algorithm</a:t>
            </a:r>
            <a:endParaRPr/>
          </a:p>
        </p:txBody>
      </p:sp>
      <p:sp>
        <p:nvSpPr>
          <p:cNvPr id="154" name="Google Shape;154;p30"/>
          <p:cNvSpPr txBox="1"/>
          <p:nvPr>
            <p:ph idx="1" type="body"/>
          </p:nvPr>
        </p:nvSpPr>
        <p:spPr>
          <a:xfrm>
            <a:off x="311700" y="1152475"/>
            <a:ext cx="8520600" cy="19188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2400"/>
              <a:t>A Monte Carlo algorithm for approximating π uniformly generates the points in the square [-1, 1] x [-1, 1]. Then it counts the points which lie in the inside of the unit circle.</a:t>
            </a:r>
            <a:endParaRPr sz="2400"/>
          </a:p>
        </p:txBody>
      </p:sp>
      <p:pic>
        <p:nvPicPr>
          <p:cNvPr id="155" name="Google Shape;155;p30"/>
          <p:cNvPicPr preferRelativeResize="0"/>
          <p:nvPr/>
        </p:nvPicPr>
        <p:blipFill>
          <a:blip r:embed="rId3">
            <a:alphaModFix/>
          </a:blip>
          <a:stretch>
            <a:fillRect/>
          </a:stretch>
        </p:blipFill>
        <p:spPr>
          <a:xfrm>
            <a:off x="3565613" y="2746375"/>
            <a:ext cx="2012756" cy="201275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66"/>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What about the Lower and Upper Triangles? </a:t>
            </a:r>
            <a:endParaRPr sz="4400">
              <a:solidFill>
                <a:srgbClr val="002868"/>
              </a:solidFill>
              <a:latin typeface="Calibri"/>
              <a:ea typeface="Calibri"/>
              <a:cs typeface="Calibri"/>
              <a:sym typeface="Calibri"/>
            </a:endParaRPr>
          </a:p>
        </p:txBody>
      </p:sp>
      <p:sp>
        <p:nvSpPr>
          <p:cNvPr id="428" name="Google Shape;428;p66"/>
          <p:cNvSpPr/>
          <p:nvPr/>
        </p:nvSpPr>
        <p:spPr>
          <a:xfrm>
            <a:off x="349250" y="1215628"/>
            <a:ext cx="8794800" cy="318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If we write D, L, and U for the diagonal, strict lower triangular and strict upper triangular and parts of A, respectively,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then Jacobi’s Method can be written in matrix-vector notation as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so that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29" name="Google Shape;429;p66"/>
          <p:cNvPicPr preferRelativeResize="0"/>
          <p:nvPr/>
        </p:nvPicPr>
        <p:blipFill rotWithShape="1">
          <a:blip r:embed="rId3">
            <a:alphaModFix/>
          </a:blip>
          <a:srcRect b="0" l="0" r="0" t="0"/>
          <a:stretch/>
        </p:blipFill>
        <p:spPr>
          <a:xfrm>
            <a:off x="1308100" y="2038350"/>
            <a:ext cx="4886325" cy="990600"/>
          </a:xfrm>
          <a:prstGeom prst="rect">
            <a:avLst/>
          </a:prstGeom>
          <a:noFill/>
          <a:ln>
            <a:noFill/>
          </a:ln>
        </p:spPr>
      </p:pic>
      <p:pic>
        <p:nvPicPr>
          <p:cNvPr id="430" name="Google Shape;430;p66"/>
          <p:cNvPicPr preferRelativeResize="0"/>
          <p:nvPr/>
        </p:nvPicPr>
        <p:blipFill rotWithShape="1">
          <a:blip r:embed="rId4">
            <a:alphaModFix/>
          </a:blip>
          <a:srcRect b="0" l="0" r="0" t="0"/>
          <a:stretch/>
        </p:blipFill>
        <p:spPr>
          <a:xfrm>
            <a:off x="3007783" y="3814763"/>
            <a:ext cx="1876425" cy="209550"/>
          </a:xfrm>
          <a:prstGeom prst="rect">
            <a:avLst/>
          </a:prstGeom>
          <a:noFill/>
          <a:ln>
            <a:noFill/>
          </a:ln>
        </p:spPr>
      </p:pic>
      <p:pic>
        <p:nvPicPr>
          <p:cNvPr id="431" name="Google Shape;431;p66"/>
          <p:cNvPicPr preferRelativeResize="0"/>
          <p:nvPr/>
        </p:nvPicPr>
        <p:blipFill rotWithShape="1">
          <a:blip r:embed="rId5">
            <a:alphaModFix/>
          </a:blip>
          <a:srcRect b="0" l="0" r="0" t="0"/>
          <a:stretch/>
        </p:blipFill>
        <p:spPr>
          <a:xfrm>
            <a:off x="2971800" y="4476750"/>
            <a:ext cx="2390775" cy="209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6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GS in Pictures</a:t>
            </a:r>
            <a:endParaRPr b="0" i="0" sz="4400" u="none" cap="none" strike="noStrike">
              <a:solidFill>
                <a:srgbClr val="002868"/>
              </a:solidFill>
              <a:latin typeface="Calibri"/>
              <a:ea typeface="Calibri"/>
              <a:cs typeface="Calibri"/>
              <a:sym typeface="Calibri"/>
            </a:endParaRPr>
          </a:p>
        </p:txBody>
      </p:sp>
      <p:pic>
        <p:nvPicPr>
          <p:cNvPr descr="Screen Shot 2013-04-10 at 11.26.33 AM.png" id="437" name="Google Shape;437;p67"/>
          <p:cNvPicPr preferRelativeResize="0"/>
          <p:nvPr/>
        </p:nvPicPr>
        <p:blipFill rotWithShape="1">
          <a:blip r:embed="rId3">
            <a:alphaModFix/>
          </a:blip>
          <a:srcRect b="0" l="0" r="0" t="0"/>
          <a:stretch/>
        </p:blipFill>
        <p:spPr>
          <a:xfrm>
            <a:off x="1371600" y="1771650"/>
            <a:ext cx="6505899" cy="1741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68"/>
          <p:cNvSpPr txBox="1"/>
          <p:nvPr>
            <p:ph type="title"/>
          </p:nvPr>
        </p:nvSpPr>
        <p:spPr>
          <a:xfrm>
            <a:off x="457200" y="0"/>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Gauss-Seidel</a:t>
            </a:r>
            <a:endParaRPr b="0" i="0" sz="4400" u="none" cap="none" strike="noStrike">
              <a:solidFill>
                <a:srgbClr val="002868"/>
              </a:solidFill>
              <a:latin typeface="Calibri"/>
              <a:ea typeface="Calibri"/>
              <a:cs typeface="Calibri"/>
              <a:sym typeface="Calibri"/>
            </a:endParaRPr>
          </a:p>
        </p:txBody>
      </p:sp>
      <p:sp>
        <p:nvSpPr>
          <p:cNvPr id="443" name="Google Shape;443;p68"/>
          <p:cNvSpPr txBox="1"/>
          <p:nvPr>
            <p:ph idx="1" type="body"/>
          </p:nvPr>
        </p:nvSpPr>
        <p:spPr>
          <a:xfrm>
            <a:off x="457200" y="713184"/>
            <a:ext cx="8229600" cy="337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2000"/>
              <a:buFont typeface="Arial"/>
              <a:buNone/>
            </a:pPr>
            <a:r>
              <a:rPr b="0" i="1" lang="en" sz="1800" u="none" cap="none" strike="noStrike">
                <a:solidFill>
                  <a:srgbClr val="000000"/>
                </a:solidFill>
                <a:latin typeface="Calibri"/>
                <a:ea typeface="Calibri"/>
                <a:cs typeface="Calibri"/>
                <a:sym typeface="Calibri"/>
              </a:rPr>
              <a:t>K = D</a:t>
            </a:r>
            <a:r>
              <a:rPr b="0" baseline="-25000" i="1" lang="en" sz="1800" u="none" cap="none" strike="noStrike">
                <a:solidFill>
                  <a:srgbClr val="000000"/>
                </a:solidFill>
                <a:latin typeface="Calibri"/>
                <a:ea typeface="Calibri"/>
                <a:cs typeface="Calibri"/>
                <a:sym typeface="Calibri"/>
              </a:rPr>
              <a:t>A </a:t>
            </a:r>
            <a:r>
              <a:rPr b="0" i="1" lang="en" sz="1800" u="none" cap="none" strike="noStrike">
                <a:solidFill>
                  <a:srgbClr val="000000"/>
                </a:solidFill>
                <a:latin typeface="Calibri"/>
                <a:ea typeface="Calibri"/>
                <a:cs typeface="Calibri"/>
                <a:sym typeface="Calibri"/>
              </a:rPr>
              <a:t>+ L</a:t>
            </a:r>
            <a:r>
              <a:rPr b="0" baseline="-25000" i="1" lang="en" sz="1800" u="none" cap="none" strike="noStrike">
                <a:solidFill>
                  <a:srgbClr val="000000"/>
                </a:solidFill>
                <a:latin typeface="Calibri"/>
                <a:ea typeface="Calibri"/>
                <a:cs typeface="Calibri"/>
                <a:sym typeface="Calibri"/>
              </a:rPr>
              <a:t>A</a:t>
            </a:r>
            <a:endParaRPr b="0" baseline="-25000" i="1" sz="1800" u="none" cap="none" strike="noStrike">
              <a:solidFill>
                <a:srgbClr val="000000"/>
              </a:solidFill>
              <a:latin typeface="Calibri"/>
              <a:ea typeface="Calibri"/>
              <a:cs typeface="Calibri"/>
              <a:sym typeface="Calibri"/>
            </a:endParaRPr>
          </a:p>
          <a:p>
            <a:pPr indent="0" lvl="0" marL="0" marR="0" rtl="0" algn="l">
              <a:spcBef>
                <a:spcPts val="400"/>
              </a:spcBef>
              <a:spcAft>
                <a:spcPts val="0"/>
              </a:spcAft>
              <a:buClr>
                <a:srgbClr val="002868"/>
              </a:buClr>
              <a:buSzPts val="2000"/>
              <a:buFont typeface="Arial"/>
              <a:buNone/>
            </a:pPr>
            <a:r>
              <a:rPr b="0" i="0" lang="en" sz="1800" u="none" cap="none" strike="noStrike">
                <a:solidFill>
                  <a:srgbClr val="002868"/>
                </a:solidFill>
                <a:latin typeface="Calibri"/>
                <a:ea typeface="Calibri"/>
                <a:cs typeface="Calibri"/>
                <a:sym typeface="Calibri"/>
              </a:rPr>
              <a:t>Algorithm:</a:t>
            </a:r>
            <a:endParaRPr b="0" i="0" sz="1800" u="none" cap="none" strike="noStrike">
              <a:solidFill>
                <a:srgbClr val="002868"/>
              </a:solidFill>
              <a:latin typeface="Calibri"/>
              <a:ea typeface="Calibri"/>
              <a:cs typeface="Calibri"/>
              <a:sym typeface="Calibri"/>
            </a:endParaRPr>
          </a:p>
          <a:p>
            <a:pPr indent="0" lvl="0" marL="0" marR="0" rtl="0" algn="l">
              <a:spcBef>
                <a:spcPts val="400"/>
              </a:spcBef>
              <a:spcAft>
                <a:spcPts val="0"/>
              </a:spcAft>
              <a:buClr>
                <a:srgbClr val="002868"/>
              </a:buClr>
              <a:buSzPts val="2000"/>
              <a:buFont typeface="Arial"/>
              <a:buNone/>
            </a:pPr>
            <a:r>
              <a:rPr b="0" i="1" lang="en" sz="1800" u="none" cap="none" strike="noStrike">
                <a:solidFill>
                  <a:srgbClr val="002868"/>
                </a:solidFill>
                <a:latin typeface="Calibri"/>
                <a:ea typeface="Calibri"/>
                <a:cs typeface="Calibri"/>
                <a:sym typeface="Calibri"/>
              </a:rPr>
              <a:t>for </a:t>
            </a:r>
            <a:r>
              <a:rPr b="0" i="1" lang="en" sz="1800" u="none" cap="none" strike="noStrike">
                <a:solidFill>
                  <a:srgbClr val="000000"/>
                </a:solidFill>
                <a:latin typeface="Calibri"/>
                <a:ea typeface="Calibri"/>
                <a:cs typeface="Calibri"/>
                <a:sym typeface="Calibri"/>
              </a:rPr>
              <a:t>k = 1</a:t>
            </a:r>
            <a:r>
              <a:rPr b="0" i="1" lang="en" sz="1800" u="none" cap="none" strike="noStrike">
                <a:solidFill>
                  <a:srgbClr val="002868"/>
                </a:solidFill>
                <a:latin typeface="Calibri"/>
                <a:ea typeface="Calibri"/>
                <a:cs typeface="Calibri"/>
                <a:sym typeface="Calibri"/>
              </a:rPr>
              <a:t>, ... until convergence, do:</a:t>
            </a:r>
            <a:endParaRPr sz="1800"/>
          </a:p>
          <a:p>
            <a:pPr indent="457200" lvl="0" marL="0" marR="0" rtl="0" algn="l">
              <a:spcBef>
                <a:spcPts val="400"/>
              </a:spcBef>
              <a:spcAft>
                <a:spcPts val="0"/>
              </a:spcAft>
              <a:buClr>
                <a:srgbClr val="002868"/>
              </a:buClr>
              <a:buSzPts val="2000"/>
              <a:buFont typeface="Arial"/>
              <a:buNone/>
            </a:pPr>
            <a:r>
              <a:rPr b="0" i="1" lang="en" sz="1800" u="none" cap="none" strike="noStrike">
                <a:solidFill>
                  <a:srgbClr val="002868"/>
                </a:solidFill>
                <a:latin typeface="Calibri"/>
                <a:ea typeface="Calibri"/>
                <a:cs typeface="Calibri"/>
                <a:sym typeface="Calibri"/>
              </a:rPr>
              <a:t>for </a:t>
            </a:r>
            <a:r>
              <a:rPr b="0" i="1" lang="en" sz="1800" u="none" cap="none" strike="noStrike">
                <a:solidFill>
                  <a:srgbClr val="000000"/>
                </a:solidFill>
                <a:latin typeface="Calibri"/>
                <a:ea typeface="Calibri"/>
                <a:cs typeface="Calibri"/>
                <a:sym typeface="Calibri"/>
              </a:rPr>
              <a:t>i = 1</a:t>
            </a:r>
            <a:r>
              <a:rPr b="0" i="1" lang="en" sz="1800" u="none" cap="none" strike="noStrike">
                <a:solidFill>
                  <a:srgbClr val="002868"/>
                </a:solidFill>
                <a:latin typeface="Calibri"/>
                <a:ea typeface="Calibri"/>
                <a:cs typeface="Calibri"/>
                <a:sym typeface="Calibri"/>
              </a:rPr>
              <a:t> ... </a:t>
            </a:r>
            <a:r>
              <a:rPr b="0" i="1" lang="en" sz="1800" u="none" cap="none" strike="noStrike">
                <a:solidFill>
                  <a:srgbClr val="000000"/>
                </a:solidFill>
                <a:latin typeface="Calibri"/>
                <a:ea typeface="Calibri"/>
                <a:cs typeface="Calibri"/>
                <a:sym typeface="Calibri"/>
              </a:rPr>
              <a:t>n</a:t>
            </a:r>
            <a:r>
              <a:rPr b="0" i="1" lang="en" sz="1800" u="none" cap="none" strike="noStrike">
                <a:solidFill>
                  <a:srgbClr val="002868"/>
                </a:solidFill>
                <a:latin typeface="Calibri"/>
                <a:ea typeface="Calibri"/>
                <a:cs typeface="Calibri"/>
                <a:sym typeface="Calibri"/>
              </a:rPr>
              <a:t>:</a:t>
            </a:r>
            <a:endParaRPr sz="1800"/>
          </a:p>
          <a:p>
            <a:pPr indent="0" lvl="0" marL="0" marR="0" rtl="0" algn="l">
              <a:spcBef>
                <a:spcPts val="400"/>
              </a:spcBef>
              <a:spcAft>
                <a:spcPts val="0"/>
              </a:spcAft>
              <a:buClr>
                <a:srgbClr val="002868"/>
              </a:buClr>
              <a:buSzPts val="2000"/>
              <a:buFont typeface="Arial"/>
              <a:buNone/>
            </a:pPr>
            <a:r>
              <a:t/>
            </a:r>
            <a:endParaRPr b="0" i="1" sz="1800" u="none" cap="none" strike="noStrike">
              <a:solidFill>
                <a:srgbClr val="002868"/>
              </a:solidFill>
              <a:latin typeface="Calibri"/>
              <a:ea typeface="Calibri"/>
              <a:cs typeface="Calibri"/>
              <a:sym typeface="Calibri"/>
            </a:endParaRPr>
          </a:p>
          <a:p>
            <a:pPr indent="0" lvl="0" marL="0" marR="0" rtl="0" algn="l">
              <a:spcBef>
                <a:spcPts val="400"/>
              </a:spcBef>
              <a:spcAft>
                <a:spcPts val="0"/>
              </a:spcAft>
              <a:buClr>
                <a:srgbClr val="002868"/>
              </a:buClr>
              <a:buSzPts val="2000"/>
              <a:buFont typeface="Arial"/>
              <a:buNone/>
            </a:pPr>
            <a:r>
              <a:t/>
            </a:r>
            <a:endParaRPr b="0" i="1" sz="1800" u="none" cap="none" strike="noStrike">
              <a:solidFill>
                <a:srgbClr val="002868"/>
              </a:solidFill>
              <a:latin typeface="Calibri"/>
              <a:ea typeface="Calibri"/>
              <a:cs typeface="Calibri"/>
              <a:sym typeface="Calibri"/>
            </a:endParaRPr>
          </a:p>
          <a:p>
            <a:pPr indent="0" lvl="0" marL="0" marR="0" rtl="0" algn="l">
              <a:spcBef>
                <a:spcPts val="400"/>
              </a:spcBef>
              <a:spcAft>
                <a:spcPts val="0"/>
              </a:spcAft>
              <a:buClr>
                <a:srgbClr val="002868"/>
              </a:buClr>
              <a:buSzPts val="2000"/>
              <a:buFont typeface="Arial"/>
              <a:buNone/>
            </a:pPr>
            <a:r>
              <a:t/>
            </a:r>
            <a:endParaRPr b="0" i="1" sz="1800" u="none" cap="none" strike="noStrike">
              <a:solidFill>
                <a:srgbClr val="002868"/>
              </a:solidFill>
              <a:latin typeface="Calibri"/>
              <a:ea typeface="Calibri"/>
              <a:cs typeface="Calibri"/>
              <a:sym typeface="Calibri"/>
            </a:endParaRPr>
          </a:p>
          <a:p>
            <a:pPr indent="0" lvl="0" marL="0" marR="0" rtl="0" algn="l">
              <a:spcBef>
                <a:spcPts val="400"/>
              </a:spcBef>
              <a:spcAft>
                <a:spcPts val="0"/>
              </a:spcAft>
              <a:buClr>
                <a:srgbClr val="002868"/>
              </a:buClr>
              <a:buSzPts val="2000"/>
              <a:buFont typeface="Arial"/>
              <a:buNone/>
            </a:pPr>
            <a:r>
              <a:rPr b="0" i="0" lang="en" sz="1800" u="none" cap="none" strike="noStrike">
                <a:solidFill>
                  <a:srgbClr val="002868"/>
                </a:solidFill>
                <a:latin typeface="Calibri"/>
                <a:ea typeface="Calibri"/>
                <a:cs typeface="Calibri"/>
                <a:sym typeface="Calibri"/>
              </a:rPr>
              <a:t>Implementation:</a:t>
            </a:r>
            <a:endParaRPr b="0" i="0" sz="1800" u="none" cap="none" strike="noStrike">
              <a:solidFill>
                <a:srgbClr val="002868"/>
              </a:solidFill>
              <a:latin typeface="Calibri"/>
              <a:ea typeface="Calibri"/>
              <a:cs typeface="Calibri"/>
              <a:sym typeface="Calibri"/>
            </a:endParaRPr>
          </a:p>
          <a:p>
            <a:pPr indent="0" lvl="0" marL="0" marR="0" rtl="0" algn="l">
              <a:spcBef>
                <a:spcPts val="400"/>
              </a:spcBef>
              <a:spcAft>
                <a:spcPts val="0"/>
              </a:spcAft>
              <a:buClr>
                <a:srgbClr val="002868"/>
              </a:buClr>
              <a:buSzPts val="2000"/>
              <a:buFont typeface="Arial"/>
              <a:buNone/>
            </a:pPr>
            <a:r>
              <a:rPr b="0" i="1" lang="en" sz="1800" u="none" cap="none" strike="noStrike">
                <a:solidFill>
                  <a:srgbClr val="002868"/>
                </a:solidFill>
                <a:latin typeface="Calibri"/>
                <a:ea typeface="Calibri"/>
                <a:cs typeface="Calibri"/>
                <a:sym typeface="Calibri"/>
              </a:rPr>
              <a:t>for </a:t>
            </a:r>
            <a:r>
              <a:rPr b="0" i="1" lang="en" sz="1800" u="none" cap="none" strike="noStrike">
                <a:solidFill>
                  <a:srgbClr val="000000"/>
                </a:solidFill>
                <a:latin typeface="Calibri"/>
                <a:ea typeface="Calibri"/>
                <a:cs typeface="Calibri"/>
                <a:sym typeface="Calibri"/>
              </a:rPr>
              <a:t>k = 1</a:t>
            </a:r>
            <a:r>
              <a:rPr b="0" i="1" lang="en" sz="1800" u="none" cap="none" strike="noStrike">
                <a:solidFill>
                  <a:srgbClr val="002868"/>
                </a:solidFill>
                <a:latin typeface="Calibri"/>
                <a:ea typeface="Calibri"/>
                <a:cs typeface="Calibri"/>
                <a:sym typeface="Calibri"/>
              </a:rPr>
              <a:t>, ... until convergence, do:</a:t>
            </a:r>
            <a:endParaRPr sz="1800"/>
          </a:p>
          <a:p>
            <a:pPr indent="0" lvl="0" marL="0" marR="0" rtl="0" algn="l">
              <a:spcBef>
                <a:spcPts val="400"/>
              </a:spcBef>
              <a:spcAft>
                <a:spcPts val="0"/>
              </a:spcAft>
              <a:buClr>
                <a:srgbClr val="002868"/>
              </a:buClr>
              <a:buSzPts val="2000"/>
              <a:buFont typeface="Arial"/>
              <a:buNone/>
            </a:pPr>
            <a:r>
              <a:rPr b="0" i="1" lang="en" sz="1800" u="none" cap="none" strike="noStrike">
                <a:solidFill>
                  <a:srgbClr val="002868"/>
                </a:solidFill>
                <a:latin typeface="Calibri"/>
                <a:ea typeface="Calibri"/>
                <a:cs typeface="Calibri"/>
                <a:sym typeface="Calibri"/>
              </a:rPr>
              <a:t>	for </a:t>
            </a:r>
            <a:r>
              <a:rPr b="0" i="1" lang="en" sz="1800" u="none" cap="none" strike="noStrike">
                <a:solidFill>
                  <a:srgbClr val="000000"/>
                </a:solidFill>
                <a:latin typeface="Calibri"/>
                <a:ea typeface="Calibri"/>
                <a:cs typeface="Calibri"/>
                <a:sym typeface="Calibri"/>
              </a:rPr>
              <a:t>i = 1</a:t>
            </a:r>
            <a:r>
              <a:rPr b="0" i="1" lang="en" sz="1800" u="none" cap="none" strike="noStrike">
                <a:solidFill>
                  <a:srgbClr val="002868"/>
                </a:solidFill>
                <a:latin typeface="Calibri"/>
                <a:ea typeface="Calibri"/>
                <a:cs typeface="Calibri"/>
                <a:sym typeface="Calibri"/>
              </a:rPr>
              <a:t> ... </a:t>
            </a:r>
            <a:r>
              <a:rPr b="0" i="1" lang="en" sz="1800" u="none" cap="none" strike="noStrike">
                <a:solidFill>
                  <a:srgbClr val="000000"/>
                </a:solidFill>
                <a:latin typeface="Calibri"/>
                <a:ea typeface="Calibri"/>
                <a:cs typeface="Calibri"/>
                <a:sym typeface="Calibri"/>
              </a:rPr>
              <a:t>n</a:t>
            </a:r>
            <a:r>
              <a:rPr b="0" i="1" lang="en" sz="1800" u="none" cap="none" strike="noStrike">
                <a:solidFill>
                  <a:srgbClr val="002868"/>
                </a:solidFill>
                <a:latin typeface="Calibri"/>
                <a:ea typeface="Calibri"/>
                <a:cs typeface="Calibri"/>
                <a:sym typeface="Calibri"/>
              </a:rPr>
              <a:t>:</a:t>
            </a:r>
            <a:endParaRPr sz="1800"/>
          </a:p>
          <a:p>
            <a:pPr indent="0" lvl="0" marL="0" marR="0" rtl="0" algn="l">
              <a:spcBef>
                <a:spcPts val="400"/>
              </a:spcBef>
              <a:spcAft>
                <a:spcPts val="0"/>
              </a:spcAft>
              <a:buClr>
                <a:srgbClr val="002868"/>
              </a:buClr>
              <a:buSzPts val="2000"/>
              <a:buFont typeface="Arial"/>
              <a:buNone/>
            </a:pPr>
            <a:r>
              <a:t/>
            </a:r>
            <a:endParaRPr b="0" i="0" sz="1800" u="none" cap="none" strike="noStrike">
              <a:solidFill>
                <a:srgbClr val="002868"/>
              </a:solidFill>
              <a:latin typeface="Calibri"/>
              <a:ea typeface="Calibri"/>
              <a:cs typeface="Calibri"/>
              <a:sym typeface="Calibri"/>
            </a:endParaRPr>
          </a:p>
          <a:p>
            <a:pPr indent="-215900" lvl="0" marL="342900" marR="0" rtl="0" algn="l">
              <a:spcBef>
                <a:spcPts val="400"/>
              </a:spcBef>
              <a:spcAft>
                <a:spcPts val="0"/>
              </a:spcAft>
              <a:buClr>
                <a:srgbClr val="002868"/>
              </a:buClr>
              <a:buSzPts val="2000"/>
              <a:buFont typeface="Arial"/>
              <a:buNone/>
            </a:pPr>
            <a:r>
              <a:t/>
            </a:r>
            <a:endParaRPr b="0" i="0" sz="1800" u="none" cap="none" strike="noStrike">
              <a:solidFill>
                <a:srgbClr val="002868"/>
              </a:solidFill>
              <a:latin typeface="Calibri"/>
              <a:ea typeface="Calibri"/>
              <a:cs typeface="Calibri"/>
              <a:sym typeface="Calibri"/>
            </a:endParaRPr>
          </a:p>
        </p:txBody>
      </p:sp>
      <p:pic>
        <p:nvPicPr>
          <p:cNvPr descr="Screen Shot 2013-04-10 at 11.24.15 AM.png" id="444" name="Google Shape;444;p68"/>
          <p:cNvPicPr preferRelativeResize="0"/>
          <p:nvPr/>
        </p:nvPicPr>
        <p:blipFill rotWithShape="1">
          <a:blip r:embed="rId3">
            <a:alphaModFix/>
          </a:blip>
          <a:srcRect b="0" l="0" r="0" t="0"/>
          <a:stretch/>
        </p:blipFill>
        <p:spPr>
          <a:xfrm>
            <a:off x="1153200" y="2075600"/>
            <a:ext cx="4513149" cy="660854"/>
          </a:xfrm>
          <a:prstGeom prst="rect">
            <a:avLst/>
          </a:prstGeom>
          <a:noFill/>
          <a:ln>
            <a:noFill/>
          </a:ln>
        </p:spPr>
      </p:pic>
      <p:pic>
        <p:nvPicPr>
          <p:cNvPr descr="Screen Shot 2013-04-10 at 11.25.12 AM.png" id="445" name="Google Shape;445;p68"/>
          <p:cNvPicPr preferRelativeResize="0"/>
          <p:nvPr/>
        </p:nvPicPr>
        <p:blipFill rotWithShape="1">
          <a:blip r:embed="rId4">
            <a:alphaModFix/>
          </a:blip>
          <a:srcRect b="0" l="0" r="0" t="0"/>
          <a:stretch/>
        </p:blipFill>
        <p:spPr>
          <a:xfrm>
            <a:off x="1239625" y="4012000"/>
            <a:ext cx="2621982" cy="339725"/>
          </a:xfrm>
          <a:prstGeom prst="rect">
            <a:avLst/>
          </a:prstGeom>
          <a:noFill/>
          <a:ln>
            <a:noFill/>
          </a:ln>
        </p:spPr>
      </p:pic>
      <p:sp>
        <p:nvSpPr>
          <p:cNvPr id="446" name="Google Shape;446;p68"/>
          <p:cNvSpPr txBox="1"/>
          <p:nvPr/>
        </p:nvSpPr>
        <p:spPr>
          <a:xfrm>
            <a:off x="5715000" y="1094601"/>
            <a:ext cx="3429000" cy="9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sz="1800">
                <a:solidFill>
                  <a:schemeClr val="dk1"/>
                </a:solidFill>
                <a:latin typeface="Calibri"/>
                <a:ea typeface="Calibri"/>
                <a:cs typeface="Calibri"/>
                <a:sym typeface="Calibri"/>
              </a:rPr>
              <a:t>Ax=b =&gt; (D</a:t>
            </a:r>
            <a:r>
              <a:rPr baseline="-25000" i="1" lang="en" sz="1800">
                <a:solidFill>
                  <a:schemeClr val="dk1"/>
                </a:solidFill>
                <a:latin typeface="Calibri"/>
                <a:ea typeface="Calibri"/>
                <a:cs typeface="Calibri"/>
                <a:sym typeface="Calibri"/>
              </a:rPr>
              <a:t>A</a:t>
            </a:r>
            <a:r>
              <a:rPr i="1" lang="en" sz="1800">
                <a:solidFill>
                  <a:schemeClr val="dk1"/>
                </a:solidFill>
                <a:latin typeface="Calibri"/>
                <a:ea typeface="Calibri"/>
                <a:cs typeface="Calibri"/>
                <a:sym typeface="Calibri"/>
              </a:rPr>
              <a:t>+L</a:t>
            </a:r>
            <a:r>
              <a:rPr baseline="-25000" i="1" lang="en" sz="1800">
                <a:solidFill>
                  <a:schemeClr val="dk1"/>
                </a:solidFill>
                <a:latin typeface="Calibri"/>
                <a:ea typeface="Calibri"/>
                <a:cs typeface="Calibri"/>
                <a:sym typeface="Calibri"/>
              </a:rPr>
              <a:t>A</a:t>
            </a:r>
            <a:r>
              <a:rPr i="1" lang="en" sz="1800">
                <a:solidFill>
                  <a:schemeClr val="dk1"/>
                </a:solidFill>
                <a:latin typeface="Calibri"/>
                <a:ea typeface="Calibri"/>
                <a:cs typeface="Calibri"/>
                <a:sym typeface="Calibri"/>
              </a:rPr>
              <a:t>+U</a:t>
            </a:r>
            <a:r>
              <a:rPr baseline="-25000" i="1" lang="en" sz="1800">
                <a:solidFill>
                  <a:schemeClr val="dk1"/>
                </a:solidFill>
                <a:latin typeface="Calibri"/>
                <a:ea typeface="Calibri"/>
                <a:cs typeface="Calibri"/>
                <a:sym typeface="Calibri"/>
              </a:rPr>
              <a:t>A</a:t>
            </a:r>
            <a:r>
              <a:rPr i="1" lang="en" sz="1800">
                <a:solidFill>
                  <a:schemeClr val="dk1"/>
                </a:solidFill>
                <a:latin typeface="Calibri"/>
                <a:ea typeface="Calibri"/>
                <a:cs typeface="Calibri"/>
                <a:sym typeface="Calibri"/>
              </a:rPr>
              <a:t>)x=b</a:t>
            </a:r>
            <a:endParaRPr sz="1800"/>
          </a:p>
          <a:p>
            <a:pPr indent="0" lvl="0" marL="0" marR="0" rtl="0" algn="l">
              <a:spcBef>
                <a:spcPts val="0"/>
              </a:spcBef>
              <a:spcAft>
                <a:spcPts val="0"/>
              </a:spcAft>
              <a:buNone/>
            </a:pPr>
            <a:r>
              <a:rPr i="1" lang="en" sz="1800">
                <a:solidFill>
                  <a:schemeClr val="dk1"/>
                </a:solidFill>
                <a:latin typeface="Calibri"/>
                <a:ea typeface="Calibri"/>
                <a:cs typeface="Calibri"/>
                <a:sym typeface="Calibri"/>
              </a:rPr>
              <a:t>(D</a:t>
            </a:r>
            <a:r>
              <a:rPr baseline="-25000" i="1" lang="en" sz="1800">
                <a:solidFill>
                  <a:schemeClr val="dk1"/>
                </a:solidFill>
                <a:latin typeface="Calibri"/>
                <a:ea typeface="Calibri"/>
                <a:cs typeface="Calibri"/>
                <a:sym typeface="Calibri"/>
              </a:rPr>
              <a:t>A</a:t>
            </a:r>
            <a:r>
              <a:rPr i="1" lang="en" sz="1800">
                <a:solidFill>
                  <a:schemeClr val="dk1"/>
                </a:solidFill>
                <a:latin typeface="Calibri"/>
                <a:ea typeface="Calibri"/>
                <a:cs typeface="Calibri"/>
                <a:sym typeface="Calibri"/>
              </a:rPr>
              <a:t> +L</a:t>
            </a:r>
            <a:r>
              <a:rPr baseline="-25000" i="1" lang="en" sz="1800">
                <a:solidFill>
                  <a:schemeClr val="dk1"/>
                </a:solidFill>
                <a:latin typeface="Calibri"/>
                <a:ea typeface="Calibri"/>
                <a:cs typeface="Calibri"/>
                <a:sym typeface="Calibri"/>
              </a:rPr>
              <a:t>A</a:t>
            </a:r>
            <a:r>
              <a:rPr i="1" lang="en" sz="1800">
                <a:solidFill>
                  <a:schemeClr val="dk1"/>
                </a:solidFill>
                <a:latin typeface="Calibri"/>
                <a:ea typeface="Calibri"/>
                <a:cs typeface="Calibri"/>
                <a:sym typeface="Calibri"/>
              </a:rPr>
              <a:t>)x</a:t>
            </a:r>
            <a:r>
              <a:rPr baseline="30000" i="1" lang="en" sz="1800">
                <a:solidFill>
                  <a:schemeClr val="dk1"/>
                </a:solidFill>
                <a:latin typeface="Calibri"/>
                <a:ea typeface="Calibri"/>
                <a:cs typeface="Calibri"/>
                <a:sym typeface="Calibri"/>
              </a:rPr>
              <a:t>k+1</a:t>
            </a:r>
            <a:r>
              <a:rPr i="1" lang="en" sz="1800">
                <a:solidFill>
                  <a:schemeClr val="dk1"/>
                </a:solidFill>
                <a:latin typeface="Calibri"/>
                <a:ea typeface="Calibri"/>
                <a:cs typeface="Calibri"/>
                <a:sym typeface="Calibri"/>
              </a:rPr>
              <a:t>= -U</a:t>
            </a:r>
            <a:r>
              <a:rPr baseline="-25000" i="1" lang="en" sz="1800">
                <a:solidFill>
                  <a:schemeClr val="dk1"/>
                </a:solidFill>
                <a:latin typeface="Calibri"/>
                <a:ea typeface="Calibri"/>
                <a:cs typeface="Calibri"/>
                <a:sym typeface="Calibri"/>
              </a:rPr>
              <a:t>A</a:t>
            </a:r>
            <a:r>
              <a:rPr i="1" lang="en" sz="1800">
                <a:solidFill>
                  <a:schemeClr val="dk1"/>
                </a:solidFill>
                <a:latin typeface="Calibri"/>
                <a:ea typeface="Calibri"/>
                <a:cs typeface="Calibri"/>
                <a:sym typeface="Calibri"/>
              </a:rPr>
              <a:t>x</a:t>
            </a:r>
            <a:r>
              <a:rPr baseline="30000" i="1" lang="en" sz="1800">
                <a:solidFill>
                  <a:schemeClr val="dk1"/>
                </a:solidFill>
                <a:latin typeface="Calibri"/>
                <a:ea typeface="Calibri"/>
                <a:cs typeface="Calibri"/>
                <a:sym typeface="Calibri"/>
              </a:rPr>
              <a:t>k</a:t>
            </a:r>
            <a:r>
              <a:rPr i="1" lang="en" sz="1800">
                <a:solidFill>
                  <a:schemeClr val="dk1"/>
                </a:solidFill>
                <a:latin typeface="Calibri"/>
                <a:ea typeface="Calibri"/>
                <a:cs typeface="Calibri"/>
                <a:sym typeface="Calibri"/>
              </a:rPr>
              <a:t> + b</a:t>
            </a:r>
            <a:br>
              <a:rPr i="1"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a:t>
            </a:r>
            <a:r>
              <a:rPr i="1" lang="en" sz="1800">
                <a:solidFill>
                  <a:schemeClr val="dk1"/>
                </a:solidFill>
                <a:latin typeface="Calibri"/>
                <a:ea typeface="Calibri"/>
                <a:cs typeface="Calibri"/>
                <a:sym typeface="Calibri"/>
              </a:rPr>
              <a:t>D</a:t>
            </a:r>
            <a:r>
              <a:rPr baseline="-25000" i="1" lang="en" sz="1800">
                <a:solidFill>
                  <a:schemeClr val="dk1"/>
                </a:solidFill>
                <a:latin typeface="Calibri"/>
                <a:ea typeface="Calibri"/>
                <a:cs typeface="Calibri"/>
                <a:sym typeface="Calibri"/>
              </a:rPr>
              <a:t>A</a:t>
            </a:r>
            <a:r>
              <a:rPr lang="en" sz="1800">
                <a:solidFill>
                  <a:schemeClr val="dk1"/>
                </a:solidFill>
                <a:latin typeface="Calibri"/>
                <a:ea typeface="Calibri"/>
                <a:cs typeface="Calibri"/>
                <a:sym typeface="Calibri"/>
              </a:rPr>
              <a:t>}</a:t>
            </a:r>
            <a:r>
              <a:rPr baseline="-25000" i="1" lang="en" sz="1800">
                <a:solidFill>
                  <a:schemeClr val="dk1"/>
                </a:solidFill>
                <a:latin typeface="Calibri"/>
                <a:ea typeface="Calibri"/>
                <a:cs typeface="Calibri"/>
                <a:sym typeface="Calibri"/>
              </a:rPr>
              <a:t>ii</a:t>
            </a:r>
            <a:r>
              <a:rPr lang="en" sz="1800">
                <a:solidFill>
                  <a:schemeClr val="dk1"/>
                </a:solidFill>
                <a:latin typeface="Calibri"/>
                <a:ea typeface="Calibri"/>
                <a:cs typeface="Calibri"/>
                <a:sym typeface="Calibri"/>
              </a:rPr>
              <a:t>=</a:t>
            </a:r>
            <a:r>
              <a:rPr i="1" lang="en" sz="1800">
                <a:solidFill>
                  <a:schemeClr val="dk1"/>
                </a:solidFill>
                <a:latin typeface="Calibri"/>
                <a:ea typeface="Calibri"/>
                <a:cs typeface="Calibri"/>
                <a:sym typeface="Calibri"/>
              </a:rPr>
              <a:t>a</a:t>
            </a:r>
            <a:r>
              <a:rPr baseline="-25000" i="1" lang="en" sz="1800">
                <a:solidFill>
                  <a:schemeClr val="dk1"/>
                </a:solidFill>
                <a:latin typeface="Calibri"/>
                <a:ea typeface="Calibri"/>
                <a:cs typeface="Calibri"/>
                <a:sym typeface="Calibri"/>
              </a:rPr>
              <a:t>ii</a:t>
            </a:r>
            <a:r>
              <a:rPr lang="en" sz="1800">
                <a:solidFill>
                  <a:schemeClr val="dk1"/>
                </a:solidFill>
                <a:latin typeface="Calibri"/>
                <a:ea typeface="Calibri"/>
                <a:cs typeface="Calibri"/>
                <a:sym typeface="Calibri"/>
              </a:rPr>
              <a:t>   {U</a:t>
            </a:r>
            <a:r>
              <a:rPr baseline="-25000" lang="en" sz="1800">
                <a:solidFill>
                  <a:schemeClr val="dk1"/>
                </a:solidFill>
                <a:latin typeface="Calibri"/>
                <a:ea typeface="Calibri"/>
                <a:cs typeface="Calibri"/>
                <a:sym typeface="Calibri"/>
              </a:rPr>
              <a:t>A </a:t>
            </a:r>
            <a:r>
              <a:rPr i="1" lang="en" sz="1800">
                <a:solidFill>
                  <a:schemeClr val="dk1"/>
                </a:solidFill>
                <a:latin typeface="Calibri"/>
                <a:ea typeface="Calibri"/>
                <a:cs typeface="Calibri"/>
                <a:sym typeface="Calibri"/>
              </a:rPr>
              <a:t>or L</a:t>
            </a:r>
            <a:r>
              <a:rPr baseline="-25000" i="1" lang="en" sz="1800">
                <a:solidFill>
                  <a:schemeClr val="dk1"/>
                </a:solidFill>
                <a:latin typeface="Calibri"/>
                <a:ea typeface="Calibri"/>
                <a:cs typeface="Calibri"/>
                <a:sym typeface="Calibri"/>
              </a:rPr>
              <a:t>A</a:t>
            </a:r>
            <a:r>
              <a:rPr lang="en" sz="1800">
                <a:solidFill>
                  <a:schemeClr val="dk1"/>
                </a:solidFill>
                <a:latin typeface="Calibri"/>
                <a:ea typeface="Calibri"/>
                <a:cs typeface="Calibri"/>
                <a:sym typeface="Calibri"/>
              </a:rPr>
              <a:t>}</a:t>
            </a:r>
            <a:r>
              <a:rPr baseline="-25000" i="1" lang="en" sz="1800">
                <a:solidFill>
                  <a:schemeClr val="dk1"/>
                </a:solidFill>
                <a:latin typeface="Calibri"/>
                <a:ea typeface="Calibri"/>
                <a:cs typeface="Calibri"/>
                <a:sym typeface="Calibri"/>
              </a:rPr>
              <a:t>ij</a:t>
            </a:r>
            <a:r>
              <a:rPr lang="en" sz="1800">
                <a:solidFill>
                  <a:schemeClr val="dk1"/>
                </a:solidFill>
                <a:latin typeface="Calibri"/>
                <a:ea typeface="Calibri"/>
                <a:cs typeface="Calibri"/>
                <a:sym typeface="Calibri"/>
              </a:rPr>
              <a:t>=</a:t>
            </a:r>
            <a:r>
              <a:rPr i="1" lang="en" sz="1800">
                <a:solidFill>
                  <a:schemeClr val="dk1"/>
                </a:solidFill>
                <a:latin typeface="Calibri"/>
                <a:ea typeface="Calibri"/>
                <a:cs typeface="Calibri"/>
                <a:sym typeface="Calibri"/>
              </a:rPr>
              <a:t>a</a:t>
            </a:r>
            <a:r>
              <a:rPr baseline="-25000" i="1" lang="en" sz="1800">
                <a:solidFill>
                  <a:schemeClr val="dk1"/>
                </a:solidFill>
                <a:latin typeface="Calibri"/>
                <a:ea typeface="Calibri"/>
                <a:cs typeface="Calibri"/>
                <a:sym typeface="Calibri"/>
              </a:rPr>
              <a:t>ij</a:t>
            </a:r>
            <a:r>
              <a:rPr i="1" lang="en" sz="1800">
                <a:solidFill>
                  <a:schemeClr val="dk1"/>
                </a:solidFill>
                <a:latin typeface="Calibri"/>
                <a:ea typeface="Calibri"/>
                <a:cs typeface="Calibri"/>
                <a:sym typeface="Calibri"/>
              </a:rPr>
              <a:t>  i</a:t>
            </a:r>
            <a:r>
              <a:rPr lang="en" sz="1800">
                <a:solidFill>
                  <a:schemeClr val="dk1"/>
                </a:solidFill>
                <a:latin typeface="Calibri"/>
                <a:ea typeface="Calibri"/>
                <a:cs typeface="Calibri"/>
                <a:sym typeface="Calibri"/>
              </a:rPr>
              <a:t>≠</a:t>
            </a:r>
            <a:r>
              <a:rPr i="1" lang="en" sz="1800">
                <a:solidFill>
                  <a:schemeClr val="dk1"/>
                </a:solidFill>
                <a:latin typeface="Calibri"/>
                <a:ea typeface="Calibri"/>
                <a:cs typeface="Calibri"/>
                <a:sym typeface="Calibri"/>
              </a:rPr>
              <a:t>j</a:t>
            </a:r>
            <a:endParaRPr baseline="-25000" i="1" sz="1800">
              <a:solidFill>
                <a:schemeClr val="dk1"/>
              </a:solidFill>
              <a:latin typeface="Calibri"/>
              <a:ea typeface="Calibri"/>
              <a:cs typeface="Calibri"/>
              <a:sym typeface="Calibri"/>
            </a:endParaRPr>
          </a:p>
        </p:txBody>
      </p:sp>
      <p:cxnSp>
        <p:nvCxnSpPr>
          <p:cNvPr id="447" name="Google Shape;447;p68"/>
          <p:cNvCxnSpPr>
            <a:endCxn id="446" idx="0"/>
          </p:cNvCxnSpPr>
          <p:nvPr/>
        </p:nvCxnSpPr>
        <p:spPr>
          <a:xfrm>
            <a:off x="5257800" y="857301"/>
            <a:ext cx="2171700" cy="237300"/>
          </a:xfrm>
          <a:prstGeom prst="bentConnector2">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650"/>
              </a:srgb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69"/>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Gauss-Seidel Method </a:t>
            </a:r>
            <a:endParaRPr sz="4400">
              <a:solidFill>
                <a:srgbClr val="002868"/>
              </a:solidFill>
              <a:latin typeface="Calibri"/>
              <a:ea typeface="Calibri"/>
              <a:cs typeface="Calibri"/>
              <a:sym typeface="Calibri"/>
            </a:endParaRPr>
          </a:p>
        </p:txBody>
      </p:sp>
      <p:sp>
        <p:nvSpPr>
          <p:cNvPr id="453" name="Google Shape;453;p69"/>
          <p:cNvSpPr txBox="1"/>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0" lvl="0" marL="0" marR="0" rtl="0" algn="l">
              <a:lnSpc>
                <a:spcPct val="93333"/>
              </a:lnSpc>
              <a:spcBef>
                <a:spcPts val="0"/>
              </a:spcBef>
              <a:spcAft>
                <a:spcPts val="0"/>
              </a:spcAft>
              <a:buNone/>
            </a:pPr>
            <a:r>
              <a:rPr lang="en" sz="1800">
                <a:solidFill>
                  <a:srgbClr val="252525"/>
                </a:solidFill>
                <a:latin typeface="Helvetica Neue"/>
                <a:ea typeface="Helvetica Neue"/>
                <a:cs typeface="Helvetica Neue"/>
                <a:sym typeface="Helvetica Neue"/>
              </a:rPr>
              <a:t>Given a square system of </a:t>
            </a:r>
            <a:r>
              <a:rPr i="1" lang="en" sz="1800">
                <a:solidFill>
                  <a:srgbClr val="252525"/>
                </a:solidFill>
                <a:latin typeface="Helvetica Neue"/>
                <a:ea typeface="Helvetica Neue"/>
                <a:cs typeface="Helvetica Neue"/>
                <a:sym typeface="Helvetica Neue"/>
              </a:rPr>
              <a:t>n</a:t>
            </a:r>
            <a:r>
              <a:rPr lang="en" sz="1800">
                <a:solidFill>
                  <a:srgbClr val="252525"/>
                </a:solidFill>
                <a:latin typeface="Helvetica Neue"/>
                <a:ea typeface="Helvetica Neue"/>
                <a:cs typeface="Helvetica Neue"/>
                <a:sym typeface="Helvetica Neue"/>
              </a:rPr>
              <a:t> linear equations:</a:t>
            </a:r>
            <a:endParaRPr/>
          </a:p>
          <a:p>
            <a:pPr indent="0" lvl="0" marL="0" marR="0" rtl="0" algn="l">
              <a:lnSpc>
                <a:spcPct val="70000"/>
              </a:lnSpc>
              <a:spcBef>
                <a:spcPts val="1200"/>
              </a:spcBef>
              <a:spcAft>
                <a:spcPts val="0"/>
              </a:spcAft>
              <a:buNone/>
            </a:pPr>
            <a:r>
              <a:t/>
            </a:r>
            <a:endParaRPr sz="2400">
              <a:solidFill>
                <a:schemeClr val="dk1"/>
              </a:solidFill>
              <a:latin typeface="Cambria"/>
              <a:ea typeface="Cambria"/>
              <a:cs typeface="Cambria"/>
              <a:sym typeface="Cambria"/>
            </a:endParaRPr>
          </a:p>
          <a:p>
            <a:pPr indent="0" lvl="0" marL="243840" marR="0" rtl="0" algn="l">
              <a:lnSpc>
                <a:spcPct val="93333"/>
              </a:lnSpc>
              <a:spcBef>
                <a:spcPts val="1200"/>
              </a:spcBef>
              <a:spcAft>
                <a:spcPts val="0"/>
              </a:spcAft>
              <a:buNone/>
            </a:pPr>
            <a:r>
              <a:rPr lang="en" sz="1800">
                <a:solidFill>
                  <a:srgbClr val="252525"/>
                </a:solidFill>
                <a:latin typeface="Helvetica Neue"/>
                <a:ea typeface="Helvetica Neue"/>
                <a:cs typeface="Helvetica Neue"/>
                <a:sym typeface="Helvetica Neue"/>
              </a:rPr>
              <a:t>where:</a:t>
            </a:r>
            <a:endParaRPr/>
          </a:p>
          <a:p>
            <a:pPr indent="0" lvl="0" marL="243840" marR="0" rtl="0" algn="l">
              <a:lnSpc>
                <a:spcPct val="70000"/>
              </a:lnSpc>
              <a:spcBef>
                <a:spcPts val="1200"/>
              </a:spcBef>
              <a:spcAft>
                <a:spcPts val="0"/>
              </a:spcAft>
              <a:buNone/>
            </a:pPr>
            <a:r>
              <a:t/>
            </a:r>
            <a:endParaRPr sz="2400">
              <a:solidFill>
                <a:schemeClr val="dk1"/>
              </a:solidFill>
              <a:latin typeface="Cambria"/>
              <a:ea typeface="Cambria"/>
              <a:cs typeface="Cambria"/>
              <a:sym typeface="Cambria"/>
            </a:endParaRPr>
          </a:p>
          <a:p>
            <a:pPr indent="0" lvl="0" marL="975360" marR="0" rtl="0" algn="l">
              <a:spcBef>
                <a:spcPts val="600"/>
              </a:spcBef>
              <a:spcAft>
                <a:spcPts val="0"/>
              </a:spcAft>
              <a:buNone/>
            </a:pPr>
            <a:r>
              <a:rPr lang="en" sz="1600">
                <a:solidFill>
                  <a:schemeClr val="dk1"/>
                </a:solidFill>
                <a:latin typeface="Times"/>
                <a:ea typeface="Times"/>
                <a:cs typeface="Times"/>
                <a:sym typeface="Times"/>
              </a:rPr>
              <a:t> </a:t>
            </a:r>
            <a:endParaRPr sz="2400">
              <a:solidFill>
                <a:schemeClr val="dk1"/>
              </a:solidFill>
              <a:latin typeface="Cambria"/>
              <a:ea typeface="Cambria"/>
              <a:cs typeface="Cambria"/>
              <a:sym typeface="Cambria"/>
            </a:endParaRPr>
          </a:p>
          <a:p>
            <a:pPr indent="0" lvl="0" marL="0" marR="0" rtl="0" algn="l">
              <a:spcBef>
                <a:spcPts val="0"/>
              </a:spcBef>
              <a:spcAft>
                <a:spcPts val="0"/>
              </a:spcAft>
              <a:buNone/>
            </a:pPr>
            <a:r>
              <a:rPr lang="en" sz="2400">
                <a:solidFill>
                  <a:schemeClr val="dk1"/>
                </a:solidFill>
                <a:latin typeface="Cambria"/>
                <a:ea typeface="Cambria"/>
                <a:cs typeface="Cambria"/>
                <a:sym typeface="Cambria"/>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mathbf x = \mathbf b" id="454" name="Google Shape;454;p69"/>
          <p:cNvPicPr preferRelativeResize="0"/>
          <p:nvPr/>
        </p:nvPicPr>
        <p:blipFill rotWithShape="1">
          <a:blip r:embed="rId3">
            <a:alphaModFix/>
          </a:blip>
          <a:srcRect b="0" l="0" r="0" t="0"/>
          <a:stretch/>
        </p:blipFill>
        <p:spPr>
          <a:xfrm>
            <a:off x="3440854" y="1523048"/>
            <a:ext cx="617220" cy="144780"/>
          </a:xfrm>
          <a:prstGeom prst="rect">
            <a:avLst/>
          </a:prstGeom>
          <a:noFill/>
          <a:ln>
            <a:noFill/>
          </a:ln>
        </p:spPr>
      </p:pic>
      <p:pic>
        <p:nvPicPr>
          <p:cNvPr descr="=\begin{bmatrix} a_{11} &amp; a_{12} &amp; \cdots &amp; a_{1n} \\ a_{21} &amp; a_{22} &amp; \cdots &amp; a_{2n} \\ \vdots &amp; \vdots &amp; \ddots &amp; \vdots \\a_{n1} &amp; a_{n2} &amp; \cdots &amp; a_{nn} \end{bmatrix}, \qquad  \mathbf{x} = \begin{bmatrix} x_{1} \\ x_2 \\ \vdots \\ x_n \end{bmatrix} , \qquad  \mathbf{b} = \begin{bmatrix} b_{1} \\ b_2 \\ \vdots \\ b_n \end{bmatrix}." id="455" name="Google Shape;455;p69"/>
          <p:cNvPicPr preferRelativeResize="0"/>
          <p:nvPr/>
        </p:nvPicPr>
        <p:blipFill rotWithShape="1">
          <a:blip r:embed="rId4">
            <a:alphaModFix/>
          </a:blip>
          <a:srcRect b="0" l="0" r="0" t="0"/>
          <a:stretch/>
        </p:blipFill>
        <p:spPr>
          <a:xfrm>
            <a:off x="1442720" y="2259965"/>
            <a:ext cx="4693920" cy="103632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70"/>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Gauss-Seidel Method </a:t>
            </a:r>
            <a:endParaRPr sz="4400">
              <a:solidFill>
                <a:srgbClr val="002868"/>
              </a:solidFill>
              <a:latin typeface="Calibri"/>
              <a:ea typeface="Calibri"/>
              <a:cs typeface="Calibri"/>
              <a:sym typeface="Calibri"/>
            </a:endParaRPr>
          </a:p>
        </p:txBody>
      </p:sp>
      <p:sp>
        <p:nvSpPr>
          <p:cNvPr id="461" name="Google Shape;461;p70"/>
          <p:cNvSpPr txBox="1"/>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L_*+U \qquad \text{where} \qquad L_* = \begin{bmatrix} a_{11} &amp; 0 &amp; \cdots &amp; 0 \\ a_{21} &amp; a_{22} &amp; \cdots &amp; 0 \\ \vdots &amp; \vdots &amp; \ddots &amp; \vdots \\a_{n1} &amp; a_{n2} &amp; \cdots &amp; a_{nn} \end{bmatrix}, \quad U = \begin{bmatrix} 0 &amp; a_{12} &amp; \cdots &amp; a_{1n} \\ 0 &amp; 0 &amp; \cdots &amp; a_{2n} \\ \vdots &amp; \vdots &amp; \ddots &amp; \vdots \\0 &amp; 0 &amp; \cdots &amp; 0 \end{bmatrix}. " id="462" name="Google Shape;462;p70"/>
          <p:cNvPicPr preferRelativeResize="0"/>
          <p:nvPr/>
        </p:nvPicPr>
        <p:blipFill rotWithShape="1">
          <a:blip r:embed="rId3">
            <a:alphaModFix/>
          </a:blip>
          <a:srcRect b="0" l="0" r="0" t="0"/>
          <a:stretch/>
        </p:blipFill>
        <p:spPr>
          <a:xfrm>
            <a:off x="182880" y="1214198"/>
            <a:ext cx="6583680" cy="1036320"/>
          </a:xfrm>
          <a:prstGeom prst="rect">
            <a:avLst/>
          </a:prstGeom>
          <a:noFill/>
          <a:ln>
            <a:noFill/>
          </a:ln>
        </p:spPr>
      </p:pic>
      <p:sp>
        <p:nvSpPr>
          <p:cNvPr id="463" name="Google Shape;463;p70"/>
          <p:cNvSpPr/>
          <p:nvPr/>
        </p:nvSpPr>
        <p:spPr>
          <a:xfrm>
            <a:off x="182880" y="2467876"/>
            <a:ext cx="66750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The system of linear equations may be rewritten as:</a:t>
            </a:r>
            <a:endParaRPr/>
          </a:p>
        </p:txBody>
      </p:sp>
      <p:pic>
        <p:nvPicPr>
          <p:cNvPr descr="_* \mathbf{x} = \mathbf{b} - U \mathbf{x} " id="464" name="Google Shape;464;p70"/>
          <p:cNvPicPr preferRelativeResize="0"/>
          <p:nvPr/>
        </p:nvPicPr>
        <p:blipFill rotWithShape="1">
          <a:blip r:embed="rId4">
            <a:alphaModFix/>
          </a:blip>
          <a:srcRect b="0" l="0" r="0" t="0"/>
          <a:stretch/>
        </p:blipFill>
        <p:spPr>
          <a:xfrm>
            <a:off x="3715596" y="2832416"/>
            <a:ext cx="1173480" cy="16002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71"/>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Gauss-Seidel Method </a:t>
            </a:r>
            <a:endParaRPr sz="4400">
              <a:solidFill>
                <a:srgbClr val="002868"/>
              </a:solidFill>
              <a:latin typeface="Calibri"/>
              <a:ea typeface="Calibri"/>
              <a:cs typeface="Calibri"/>
              <a:sym typeface="Calibri"/>
            </a:endParaRPr>
          </a:p>
        </p:txBody>
      </p:sp>
      <p:sp>
        <p:nvSpPr>
          <p:cNvPr id="470" name="Google Shape;470;p71"/>
          <p:cNvSpPr txBox="1"/>
          <p:nvPr/>
        </p:nvSpPr>
        <p:spPr>
          <a:xfrm>
            <a:off x="457200" y="1200546"/>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71" name="Google Shape;471;p71"/>
          <p:cNvPicPr preferRelativeResize="0"/>
          <p:nvPr/>
        </p:nvPicPr>
        <p:blipFill rotWithShape="1">
          <a:blip r:embed="rId3">
            <a:alphaModFix/>
          </a:blip>
          <a:srcRect b="0" l="0" r="0" t="0"/>
          <a:stretch/>
        </p:blipFill>
        <p:spPr>
          <a:xfrm>
            <a:off x="666750" y="1190625"/>
            <a:ext cx="4114800" cy="1381125"/>
          </a:xfrm>
          <a:prstGeom prst="rect">
            <a:avLst/>
          </a:prstGeom>
          <a:noFill/>
          <a:ln>
            <a:noFill/>
          </a:ln>
        </p:spPr>
      </p:pic>
      <p:sp>
        <p:nvSpPr>
          <p:cNvPr id="472" name="Google Shape;472;p71"/>
          <p:cNvSpPr txBox="1"/>
          <p:nvPr/>
        </p:nvSpPr>
        <p:spPr>
          <a:xfrm>
            <a:off x="602228" y="2643639"/>
            <a:ext cx="16320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Which gives us:</a:t>
            </a:r>
            <a:endParaRPr sz="1800">
              <a:solidFill>
                <a:schemeClr val="dk1"/>
              </a:solidFill>
              <a:latin typeface="Calibri"/>
              <a:ea typeface="Calibri"/>
              <a:cs typeface="Calibri"/>
              <a:sym typeface="Calibri"/>
            </a:endParaRPr>
          </a:p>
        </p:txBody>
      </p:sp>
      <p:pic>
        <p:nvPicPr>
          <p:cNvPr descr="\mathbf{x}^{(k+1)} = L_*^{-1} (\mathbf{b} - U \mathbf{x}^{(k)}). " id="473" name="Google Shape;473;p71"/>
          <p:cNvPicPr preferRelativeResize="0"/>
          <p:nvPr/>
        </p:nvPicPr>
        <p:blipFill rotWithShape="1">
          <a:blip r:embed="rId4">
            <a:alphaModFix/>
          </a:blip>
          <a:srcRect b="0" l="0" r="0" t="0"/>
          <a:stretch/>
        </p:blipFill>
        <p:spPr>
          <a:xfrm>
            <a:off x="2337224" y="2680018"/>
            <a:ext cx="1996440" cy="236220"/>
          </a:xfrm>
          <a:prstGeom prst="rect">
            <a:avLst/>
          </a:prstGeom>
          <a:noFill/>
          <a:ln>
            <a:noFill/>
          </a:ln>
        </p:spPr>
      </p:pic>
      <p:pic>
        <p:nvPicPr>
          <p:cNvPr id="474" name="Google Shape;474;p71"/>
          <p:cNvPicPr preferRelativeResize="0"/>
          <p:nvPr/>
        </p:nvPicPr>
        <p:blipFill rotWithShape="1">
          <a:blip r:embed="rId5">
            <a:alphaModFix/>
          </a:blip>
          <a:srcRect b="0" l="0" r="0" t="0"/>
          <a:stretch/>
        </p:blipFill>
        <p:spPr>
          <a:xfrm>
            <a:off x="602228" y="2992438"/>
            <a:ext cx="4114800" cy="619125"/>
          </a:xfrm>
          <a:prstGeom prst="rect">
            <a:avLst/>
          </a:prstGeom>
          <a:noFill/>
          <a:ln>
            <a:noFill/>
          </a:ln>
        </p:spPr>
      </p:pic>
      <p:pic>
        <p:nvPicPr>
          <p:cNvPr descr="x^{(k+1)}_i  = \frac{1}{a_{ii}} \left(b_i - \sum_{j&lt;i}a_{ij}x^{(k+1)}_j - \sum_{j&gt;i}a_{ij}x^{(k)}_j \right),\quad i,j=1,2,\ldots,n. " id="475" name="Google Shape;475;p71"/>
          <p:cNvPicPr preferRelativeResize="0"/>
          <p:nvPr/>
        </p:nvPicPr>
        <p:blipFill rotWithShape="1">
          <a:blip r:embed="rId6">
            <a:alphaModFix/>
          </a:blip>
          <a:srcRect b="0" l="0" r="0" t="0"/>
          <a:stretch/>
        </p:blipFill>
        <p:spPr>
          <a:xfrm>
            <a:off x="602228" y="3706097"/>
            <a:ext cx="5181600" cy="57912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72"/>
          <p:cNvSpPr txBox="1"/>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4400">
                <a:solidFill>
                  <a:srgbClr val="002868"/>
                </a:solidFill>
                <a:latin typeface="Calibri"/>
                <a:ea typeface="Calibri"/>
                <a:cs typeface="Calibri"/>
                <a:sym typeface="Calibri"/>
              </a:rPr>
              <a:t>Gauss-Seidel Method </a:t>
            </a:r>
            <a:endParaRPr sz="4400">
              <a:solidFill>
                <a:srgbClr val="002868"/>
              </a:solidFill>
              <a:latin typeface="Calibri"/>
              <a:ea typeface="Calibri"/>
              <a:cs typeface="Calibri"/>
              <a:sym typeface="Calibri"/>
            </a:endParaRPr>
          </a:p>
        </p:txBody>
      </p:sp>
      <p:sp>
        <p:nvSpPr>
          <p:cNvPr id="481" name="Google Shape;481;p72"/>
          <p:cNvSpPr txBox="1"/>
          <p:nvPr/>
        </p:nvSpPr>
        <p:spPr>
          <a:xfrm>
            <a:off x="457200" y="1063228"/>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2" name="Google Shape;482;p72"/>
          <p:cNvSpPr/>
          <p:nvPr/>
        </p:nvSpPr>
        <p:spPr>
          <a:xfrm>
            <a:off x="730249" y="936625"/>
            <a:ext cx="7768200" cy="297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solidFill>
                  <a:schemeClr val="dk1"/>
                </a:solidFill>
                <a:latin typeface="Calibri"/>
                <a:ea typeface="Calibri"/>
                <a:cs typeface="Calibri"/>
                <a:sym typeface="Calibri"/>
              </a:rPr>
              <a:t>Algorithm:</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317500" lvl="0" marL="342900" marR="0" rtl="0" algn="l">
              <a:spcBef>
                <a:spcPts val="0"/>
              </a:spcBef>
              <a:spcAft>
                <a:spcPts val="0"/>
              </a:spcAft>
              <a:buClr>
                <a:schemeClr val="dk1"/>
              </a:buClr>
              <a:buSzPts val="1400"/>
              <a:buFont typeface="Arial"/>
              <a:buChar char="•"/>
            </a:pPr>
            <a:r>
              <a:rPr lang="en">
                <a:solidFill>
                  <a:schemeClr val="dk1"/>
                </a:solidFill>
                <a:latin typeface="Calibri"/>
                <a:ea typeface="Calibri"/>
                <a:cs typeface="Calibri"/>
                <a:sym typeface="Calibri"/>
              </a:rPr>
              <a:t>Choose your initial guess, theta[0]</a:t>
            </a:r>
            <a:endParaRPr/>
          </a:p>
          <a:p>
            <a:pPr indent="-317500" lvl="0" marL="342900" marR="0" rtl="0" algn="l">
              <a:spcBef>
                <a:spcPts val="0"/>
              </a:spcBef>
              <a:spcAft>
                <a:spcPts val="0"/>
              </a:spcAft>
              <a:buClr>
                <a:schemeClr val="dk1"/>
              </a:buClr>
              <a:buSzPts val="1400"/>
              <a:buFont typeface="Arial"/>
              <a:buChar char="•"/>
            </a:pPr>
            <a:r>
              <a:rPr lang="en">
                <a:solidFill>
                  <a:schemeClr val="dk1"/>
                </a:solidFill>
                <a:latin typeface="Calibri"/>
                <a:ea typeface="Calibri"/>
                <a:cs typeface="Calibri"/>
                <a:sym typeface="Calibri"/>
              </a:rPr>
              <a:t>While not converged do:</a:t>
            </a:r>
            <a:endParaRPr/>
          </a:p>
          <a:p>
            <a:pPr indent="-317500" lvl="1" marL="8001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Start your i-loop (for i = 1 to n)</a:t>
            </a:r>
            <a:endParaRPr/>
          </a:p>
          <a:p>
            <a:pPr indent="-317500" lvl="2" marL="12573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sigma = 0</a:t>
            </a:r>
            <a:endParaRPr/>
          </a:p>
          <a:p>
            <a:pPr indent="-317500" lvl="2" marL="12573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Start your j-loop (for j = 1 to n)</a:t>
            </a:r>
            <a:endParaRPr/>
          </a:p>
          <a:p>
            <a:pPr indent="-317500" lvl="3" marL="17145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If j not equal to i</a:t>
            </a:r>
            <a:endParaRPr b="0" i="0" u="none" cap="none" strike="noStrike">
              <a:solidFill>
                <a:schemeClr val="dk1"/>
              </a:solidFill>
              <a:latin typeface="Calibri"/>
              <a:ea typeface="Calibri"/>
              <a:cs typeface="Calibri"/>
              <a:sym typeface="Calibri"/>
            </a:endParaRPr>
          </a:p>
          <a:p>
            <a:pPr indent="-317500" lvl="4" marL="21717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sigma = sigma + a[i][j] * theta[j]</a:t>
            </a:r>
            <a:endParaRPr b="0" baseline="-25000" i="0" u="none" cap="none" strike="noStrike">
              <a:solidFill>
                <a:schemeClr val="dk1"/>
              </a:solidFill>
              <a:latin typeface="Calibri"/>
              <a:ea typeface="Calibri"/>
              <a:cs typeface="Calibri"/>
              <a:sym typeface="Calibri"/>
            </a:endParaRPr>
          </a:p>
          <a:p>
            <a:pPr indent="-317500" lvl="3" marL="17145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End j-loop</a:t>
            </a:r>
            <a:endParaRPr/>
          </a:p>
          <a:p>
            <a:pPr indent="-317500" lvl="3" marL="17145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theta[i] = (b[i] – sigma)/a[i][i]</a:t>
            </a:r>
            <a:endParaRPr/>
          </a:p>
          <a:p>
            <a:pPr indent="-317500" lvl="2" marL="12573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End i-loop</a:t>
            </a:r>
            <a:endParaRPr/>
          </a:p>
          <a:p>
            <a:pPr indent="-317500" lvl="1" marL="800100" marR="0" rtl="0" algn="l">
              <a:spcBef>
                <a:spcPts val="0"/>
              </a:spcBef>
              <a:spcAft>
                <a:spcPts val="0"/>
              </a:spcAft>
              <a:buClr>
                <a:schemeClr val="dk1"/>
              </a:buClr>
              <a:buSzPts val="1400"/>
              <a:buFont typeface="Arial"/>
              <a:buChar char="•"/>
            </a:pPr>
            <a:r>
              <a:rPr b="0" i="0" lang="en" u="none" cap="none" strike="noStrike">
                <a:solidFill>
                  <a:schemeClr val="dk1"/>
                </a:solidFill>
                <a:latin typeface="Calibri"/>
                <a:ea typeface="Calibri"/>
                <a:cs typeface="Calibri"/>
                <a:sym typeface="Calibri"/>
              </a:rPr>
              <a:t>Check for convergence</a:t>
            </a:r>
            <a:endParaRPr/>
          </a:p>
          <a:p>
            <a:pPr indent="-317500" lvl="0" marL="342900" marR="0" rtl="0" algn="l">
              <a:spcBef>
                <a:spcPts val="0"/>
              </a:spcBef>
              <a:spcAft>
                <a:spcPts val="0"/>
              </a:spcAft>
              <a:buClr>
                <a:schemeClr val="dk1"/>
              </a:buClr>
              <a:buSzPts val="1400"/>
              <a:buFont typeface="Arial"/>
              <a:buChar char="•"/>
            </a:pPr>
            <a:r>
              <a:rPr lang="en">
                <a:solidFill>
                  <a:schemeClr val="dk1"/>
                </a:solidFill>
                <a:latin typeface="Calibri"/>
                <a:ea typeface="Calibri"/>
                <a:cs typeface="Calibri"/>
                <a:sym typeface="Calibri"/>
              </a:rPr>
              <a:t>iterate</a:t>
            </a:r>
            <a:endParaRPr>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7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4400" u="none" cap="none" strike="noStrike">
                <a:solidFill>
                  <a:srgbClr val="002868"/>
                </a:solidFill>
                <a:latin typeface="Calibri"/>
                <a:ea typeface="Calibri"/>
                <a:cs typeface="Calibri"/>
                <a:sym typeface="Calibri"/>
              </a:rPr>
              <a:t>Stopping Tests</a:t>
            </a:r>
            <a:endParaRPr b="0" i="0" sz="4400" u="none" cap="none" strike="noStrike">
              <a:solidFill>
                <a:srgbClr val="002868"/>
              </a:solidFill>
              <a:latin typeface="Calibri"/>
              <a:ea typeface="Calibri"/>
              <a:cs typeface="Calibri"/>
              <a:sym typeface="Calibri"/>
            </a:endParaRPr>
          </a:p>
        </p:txBody>
      </p:sp>
      <p:sp>
        <p:nvSpPr>
          <p:cNvPr id="488" name="Google Shape;488;p73"/>
          <p:cNvSpPr txBox="1"/>
          <p:nvPr>
            <p:ph idx="1" type="body"/>
          </p:nvPr>
        </p:nvSpPr>
        <p:spPr>
          <a:xfrm>
            <a:off x="304800" y="1200546"/>
            <a:ext cx="8229600" cy="337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868"/>
              </a:buClr>
              <a:buSzPts val="2400"/>
              <a:buFont typeface="Arial"/>
              <a:buNone/>
            </a:pPr>
            <a:r>
              <a:rPr b="0" i="0" lang="en" sz="1800" u="none" cap="none" strike="noStrike">
                <a:solidFill>
                  <a:srgbClr val="002868"/>
                </a:solidFill>
                <a:latin typeface="Calibri"/>
                <a:ea typeface="Calibri"/>
                <a:cs typeface="Calibri"/>
                <a:sym typeface="Calibri"/>
              </a:rPr>
              <a:t>When to stop converging? Can size of the error be guaranteed?</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Direct tests on error </a:t>
            </a:r>
            <a:r>
              <a:rPr b="0" i="1" lang="en" sz="1800" u="none" cap="none" strike="noStrike">
                <a:solidFill>
                  <a:schemeClr val="dk1"/>
                </a:solidFill>
                <a:latin typeface="Calibri"/>
                <a:ea typeface="Calibri"/>
                <a:cs typeface="Calibri"/>
                <a:sym typeface="Calibri"/>
              </a:rPr>
              <a:t>e</a:t>
            </a:r>
            <a:r>
              <a:rPr b="0" baseline="-25000" i="1" lang="en" sz="1800" u="none" cap="none" strike="noStrike">
                <a:solidFill>
                  <a:schemeClr val="dk1"/>
                </a:solidFill>
                <a:latin typeface="Calibri"/>
                <a:ea typeface="Calibri"/>
                <a:cs typeface="Calibri"/>
                <a:sym typeface="Calibri"/>
              </a:rPr>
              <a:t>n</a:t>
            </a:r>
            <a:r>
              <a:rPr b="0" i="1" lang="en" sz="1800" u="none" cap="none" strike="noStrike">
                <a:solidFill>
                  <a:schemeClr val="dk1"/>
                </a:solidFill>
                <a:latin typeface="Calibri"/>
                <a:ea typeface="Calibri"/>
                <a:cs typeface="Calibri"/>
                <a:sym typeface="Calibri"/>
              </a:rPr>
              <a:t> = x - x</a:t>
            </a:r>
            <a:r>
              <a:rPr b="0" baseline="-25000" i="1" lang="en" sz="1800" u="none" cap="none" strike="noStrike">
                <a:solidFill>
                  <a:schemeClr val="dk1"/>
                </a:solidFill>
                <a:latin typeface="Calibri"/>
                <a:ea typeface="Calibri"/>
                <a:cs typeface="Calibri"/>
                <a:sym typeface="Calibri"/>
              </a:rPr>
              <a:t>n</a:t>
            </a:r>
            <a:r>
              <a:rPr b="0" i="1" lang="en" sz="1800" u="none" cap="none" strike="noStrike">
                <a:solidFill>
                  <a:schemeClr val="dk1"/>
                </a:solidFill>
                <a:latin typeface="Calibri"/>
                <a:ea typeface="Calibri"/>
                <a:cs typeface="Calibri"/>
                <a:sym typeface="Calibri"/>
              </a:rPr>
              <a:t> </a:t>
            </a:r>
            <a:r>
              <a:rPr b="0" i="0" lang="en" sz="1800" u="none" cap="none" strike="noStrike">
                <a:solidFill>
                  <a:srgbClr val="002868"/>
                </a:solidFill>
                <a:latin typeface="Calibri"/>
                <a:ea typeface="Calibri"/>
                <a:cs typeface="Calibri"/>
                <a:sym typeface="Calibri"/>
              </a:rPr>
              <a:t>impossible; two choices</a:t>
            </a:r>
            <a:endParaRPr sz="1800"/>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Relative change in the computed solution small:</a:t>
            </a:r>
            <a:endParaRPr sz="1800"/>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304800" lvl="0" marL="342900" marR="0" rtl="0" algn="l">
              <a:spcBef>
                <a:spcPts val="480"/>
              </a:spcBef>
              <a:spcAft>
                <a:spcPts val="0"/>
              </a:spcAft>
              <a:buClr>
                <a:srgbClr val="002868"/>
              </a:buClr>
              <a:buSzPts val="1800"/>
              <a:buFont typeface="Arial"/>
              <a:buChar char="•"/>
            </a:pPr>
            <a:r>
              <a:rPr b="0" i="0" lang="en" sz="1800" u="none" cap="none" strike="noStrike">
                <a:solidFill>
                  <a:srgbClr val="002868"/>
                </a:solidFill>
                <a:latin typeface="Calibri"/>
                <a:ea typeface="Calibri"/>
                <a:cs typeface="Calibri"/>
                <a:sym typeface="Calibri"/>
              </a:rPr>
              <a:t>Residual small enough:</a:t>
            </a:r>
            <a:endParaRPr sz="1800"/>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190500" lvl="0" marL="342900" marR="0" rtl="0" algn="l">
              <a:spcBef>
                <a:spcPts val="480"/>
              </a:spcBef>
              <a:spcAft>
                <a:spcPts val="0"/>
              </a:spcAft>
              <a:buClr>
                <a:srgbClr val="002868"/>
              </a:buClr>
              <a:buSzPts val="2400"/>
              <a:buFont typeface="Arial"/>
              <a:buNone/>
            </a:pPr>
            <a:r>
              <a:t/>
            </a:r>
            <a:endParaRPr b="0" i="0" sz="1800" u="none" cap="none" strike="noStrike">
              <a:solidFill>
                <a:srgbClr val="002868"/>
              </a:solidFill>
              <a:latin typeface="Calibri"/>
              <a:ea typeface="Calibri"/>
              <a:cs typeface="Calibri"/>
              <a:sym typeface="Calibri"/>
            </a:endParaRPr>
          </a:p>
          <a:p>
            <a:pPr indent="0" lvl="0" marL="0" marR="0" rtl="0" algn="l">
              <a:spcBef>
                <a:spcPts val="480"/>
              </a:spcBef>
              <a:spcAft>
                <a:spcPts val="0"/>
              </a:spcAft>
              <a:buClr>
                <a:srgbClr val="002868"/>
              </a:buClr>
              <a:buSzPts val="2400"/>
              <a:buFont typeface="Arial"/>
              <a:buNone/>
            </a:pPr>
            <a:r>
              <a:rPr b="0" i="0" lang="en" sz="1800" u="none" cap="none" strike="noStrike">
                <a:solidFill>
                  <a:srgbClr val="002868"/>
                </a:solidFill>
                <a:latin typeface="Calibri"/>
                <a:ea typeface="Calibri"/>
                <a:cs typeface="Calibri"/>
                <a:sym typeface="Calibri"/>
              </a:rPr>
              <a:t>Without proof: both imply that the error is less than some other </a:t>
            </a:r>
            <a:endParaRPr b="0" i="0" sz="1800" u="none" cap="none" strike="noStrike">
              <a:solidFill>
                <a:srgbClr val="002868"/>
              </a:solidFill>
              <a:latin typeface="Calibri"/>
              <a:ea typeface="Calibri"/>
              <a:cs typeface="Calibri"/>
              <a:sym typeface="Calibri"/>
            </a:endParaRPr>
          </a:p>
        </p:txBody>
      </p:sp>
      <p:pic>
        <p:nvPicPr>
          <p:cNvPr descr="Screen Shot 2013-04-10 at 11.32.15 AM.png" id="489" name="Google Shape;489;p73"/>
          <p:cNvPicPr preferRelativeResize="0"/>
          <p:nvPr/>
        </p:nvPicPr>
        <p:blipFill rotWithShape="1">
          <a:blip r:embed="rId3">
            <a:alphaModFix/>
          </a:blip>
          <a:srcRect b="0" l="0" r="0" t="0"/>
          <a:stretch/>
        </p:blipFill>
        <p:spPr>
          <a:xfrm>
            <a:off x="2286000" y="2305350"/>
            <a:ext cx="2857500" cy="495000"/>
          </a:xfrm>
          <a:prstGeom prst="rect">
            <a:avLst/>
          </a:prstGeom>
          <a:noFill/>
          <a:ln>
            <a:noFill/>
          </a:ln>
        </p:spPr>
      </p:pic>
      <p:pic>
        <p:nvPicPr>
          <p:cNvPr descr="Screen Shot 2013-04-10 at 11.32.40 AM.png" id="490" name="Google Shape;490;p73"/>
          <p:cNvPicPr preferRelativeResize="0"/>
          <p:nvPr/>
        </p:nvPicPr>
        <p:blipFill rotWithShape="1">
          <a:blip r:embed="rId4">
            <a:alphaModFix/>
          </a:blip>
          <a:srcRect b="0" l="0" r="0" t="0"/>
          <a:stretch/>
        </p:blipFill>
        <p:spPr>
          <a:xfrm>
            <a:off x="2286000" y="3314700"/>
            <a:ext cx="2866765" cy="491066"/>
          </a:xfrm>
          <a:prstGeom prst="rect">
            <a:avLst/>
          </a:prstGeom>
          <a:noFill/>
          <a:ln>
            <a:noFill/>
          </a:ln>
        </p:spPr>
      </p:pic>
      <p:pic>
        <p:nvPicPr>
          <p:cNvPr descr="Screen Shot 2013-04-10 at 11.33.28 AM.png" id="491" name="Google Shape;491;p73"/>
          <p:cNvPicPr preferRelativeResize="0"/>
          <p:nvPr/>
        </p:nvPicPr>
        <p:blipFill rotWithShape="1">
          <a:blip r:embed="rId5">
            <a:alphaModFix/>
          </a:blip>
          <a:srcRect b="0" l="0" r="0" t="0"/>
          <a:stretch/>
        </p:blipFill>
        <p:spPr>
          <a:xfrm>
            <a:off x="6448675" y="3805771"/>
            <a:ext cx="285750" cy="48185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74"/>
          <p:cNvSpPr txBox="1"/>
          <p:nvPr>
            <p:ph type="title"/>
          </p:nvPr>
        </p:nvSpPr>
        <p:spPr>
          <a:xfrm>
            <a:off x="762000" y="381675"/>
            <a:ext cx="7543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b="1" i="1" lang="en" sz="3600" u="none" cap="none" strike="noStrike">
                <a:solidFill>
                  <a:srgbClr val="262626"/>
                </a:solidFill>
                <a:latin typeface="Carme"/>
                <a:ea typeface="Carme"/>
                <a:cs typeface="Carme"/>
                <a:sym typeface="Carme"/>
              </a:rPr>
              <a:t>Python - </a:t>
            </a:r>
            <a:r>
              <a:rPr i="1" lang="en" sz="3000"/>
              <a:t>NumPy</a:t>
            </a:r>
            <a:endParaRPr b="1" i="0" sz="3000" u="none" cap="none" strike="noStrike">
              <a:solidFill>
                <a:srgbClr val="262626"/>
              </a:solidFill>
              <a:latin typeface="Carme"/>
              <a:ea typeface="Carme"/>
              <a:cs typeface="Carme"/>
              <a:sym typeface="Carme"/>
            </a:endParaRPr>
          </a:p>
        </p:txBody>
      </p:sp>
      <p:sp>
        <p:nvSpPr>
          <p:cNvPr id="497" name="Google Shape;497;p74"/>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498" name="Google Shape;498;p74"/>
          <p:cNvSpPr txBox="1"/>
          <p:nvPr>
            <p:ph idx="1" type="body"/>
          </p:nvPr>
        </p:nvSpPr>
        <p:spPr>
          <a:xfrm>
            <a:off x="800100" y="1034218"/>
            <a:ext cx="7543800" cy="285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None/>
            </a:pPr>
            <a:r>
              <a:rPr lang="en">
                <a:solidFill>
                  <a:srgbClr val="000000"/>
                </a:solidFill>
              </a:rPr>
              <a:t>"Numerical Python"</a:t>
            </a:r>
            <a:endParaRPr>
              <a:solidFill>
                <a:srgbClr val="000000"/>
              </a:solidFill>
            </a:endParaRPr>
          </a:p>
          <a:p>
            <a:pPr indent="-228600" lvl="0" marL="457200" marR="0" rtl="0" algn="l">
              <a:lnSpc>
                <a:spcPct val="100000"/>
              </a:lnSpc>
              <a:spcBef>
                <a:spcPts val="480"/>
              </a:spcBef>
              <a:spcAft>
                <a:spcPts val="0"/>
              </a:spcAft>
              <a:buClr>
                <a:srgbClr val="000000"/>
              </a:buClr>
              <a:buSzPts val="2800"/>
              <a:buNone/>
            </a:pPr>
            <a:r>
              <a:rPr lang="en">
                <a:solidFill>
                  <a:srgbClr val="000000"/>
                </a:solidFill>
              </a:rPr>
              <a:t>open source extension module for Python</a:t>
            </a:r>
            <a:endParaRPr>
              <a:solidFill>
                <a:srgbClr val="000000"/>
              </a:solidFill>
            </a:endParaRPr>
          </a:p>
          <a:p>
            <a:pPr indent="-228600" lvl="0" marL="457200" marR="0" rtl="0" algn="l">
              <a:lnSpc>
                <a:spcPct val="100000"/>
              </a:lnSpc>
              <a:spcBef>
                <a:spcPts val="0"/>
              </a:spcBef>
              <a:spcAft>
                <a:spcPts val="0"/>
              </a:spcAft>
              <a:buClr>
                <a:srgbClr val="000000"/>
              </a:buClr>
              <a:buSzPts val="2800"/>
              <a:buNone/>
            </a:pPr>
            <a:r>
              <a:rPr lang="en">
                <a:solidFill>
                  <a:srgbClr val="000000"/>
                </a:solidFill>
              </a:rPr>
              <a:t>provides fast precompiled functions for mathematical and numerical routines</a:t>
            </a:r>
            <a:endParaRPr>
              <a:solidFill>
                <a:srgbClr val="000000"/>
              </a:solidFill>
            </a:endParaRPr>
          </a:p>
          <a:p>
            <a:pPr indent="-228600" lvl="0" marL="457200" marR="0" rtl="0" algn="l">
              <a:lnSpc>
                <a:spcPct val="100000"/>
              </a:lnSpc>
              <a:spcBef>
                <a:spcPts val="0"/>
              </a:spcBef>
              <a:spcAft>
                <a:spcPts val="0"/>
              </a:spcAft>
              <a:buClr>
                <a:srgbClr val="000000"/>
              </a:buClr>
              <a:buSzPts val="2800"/>
              <a:buNone/>
            </a:pPr>
            <a:r>
              <a:rPr lang="en">
                <a:solidFill>
                  <a:srgbClr val="000000"/>
                </a:solidFill>
              </a:rPr>
              <a:t>adds powerful data structures for efficient computation of multi-dimensional arrays and matrices. </a:t>
            </a:r>
            <a:endParaRPr>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75"/>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First Steps</a:t>
            </a:r>
            <a:endParaRPr b="1" i="0" sz="3600" u="none" cap="none" strike="noStrike">
              <a:solidFill>
                <a:srgbClr val="262626"/>
              </a:solidFill>
              <a:latin typeface="Carme"/>
              <a:ea typeface="Carme"/>
              <a:cs typeface="Carme"/>
              <a:sym typeface="Carme"/>
            </a:endParaRPr>
          </a:p>
        </p:txBody>
      </p:sp>
      <p:sp>
        <p:nvSpPr>
          <p:cNvPr id="504" name="Google Shape;504;p75"/>
          <p:cNvSpPr txBox="1"/>
          <p:nvPr>
            <p:ph idx="1" type="body"/>
          </p:nvPr>
        </p:nvSpPr>
        <p:spPr>
          <a:xfrm>
            <a:off x="762000" y="1150372"/>
            <a:ext cx="7543800" cy="11658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
              <a:t>Let build a simple list, turn it into a numpy array and perform some simple math.</a:t>
            </a:r>
            <a:br>
              <a:rPr lang="en"/>
            </a:br>
            <a:br>
              <a:rPr lang="en"/>
            </a:br>
            <a:br>
              <a:rPr lang="en"/>
            </a:br>
            <a:endParaRPr/>
          </a:p>
          <a:p>
            <a:pPr indent="0" lvl="0" marL="0" rtl="0" algn="l">
              <a:spcBef>
                <a:spcPts val="1000"/>
              </a:spcBef>
              <a:spcAft>
                <a:spcPts val="0"/>
              </a:spcAft>
              <a:buNone/>
            </a:pPr>
            <a:r>
              <a:t/>
            </a:r>
            <a:endParaRPr/>
          </a:p>
        </p:txBody>
      </p:sp>
      <p:sp>
        <p:nvSpPr>
          <p:cNvPr id="505" name="Google Shape;505;p75"/>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06" name="Google Shape;506;p75"/>
          <p:cNvSpPr txBox="1"/>
          <p:nvPr/>
        </p:nvSpPr>
        <p:spPr>
          <a:xfrm>
            <a:off x="775375" y="2633794"/>
            <a:ext cx="7566600" cy="1360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1800">
                <a:solidFill>
                  <a:srgbClr val="666666"/>
                </a:solidFill>
                <a:latin typeface="Consolas"/>
                <a:ea typeface="Consolas"/>
                <a:cs typeface="Consolas"/>
                <a:sym typeface="Consolas"/>
              </a:rPr>
              <a:t>import numpy as np</a:t>
            </a:r>
            <a:br>
              <a:rPr b="1" lang="en" sz="1800">
                <a:solidFill>
                  <a:srgbClr val="666666"/>
                </a:solidFill>
                <a:latin typeface="Consolas"/>
                <a:ea typeface="Consolas"/>
                <a:cs typeface="Consolas"/>
                <a:sym typeface="Consolas"/>
              </a:rPr>
            </a:br>
            <a:r>
              <a:rPr b="1" lang="en" sz="1800">
                <a:solidFill>
                  <a:srgbClr val="666666"/>
                </a:solidFill>
                <a:latin typeface="Consolas"/>
                <a:ea typeface="Consolas"/>
                <a:cs typeface="Consolas"/>
                <a:sym typeface="Consolas"/>
              </a:rPr>
              <a:t>cvalues = [25.3, 24.8, 26.9, 23.9]</a:t>
            </a:r>
            <a:br>
              <a:rPr b="1" lang="en" sz="1800">
                <a:solidFill>
                  <a:srgbClr val="666666"/>
                </a:solidFill>
                <a:latin typeface="Consolas"/>
                <a:ea typeface="Consolas"/>
                <a:cs typeface="Consolas"/>
                <a:sym typeface="Consolas"/>
              </a:rPr>
            </a:br>
            <a:r>
              <a:rPr b="1" lang="en" sz="1800">
                <a:solidFill>
                  <a:srgbClr val="666666"/>
                </a:solidFill>
                <a:latin typeface="Consolas"/>
                <a:ea typeface="Consolas"/>
                <a:cs typeface="Consolas"/>
                <a:sym typeface="Consolas"/>
              </a:rPr>
              <a:t>C = np.array(cvalues)</a:t>
            </a:r>
            <a:br>
              <a:rPr b="1" lang="en" sz="1800">
                <a:solidFill>
                  <a:srgbClr val="666666"/>
                </a:solidFill>
                <a:latin typeface="Consolas"/>
                <a:ea typeface="Consolas"/>
                <a:cs typeface="Consolas"/>
                <a:sym typeface="Consolas"/>
              </a:rPr>
            </a:br>
            <a:r>
              <a:rPr b="1" lang="en" sz="1800">
                <a:solidFill>
                  <a:srgbClr val="666666"/>
                </a:solidFill>
                <a:latin typeface="Consolas"/>
                <a:ea typeface="Consolas"/>
                <a:cs typeface="Consolas"/>
                <a:sym typeface="Consolas"/>
              </a:rPr>
              <a:t>print(C)</a:t>
            </a:r>
            <a:endParaRPr b="1" sz="18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Sequential Algorithm</a:t>
            </a:r>
            <a:endParaRPr/>
          </a:p>
        </p:txBody>
      </p:sp>
      <p:sp>
        <p:nvSpPr>
          <p:cNvPr id="161" name="Google Shape;161;p31"/>
          <p:cNvSpPr txBox="1"/>
          <p:nvPr>
            <p:ph idx="1" type="body"/>
          </p:nvPr>
        </p:nvSpPr>
        <p:spPr>
          <a:xfrm>
            <a:off x="311700" y="1152475"/>
            <a:ext cx="8520600" cy="1238400"/>
          </a:xfrm>
          <a:prstGeom prst="rect">
            <a:avLst/>
          </a:prstGeom>
        </p:spPr>
        <p:txBody>
          <a:bodyPr anchorCtr="0" anchor="t" bIns="91425" lIns="91425" spcFirstLastPara="1" rIns="91425" wrap="square" tIns="91425">
            <a:noAutofit/>
          </a:bodyPr>
          <a:lstStyle/>
          <a:p>
            <a:pPr indent="177800" lvl="0" marL="0" rtl="0" algn="l">
              <a:spcBef>
                <a:spcPts val="1000"/>
              </a:spcBef>
              <a:spcAft>
                <a:spcPts val="0"/>
              </a:spcAft>
              <a:buNone/>
            </a:pPr>
            <a:r>
              <a:rPr lang="en"/>
              <a:t>An approximation of π is then computed by the following formula:</a:t>
            </a:r>
            <a:br>
              <a:rPr lang="en"/>
            </a:br>
            <a:br>
              <a:rPr lang="en"/>
            </a:br>
            <a:br>
              <a:rPr lang="en"/>
            </a:br>
            <a:br>
              <a:rPr lang="en"/>
            </a:br>
            <a:endParaRPr/>
          </a:p>
        </p:txBody>
      </p:sp>
      <p:pic>
        <p:nvPicPr>
          <p:cNvPr id="162" name="Google Shape;162;p31"/>
          <p:cNvPicPr preferRelativeResize="0"/>
          <p:nvPr/>
        </p:nvPicPr>
        <p:blipFill>
          <a:blip r:embed="rId3">
            <a:alphaModFix/>
          </a:blip>
          <a:stretch>
            <a:fillRect/>
          </a:stretch>
        </p:blipFill>
        <p:spPr>
          <a:xfrm>
            <a:off x="3565613" y="2730700"/>
            <a:ext cx="2012756" cy="2012756"/>
          </a:xfrm>
          <a:prstGeom prst="rect">
            <a:avLst/>
          </a:prstGeom>
          <a:noFill/>
          <a:ln>
            <a:noFill/>
          </a:ln>
        </p:spPr>
      </p:pic>
      <p:pic>
        <p:nvPicPr>
          <p:cNvPr id="163" name="Google Shape;163;p31"/>
          <p:cNvPicPr preferRelativeResize="0"/>
          <p:nvPr/>
        </p:nvPicPr>
        <p:blipFill>
          <a:blip r:embed="rId4">
            <a:alphaModFix/>
          </a:blip>
          <a:stretch>
            <a:fillRect/>
          </a:stretch>
        </p:blipFill>
        <p:spPr>
          <a:xfrm>
            <a:off x="3237406" y="2301175"/>
            <a:ext cx="2669191" cy="4295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76"/>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First Steps</a:t>
            </a:r>
            <a:endParaRPr b="1" i="0" sz="3600" u="none" cap="none" strike="noStrike">
              <a:solidFill>
                <a:srgbClr val="262626"/>
              </a:solidFill>
              <a:latin typeface="Carme"/>
              <a:ea typeface="Carme"/>
              <a:cs typeface="Carme"/>
              <a:sym typeface="Carme"/>
            </a:endParaRPr>
          </a:p>
        </p:txBody>
      </p:sp>
      <p:sp>
        <p:nvSpPr>
          <p:cNvPr id="512" name="Google Shape;512;p76"/>
          <p:cNvSpPr txBox="1"/>
          <p:nvPr>
            <p:ph idx="1" type="body"/>
          </p:nvPr>
        </p:nvSpPr>
        <p:spPr>
          <a:xfrm>
            <a:off x="762000" y="1150372"/>
            <a:ext cx="7543800" cy="11658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None/>
            </a:pPr>
            <a:r>
              <a:rPr lang="en"/>
              <a:t>Let build a simple list, turn it into a numpy array and perform some simple math.</a:t>
            </a:r>
            <a:br>
              <a:rPr lang="en"/>
            </a:br>
            <a:br>
              <a:rPr lang="en"/>
            </a:br>
            <a:br>
              <a:rPr lang="en"/>
            </a:br>
            <a:r>
              <a:rPr lang="en"/>
              <a:t>vs.</a:t>
            </a:r>
            <a:endParaRPr/>
          </a:p>
        </p:txBody>
      </p:sp>
      <p:sp>
        <p:nvSpPr>
          <p:cNvPr id="513" name="Google Shape;513;p76"/>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14" name="Google Shape;514;p76"/>
          <p:cNvSpPr txBox="1"/>
          <p:nvPr/>
        </p:nvSpPr>
        <p:spPr>
          <a:xfrm>
            <a:off x="775375" y="2405201"/>
            <a:ext cx="7566600" cy="59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2400">
                <a:solidFill>
                  <a:srgbClr val="666666"/>
                </a:solidFill>
                <a:latin typeface="Consolas"/>
                <a:ea typeface="Consolas"/>
                <a:cs typeface="Consolas"/>
                <a:sym typeface="Consolas"/>
              </a:rPr>
              <a:t>print(C * 9 / 5 + 32)</a:t>
            </a:r>
            <a:endParaRPr b="1">
              <a:solidFill>
                <a:srgbClr val="666666"/>
              </a:solidFill>
            </a:endParaRPr>
          </a:p>
        </p:txBody>
      </p:sp>
      <p:sp>
        <p:nvSpPr>
          <p:cNvPr id="515" name="Google Shape;515;p76"/>
          <p:cNvSpPr txBox="1"/>
          <p:nvPr/>
        </p:nvSpPr>
        <p:spPr>
          <a:xfrm>
            <a:off x="775375" y="3479681"/>
            <a:ext cx="7566600" cy="1124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2400">
                <a:solidFill>
                  <a:srgbClr val="666666"/>
                </a:solidFill>
                <a:latin typeface="Consolas"/>
                <a:ea typeface="Consolas"/>
                <a:cs typeface="Consolas"/>
                <a:sym typeface="Consolas"/>
              </a:rPr>
              <a:t>fvalues = [ x*9/5 + 32 for x in cvalues] </a:t>
            </a:r>
            <a:br>
              <a:rPr b="1" lang="en" sz="2400">
                <a:solidFill>
                  <a:srgbClr val="666666"/>
                </a:solidFill>
                <a:latin typeface="Consolas"/>
                <a:ea typeface="Consolas"/>
                <a:cs typeface="Consolas"/>
                <a:sym typeface="Consolas"/>
              </a:rPr>
            </a:br>
            <a:r>
              <a:rPr b="1" lang="en" sz="2400">
                <a:solidFill>
                  <a:srgbClr val="666666"/>
                </a:solidFill>
                <a:latin typeface="Consolas"/>
                <a:ea typeface="Consolas"/>
                <a:cs typeface="Consolas"/>
                <a:sym typeface="Consolas"/>
              </a:rPr>
              <a:t>print(fvalues)</a:t>
            </a:r>
            <a:endParaRPr b="1">
              <a:solidFill>
                <a:srgbClr val="66666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77"/>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a:t>
            </a:r>
            <a:r>
              <a:rPr i="1" lang="en" sz="3600"/>
              <a:t>Cooler things</a:t>
            </a:r>
            <a:endParaRPr b="1" i="0" sz="3600" u="none" cap="none" strike="noStrike">
              <a:solidFill>
                <a:srgbClr val="262626"/>
              </a:solidFill>
              <a:latin typeface="Carme"/>
              <a:ea typeface="Carme"/>
              <a:cs typeface="Carme"/>
              <a:sym typeface="Carme"/>
            </a:endParaRPr>
          </a:p>
        </p:txBody>
      </p:sp>
      <p:sp>
        <p:nvSpPr>
          <p:cNvPr id="521" name="Google Shape;521;p77"/>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22" name="Google Shape;522;p77"/>
          <p:cNvSpPr txBox="1"/>
          <p:nvPr/>
        </p:nvSpPr>
        <p:spPr>
          <a:xfrm>
            <a:off x="775375" y="1069601"/>
            <a:ext cx="7566600" cy="1982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1100">
                <a:solidFill>
                  <a:srgbClr val="3F3F3F"/>
                </a:solidFill>
                <a:latin typeface="Consolas"/>
                <a:ea typeface="Consolas"/>
                <a:cs typeface="Consolas"/>
                <a:sym typeface="Consolas"/>
              </a:rPr>
              <a:t>import time</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size_of_vec = 1000</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def pure_python_version():</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t1 = time.time()</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X = range(size_of_vec)</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Y = range(size_of_vec)</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Z = []</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for i in range(len(X)):</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Z.append(X[i] + Y[i])</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return time.time() - t1</a:t>
            </a:r>
            <a:br>
              <a:rPr b="1" lang="en" sz="1100">
                <a:solidFill>
                  <a:srgbClr val="3F3F3F"/>
                </a:solidFill>
                <a:latin typeface="Consolas"/>
                <a:ea typeface="Consolas"/>
                <a:cs typeface="Consolas"/>
                <a:sym typeface="Consolas"/>
              </a:rPr>
            </a:br>
            <a:endParaRPr b="1" sz="1100"/>
          </a:p>
        </p:txBody>
      </p:sp>
      <p:sp>
        <p:nvSpPr>
          <p:cNvPr id="523" name="Google Shape;523;p77"/>
          <p:cNvSpPr txBox="1"/>
          <p:nvPr/>
        </p:nvSpPr>
        <p:spPr>
          <a:xfrm>
            <a:off x="775375" y="3052069"/>
            <a:ext cx="7566600" cy="1514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1100">
                <a:solidFill>
                  <a:srgbClr val="3F3F3F"/>
                </a:solidFill>
                <a:latin typeface="Consolas"/>
                <a:ea typeface="Consolas"/>
                <a:cs typeface="Consolas"/>
                <a:sym typeface="Consolas"/>
              </a:rPr>
              <a:t>def numpy_version():</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t1 = time.time()</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X = np.arange(size_of_vec)</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Y = np.arange(size_of_vec)</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Z = X + Y</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return time.time() - t1</a:t>
            </a:r>
            <a:endParaRPr b="1" sz="11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78"/>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a:t>
            </a:r>
            <a:r>
              <a:rPr i="1" lang="en" sz="3600"/>
              <a:t>Cooler things</a:t>
            </a:r>
            <a:endParaRPr b="1" i="0" sz="3600" u="none" cap="none" strike="noStrike">
              <a:solidFill>
                <a:srgbClr val="262626"/>
              </a:solidFill>
              <a:latin typeface="Carme"/>
              <a:ea typeface="Carme"/>
              <a:cs typeface="Carme"/>
              <a:sym typeface="Carme"/>
            </a:endParaRPr>
          </a:p>
        </p:txBody>
      </p:sp>
      <p:sp>
        <p:nvSpPr>
          <p:cNvPr id="529" name="Google Shape;529;p78"/>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30" name="Google Shape;530;p78"/>
          <p:cNvSpPr txBox="1"/>
          <p:nvPr/>
        </p:nvSpPr>
        <p:spPr>
          <a:xfrm>
            <a:off x="788700" y="2068406"/>
            <a:ext cx="7566600" cy="1753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t1 = pure_python_version()</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t2 = numpy_version()</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print(t1, t2)</a:t>
            </a:r>
            <a:br>
              <a:rPr b="1" lang="en">
                <a:solidFill>
                  <a:srgbClr val="666666"/>
                </a:solidFill>
                <a:latin typeface="Consolas"/>
                <a:ea typeface="Consolas"/>
                <a:cs typeface="Consolas"/>
                <a:sym typeface="Consolas"/>
              </a:rPr>
            </a:br>
            <a:br>
              <a:rPr b="1" lang="en">
                <a:solidFill>
                  <a:srgbClr val="666666"/>
                </a:solidFill>
                <a:latin typeface="Consolas"/>
                <a:ea typeface="Consolas"/>
                <a:cs typeface="Consolas"/>
                <a:sym typeface="Consolas"/>
              </a:rPr>
            </a:br>
            <a:endParaRPr b="1">
              <a:solidFill>
                <a:srgbClr val="666666"/>
              </a:solidFill>
            </a:endParaRPr>
          </a:p>
        </p:txBody>
      </p:sp>
      <p:sp>
        <p:nvSpPr>
          <p:cNvPr id="531" name="Google Shape;531;p78"/>
          <p:cNvSpPr txBox="1"/>
          <p:nvPr/>
        </p:nvSpPr>
        <p:spPr>
          <a:xfrm>
            <a:off x="788700" y="888694"/>
            <a:ext cx="7566600" cy="124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t>Let's see which is faster.</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79"/>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Multi-D</a:t>
            </a:r>
            <a:r>
              <a:rPr i="1" lang="en" sz="3600"/>
              <a:t>imension Arrays</a:t>
            </a:r>
            <a:endParaRPr b="1" i="0" sz="3600" u="none" cap="none" strike="noStrike">
              <a:solidFill>
                <a:srgbClr val="262626"/>
              </a:solidFill>
              <a:latin typeface="Carme"/>
              <a:ea typeface="Carme"/>
              <a:cs typeface="Carme"/>
              <a:sym typeface="Carme"/>
            </a:endParaRPr>
          </a:p>
        </p:txBody>
      </p:sp>
      <p:sp>
        <p:nvSpPr>
          <p:cNvPr id="537" name="Google Shape;537;p79"/>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38" name="Google Shape;538;p79"/>
          <p:cNvSpPr txBox="1"/>
          <p:nvPr/>
        </p:nvSpPr>
        <p:spPr>
          <a:xfrm>
            <a:off x="788700" y="1014544"/>
            <a:ext cx="7566600" cy="3436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A = np.array([ [3.4, 8.7, 9.9], </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[1.1, -7.8, -0.7],</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[4.1, 12.3, 4.8]])</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print(A)</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print(A.ndim)</a:t>
            </a:r>
            <a:br>
              <a:rPr b="1" lang="en">
                <a:solidFill>
                  <a:srgbClr val="666666"/>
                </a:solidFill>
                <a:latin typeface="Consolas"/>
                <a:ea typeface="Consolas"/>
                <a:cs typeface="Consolas"/>
                <a:sym typeface="Consolas"/>
              </a:rPr>
            </a:br>
            <a:endParaRPr b="1">
              <a:solidFill>
                <a:srgbClr val="666666"/>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B = np.array([ [[111, 112], [121, 122]],</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[[211, 212], [221, 222]],</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[[311, 312], [321, 322]] ])</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print(B)</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print(B.ndim)</a:t>
            </a:r>
            <a:endParaRPr b="1">
              <a:solidFill>
                <a:srgbClr val="666666"/>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80"/>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Multi-D</a:t>
            </a:r>
            <a:r>
              <a:rPr i="1" lang="en" sz="3600"/>
              <a:t>imension Arrays</a:t>
            </a:r>
            <a:endParaRPr b="1" i="0" sz="3600" u="none" cap="none" strike="noStrike">
              <a:solidFill>
                <a:srgbClr val="262626"/>
              </a:solidFill>
              <a:latin typeface="Carme"/>
              <a:ea typeface="Carme"/>
              <a:cs typeface="Carme"/>
              <a:sym typeface="Carme"/>
            </a:endParaRPr>
          </a:p>
        </p:txBody>
      </p:sp>
      <p:sp>
        <p:nvSpPr>
          <p:cNvPr id="544" name="Google Shape;544;p80"/>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45" name="Google Shape;545;p80"/>
          <p:cNvSpPr txBox="1"/>
          <p:nvPr/>
        </p:nvSpPr>
        <p:spPr>
          <a:xfrm>
            <a:off x="788700" y="2107725"/>
            <a:ext cx="7566600" cy="1794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x = np.array([ [67, 63, 87],</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[77, 69, 59],</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[85, 87, 99],</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[79, 72, 71],</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[63, 89, 93],</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               [68, 92, 78]])</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print(np.shape(x))</a:t>
            </a:r>
            <a:endParaRPr b="1">
              <a:solidFill>
                <a:srgbClr val="666666"/>
              </a:solidFill>
            </a:endParaRPr>
          </a:p>
        </p:txBody>
      </p:sp>
      <p:sp>
        <p:nvSpPr>
          <p:cNvPr id="546" name="Google Shape;546;p80"/>
          <p:cNvSpPr txBox="1"/>
          <p:nvPr/>
        </p:nvSpPr>
        <p:spPr>
          <a:xfrm>
            <a:off x="788700" y="1156106"/>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t>The shape function:</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81"/>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Multi-D</a:t>
            </a:r>
            <a:r>
              <a:rPr i="1" lang="en" sz="3600"/>
              <a:t>imension Arrays</a:t>
            </a:r>
            <a:endParaRPr b="1" i="0" sz="3600" u="none" cap="none" strike="noStrike">
              <a:solidFill>
                <a:srgbClr val="262626"/>
              </a:solidFill>
              <a:latin typeface="Carme"/>
              <a:ea typeface="Carme"/>
              <a:cs typeface="Carme"/>
              <a:sym typeface="Carme"/>
            </a:endParaRPr>
          </a:p>
        </p:txBody>
      </p:sp>
      <p:sp>
        <p:nvSpPr>
          <p:cNvPr id="552" name="Google Shape;552;p81"/>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53" name="Google Shape;553;p81"/>
          <p:cNvSpPr txBox="1"/>
          <p:nvPr/>
        </p:nvSpPr>
        <p:spPr>
          <a:xfrm>
            <a:off x="788700" y="2107725"/>
            <a:ext cx="7566600" cy="1384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x.shape = (3, 6)</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print(x)</a:t>
            </a:r>
            <a:endParaRPr b="1">
              <a:solidFill>
                <a:srgbClr val="666666"/>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t/>
            </a:r>
            <a:endParaRPr b="1">
              <a:solidFill>
                <a:srgbClr val="666666"/>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x.shape = (2, 9)</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print(x)</a:t>
            </a:r>
            <a:endParaRPr b="1">
              <a:solidFill>
                <a:srgbClr val="666666"/>
              </a:solidFill>
              <a:latin typeface="Consolas"/>
              <a:ea typeface="Consolas"/>
              <a:cs typeface="Consolas"/>
              <a:sym typeface="Consolas"/>
            </a:endParaRPr>
          </a:p>
        </p:txBody>
      </p:sp>
      <p:sp>
        <p:nvSpPr>
          <p:cNvPr id="554" name="Google Shape;554;p81"/>
          <p:cNvSpPr txBox="1"/>
          <p:nvPr/>
        </p:nvSpPr>
        <p:spPr>
          <a:xfrm>
            <a:off x="788700" y="1156106"/>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t>The shape function can also *change* the shape:</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82"/>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Multi-D</a:t>
            </a:r>
            <a:r>
              <a:rPr i="1" lang="en" sz="3600"/>
              <a:t>imension Arrays</a:t>
            </a:r>
            <a:endParaRPr b="1" i="0" sz="3600" u="none" cap="none" strike="noStrike">
              <a:solidFill>
                <a:srgbClr val="262626"/>
              </a:solidFill>
              <a:latin typeface="Carme"/>
              <a:ea typeface="Carme"/>
              <a:cs typeface="Carme"/>
              <a:sym typeface="Carme"/>
            </a:endParaRPr>
          </a:p>
        </p:txBody>
      </p:sp>
      <p:sp>
        <p:nvSpPr>
          <p:cNvPr id="560" name="Google Shape;560;p82"/>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61" name="Google Shape;561;p82"/>
          <p:cNvSpPr txBox="1"/>
          <p:nvPr/>
        </p:nvSpPr>
        <p:spPr>
          <a:xfrm>
            <a:off x="788700" y="2107725"/>
            <a:ext cx="7566600" cy="1777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a:solidFill>
                  <a:srgbClr val="3F3F3F"/>
                </a:solidFill>
                <a:latin typeface="Consolas"/>
                <a:ea typeface="Consolas"/>
                <a:cs typeface="Consolas"/>
                <a:sym typeface="Consolas"/>
              </a:rPr>
              <a:t>x = np.array(42)</a:t>
            </a:r>
            <a:br>
              <a:rPr b="1" lang="en">
                <a:solidFill>
                  <a:srgbClr val="3F3F3F"/>
                </a:solidFill>
                <a:latin typeface="Consolas"/>
                <a:ea typeface="Consolas"/>
                <a:cs typeface="Consolas"/>
                <a:sym typeface="Consolas"/>
              </a:rPr>
            </a:br>
            <a:r>
              <a:rPr b="1" lang="en">
                <a:solidFill>
                  <a:srgbClr val="3F3F3F"/>
                </a:solidFill>
                <a:latin typeface="Consolas"/>
                <a:ea typeface="Consolas"/>
                <a:cs typeface="Consolas"/>
                <a:sym typeface="Consolas"/>
              </a:rPr>
              <a:t>print(np.shape(x))</a:t>
            </a:r>
            <a:br>
              <a:rPr b="1" lang="en">
                <a:solidFill>
                  <a:srgbClr val="3F3F3F"/>
                </a:solidFill>
                <a:latin typeface="Consolas"/>
                <a:ea typeface="Consolas"/>
                <a:cs typeface="Consolas"/>
                <a:sym typeface="Consolas"/>
              </a:rPr>
            </a:br>
            <a:br>
              <a:rPr b="1" lang="en">
                <a:solidFill>
                  <a:srgbClr val="3F3F3F"/>
                </a:solidFill>
                <a:latin typeface="Consolas"/>
                <a:ea typeface="Consolas"/>
                <a:cs typeface="Consolas"/>
                <a:sym typeface="Consolas"/>
              </a:rPr>
            </a:br>
            <a:r>
              <a:rPr b="1" lang="en">
                <a:solidFill>
                  <a:srgbClr val="3F3F3F"/>
                </a:solidFill>
                <a:latin typeface="Consolas"/>
                <a:ea typeface="Consolas"/>
                <a:cs typeface="Consolas"/>
                <a:sym typeface="Consolas"/>
              </a:rPr>
              <a:t>B = np.array([ [[111, 112], [121, 122]],</a:t>
            </a:r>
            <a:br>
              <a:rPr b="1" lang="en">
                <a:solidFill>
                  <a:srgbClr val="3F3F3F"/>
                </a:solidFill>
                <a:latin typeface="Consolas"/>
                <a:ea typeface="Consolas"/>
                <a:cs typeface="Consolas"/>
                <a:sym typeface="Consolas"/>
              </a:rPr>
            </a:br>
            <a:r>
              <a:rPr b="1" lang="en">
                <a:solidFill>
                  <a:srgbClr val="3F3F3F"/>
                </a:solidFill>
                <a:latin typeface="Consolas"/>
                <a:ea typeface="Consolas"/>
                <a:cs typeface="Consolas"/>
                <a:sym typeface="Consolas"/>
              </a:rPr>
              <a:t>               [[211, 212], [221, 222]],</a:t>
            </a:r>
            <a:br>
              <a:rPr b="1" lang="en">
                <a:solidFill>
                  <a:srgbClr val="3F3F3F"/>
                </a:solidFill>
                <a:latin typeface="Consolas"/>
                <a:ea typeface="Consolas"/>
                <a:cs typeface="Consolas"/>
                <a:sym typeface="Consolas"/>
              </a:rPr>
            </a:br>
            <a:r>
              <a:rPr b="1" lang="en">
                <a:solidFill>
                  <a:srgbClr val="3F3F3F"/>
                </a:solidFill>
                <a:latin typeface="Consolas"/>
                <a:ea typeface="Consolas"/>
                <a:cs typeface="Consolas"/>
                <a:sym typeface="Consolas"/>
              </a:rPr>
              <a:t>               [[311, 312], [321, 322]] ])</a:t>
            </a:r>
            <a:br>
              <a:rPr b="1" lang="en">
                <a:solidFill>
                  <a:srgbClr val="3F3F3F"/>
                </a:solidFill>
                <a:latin typeface="Consolas"/>
                <a:ea typeface="Consolas"/>
                <a:cs typeface="Consolas"/>
                <a:sym typeface="Consolas"/>
              </a:rPr>
            </a:br>
            <a:r>
              <a:rPr b="1" lang="en">
                <a:solidFill>
                  <a:srgbClr val="3F3F3F"/>
                </a:solidFill>
                <a:latin typeface="Consolas"/>
                <a:ea typeface="Consolas"/>
                <a:cs typeface="Consolas"/>
                <a:sym typeface="Consolas"/>
              </a:rPr>
              <a:t>print(B.shape)</a:t>
            </a:r>
            <a:br>
              <a:rPr b="1" lang="en">
                <a:solidFill>
                  <a:srgbClr val="3F3F3F"/>
                </a:solidFill>
                <a:latin typeface="Consolas"/>
                <a:ea typeface="Consolas"/>
                <a:cs typeface="Consolas"/>
                <a:sym typeface="Consolas"/>
              </a:rPr>
            </a:br>
            <a:endParaRPr b="1">
              <a:solidFill>
                <a:srgbClr val="3F3F3F"/>
              </a:solidFill>
              <a:latin typeface="Consolas"/>
              <a:ea typeface="Consolas"/>
              <a:cs typeface="Consolas"/>
              <a:sym typeface="Consolas"/>
            </a:endParaRPr>
          </a:p>
        </p:txBody>
      </p:sp>
      <p:sp>
        <p:nvSpPr>
          <p:cNvPr id="562" name="Google Shape;562;p82"/>
          <p:cNvSpPr txBox="1"/>
          <p:nvPr/>
        </p:nvSpPr>
        <p:spPr>
          <a:xfrm>
            <a:off x="788700" y="1156106"/>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t>A couple more examples of shape:</a:t>
            </a: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83"/>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Multi-D</a:t>
            </a:r>
            <a:r>
              <a:rPr i="1" lang="en" sz="3600"/>
              <a:t>imension Arrays</a:t>
            </a:r>
            <a:endParaRPr b="1" i="0" sz="3600" u="none" cap="none" strike="noStrike">
              <a:solidFill>
                <a:srgbClr val="262626"/>
              </a:solidFill>
              <a:latin typeface="Carme"/>
              <a:ea typeface="Carme"/>
              <a:cs typeface="Carme"/>
              <a:sym typeface="Carme"/>
            </a:endParaRPr>
          </a:p>
        </p:txBody>
      </p:sp>
      <p:sp>
        <p:nvSpPr>
          <p:cNvPr id="568" name="Google Shape;568;p83"/>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69" name="Google Shape;569;p83"/>
          <p:cNvSpPr txBox="1"/>
          <p:nvPr/>
        </p:nvSpPr>
        <p:spPr>
          <a:xfrm>
            <a:off x="762000" y="1722375"/>
            <a:ext cx="7566600" cy="2524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1100">
                <a:solidFill>
                  <a:srgbClr val="3F3F3F"/>
                </a:solidFill>
                <a:latin typeface="Consolas"/>
                <a:ea typeface="Consolas"/>
                <a:cs typeface="Consolas"/>
                <a:sym typeface="Consolas"/>
              </a:rPr>
              <a:t>F = np.array([1, 1, 2, 3, 5, 8, 13, 21])</a:t>
            </a:r>
            <a:br>
              <a:rPr b="1" lang="en" sz="1100">
                <a:solidFill>
                  <a:srgbClr val="3F3F3F"/>
                </a:solidFill>
                <a:latin typeface="Consolas"/>
                <a:ea typeface="Consolas"/>
                <a:cs typeface="Consolas"/>
                <a:sym typeface="Consolas"/>
              </a:rPr>
            </a:br>
            <a:endParaRPr b="1" sz="1100">
              <a:solidFill>
                <a:srgbClr val="3F3F3F"/>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rPr b="1" lang="en" sz="1100">
                <a:solidFill>
                  <a:srgbClr val="3F3F3F"/>
                </a:solidFill>
                <a:latin typeface="Consolas"/>
                <a:ea typeface="Consolas"/>
                <a:cs typeface="Consolas"/>
                <a:sym typeface="Consolas"/>
              </a:rPr>
              <a:t># print the first element of F, i.e. the element with the index 0</a:t>
            </a:r>
            <a:endParaRPr b="1" sz="1100">
              <a:solidFill>
                <a:srgbClr val="3F3F3F"/>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rPr b="1" lang="en" sz="1100">
                <a:solidFill>
                  <a:srgbClr val="3F3F3F"/>
                </a:solidFill>
                <a:latin typeface="Consolas"/>
                <a:ea typeface="Consolas"/>
                <a:cs typeface="Consolas"/>
                <a:sym typeface="Consolas"/>
              </a:rPr>
              <a:t>print(F[0])</a:t>
            </a:r>
            <a:br>
              <a:rPr b="1" lang="en" sz="1100">
                <a:solidFill>
                  <a:srgbClr val="3F3F3F"/>
                </a:solidFill>
                <a:latin typeface="Consolas"/>
                <a:ea typeface="Consolas"/>
                <a:cs typeface="Consolas"/>
                <a:sym typeface="Consolas"/>
              </a:rPr>
            </a:br>
            <a:endParaRPr b="1" sz="1100">
              <a:solidFill>
                <a:srgbClr val="3F3F3F"/>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rPr b="1" lang="en" sz="1100">
                <a:solidFill>
                  <a:srgbClr val="3F3F3F"/>
                </a:solidFill>
                <a:latin typeface="Consolas"/>
                <a:ea typeface="Consolas"/>
                <a:cs typeface="Consolas"/>
                <a:sym typeface="Consolas"/>
              </a:rPr>
              <a:t># print the last element of F</a:t>
            </a:r>
            <a:endParaRPr b="1" sz="1100">
              <a:solidFill>
                <a:srgbClr val="3F3F3F"/>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rPr b="1" lang="en" sz="1100">
                <a:solidFill>
                  <a:srgbClr val="3F3F3F"/>
                </a:solidFill>
                <a:latin typeface="Consolas"/>
                <a:ea typeface="Consolas"/>
                <a:cs typeface="Consolas"/>
                <a:sym typeface="Consolas"/>
              </a:rPr>
              <a:t>print(F[-1])</a:t>
            </a:r>
            <a:endParaRPr b="1" sz="1100">
              <a:solidFill>
                <a:srgbClr val="3F3F3F"/>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B = np.array([ [[111, 112], [121, 122]],</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[[211, 212], [221, 222]],</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               [[311, 312], [321, 322]] ])</a:t>
            </a:r>
            <a:br>
              <a:rPr b="1" lang="en" sz="1100">
                <a:solidFill>
                  <a:srgbClr val="3F3F3F"/>
                </a:solidFill>
                <a:latin typeface="Consolas"/>
                <a:ea typeface="Consolas"/>
                <a:cs typeface="Consolas"/>
                <a:sym typeface="Consolas"/>
              </a:rPr>
            </a:br>
            <a:r>
              <a:rPr b="1" lang="en" sz="1100">
                <a:solidFill>
                  <a:srgbClr val="3F3F3F"/>
                </a:solidFill>
                <a:latin typeface="Consolas"/>
                <a:ea typeface="Consolas"/>
                <a:cs typeface="Consolas"/>
                <a:sym typeface="Consolas"/>
              </a:rPr>
              <a:t>print(B[0][1][0])</a:t>
            </a:r>
            <a:endParaRPr b="1" sz="1100">
              <a:solidFill>
                <a:srgbClr val="3F3F3F"/>
              </a:solidFill>
              <a:latin typeface="Consolas"/>
              <a:ea typeface="Consolas"/>
              <a:cs typeface="Consolas"/>
              <a:sym typeface="Consolas"/>
            </a:endParaRPr>
          </a:p>
        </p:txBody>
      </p:sp>
      <p:sp>
        <p:nvSpPr>
          <p:cNvPr id="570" name="Google Shape;570;p83"/>
          <p:cNvSpPr txBox="1"/>
          <p:nvPr/>
        </p:nvSpPr>
        <p:spPr>
          <a:xfrm>
            <a:off x="788700" y="912319"/>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t>indexing:</a:t>
            </a: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84"/>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Multi-D</a:t>
            </a:r>
            <a:r>
              <a:rPr i="1" lang="en" sz="3600"/>
              <a:t>imension Arrays</a:t>
            </a:r>
            <a:endParaRPr b="1" i="0" sz="3600" u="none" cap="none" strike="noStrike">
              <a:solidFill>
                <a:srgbClr val="262626"/>
              </a:solidFill>
              <a:latin typeface="Carme"/>
              <a:ea typeface="Carme"/>
              <a:cs typeface="Carme"/>
              <a:sym typeface="Carme"/>
            </a:endParaRPr>
          </a:p>
        </p:txBody>
      </p:sp>
      <p:sp>
        <p:nvSpPr>
          <p:cNvPr id="576" name="Google Shape;576;p84"/>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77" name="Google Shape;577;p84"/>
          <p:cNvSpPr txBox="1"/>
          <p:nvPr/>
        </p:nvSpPr>
        <p:spPr>
          <a:xfrm>
            <a:off x="762000" y="1722375"/>
            <a:ext cx="7566600" cy="2524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A = np.array([</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[11,12,13,14,15],</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[21,22,23,24,25],</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[31,32,33,34,35],</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[41,42,43,44,45],</a:t>
            </a: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[51,52,53,54,55]])</a:t>
            </a:r>
            <a:endParaRPr b="1">
              <a:solidFill>
                <a:srgbClr val="666666"/>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br>
              <a:rPr b="1" lang="en">
                <a:solidFill>
                  <a:srgbClr val="666666"/>
                </a:solidFill>
                <a:latin typeface="Consolas"/>
                <a:ea typeface="Consolas"/>
                <a:cs typeface="Consolas"/>
                <a:sym typeface="Consolas"/>
              </a:rPr>
            </a:br>
            <a:r>
              <a:rPr b="1" lang="en">
                <a:solidFill>
                  <a:srgbClr val="666666"/>
                </a:solidFill>
                <a:latin typeface="Consolas"/>
                <a:ea typeface="Consolas"/>
                <a:cs typeface="Consolas"/>
                <a:sym typeface="Consolas"/>
              </a:rPr>
              <a:t>print(A[:3,2:])</a:t>
            </a:r>
            <a:endParaRPr b="1">
              <a:solidFill>
                <a:srgbClr val="666666"/>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t/>
            </a:r>
            <a:endParaRPr b="1">
              <a:solidFill>
                <a:srgbClr val="666666"/>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print(A[3:,:])</a:t>
            </a:r>
            <a:endParaRPr b="1">
              <a:solidFill>
                <a:srgbClr val="666666"/>
              </a:solidFill>
              <a:latin typeface="Consolas"/>
              <a:ea typeface="Consolas"/>
              <a:cs typeface="Consolas"/>
              <a:sym typeface="Consolas"/>
            </a:endParaRPr>
          </a:p>
        </p:txBody>
      </p:sp>
      <p:sp>
        <p:nvSpPr>
          <p:cNvPr id="578" name="Google Shape;578;p84"/>
          <p:cNvSpPr txBox="1"/>
          <p:nvPr/>
        </p:nvSpPr>
        <p:spPr>
          <a:xfrm>
            <a:off x="788700" y="912319"/>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t>slicing:</a:t>
            </a: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Google Shape;583;p85"/>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Multi-D</a:t>
            </a:r>
            <a:r>
              <a:rPr i="1" lang="en" sz="3600"/>
              <a:t>imension Arrays</a:t>
            </a:r>
            <a:endParaRPr b="1" i="0" sz="3600" u="none" cap="none" strike="noStrike">
              <a:solidFill>
                <a:srgbClr val="262626"/>
              </a:solidFill>
              <a:latin typeface="Carme"/>
              <a:ea typeface="Carme"/>
              <a:cs typeface="Carme"/>
              <a:sym typeface="Carme"/>
            </a:endParaRPr>
          </a:p>
        </p:txBody>
      </p:sp>
      <p:sp>
        <p:nvSpPr>
          <p:cNvPr id="584" name="Google Shape;584;p85"/>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85" name="Google Shape;585;p85"/>
          <p:cNvSpPr txBox="1"/>
          <p:nvPr/>
        </p:nvSpPr>
        <p:spPr>
          <a:xfrm>
            <a:off x="788700" y="1863844"/>
            <a:ext cx="7566600" cy="2524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a:solidFill>
                  <a:srgbClr val="666666"/>
                </a:solidFill>
                <a:latin typeface="Consolas"/>
                <a:ea typeface="Consolas"/>
                <a:cs typeface="Consolas"/>
                <a:sym typeface="Consolas"/>
              </a:rPr>
              <a:t>np.identity(4)</a:t>
            </a:r>
            <a:endParaRPr b="1">
              <a:solidFill>
                <a:srgbClr val="666666"/>
              </a:solidFill>
              <a:latin typeface="Consolas"/>
              <a:ea typeface="Consolas"/>
              <a:cs typeface="Consolas"/>
              <a:sym typeface="Consolas"/>
            </a:endParaRPr>
          </a:p>
        </p:txBody>
      </p:sp>
      <p:sp>
        <p:nvSpPr>
          <p:cNvPr id="586" name="Google Shape;586;p85"/>
          <p:cNvSpPr txBox="1"/>
          <p:nvPr/>
        </p:nvSpPr>
        <p:spPr>
          <a:xfrm>
            <a:off x="788700" y="912319"/>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t>function to create an identity array</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Algorithm</a:t>
            </a:r>
            <a:endParaRPr/>
          </a:p>
        </p:txBody>
      </p:sp>
      <p:sp>
        <p:nvSpPr>
          <p:cNvPr id="169" name="Google Shape;169;p32"/>
          <p:cNvSpPr txBox="1"/>
          <p:nvPr>
            <p:ph idx="1" type="body"/>
          </p:nvPr>
        </p:nvSpPr>
        <p:spPr>
          <a:xfrm>
            <a:off x="206725" y="1152475"/>
            <a:ext cx="4396800" cy="2446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1000"/>
              </a:spcBef>
              <a:spcAft>
                <a:spcPts val="0"/>
              </a:spcAft>
              <a:buNone/>
            </a:pPr>
            <a:r>
              <a:rPr lang="en" sz="1400">
                <a:latin typeface="Consolas"/>
                <a:ea typeface="Consolas"/>
                <a:cs typeface="Consolas"/>
                <a:sym typeface="Consolas"/>
              </a:rPr>
              <a:t>double approximatePi(int numSamples)</a:t>
            </a:r>
            <a:br>
              <a:rPr lang="en" sz="1400">
                <a:latin typeface="Consolas"/>
                <a:ea typeface="Consolas"/>
                <a:cs typeface="Consolas"/>
                <a:sym typeface="Consolas"/>
              </a:rPr>
            </a:br>
            <a:r>
              <a:rPr lang="en" sz="1400">
                <a:latin typeface="Consolas"/>
                <a:ea typeface="Consolas"/>
                <a:cs typeface="Consolas"/>
                <a:sym typeface="Consolas"/>
              </a:rPr>
              <a:t>{</a:t>
            </a:r>
            <a:br>
              <a:rPr lang="en" sz="1400">
                <a:latin typeface="Consolas"/>
                <a:ea typeface="Consolas"/>
                <a:cs typeface="Consolas"/>
                <a:sym typeface="Consolas"/>
              </a:rPr>
            </a:br>
            <a:r>
              <a:rPr lang="en" sz="1400">
                <a:latin typeface="Consolas"/>
                <a:ea typeface="Consolas"/>
                <a:cs typeface="Consolas"/>
                <a:sym typeface="Consolas"/>
              </a:rPr>
              <a:t>    float x, y;</a:t>
            </a:r>
            <a:br>
              <a:rPr lang="en" sz="1400">
                <a:latin typeface="Consolas"/>
                <a:ea typeface="Consolas"/>
                <a:cs typeface="Consolas"/>
                <a:sym typeface="Consolas"/>
              </a:rPr>
            </a:br>
            <a:r>
              <a:rPr lang="en" sz="1400">
                <a:latin typeface="Consolas"/>
                <a:ea typeface="Consolas"/>
                <a:cs typeface="Consolas"/>
                <a:sym typeface="Consolas"/>
              </a:rPr>
              <a:t>    int counter = 0;</a:t>
            </a:r>
            <a:br>
              <a:rPr lang="en" sz="1400">
                <a:latin typeface="Consolas"/>
                <a:ea typeface="Consolas"/>
                <a:cs typeface="Consolas"/>
                <a:sym typeface="Consolas"/>
              </a:rPr>
            </a:br>
            <a:r>
              <a:rPr lang="en" sz="1400">
                <a:latin typeface="Consolas"/>
                <a:ea typeface="Consolas"/>
                <a:cs typeface="Consolas"/>
                <a:sym typeface="Consolas"/>
              </a:rPr>
              <a:t>    for (int s = 0; s != numSamples; s++)</a:t>
            </a:r>
            <a:br>
              <a:rPr lang="en" sz="1400">
                <a:latin typeface="Consolas"/>
                <a:ea typeface="Consolas"/>
                <a:cs typeface="Consolas"/>
                <a:sym typeface="Consolas"/>
              </a:rPr>
            </a:br>
            <a:r>
              <a:rPr lang="en" sz="1400">
                <a:latin typeface="Consolas"/>
                <a:ea typeface="Consolas"/>
                <a:cs typeface="Consolas"/>
                <a:sym typeface="Consolas"/>
              </a:rPr>
              <a:t>    {</a:t>
            </a:r>
            <a:br>
              <a:rPr lang="en" sz="1400">
                <a:latin typeface="Consolas"/>
                <a:ea typeface="Consolas"/>
                <a:cs typeface="Consolas"/>
                <a:sym typeface="Consolas"/>
              </a:rPr>
            </a:br>
            <a:r>
              <a:rPr lang="en" sz="1400">
                <a:latin typeface="Consolas"/>
                <a:ea typeface="Consolas"/>
                <a:cs typeface="Consolas"/>
                <a:sym typeface="Consolas"/>
              </a:rPr>
              <a:t>        </a:t>
            </a:r>
            <a:r>
              <a:rPr i="1" lang="en" sz="1400">
                <a:latin typeface="Consolas"/>
                <a:ea typeface="Consolas"/>
                <a:cs typeface="Consolas"/>
                <a:sym typeface="Consolas"/>
              </a:rPr>
              <a:t>x = random number between -1, 1</a:t>
            </a:r>
            <a:r>
              <a:rPr lang="en" sz="1400">
                <a:latin typeface="Consolas"/>
                <a:ea typeface="Consolas"/>
                <a:cs typeface="Consolas"/>
                <a:sym typeface="Consolas"/>
              </a:rPr>
              <a:t>;</a:t>
            </a:r>
            <a:br>
              <a:rPr lang="en" sz="1400">
                <a:latin typeface="Consolas"/>
                <a:ea typeface="Consolas"/>
                <a:cs typeface="Consolas"/>
                <a:sym typeface="Consolas"/>
              </a:rPr>
            </a:br>
            <a:r>
              <a:rPr lang="en" sz="1400">
                <a:latin typeface="Consolas"/>
                <a:ea typeface="Consolas"/>
                <a:cs typeface="Consolas"/>
                <a:sym typeface="Consolas"/>
              </a:rPr>
              <a:t>        </a:t>
            </a:r>
            <a:r>
              <a:rPr i="1" lang="en" sz="1400">
                <a:latin typeface="Consolas"/>
                <a:ea typeface="Consolas"/>
                <a:cs typeface="Consolas"/>
                <a:sym typeface="Consolas"/>
              </a:rPr>
              <a:t>y = random number between -1, 1</a:t>
            </a:r>
            <a:r>
              <a:rPr lang="en" sz="1400">
                <a:latin typeface="Consolas"/>
                <a:ea typeface="Consolas"/>
                <a:cs typeface="Consolas"/>
                <a:sym typeface="Consolas"/>
              </a:rPr>
              <a:t>;</a:t>
            </a:r>
            <a:br>
              <a:rPr lang="en" sz="1400">
                <a:latin typeface="Consolas"/>
                <a:ea typeface="Consolas"/>
                <a:cs typeface="Consolas"/>
                <a:sym typeface="Consolas"/>
              </a:rPr>
            </a:br>
            <a:r>
              <a:rPr lang="en" sz="1400">
                <a:latin typeface="Consolas"/>
                <a:ea typeface="Consolas"/>
                <a:cs typeface="Consolas"/>
                <a:sym typeface="Consolas"/>
              </a:rPr>
              <a:t>        </a:t>
            </a:r>
            <a:br>
              <a:rPr lang="en" sz="1400">
                <a:latin typeface="Consolas"/>
                <a:ea typeface="Consolas"/>
                <a:cs typeface="Consolas"/>
                <a:sym typeface="Consolas"/>
              </a:rPr>
            </a:br>
            <a:endParaRPr sz="1400">
              <a:latin typeface="Consolas"/>
              <a:ea typeface="Consolas"/>
              <a:cs typeface="Consolas"/>
              <a:sym typeface="Consolas"/>
            </a:endParaRPr>
          </a:p>
        </p:txBody>
      </p:sp>
      <p:sp>
        <p:nvSpPr>
          <p:cNvPr id="170" name="Google Shape;170;p32"/>
          <p:cNvSpPr txBox="1"/>
          <p:nvPr>
            <p:ph idx="1" type="body"/>
          </p:nvPr>
        </p:nvSpPr>
        <p:spPr>
          <a:xfrm>
            <a:off x="4603525" y="1152475"/>
            <a:ext cx="4318800" cy="2446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177800" lvl="0" marL="0" rtl="0" algn="l">
              <a:spcBef>
                <a:spcPts val="1000"/>
              </a:spcBef>
              <a:spcAft>
                <a:spcPts val="0"/>
              </a:spcAft>
              <a:buNone/>
            </a:pPr>
            <a:r>
              <a:rPr lang="en" sz="1400">
                <a:latin typeface="Consolas"/>
                <a:ea typeface="Consolas"/>
                <a:cs typeface="Consolas"/>
                <a:sym typeface="Consolas"/>
              </a:rPr>
              <a:t>        if (x * x + y * y &lt; 1)</a:t>
            </a:r>
            <a:br>
              <a:rPr lang="en" sz="1400">
                <a:latin typeface="Consolas"/>
                <a:ea typeface="Consolas"/>
                <a:cs typeface="Consolas"/>
                <a:sym typeface="Consolas"/>
              </a:rPr>
            </a:br>
            <a:r>
              <a:rPr lang="en" sz="1400">
                <a:latin typeface="Consolas"/>
                <a:ea typeface="Consolas"/>
                <a:cs typeface="Consolas"/>
                <a:sym typeface="Consolas"/>
              </a:rPr>
              <a:t>        {</a:t>
            </a:r>
            <a:br>
              <a:rPr lang="en" sz="1400">
                <a:latin typeface="Consolas"/>
                <a:ea typeface="Consolas"/>
                <a:cs typeface="Consolas"/>
                <a:sym typeface="Consolas"/>
              </a:rPr>
            </a:br>
            <a:r>
              <a:rPr lang="en" sz="1400">
                <a:latin typeface="Consolas"/>
                <a:ea typeface="Consolas"/>
                <a:cs typeface="Consolas"/>
                <a:sym typeface="Consolas"/>
              </a:rPr>
              <a:t>            counter++;</a:t>
            </a:r>
            <a:br>
              <a:rPr lang="en" sz="1400">
                <a:latin typeface="Consolas"/>
                <a:ea typeface="Consolas"/>
                <a:cs typeface="Consolas"/>
                <a:sym typeface="Consolas"/>
              </a:rPr>
            </a:br>
            <a:r>
              <a:rPr lang="en" sz="1400">
                <a:latin typeface="Consolas"/>
                <a:ea typeface="Consolas"/>
                <a:cs typeface="Consolas"/>
                <a:sym typeface="Consolas"/>
              </a:rPr>
              <a:t>        }</a:t>
            </a:r>
            <a:br>
              <a:rPr lang="en" sz="1400">
                <a:latin typeface="Consolas"/>
                <a:ea typeface="Consolas"/>
                <a:cs typeface="Consolas"/>
                <a:sym typeface="Consolas"/>
              </a:rPr>
            </a:br>
            <a:r>
              <a:rPr lang="en" sz="1400">
                <a:latin typeface="Consolas"/>
                <a:ea typeface="Consolas"/>
                <a:cs typeface="Consolas"/>
                <a:sym typeface="Consolas"/>
              </a:rPr>
              <a:t>    }</a:t>
            </a:r>
            <a:br>
              <a:rPr lang="en" sz="1400">
                <a:latin typeface="Consolas"/>
                <a:ea typeface="Consolas"/>
                <a:cs typeface="Consolas"/>
                <a:sym typeface="Consolas"/>
              </a:rPr>
            </a:br>
            <a:br>
              <a:rPr lang="en" sz="1400">
                <a:latin typeface="Consolas"/>
                <a:ea typeface="Consolas"/>
                <a:cs typeface="Consolas"/>
                <a:sym typeface="Consolas"/>
              </a:rPr>
            </a:br>
            <a:r>
              <a:rPr lang="en" sz="1400">
                <a:latin typeface="Consolas"/>
                <a:ea typeface="Consolas"/>
                <a:cs typeface="Consolas"/>
                <a:sym typeface="Consolas"/>
              </a:rPr>
              <a:t>    return 4.0 * counter / numSamples;</a:t>
            </a:r>
            <a:br>
              <a:rPr lang="en" sz="1400">
                <a:latin typeface="Consolas"/>
                <a:ea typeface="Consolas"/>
                <a:cs typeface="Consolas"/>
                <a:sym typeface="Consolas"/>
              </a:rPr>
            </a:br>
            <a:r>
              <a:rPr lang="en" sz="1400">
                <a:latin typeface="Consolas"/>
                <a:ea typeface="Consolas"/>
                <a:cs typeface="Consolas"/>
                <a:sym typeface="Consolas"/>
              </a:rPr>
              <a:t>}</a:t>
            </a:r>
            <a:endParaRPr sz="1400">
              <a:latin typeface="Consolas"/>
              <a:ea typeface="Consolas"/>
              <a:cs typeface="Consolas"/>
              <a:sym typeface="Consolas"/>
            </a:endParaRPr>
          </a:p>
        </p:txBody>
      </p:sp>
      <p:sp>
        <p:nvSpPr>
          <p:cNvPr id="171" name="Google Shape;171;p32"/>
          <p:cNvSpPr txBox="1"/>
          <p:nvPr>
            <p:ph idx="1" type="body"/>
          </p:nvPr>
        </p:nvSpPr>
        <p:spPr>
          <a:xfrm>
            <a:off x="311700" y="3733725"/>
            <a:ext cx="8520600" cy="1238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800">
                <a:latin typeface="Consolas"/>
                <a:ea typeface="Consolas"/>
                <a:cs typeface="Consolas"/>
                <a:sym typeface="Consolas"/>
              </a:rPr>
              <a:t>Let's code this in Python, Google to see what command in Python produces a random number</a:t>
            </a:r>
            <a:endParaRPr sz="1800">
              <a:latin typeface="Consolas"/>
              <a:ea typeface="Consolas"/>
              <a:cs typeface="Consolas"/>
              <a:sym typeface="Consola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sp>
        <p:nvSpPr>
          <p:cNvPr id="591" name="Google Shape;591;p86"/>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a:t>
            </a:r>
            <a:r>
              <a:rPr i="1" lang="en" sz="3600"/>
              <a:t>By Example</a:t>
            </a:r>
            <a:endParaRPr b="1" i="0" sz="3600" u="none" cap="none" strike="noStrike">
              <a:solidFill>
                <a:srgbClr val="262626"/>
              </a:solidFill>
              <a:latin typeface="Carme"/>
              <a:ea typeface="Carme"/>
              <a:cs typeface="Carme"/>
              <a:sym typeface="Carme"/>
            </a:endParaRPr>
          </a:p>
        </p:txBody>
      </p:sp>
      <p:sp>
        <p:nvSpPr>
          <p:cNvPr id="592" name="Google Shape;592;p86"/>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593" name="Google Shape;593;p86"/>
          <p:cNvSpPr txBox="1"/>
          <p:nvPr/>
        </p:nvSpPr>
        <p:spPr>
          <a:xfrm>
            <a:off x="762000" y="2031975"/>
            <a:ext cx="7566600" cy="2595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1000">
                <a:solidFill>
                  <a:srgbClr val="3F3F3F"/>
                </a:solidFill>
                <a:latin typeface="Consolas"/>
                <a:ea typeface="Consolas"/>
                <a:cs typeface="Consolas"/>
                <a:sym typeface="Consolas"/>
              </a:rPr>
              <a:t>   def TimeStep(self, dt=0.0):</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"""Takes a time step using straight forward Python loops."""</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g = self.grid</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nx, ny = g.u.shape</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dx2, dy2 = g.dx**2, g.dy**2</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dnr_inv = 0.5/(dx2 + dy2)</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u = g.u</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err = 0.0</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for i in range(1, nx-1):</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for j in range(1, ny-1):</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tmp = u[i,j]</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u[i,j] = ((u[i-1, j] + u[i+1, j])*dy2 +</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(u[i, j-1] + u[i, j+1])*dx2)*dnr_inv</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diff = u[i,j] - tmp</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err += diff*diff</a:t>
            </a:r>
            <a:br>
              <a:rPr b="1" lang="en" sz="1000">
                <a:solidFill>
                  <a:srgbClr val="3F3F3F"/>
                </a:solidFill>
                <a:latin typeface="Consolas"/>
                <a:ea typeface="Consolas"/>
                <a:cs typeface="Consolas"/>
                <a:sym typeface="Consolas"/>
              </a:rPr>
            </a:br>
            <a:r>
              <a:rPr b="1" lang="en" sz="1000">
                <a:solidFill>
                  <a:srgbClr val="3F3F3F"/>
                </a:solidFill>
                <a:latin typeface="Consolas"/>
                <a:ea typeface="Consolas"/>
                <a:cs typeface="Consolas"/>
                <a:sym typeface="Consolas"/>
              </a:rPr>
              <a:t>        return numpy.sqrt(err)</a:t>
            </a:r>
            <a:endParaRPr b="1" sz="1000">
              <a:solidFill>
                <a:srgbClr val="3F3F3F"/>
              </a:solidFill>
              <a:latin typeface="Consolas"/>
              <a:ea typeface="Consolas"/>
              <a:cs typeface="Consolas"/>
              <a:sym typeface="Consolas"/>
            </a:endParaRPr>
          </a:p>
        </p:txBody>
      </p:sp>
      <p:sp>
        <p:nvSpPr>
          <p:cNvPr id="594" name="Google Shape;594;p86"/>
          <p:cNvSpPr txBox="1"/>
          <p:nvPr/>
        </p:nvSpPr>
        <p:spPr>
          <a:xfrm>
            <a:off x="762000" y="928050"/>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The example we will consider is a very simple (read, trivial) case of solving the 2D Laplace equation using an iterative finite difference scheme (four point averaging, Gauss-Seidel or Gauss-Jordan). The formal specification of the problem is as follows. We are required to solve for some unknown function u(x,y) such that ∇2u = 0 with a boundary condition specified. For convenience the domain of interest is considered to be a rectangle and the boundary values at the sides of this rectangle are given.</a:t>
            </a:r>
            <a:endParaRPr sz="12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Google Shape;599;p87"/>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a:t>
            </a:r>
            <a:r>
              <a:rPr i="1" lang="en" sz="3600"/>
              <a:t>By Example</a:t>
            </a:r>
            <a:endParaRPr b="1" i="0" sz="3600" u="none" cap="none" strike="noStrike">
              <a:solidFill>
                <a:srgbClr val="262626"/>
              </a:solidFill>
              <a:latin typeface="Carme"/>
              <a:ea typeface="Carme"/>
              <a:cs typeface="Carme"/>
              <a:sym typeface="Carme"/>
            </a:endParaRPr>
          </a:p>
        </p:txBody>
      </p:sp>
      <p:sp>
        <p:nvSpPr>
          <p:cNvPr id="600" name="Google Shape;600;p87"/>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01" name="Google Shape;601;p87"/>
          <p:cNvSpPr txBox="1"/>
          <p:nvPr/>
        </p:nvSpPr>
        <p:spPr>
          <a:xfrm>
            <a:off x="762000" y="2184375"/>
            <a:ext cx="7566600" cy="2595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b="1" lang="en" sz="1200">
                <a:solidFill>
                  <a:srgbClr val="3F3F3F"/>
                </a:solidFill>
                <a:latin typeface="Consolas"/>
                <a:ea typeface="Consolas"/>
                <a:cs typeface="Consolas"/>
                <a:sym typeface="Consolas"/>
              </a:rPr>
              <a:t>def numericTimeStep(self, dt=0.0):</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"""Takes a time step using a NumPy expression."""</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g = self.grid</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dx2, dy2 = g.dx**2, g.dy**2</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dnr_inv = 0.5/(dx2 + dy2)</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u = g.u</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g.old_u = u.copy() # needed to compute the error.</a:t>
            </a:r>
            <a:br>
              <a:rPr b="1" lang="en" sz="1200">
                <a:solidFill>
                  <a:srgbClr val="3F3F3F"/>
                </a:solidFill>
                <a:latin typeface="Consolas"/>
                <a:ea typeface="Consolas"/>
                <a:cs typeface="Consolas"/>
                <a:sym typeface="Consolas"/>
              </a:rPr>
            </a:b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 The actual iteration</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u[1:-1, 1:-1] = ((u[0:-2, 1:-1] + u[2:, 1:-1])*dy2 +</a:t>
            </a: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(u[1:-1,0:-2] + u[1:-1, 2:])*dx2)*dnr_inv</a:t>
            </a:r>
            <a:br>
              <a:rPr b="1" lang="en" sz="1200">
                <a:solidFill>
                  <a:srgbClr val="3F3F3F"/>
                </a:solidFill>
                <a:latin typeface="Consolas"/>
                <a:ea typeface="Consolas"/>
                <a:cs typeface="Consolas"/>
                <a:sym typeface="Consolas"/>
              </a:rPr>
            </a:br>
            <a:br>
              <a:rPr b="1" lang="en" sz="1200">
                <a:solidFill>
                  <a:srgbClr val="3F3F3F"/>
                </a:solidFill>
                <a:latin typeface="Consolas"/>
                <a:ea typeface="Consolas"/>
                <a:cs typeface="Consolas"/>
                <a:sym typeface="Consolas"/>
              </a:rPr>
            </a:br>
            <a:r>
              <a:rPr b="1" lang="en" sz="1200">
                <a:solidFill>
                  <a:srgbClr val="3F3F3F"/>
                </a:solidFill>
                <a:latin typeface="Consolas"/>
                <a:ea typeface="Consolas"/>
                <a:cs typeface="Consolas"/>
                <a:sym typeface="Consolas"/>
              </a:rPr>
              <a:t>    return g.computeError()</a:t>
            </a:r>
            <a:endParaRPr b="1" sz="1200">
              <a:solidFill>
                <a:srgbClr val="3F3F3F"/>
              </a:solidFill>
              <a:latin typeface="Consolas"/>
              <a:ea typeface="Consolas"/>
              <a:cs typeface="Consolas"/>
              <a:sym typeface="Consolas"/>
            </a:endParaRPr>
          </a:p>
        </p:txBody>
      </p:sp>
      <p:sp>
        <p:nvSpPr>
          <p:cNvPr id="602" name="Google Shape;602;p87"/>
          <p:cNvSpPr txBox="1"/>
          <p:nvPr/>
        </p:nvSpPr>
        <p:spPr>
          <a:xfrm>
            <a:off x="762000" y="1080450"/>
            <a:ext cx="7566600" cy="9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The example we will consider is a very simple (read, trivial) case of solving the 2D Laplace equation using an iterative finite difference scheme (four point averaging, Gauss-Seidel or Gauss-Jordan). The formal specification of the problem is as follows. We are required to solve for some unknown function u(x,y) such that ∇2u = 0 with a boundary condition specified. For convenience the domain of interest is considered to be a rectangle and the boundary values at the sides of this rectangle are given.</a:t>
            </a:r>
            <a:endParaRPr sz="1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88"/>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NumPy</a:t>
            </a:r>
            <a:r>
              <a:rPr b="1" i="1" lang="en" sz="3600" u="none" cap="none" strike="noStrike">
                <a:solidFill>
                  <a:srgbClr val="262626"/>
                </a:solidFill>
                <a:latin typeface="Carme"/>
                <a:ea typeface="Carme"/>
                <a:cs typeface="Carme"/>
                <a:sym typeface="Carme"/>
              </a:rPr>
              <a:t>, </a:t>
            </a:r>
            <a:r>
              <a:rPr i="1" lang="en" sz="3600"/>
              <a:t>Exercise</a:t>
            </a:r>
            <a:endParaRPr b="1" i="0" sz="3600" u="none" cap="none" strike="noStrike">
              <a:solidFill>
                <a:srgbClr val="262626"/>
              </a:solidFill>
              <a:latin typeface="Carme"/>
              <a:ea typeface="Carme"/>
              <a:cs typeface="Carme"/>
              <a:sym typeface="Carme"/>
            </a:endParaRPr>
          </a:p>
        </p:txBody>
      </p:sp>
      <p:sp>
        <p:nvSpPr>
          <p:cNvPr id="608" name="Google Shape;608;p88"/>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
        <p:nvSpPr>
          <p:cNvPr id="609" name="Google Shape;609;p88"/>
          <p:cNvSpPr txBox="1"/>
          <p:nvPr/>
        </p:nvSpPr>
        <p:spPr>
          <a:xfrm>
            <a:off x="762000" y="1251350"/>
            <a:ext cx="7566600" cy="3521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480"/>
              </a:spcBef>
              <a:spcAft>
                <a:spcPts val="0"/>
              </a:spcAft>
              <a:buClr>
                <a:schemeClr val="dk1"/>
              </a:buClr>
              <a:buSzPts val="1100"/>
              <a:buFont typeface="Arial"/>
              <a:buNone/>
            </a:pPr>
            <a:r>
              <a:rPr lang="en" sz="1200">
                <a:solidFill>
                  <a:srgbClr val="3F3F3F"/>
                </a:solidFill>
                <a:latin typeface="Consolas"/>
                <a:ea typeface="Consolas"/>
                <a:cs typeface="Consolas"/>
                <a:sym typeface="Consolas"/>
              </a:rPr>
              <a:t>Algorithm.</a:t>
            </a:r>
            <a:br>
              <a:rPr lang="en" sz="1200">
                <a:solidFill>
                  <a:srgbClr val="3F3F3F"/>
                </a:solidFill>
                <a:latin typeface="Consolas"/>
                <a:ea typeface="Consolas"/>
                <a:cs typeface="Consolas"/>
                <a:sym typeface="Consolas"/>
              </a:rPr>
            </a:b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Find D, the Diagonal of of A : diag(A)</a:t>
            </a:r>
            <a:endParaRPr sz="1200">
              <a:solidFill>
                <a:srgbClr val="3F3F3F"/>
              </a:solidFill>
              <a:latin typeface="Consolas"/>
              <a:ea typeface="Consolas"/>
              <a:cs typeface="Consolas"/>
              <a:sym typeface="Consolas"/>
            </a:endParaRPr>
          </a:p>
          <a:p>
            <a:pPr indent="0" lvl="0" marL="0" rtl="0" algn="l">
              <a:spcBef>
                <a:spcPts val="480"/>
              </a:spcBef>
              <a:spcAft>
                <a:spcPts val="0"/>
              </a:spcAft>
              <a:buClr>
                <a:schemeClr val="dk1"/>
              </a:buClr>
              <a:buSzPts val="1100"/>
              <a:buFont typeface="Arial"/>
              <a:buNone/>
            </a:pPr>
            <a:r>
              <a:rPr lang="en" sz="1200">
                <a:solidFill>
                  <a:srgbClr val="3F3F3F"/>
                </a:solidFill>
                <a:latin typeface="Consolas"/>
                <a:ea typeface="Consolas"/>
                <a:cs typeface="Consolas"/>
                <a:sym typeface="Consolas"/>
              </a:rPr>
              <a:t>* Find R, the Remainder of A - D : A - diagflat(A)</a:t>
            </a:r>
            <a:br>
              <a:rPr lang="en" sz="1200">
                <a:solidFill>
                  <a:srgbClr val="3F3F3F"/>
                </a:solidFill>
                <a:latin typeface="Consolas"/>
                <a:ea typeface="Consolas"/>
                <a:cs typeface="Consolas"/>
                <a:sym typeface="Consolas"/>
              </a:rPr>
            </a:b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Choose your initial guess, x[0]</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Start iterating, k=0</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While not converged do</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Start your i-loop (for i = 1 to n)</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sigma = 0</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Start your j-loop (for j = 1 to n)</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If j not equal to i</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sigma = sigma + a[i][j] * x[j][k]</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End j-loop</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x[i]k = (b[i] – sigma)/a[i][i] : x = (b - dot(R,x)) / D</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End i-loop</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Check for convergence</a:t>
            </a:r>
            <a:br>
              <a:rPr lang="en" sz="1200">
                <a:solidFill>
                  <a:srgbClr val="3F3F3F"/>
                </a:solidFill>
                <a:latin typeface="Consolas"/>
                <a:ea typeface="Consolas"/>
                <a:cs typeface="Consolas"/>
                <a:sym typeface="Consolas"/>
              </a:rPr>
            </a:br>
            <a:r>
              <a:rPr lang="en" sz="1200">
                <a:solidFill>
                  <a:srgbClr val="3F3F3F"/>
                </a:solidFill>
                <a:latin typeface="Consolas"/>
                <a:ea typeface="Consolas"/>
                <a:cs typeface="Consolas"/>
                <a:sym typeface="Consolas"/>
              </a:rPr>
              <a:t>    * Iterate k, ie. k = k+1</a:t>
            </a:r>
            <a:endParaRPr sz="1200">
              <a:solidFill>
                <a:srgbClr val="3F3F3F"/>
              </a:solidFill>
              <a:latin typeface="Consolas"/>
              <a:ea typeface="Consolas"/>
              <a:cs typeface="Consolas"/>
              <a:sym typeface="Consolas"/>
            </a:endParaRPr>
          </a:p>
        </p:txBody>
      </p:sp>
      <p:sp>
        <p:nvSpPr>
          <p:cNvPr id="610" name="Google Shape;610;p88"/>
          <p:cNvSpPr txBox="1"/>
          <p:nvPr/>
        </p:nvSpPr>
        <p:spPr>
          <a:xfrm>
            <a:off x="762000" y="851850"/>
            <a:ext cx="7566600" cy="5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Jacobi</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8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 Comments?</a:t>
            </a:r>
            <a:endParaRPr/>
          </a:p>
        </p:txBody>
      </p:sp>
      <p:sp>
        <p:nvSpPr>
          <p:cNvPr id="617" name="Google Shape;617;p8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177800" lvl="0" marL="0" rtl="0" algn="ctr">
              <a:spcBef>
                <a:spcPts val="1000"/>
              </a:spcBef>
              <a:spcAft>
                <a:spcPts val="0"/>
              </a:spcAft>
              <a:buNone/>
            </a:pPr>
            <a:r>
              <a:t/>
            </a:r>
            <a:endParaRPr/>
          </a:p>
        </p:txBody>
      </p:sp>
      <p:sp>
        <p:nvSpPr>
          <p:cNvPr id="618" name="Google Shape;618;p89"/>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177" name="Google Shape;177;p33"/>
          <p:cNvSpPr txBox="1"/>
          <p:nvPr>
            <p:ph idx="1" type="body"/>
          </p:nvPr>
        </p:nvSpPr>
        <p:spPr>
          <a:xfrm>
            <a:off x="762000" y="1150374"/>
            <a:ext cx="7543800" cy="3075000"/>
          </a:xfrm>
          <a:prstGeom prst="rect">
            <a:avLst/>
          </a:prstGeom>
          <a:noFill/>
          <a:ln>
            <a:noFill/>
          </a:ln>
        </p:spPr>
        <p:txBody>
          <a:bodyPr anchorCtr="0" anchor="t" bIns="45700" lIns="91425" spcFirstLastPara="1" rIns="91425" wrap="square" tIns="45700">
            <a:noAutofit/>
          </a:bodyPr>
          <a:lstStyle/>
          <a:p>
            <a:pPr indent="0" lvl="1" marL="0" marR="0" rtl="0" algn="l">
              <a:spcBef>
                <a:spcPts val="400"/>
              </a:spcBef>
              <a:spcAft>
                <a:spcPts val="0"/>
              </a:spcAft>
              <a:buClr>
                <a:srgbClr val="BA3133"/>
              </a:buClr>
              <a:buFont typeface="Arial"/>
              <a:buNone/>
            </a:pPr>
            <a:r>
              <a:rPr lang="en" sz="2400"/>
              <a:t>Applications</a:t>
            </a:r>
            <a:endParaRPr sz="2400"/>
          </a:p>
          <a:p>
            <a:pPr indent="0" lvl="1" marL="0" marR="0" rtl="0" algn="l">
              <a:spcBef>
                <a:spcPts val="400"/>
              </a:spcBef>
              <a:spcAft>
                <a:spcPts val="0"/>
              </a:spcAft>
              <a:buClr>
                <a:srgbClr val="BA3133"/>
              </a:buClr>
              <a:buFont typeface="Arial"/>
              <a:buNone/>
            </a:pPr>
            <a:r>
              <a:t/>
            </a:r>
            <a:endParaRPr sz="2400"/>
          </a:p>
          <a:p>
            <a:pPr indent="-301625" lvl="0" marL="457200" rtl="0" algn="l">
              <a:lnSpc>
                <a:spcPct val="115000"/>
              </a:lnSpc>
              <a:spcBef>
                <a:spcPts val="0"/>
              </a:spcBef>
              <a:spcAft>
                <a:spcPts val="0"/>
              </a:spcAft>
              <a:buClr>
                <a:srgbClr val="555555"/>
              </a:buClr>
              <a:buSzPts val="1150"/>
              <a:buChar char="●"/>
            </a:pPr>
            <a:r>
              <a:rPr lang="en" sz="1150">
                <a:solidFill>
                  <a:srgbClr val="555555"/>
                </a:solidFill>
                <a:highlight>
                  <a:srgbClr val="FFFFFF"/>
                </a:highlight>
              </a:rPr>
              <a:t>Matrices in Engineering, such as a line of springs.</a:t>
            </a:r>
            <a:endParaRPr sz="1150">
              <a:solidFill>
                <a:srgbClr val="555555"/>
              </a:solidFill>
              <a:highlight>
                <a:srgbClr val="FFFFFF"/>
              </a:highlight>
            </a:endParaRPr>
          </a:p>
          <a:p>
            <a:pPr indent="-301625" lvl="0" marL="457200" rtl="0" algn="l">
              <a:lnSpc>
                <a:spcPct val="115000"/>
              </a:lnSpc>
              <a:spcBef>
                <a:spcPts val="0"/>
              </a:spcBef>
              <a:spcAft>
                <a:spcPts val="0"/>
              </a:spcAft>
              <a:buClr>
                <a:srgbClr val="555555"/>
              </a:buClr>
              <a:buSzPts val="1150"/>
              <a:buChar char="●"/>
            </a:pPr>
            <a:r>
              <a:rPr lang="en" sz="1150">
                <a:solidFill>
                  <a:srgbClr val="555555"/>
                </a:solidFill>
                <a:highlight>
                  <a:srgbClr val="FFFFFF"/>
                </a:highlight>
              </a:rPr>
              <a:t>Graphs and Networks, such as analyzing networks.</a:t>
            </a:r>
            <a:endParaRPr sz="1150">
              <a:solidFill>
                <a:srgbClr val="555555"/>
              </a:solidFill>
              <a:highlight>
                <a:srgbClr val="FFFFFF"/>
              </a:highlight>
            </a:endParaRPr>
          </a:p>
          <a:p>
            <a:pPr indent="-301625" lvl="0" marL="457200" rtl="0" algn="l">
              <a:lnSpc>
                <a:spcPct val="115000"/>
              </a:lnSpc>
              <a:spcBef>
                <a:spcPts val="0"/>
              </a:spcBef>
              <a:spcAft>
                <a:spcPts val="0"/>
              </a:spcAft>
              <a:buClr>
                <a:srgbClr val="555555"/>
              </a:buClr>
              <a:buSzPts val="1150"/>
              <a:buChar char="●"/>
            </a:pPr>
            <a:r>
              <a:rPr lang="en" sz="1150">
                <a:solidFill>
                  <a:srgbClr val="555555"/>
                </a:solidFill>
                <a:highlight>
                  <a:srgbClr val="FFFFFF"/>
                </a:highlight>
              </a:rPr>
              <a:t>Markov Matrices, Population, and Economics, such as population growth.</a:t>
            </a:r>
            <a:endParaRPr sz="1150">
              <a:solidFill>
                <a:srgbClr val="555555"/>
              </a:solidFill>
              <a:highlight>
                <a:srgbClr val="FFFFFF"/>
              </a:highlight>
            </a:endParaRPr>
          </a:p>
          <a:p>
            <a:pPr indent="-301625" lvl="0" marL="457200" rtl="0" algn="l">
              <a:lnSpc>
                <a:spcPct val="115000"/>
              </a:lnSpc>
              <a:spcBef>
                <a:spcPts val="0"/>
              </a:spcBef>
              <a:spcAft>
                <a:spcPts val="0"/>
              </a:spcAft>
              <a:buClr>
                <a:srgbClr val="555555"/>
              </a:buClr>
              <a:buSzPts val="1150"/>
              <a:buChar char="●"/>
            </a:pPr>
            <a:r>
              <a:rPr lang="en" sz="1150">
                <a:solidFill>
                  <a:srgbClr val="555555"/>
                </a:solidFill>
                <a:highlight>
                  <a:srgbClr val="FFFFFF"/>
                </a:highlight>
              </a:rPr>
              <a:t>Linear Programming, the simplex optimization method.</a:t>
            </a:r>
            <a:endParaRPr sz="1150">
              <a:solidFill>
                <a:srgbClr val="555555"/>
              </a:solidFill>
              <a:highlight>
                <a:srgbClr val="FFFFFF"/>
              </a:highlight>
            </a:endParaRPr>
          </a:p>
          <a:p>
            <a:pPr indent="-301625" lvl="0" marL="457200" rtl="0" algn="l">
              <a:lnSpc>
                <a:spcPct val="115000"/>
              </a:lnSpc>
              <a:spcBef>
                <a:spcPts val="0"/>
              </a:spcBef>
              <a:spcAft>
                <a:spcPts val="0"/>
              </a:spcAft>
              <a:buClr>
                <a:srgbClr val="555555"/>
              </a:buClr>
              <a:buSzPts val="1150"/>
              <a:buChar char="●"/>
            </a:pPr>
            <a:r>
              <a:rPr lang="en" sz="1150">
                <a:solidFill>
                  <a:srgbClr val="555555"/>
                </a:solidFill>
                <a:highlight>
                  <a:srgbClr val="FFFFFF"/>
                </a:highlight>
              </a:rPr>
              <a:t>Fourier Series: Linear Algebra for functions, used widely in signal processing.</a:t>
            </a:r>
            <a:endParaRPr sz="1150">
              <a:solidFill>
                <a:srgbClr val="555555"/>
              </a:solidFill>
              <a:highlight>
                <a:srgbClr val="FFFFFF"/>
              </a:highlight>
            </a:endParaRPr>
          </a:p>
          <a:p>
            <a:pPr indent="-301625" lvl="0" marL="457200" rtl="0" algn="l">
              <a:lnSpc>
                <a:spcPct val="115000"/>
              </a:lnSpc>
              <a:spcBef>
                <a:spcPts val="0"/>
              </a:spcBef>
              <a:spcAft>
                <a:spcPts val="0"/>
              </a:spcAft>
              <a:buClr>
                <a:srgbClr val="555555"/>
              </a:buClr>
              <a:buSzPts val="1150"/>
              <a:buChar char="●"/>
            </a:pPr>
            <a:r>
              <a:rPr lang="en" sz="1150">
                <a:solidFill>
                  <a:srgbClr val="555555"/>
                </a:solidFill>
                <a:highlight>
                  <a:srgbClr val="FFFFFF"/>
                </a:highlight>
              </a:rPr>
              <a:t>Linear Algebra for statistics and probability, such as least squares for regression.</a:t>
            </a:r>
            <a:endParaRPr sz="1150">
              <a:solidFill>
                <a:srgbClr val="555555"/>
              </a:solidFill>
              <a:highlight>
                <a:srgbClr val="FFFFFF"/>
              </a:highlight>
            </a:endParaRPr>
          </a:p>
          <a:p>
            <a:pPr indent="-301625" lvl="0" marL="457200" rtl="0" algn="l">
              <a:lnSpc>
                <a:spcPct val="115000"/>
              </a:lnSpc>
              <a:spcBef>
                <a:spcPts val="0"/>
              </a:spcBef>
              <a:spcAft>
                <a:spcPts val="0"/>
              </a:spcAft>
              <a:buClr>
                <a:srgbClr val="555555"/>
              </a:buClr>
              <a:buSzPts val="1150"/>
              <a:buChar char="●"/>
            </a:pPr>
            <a:r>
              <a:rPr lang="en" sz="1150">
                <a:solidFill>
                  <a:srgbClr val="555555"/>
                </a:solidFill>
                <a:highlight>
                  <a:srgbClr val="FFFFFF"/>
                </a:highlight>
              </a:rPr>
              <a:t>Computer Graphics, such as the various translation, rescaling and rotation of images.</a:t>
            </a:r>
            <a:endParaRPr sz="1150">
              <a:solidFill>
                <a:srgbClr val="555555"/>
              </a:solidFill>
              <a:highlight>
                <a:srgbClr val="FFFFFF"/>
              </a:highlight>
            </a:endParaRPr>
          </a:p>
          <a:p>
            <a:pPr indent="0" lvl="1" marL="0" marR="0" rtl="0" algn="l">
              <a:spcBef>
                <a:spcPts val="1100"/>
              </a:spcBef>
              <a:spcAft>
                <a:spcPts val="0"/>
              </a:spcAft>
              <a:buClr>
                <a:srgbClr val="BA3133"/>
              </a:buClr>
              <a:buFont typeface="Arial"/>
              <a:buNone/>
            </a:pPr>
            <a:r>
              <a:t/>
            </a:r>
            <a:endParaRPr sz="2400"/>
          </a:p>
        </p:txBody>
      </p:sp>
      <p:sp>
        <p:nvSpPr>
          <p:cNvPr id="178" name="Google Shape;178;p33"/>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762000" y="381672"/>
            <a:ext cx="6781800" cy="591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184" name="Google Shape;184;p34"/>
          <p:cNvSpPr txBox="1"/>
          <p:nvPr>
            <p:ph idx="1" type="body"/>
          </p:nvPr>
        </p:nvSpPr>
        <p:spPr>
          <a:xfrm>
            <a:off x="762000" y="1150374"/>
            <a:ext cx="7543800" cy="3075000"/>
          </a:xfrm>
          <a:prstGeom prst="rect">
            <a:avLst/>
          </a:prstGeom>
          <a:noFill/>
          <a:ln>
            <a:noFill/>
          </a:ln>
        </p:spPr>
        <p:txBody>
          <a:bodyPr anchorCtr="0" anchor="t" bIns="45700" lIns="91425" spcFirstLastPara="1" rIns="91425" wrap="square" tIns="45700">
            <a:noAutofit/>
          </a:bodyPr>
          <a:lstStyle/>
          <a:p>
            <a:pPr indent="-228600" lvl="0" marL="457200" marR="0" rtl="0" algn="l">
              <a:spcBef>
                <a:spcPts val="480"/>
              </a:spcBef>
              <a:spcAft>
                <a:spcPts val="0"/>
              </a:spcAft>
              <a:buSzPts val="2800"/>
              <a:buNone/>
            </a:pPr>
            <a:r>
              <a:rPr lang="en"/>
              <a:t>Linear algebra is about linear combinations.</a:t>
            </a:r>
            <a:br>
              <a:rPr lang="en"/>
            </a:br>
            <a:endParaRPr/>
          </a:p>
          <a:p>
            <a:pPr indent="-228600" lvl="0" marL="457200" marR="0" rtl="0" algn="l">
              <a:spcBef>
                <a:spcPts val="0"/>
              </a:spcBef>
              <a:spcAft>
                <a:spcPts val="0"/>
              </a:spcAft>
              <a:buSzPts val="2800"/>
              <a:buNone/>
            </a:pPr>
            <a:r>
              <a:rPr lang="en"/>
              <a:t>Using math on columns of numbers called vectors and arrays of numbers called matrices to create new columns and arrays of numbers.</a:t>
            </a:r>
            <a:br>
              <a:rPr lang="en"/>
            </a:br>
            <a:endParaRPr/>
          </a:p>
          <a:p>
            <a:pPr indent="-228600" lvl="0" marL="457200" marR="0" rtl="0" algn="l">
              <a:spcBef>
                <a:spcPts val="0"/>
              </a:spcBef>
              <a:spcAft>
                <a:spcPts val="0"/>
              </a:spcAft>
              <a:buSzPts val="2800"/>
              <a:buNone/>
            </a:pPr>
            <a:r>
              <a:rPr lang="en"/>
              <a:t>Linear algebra is the study of lines and planes, vector spaces and mappings that are required for linear transforms.</a:t>
            </a:r>
            <a:endParaRPr/>
          </a:p>
          <a:p>
            <a:pPr indent="0" lvl="0" marL="0" marR="0" rtl="0" algn="l">
              <a:spcBef>
                <a:spcPts val="480"/>
              </a:spcBef>
              <a:spcAft>
                <a:spcPts val="0"/>
              </a:spcAft>
              <a:buNone/>
            </a:pPr>
            <a:r>
              <a:t/>
            </a:r>
            <a:endParaRPr sz="1400"/>
          </a:p>
          <a:p>
            <a:pPr indent="0" lvl="0" marL="0" marR="0" rtl="0" algn="l">
              <a:spcBef>
                <a:spcPts val="480"/>
              </a:spcBef>
              <a:spcAft>
                <a:spcPts val="0"/>
              </a:spcAft>
              <a:buNone/>
            </a:pPr>
            <a:r>
              <a:t/>
            </a:r>
            <a:endParaRPr sz="1400"/>
          </a:p>
          <a:p>
            <a:pPr indent="-2540" lvl="1" marL="320040" marR="0" rtl="0" algn="l">
              <a:spcBef>
                <a:spcPts val="400"/>
              </a:spcBef>
              <a:spcAft>
                <a:spcPts val="0"/>
              </a:spcAft>
              <a:buClr>
                <a:srgbClr val="BA3133"/>
              </a:buClr>
              <a:buFont typeface="Arial"/>
              <a:buNone/>
            </a:pPr>
            <a:r>
              <a:t/>
            </a:r>
            <a:endParaRPr b="0" i="0" sz="1400" u="none" cap="none" strike="noStrike">
              <a:solidFill>
                <a:srgbClr val="3F3F3F"/>
              </a:solidFill>
              <a:latin typeface="Arial"/>
              <a:ea typeface="Arial"/>
              <a:cs typeface="Arial"/>
              <a:sym typeface="Arial"/>
            </a:endParaRPr>
          </a:p>
        </p:txBody>
      </p:sp>
      <p:sp>
        <p:nvSpPr>
          <p:cNvPr id="185" name="Google Shape;185;p34"/>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762000" y="381672"/>
            <a:ext cx="6781800" cy="59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262626"/>
              </a:buClr>
              <a:buFont typeface="Carme"/>
              <a:buNone/>
            </a:pPr>
            <a:r>
              <a:rPr i="1" lang="en" sz="3600"/>
              <a:t>Linear Algebra</a:t>
            </a:r>
            <a:endParaRPr i="1" sz="3600"/>
          </a:p>
        </p:txBody>
      </p:sp>
      <p:sp>
        <p:nvSpPr>
          <p:cNvPr id="191" name="Google Shape;191;p35"/>
          <p:cNvSpPr txBox="1"/>
          <p:nvPr>
            <p:ph idx="1" type="body"/>
          </p:nvPr>
        </p:nvSpPr>
        <p:spPr>
          <a:xfrm>
            <a:off x="762000" y="1150374"/>
            <a:ext cx="7543800" cy="30750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None/>
            </a:pPr>
            <a:r>
              <a:rPr lang="en"/>
              <a:t>Linear algebra is the mathematics of data.</a:t>
            </a:r>
            <a:endParaRPr/>
          </a:p>
          <a:p>
            <a:pPr indent="0" lvl="0" marL="0" marR="0" rtl="0" algn="l">
              <a:spcBef>
                <a:spcPts val="480"/>
              </a:spcBef>
              <a:spcAft>
                <a:spcPts val="0"/>
              </a:spcAft>
              <a:buNone/>
            </a:pPr>
            <a:r>
              <a:rPr lang="en"/>
              <a:t>Matrices and vectors are the language of data.</a:t>
            </a:r>
            <a:endParaRPr/>
          </a:p>
          <a:p>
            <a:pPr indent="0" lvl="0" marL="0" marR="0" rtl="0" algn="l">
              <a:spcBef>
                <a:spcPts val="480"/>
              </a:spcBef>
              <a:spcAft>
                <a:spcPts val="0"/>
              </a:spcAft>
              <a:buNone/>
            </a:pPr>
            <a:r>
              <a:t/>
            </a:r>
            <a:endParaRPr sz="1400"/>
          </a:p>
          <a:p>
            <a:pPr indent="0" lvl="0" marL="0" marR="0" rtl="0" algn="l">
              <a:spcBef>
                <a:spcPts val="480"/>
              </a:spcBef>
              <a:spcAft>
                <a:spcPts val="0"/>
              </a:spcAft>
              <a:buNone/>
            </a:pPr>
            <a:r>
              <a:rPr lang="en" sz="1400"/>
              <a:t>Let's look at the following:</a:t>
            </a:r>
            <a:endParaRPr sz="1400"/>
          </a:p>
          <a:p>
            <a:pPr indent="0" lvl="0" marL="0" marR="0" rtl="0" algn="l">
              <a:spcBef>
                <a:spcPts val="480"/>
              </a:spcBef>
              <a:spcAft>
                <a:spcPts val="0"/>
              </a:spcAft>
              <a:buNone/>
            </a:pPr>
            <a:r>
              <a:t/>
            </a:r>
            <a:endParaRPr sz="1400"/>
          </a:p>
          <a:p>
            <a:pPr indent="-2540" lvl="1" marL="320040" marR="0" rtl="0" algn="l">
              <a:spcBef>
                <a:spcPts val="400"/>
              </a:spcBef>
              <a:spcAft>
                <a:spcPts val="0"/>
              </a:spcAft>
              <a:buClr>
                <a:srgbClr val="BA3133"/>
              </a:buClr>
              <a:buFont typeface="Arial"/>
              <a:buNone/>
            </a:pPr>
            <a:r>
              <a:rPr b="1" lang="en" sz="1800">
                <a:solidFill>
                  <a:schemeClr val="dk1"/>
                </a:solidFill>
                <a:highlight>
                  <a:srgbClr val="FDFDFD"/>
                </a:highlight>
                <a:latin typeface="Courier New"/>
                <a:ea typeface="Courier New"/>
                <a:cs typeface="Courier New"/>
                <a:sym typeface="Courier New"/>
              </a:rPr>
              <a:t>y = 4 * x + 1</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t/>
            </a:r>
            <a:endParaRPr b="1" sz="1800">
              <a:solidFill>
                <a:schemeClr val="dk1"/>
              </a:solidFill>
              <a:highlight>
                <a:srgbClr val="FDFDFD"/>
              </a:highlight>
              <a:latin typeface="Courier New"/>
              <a:ea typeface="Courier New"/>
              <a:cs typeface="Courier New"/>
              <a:sym typeface="Courier New"/>
            </a:endParaRPr>
          </a:p>
          <a:p>
            <a:pPr indent="0" lvl="1" marL="0" marR="0" rtl="0" algn="l">
              <a:spcBef>
                <a:spcPts val="400"/>
              </a:spcBef>
              <a:spcAft>
                <a:spcPts val="0"/>
              </a:spcAft>
              <a:buClr>
                <a:srgbClr val="BA3133"/>
              </a:buClr>
              <a:buFont typeface="Arial"/>
              <a:buNone/>
            </a:pPr>
            <a:r>
              <a:rPr lang="en" sz="1150">
                <a:solidFill>
                  <a:srgbClr val="555555"/>
                </a:solidFill>
                <a:highlight>
                  <a:srgbClr val="FFFFFF"/>
                </a:highlight>
              </a:rPr>
              <a:t>describes a line on a two-dimensional graph</a:t>
            </a:r>
            <a:endParaRPr b="1" sz="1800">
              <a:solidFill>
                <a:schemeClr val="dk1"/>
              </a:solidFill>
              <a:highlight>
                <a:srgbClr val="FDFDFD"/>
              </a:highlight>
              <a:latin typeface="Courier New"/>
              <a:ea typeface="Courier New"/>
              <a:cs typeface="Courier New"/>
              <a:sym typeface="Courier New"/>
            </a:endParaRPr>
          </a:p>
        </p:txBody>
      </p:sp>
      <p:sp>
        <p:nvSpPr>
          <p:cNvPr id="192" name="Google Shape;192;p35"/>
          <p:cNvSpPr txBox="1"/>
          <p:nvPr>
            <p:ph idx="12" type="sldNum"/>
          </p:nvPr>
        </p:nvSpPr>
        <p:spPr>
          <a:xfrm>
            <a:off x="8545287" y="4772629"/>
            <a:ext cx="598800" cy="370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300"/>
              <a:buFont typeface="Calibri"/>
              <a:buNone/>
            </a:pPr>
            <a:fld id="{00000000-1234-1234-1234-123412341234}" type="slidenum">
              <a:rPr lang="en">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