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6256000" cy="9144000"/>
  <p:notesSz cx="16256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32" y="-7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9676" y="2834640"/>
            <a:ext cx="13822998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9352" y="5120640"/>
            <a:ext cx="11383645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00FF00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104391" y="2992120"/>
            <a:ext cx="6486525" cy="52362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157461" y="2425319"/>
            <a:ext cx="6656705" cy="6054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6256635" cy="9144000"/>
          </a:xfrm>
          <a:custGeom>
            <a:avLst/>
            <a:gdLst/>
            <a:ahLst/>
            <a:cxnLst/>
            <a:rect l="l" t="t" r="r" b="b"/>
            <a:pathLst>
              <a:path w="16256635" h="9144000">
                <a:moveTo>
                  <a:pt x="0" y="9144000"/>
                </a:moveTo>
                <a:lnTo>
                  <a:pt x="16256508" y="9144000"/>
                </a:lnTo>
                <a:lnTo>
                  <a:pt x="16256508" y="0"/>
                </a:lnTo>
                <a:lnTo>
                  <a:pt x="0" y="0"/>
                </a:lnTo>
                <a:lnTo>
                  <a:pt x="0" y="9144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59407" y="206120"/>
            <a:ext cx="12543535" cy="2341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0601" y="2811145"/>
            <a:ext cx="9855835" cy="3201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00FF00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9199" y="8503920"/>
            <a:ext cx="5203952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3117" y="8503920"/>
            <a:ext cx="3740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8892" y="8503920"/>
            <a:ext cx="3740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python.org/tutorial/datastructures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python.org/lib/built-in-funcs.html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85028" y="3400805"/>
            <a:ext cx="5871845" cy="115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600" spc="-5" dirty="0">
                <a:solidFill>
                  <a:srgbClr val="FF00FF"/>
                </a:solidFill>
              </a:rPr>
              <a:t>Python -</a:t>
            </a:r>
            <a:r>
              <a:rPr sz="7600" spc="-55" dirty="0">
                <a:solidFill>
                  <a:srgbClr val="FF00FF"/>
                </a:solidFill>
              </a:rPr>
              <a:t> </a:t>
            </a:r>
            <a:r>
              <a:rPr sz="7600" spc="-5" dirty="0">
                <a:solidFill>
                  <a:srgbClr val="FF00FF"/>
                </a:solidFill>
              </a:rPr>
              <a:t>Lists</a:t>
            </a:r>
            <a:endParaRPr sz="7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7213" y="785241"/>
            <a:ext cx="10486390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600" spc="-5" dirty="0">
                <a:solidFill>
                  <a:srgbClr val="FFFF00"/>
                </a:solidFill>
              </a:rPr>
              <a:t>Using the </a:t>
            </a:r>
            <a:r>
              <a:rPr sz="7600" spc="-5" dirty="0">
                <a:solidFill>
                  <a:srgbClr val="FF00FF"/>
                </a:solidFill>
              </a:rPr>
              <a:t>range</a:t>
            </a:r>
            <a:r>
              <a:rPr sz="7600" spc="-15" dirty="0">
                <a:solidFill>
                  <a:srgbClr val="FF00FF"/>
                </a:solidFill>
              </a:rPr>
              <a:t> </a:t>
            </a:r>
            <a:r>
              <a:rPr sz="7600" spc="-5" dirty="0">
                <a:solidFill>
                  <a:srgbClr val="FFFF00"/>
                </a:solidFill>
              </a:rPr>
              <a:t>function</a:t>
            </a:r>
            <a:endParaRPr sz="7600"/>
          </a:p>
        </p:txBody>
      </p:sp>
      <p:sp>
        <p:nvSpPr>
          <p:cNvPr id="3" name="object 3"/>
          <p:cNvSpPr/>
          <p:nvPr/>
        </p:nvSpPr>
        <p:spPr>
          <a:xfrm>
            <a:off x="1168908" y="2983992"/>
            <a:ext cx="6958965" cy="4509770"/>
          </a:xfrm>
          <a:custGeom>
            <a:avLst/>
            <a:gdLst/>
            <a:ahLst/>
            <a:cxnLst/>
            <a:rect l="l" t="t" r="r" b="b"/>
            <a:pathLst>
              <a:path w="6958965" h="4509770">
                <a:moveTo>
                  <a:pt x="0" y="4509515"/>
                </a:moveTo>
                <a:lnTo>
                  <a:pt x="6958583" y="4509515"/>
                </a:lnTo>
                <a:lnTo>
                  <a:pt x="6958583" y="0"/>
                </a:lnTo>
                <a:lnTo>
                  <a:pt x="0" y="0"/>
                </a:lnTo>
                <a:lnTo>
                  <a:pt x="0" y="4509515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10461" y="3358896"/>
            <a:ext cx="6477000" cy="3754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83845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The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range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function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returns</a:t>
            </a:r>
            <a:r>
              <a:rPr sz="3600" spc="-14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a 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list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of numbers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which range 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zero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one less than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3600" dirty="0">
                <a:solidFill>
                  <a:srgbClr val="FF0000"/>
                </a:solidFill>
                <a:latin typeface="Arial"/>
                <a:cs typeface="Arial"/>
              </a:rPr>
              <a:t>parameter</a:t>
            </a:r>
            <a:endParaRPr sz="3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3494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Construct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index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loop</a:t>
            </a:r>
            <a:r>
              <a:rPr sz="36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using 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for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and an integer</a:t>
            </a:r>
            <a:r>
              <a:rPr sz="36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iterator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01861" y="3032505"/>
            <a:ext cx="7372350" cy="4408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9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range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600" dirty="0">
                <a:solidFill>
                  <a:srgbClr val="FF0000"/>
                </a:solidFill>
                <a:latin typeface="Arial"/>
                <a:cs typeface="Arial"/>
              </a:rPr>
              <a:t>4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[0, 1, 2,</a:t>
            </a:r>
            <a:r>
              <a:rPr sz="3600" spc="-114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3]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friends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=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['Joseph', 'Glenn',</a:t>
            </a:r>
            <a:r>
              <a:rPr sz="3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'Sall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9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len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friends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3600">
              <a:latin typeface="Arial"/>
              <a:cs typeface="Arial"/>
            </a:endParaRPr>
          </a:p>
          <a:p>
            <a:pPr marL="12700" marR="164338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8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range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len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friends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)) 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[0, 1,</a:t>
            </a:r>
            <a:r>
              <a:rPr sz="3600" spc="-100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2]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31133" y="785241"/>
            <a:ext cx="8715375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600" spc="-5" dirty="0">
                <a:solidFill>
                  <a:srgbClr val="FFFF00"/>
                </a:solidFill>
              </a:rPr>
              <a:t>A tale of two</a:t>
            </a:r>
            <a:r>
              <a:rPr sz="7600" spc="-15" dirty="0">
                <a:solidFill>
                  <a:srgbClr val="FFFF00"/>
                </a:solidFill>
              </a:rPr>
              <a:t> </a:t>
            </a:r>
            <a:r>
              <a:rPr sz="7600" spc="-5" dirty="0">
                <a:solidFill>
                  <a:srgbClr val="FFFF00"/>
                </a:solidFill>
              </a:rPr>
              <a:t>loops...</a:t>
            </a:r>
            <a:endParaRPr sz="7600"/>
          </a:p>
        </p:txBody>
      </p:sp>
      <p:sp>
        <p:nvSpPr>
          <p:cNvPr id="3" name="object 3"/>
          <p:cNvSpPr txBox="1"/>
          <p:nvPr/>
        </p:nvSpPr>
        <p:spPr>
          <a:xfrm>
            <a:off x="990701" y="3496055"/>
            <a:ext cx="6894195" cy="4408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friends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= ['Joseph', 'Glenn',</a:t>
            </a:r>
            <a:r>
              <a:rPr sz="36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'Sally']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for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friend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in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friends</a:t>
            </a:r>
            <a:r>
              <a:rPr sz="3600" spc="-4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3600">
              <a:latin typeface="Arial"/>
              <a:cs typeface="Arial"/>
            </a:endParaRPr>
          </a:p>
          <a:p>
            <a:pPr marL="520065">
              <a:lnSpc>
                <a:spcPct val="100000"/>
              </a:lnSpc>
              <a:tabLst>
                <a:tab pos="5624195" algn="l"/>
              </a:tabLst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'Happy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New</a:t>
            </a:r>
            <a:r>
              <a:rPr sz="36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0" dirty="0">
                <a:solidFill>
                  <a:srgbClr val="FFFFFF"/>
                </a:solidFill>
                <a:latin typeface="Arial"/>
                <a:cs typeface="Arial"/>
              </a:rPr>
              <a:t>Year:',	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friend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750">
              <a:latin typeface="Times New Roman"/>
              <a:cs typeface="Times New Roman"/>
            </a:endParaRPr>
          </a:p>
          <a:p>
            <a:pPr marL="520065" marR="1487805" indent="-5080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for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i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in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range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(len(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friends)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36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: 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friend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36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friends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[i]</a:t>
            </a:r>
            <a:endParaRPr sz="3600">
              <a:latin typeface="Arial"/>
              <a:cs typeface="Arial"/>
            </a:endParaRPr>
          </a:p>
          <a:p>
            <a:pPr marL="520065">
              <a:lnSpc>
                <a:spcPct val="100000"/>
              </a:lnSpc>
              <a:tabLst>
                <a:tab pos="5624195" algn="l"/>
              </a:tabLst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'Happy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New</a:t>
            </a:r>
            <a:r>
              <a:rPr sz="36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0" dirty="0">
                <a:solidFill>
                  <a:srgbClr val="FFFFFF"/>
                </a:solidFill>
                <a:latin typeface="Arial"/>
                <a:cs typeface="Arial"/>
              </a:rPr>
              <a:t>Year:',	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friend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63761" y="2514346"/>
            <a:ext cx="7600950" cy="5942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friends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=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['Joseph', 'Glenn',</a:t>
            </a:r>
            <a:r>
              <a:rPr sz="3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'Sally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8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len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friends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3600">
              <a:latin typeface="Arial"/>
              <a:cs typeface="Arial"/>
            </a:endParaRPr>
          </a:p>
          <a:p>
            <a:pPr marL="12700" marR="1872614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8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range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len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(friends))  [0, 1,</a:t>
            </a:r>
            <a:r>
              <a:rPr sz="36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2]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4000">
              <a:latin typeface="Times New Roman"/>
              <a:cs typeface="Times New Roman"/>
            </a:endParaRPr>
          </a:p>
          <a:p>
            <a:pPr marL="762000" marR="1699895">
              <a:lnSpc>
                <a:spcPct val="100000"/>
              </a:lnSpc>
              <a:spcBef>
                <a:spcPts val="3160"/>
              </a:spcBef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Happy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New </a:t>
            </a:r>
            <a:r>
              <a:rPr sz="3600" spc="-70" dirty="0">
                <a:solidFill>
                  <a:srgbClr val="FFFF00"/>
                </a:solidFill>
                <a:latin typeface="Arial"/>
                <a:cs typeface="Arial"/>
              </a:rPr>
              <a:t>Year:</a:t>
            </a:r>
            <a:r>
              <a:rPr sz="3600" spc="-1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Joseph 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Happy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New </a:t>
            </a:r>
            <a:r>
              <a:rPr sz="3600" spc="-70" dirty="0">
                <a:solidFill>
                  <a:srgbClr val="FFFF00"/>
                </a:solidFill>
                <a:latin typeface="Arial"/>
                <a:cs typeface="Arial"/>
              </a:rPr>
              <a:t>Year: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Glenn 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Happy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New </a:t>
            </a:r>
            <a:r>
              <a:rPr sz="3600" spc="-70" dirty="0">
                <a:solidFill>
                  <a:srgbClr val="FFFF00"/>
                </a:solidFill>
                <a:latin typeface="Arial"/>
                <a:cs typeface="Arial"/>
              </a:rPr>
              <a:t>Year:</a:t>
            </a:r>
            <a:r>
              <a:rPr sz="3600" spc="-1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Sally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8798" y="785241"/>
            <a:ext cx="11587480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600" spc="-5" dirty="0">
                <a:solidFill>
                  <a:srgbClr val="00FFFF"/>
                </a:solidFill>
              </a:rPr>
              <a:t>Concatenating </a:t>
            </a:r>
            <a:r>
              <a:rPr sz="7600" spc="-5" dirty="0"/>
              <a:t>lists using</a:t>
            </a:r>
            <a:r>
              <a:rPr sz="7600" spc="15" dirty="0"/>
              <a:t> </a:t>
            </a:r>
            <a:r>
              <a:rPr sz="7600" spc="-5" dirty="0">
                <a:solidFill>
                  <a:srgbClr val="00FFFF"/>
                </a:solidFill>
              </a:rPr>
              <a:t>+</a:t>
            </a:r>
            <a:endParaRPr sz="7600"/>
          </a:p>
        </p:txBody>
      </p:sp>
      <p:sp>
        <p:nvSpPr>
          <p:cNvPr id="3" name="object 3"/>
          <p:cNvSpPr txBox="1"/>
          <p:nvPr/>
        </p:nvSpPr>
        <p:spPr>
          <a:xfrm>
            <a:off x="1397635" y="4894834"/>
            <a:ext cx="6805930" cy="1115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Create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 new list by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adding</a:t>
            </a:r>
            <a:r>
              <a:rPr sz="36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two 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existing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lists</a:t>
            </a:r>
            <a:r>
              <a:rPr sz="36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together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62743" y="3522853"/>
            <a:ext cx="3252470" cy="38595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a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= [1, 2,</a:t>
            </a:r>
            <a:r>
              <a:rPr sz="36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3]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b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= [4, 5,</a:t>
            </a:r>
            <a:r>
              <a:rPr sz="36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6]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c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=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a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+</a:t>
            </a:r>
            <a:r>
              <a:rPr sz="3600" spc="-110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b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c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[1, 2, 3, 4, 5,</a:t>
            </a:r>
            <a:r>
              <a:rPr sz="36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6]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a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[1, 2,</a:t>
            </a:r>
            <a:r>
              <a:rPr sz="36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3]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0992" y="785241"/>
            <a:ext cx="11023600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600" spc="-5" dirty="0"/>
              <a:t>Lists can be </a:t>
            </a:r>
            <a:r>
              <a:rPr sz="7600" spc="-5" dirty="0">
                <a:solidFill>
                  <a:srgbClr val="00FFFF"/>
                </a:solidFill>
              </a:rPr>
              <a:t>sliced </a:t>
            </a:r>
            <a:r>
              <a:rPr sz="7600" spc="-5" dirty="0"/>
              <a:t>using</a:t>
            </a:r>
            <a:r>
              <a:rPr sz="7600" spc="10" dirty="0"/>
              <a:t> </a:t>
            </a:r>
            <a:r>
              <a:rPr sz="7600" dirty="0">
                <a:solidFill>
                  <a:srgbClr val="00FFFF"/>
                </a:solidFill>
              </a:rPr>
              <a:t>:</a:t>
            </a:r>
            <a:endParaRPr sz="7600"/>
          </a:p>
        </p:txBody>
      </p:sp>
      <p:sp>
        <p:nvSpPr>
          <p:cNvPr id="3" name="object 3"/>
          <p:cNvSpPr txBox="1"/>
          <p:nvPr/>
        </p:nvSpPr>
        <p:spPr>
          <a:xfrm>
            <a:off x="1816354" y="2872485"/>
            <a:ext cx="5665470" cy="4956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t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=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[9, 41,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12, 3, 74,</a:t>
            </a:r>
            <a:r>
              <a:rPr sz="36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15]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</a:t>
            </a:r>
            <a:r>
              <a:rPr sz="36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[1</a:t>
            </a: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: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3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]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[41,12]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</a:t>
            </a:r>
            <a:r>
              <a:rPr sz="36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[</a:t>
            </a: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: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4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]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[9, 41, 12,</a:t>
            </a:r>
            <a:r>
              <a:rPr sz="36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3]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</a:t>
            </a:r>
            <a:r>
              <a:rPr sz="36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[3</a:t>
            </a: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: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]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[3, 74,</a:t>
            </a:r>
            <a:r>
              <a:rPr sz="36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15]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</a:t>
            </a:r>
            <a:r>
              <a:rPr sz="36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t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[</a:t>
            </a: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: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]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[9, 41, 12, 3, 74,</a:t>
            </a:r>
            <a:r>
              <a:rPr sz="36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15]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96653" y="3913885"/>
            <a:ext cx="4861560" cy="2213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3810" algn="ctr">
              <a:lnSpc>
                <a:spcPct val="100000"/>
              </a:lnSpc>
              <a:tabLst>
                <a:tab pos="2657475" algn="l"/>
              </a:tabLst>
            </a:pP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Remember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:	</a:t>
            </a:r>
            <a:r>
              <a:rPr sz="3600" i="1" dirty="0">
                <a:solidFill>
                  <a:srgbClr val="FFFFFF"/>
                </a:solidFill>
                <a:latin typeface="Arial"/>
                <a:cs typeface="Arial"/>
              </a:rPr>
              <a:t>Just</a:t>
            </a:r>
            <a:r>
              <a:rPr sz="3600" i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i="1" dirty="0">
                <a:solidFill>
                  <a:srgbClr val="FFFFFF"/>
                </a:solidFill>
                <a:latin typeface="Arial"/>
                <a:cs typeface="Arial"/>
              </a:rPr>
              <a:t>like</a:t>
            </a:r>
            <a:r>
              <a:rPr sz="3600" i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i="1" dirty="0">
                <a:solidFill>
                  <a:srgbClr val="FFFFFF"/>
                </a:solidFill>
                <a:latin typeface="Arial"/>
                <a:cs typeface="Arial"/>
              </a:rPr>
              <a:t>in  strings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second 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number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is "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up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to but</a:t>
            </a:r>
            <a:r>
              <a:rPr sz="3600" spc="-10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not  including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"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74004" y="785241"/>
            <a:ext cx="5496560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600" spc="-5" dirty="0">
                <a:solidFill>
                  <a:srgbClr val="FF00FF"/>
                </a:solidFill>
              </a:rPr>
              <a:t>List</a:t>
            </a:r>
            <a:r>
              <a:rPr sz="7600" spc="-60" dirty="0">
                <a:solidFill>
                  <a:srgbClr val="FF00FF"/>
                </a:solidFill>
              </a:rPr>
              <a:t> </a:t>
            </a:r>
            <a:r>
              <a:rPr sz="7600" spc="-5" dirty="0">
                <a:solidFill>
                  <a:srgbClr val="FF00FF"/>
                </a:solidFill>
              </a:rPr>
              <a:t>Methods</a:t>
            </a:r>
            <a:endParaRPr sz="7600"/>
          </a:p>
        </p:txBody>
      </p:sp>
      <p:sp>
        <p:nvSpPr>
          <p:cNvPr id="3" name="object 3"/>
          <p:cNvSpPr txBox="1"/>
          <p:nvPr/>
        </p:nvSpPr>
        <p:spPr>
          <a:xfrm>
            <a:off x="2324226" y="3155950"/>
            <a:ext cx="11536045" cy="33102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x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36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list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()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type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x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)&lt;type</a:t>
            </a:r>
            <a:r>
              <a:rPr sz="36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'list'&gt;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</a:t>
            </a:r>
            <a:r>
              <a:rPr sz="36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dir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x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['append',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'count',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'extend', 'index',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'insert',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'pop',</a:t>
            </a:r>
            <a:r>
              <a:rPr sz="36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'remove',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'reverse',</a:t>
            </a:r>
            <a:r>
              <a:rPr sz="36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'sort']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07841" y="8077809"/>
            <a:ext cx="9934575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00"/>
                </a:solidFill>
                <a:latin typeface="Arial"/>
                <a:cs typeface="Arial"/>
                <a:hlinkClick r:id="rId2"/>
              </a:rPr>
              <a:t>http://docs.python.org/tutorial/datastructures.html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6626" y="785241"/>
            <a:ext cx="11289030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600" dirty="0">
                <a:solidFill>
                  <a:srgbClr val="FF00FF"/>
                </a:solidFill>
              </a:rPr>
              <a:t>Building </a:t>
            </a:r>
            <a:r>
              <a:rPr sz="7600" spc="-5" dirty="0"/>
              <a:t>a </a:t>
            </a:r>
            <a:r>
              <a:rPr sz="7600" dirty="0">
                <a:solidFill>
                  <a:srgbClr val="00FF00"/>
                </a:solidFill>
              </a:rPr>
              <a:t>list </a:t>
            </a:r>
            <a:r>
              <a:rPr sz="7600" spc="-5" dirty="0"/>
              <a:t>from</a:t>
            </a:r>
            <a:r>
              <a:rPr sz="7600" spc="-60" dirty="0"/>
              <a:t> </a:t>
            </a:r>
            <a:r>
              <a:rPr sz="7600" spc="-5" dirty="0"/>
              <a:t>scratch</a:t>
            </a:r>
            <a:endParaRPr sz="7600"/>
          </a:p>
        </p:txBody>
      </p:sp>
      <p:sp>
        <p:nvSpPr>
          <p:cNvPr id="3" name="object 3"/>
          <p:cNvSpPr txBox="1"/>
          <p:nvPr/>
        </p:nvSpPr>
        <p:spPr>
          <a:xfrm>
            <a:off x="1397635" y="3575050"/>
            <a:ext cx="5412105" cy="3754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Create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empty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list</a:t>
            </a:r>
            <a:r>
              <a:rPr sz="3600" spc="-7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and  add elements using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append</a:t>
            </a:r>
            <a:r>
              <a:rPr sz="3600" spc="-12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method</a:t>
            </a:r>
            <a:endParaRPr sz="3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3490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The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list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stays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in order  and new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elements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are 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added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end of the</a:t>
            </a:r>
            <a:r>
              <a:rPr sz="36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list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71761" y="3255009"/>
            <a:ext cx="5261610" cy="4408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spc="-15" dirty="0">
                <a:solidFill>
                  <a:srgbClr val="00FF00"/>
                </a:solidFill>
                <a:latin typeface="Arial"/>
                <a:cs typeface="Arial"/>
              </a:rPr>
              <a:t>stuff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36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list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()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</a:t>
            </a:r>
            <a:r>
              <a:rPr sz="36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stuff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.append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('book')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</a:t>
            </a:r>
            <a:r>
              <a:rPr sz="36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stuff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.append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(99)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9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15" dirty="0">
                <a:solidFill>
                  <a:srgbClr val="00FF00"/>
                </a:solidFill>
                <a:latin typeface="Arial"/>
                <a:cs typeface="Arial"/>
              </a:rPr>
              <a:t>stuff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['book',</a:t>
            </a:r>
            <a:r>
              <a:rPr sz="36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99]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</a:t>
            </a:r>
            <a:r>
              <a:rPr sz="36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stuff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.append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('cookie')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9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15" dirty="0">
                <a:solidFill>
                  <a:srgbClr val="00FF00"/>
                </a:solidFill>
                <a:latin typeface="Arial"/>
                <a:cs typeface="Arial"/>
              </a:rPr>
              <a:t>stuff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['book',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99,</a:t>
            </a:r>
            <a:r>
              <a:rPr sz="36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'cookie']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26689" y="785241"/>
            <a:ext cx="9789795" cy="115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600" dirty="0">
                <a:solidFill>
                  <a:srgbClr val="00FF00"/>
                </a:solidFill>
              </a:rPr>
              <a:t>Is </a:t>
            </a:r>
            <a:r>
              <a:rPr sz="7600" spc="-5" dirty="0">
                <a:solidFill>
                  <a:srgbClr val="00FF00"/>
                </a:solidFill>
              </a:rPr>
              <a:t>Something </a:t>
            </a:r>
            <a:r>
              <a:rPr sz="7600" dirty="0">
                <a:solidFill>
                  <a:srgbClr val="FFFF00"/>
                </a:solidFill>
              </a:rPr>
              <a:t>in </a:t>
            </a:r>
            <a:r>
              <a:rPr sz="7600" spc="-5" dirty="0">
                <a:solidFill>
                  <a:srgbClr val="00FF00"/>
                </a:solidFill>
              </a:rPr>
              <a:t>a</a:t>
            </a:r>
            <a:r>
              <a:rPr sz="7600" spc="-35" dirty="0">
                <a:solidFill>
                  <a:srgbClr val="00FF00"/>
                </a:solidFill>
              </a:rPr>
              <a:t> </a:t>
            </a:r>
            <a:r>
              <a:rPr sz="7600" spc="-5" dirty="0">
                <a:solidFill>
                  <a:srgbClr val="00FF00"/>
                </a:solidFill>
              </a:rPr>
              <a:t>List?</a:t>
            </a:r>
            <a:endParaRPr sz="7600"/>
          </a:p>
        </p:txBody>
      </p:sp>
      <p:sp>
        <p:nvSpPr>
          <p:cNvPr id="3" name="object 3"/>
          <p:cNvSpPr txBox="1"/>
          <p:nvPr/>
        </p:nvSpPr>
        <p:spPr>
          <a:xfrm>
            <a:off x="1397635" y="2803905"/>
            <a:ext cx="5233035" cy="5297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048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Python provides two 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operators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that let you 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check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if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item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is in a</a:t>
            </a:r>
            <a:r>
              <a:rPr sz="36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list</a:t>
            </a:r>
            <a:endParaRPr sz="3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3490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These are logical  operators that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return</a:t>
            </a:r>
            <a:r>
              <a:rPr sz="36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True 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36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False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00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--They do not modify</a:t>
            </a:r>
            <a:r>
              <a:rPr sz="36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list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14661" y="3255009"/>
            <a:ext cx="5894070" cy="4408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some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=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[1, 9, 21, 10,</a:t>
            </a:r>
            <a:r>
              <a:rPr sz="3600" spc="-100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16]</a:t>
            </a:r>
            <a:endParaRPr sz="3600">
              <a:latin typeface="Arial"/>
              <a:cs typeface="Arial"/>
            </a:endParaRPr>
          </a:p>
          <a:p>
            <a:pPr marL="12700" marR="296418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9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in</a:t>
            </a:r>
            <a:r>
              <a:rPr sz="3600" spc="-7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some  </a:t>
            </a:r>
            <a:r>
              <a:rPr sz="3600" spc="-40" dirty="0">
                <a:solidFill>
                  <a:srgbClr val="FF00FF"/>
                </a:solidFill>
                <a:latin typeface="Arial"/>
                <a:cs typeface="Arial"/>
              </a:rPr>
              <a:t>True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15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in</a:t>
            </a:r>
            <a:r>
              <a:rPr sz="3600" spc="-9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some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False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20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not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in</a:t>
            </a:r>
            <a:r>
              <a:rPr sz="3600" spc="-6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some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35" dirty="0">
                <a:solidFill>
                  <a:srgbClr val="FF00FF"/>
                </a:solidFill>
                <a:latin typeface="Arial"/>
                <a:cs typeface="Arial"/>
              </a:rPr>
              <a:t>True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/>
              <a:t>A </a:t>
            </a:r>
            <a:r>
              <a:rPr dirty="0">
                <a:solidFill>
                  <a:srgbClr val="FF7E00"/>
                </a:solidFill>
              </a:rPr>
              <a:t>List </a:t>
            </a:r>
            <a:r>
              <a:rPr dirty="0"/>
              <a:t>is an</a:t>
            </a:r>
            <a:r>
              <a:rPr spc="-130" dirty="0"/>
              <a:t> </a:t>
            </a:r>
            <a:r>
              <a:rPr spc="-5" dirty="0">
                <a:solidFill>
                  <a:srgbClr val="FF00FF"/>
                </a:solidFill>
              </a:rPr>
              <a:t>Ordered</a:t>
            </a:r>
          </a:p>
          <a:p>
            <a:pPr algn="ctr">
              <a:lnSpc>
                <a:spcPct val="100000"/>
              </a:lnSpc>
            </a:pPr>
            <a:r>
              <a:rPr spc="-5" dirty="0"/>
              <a:t>Sequence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/>
              <a:t>-- A </a:t>
            </a:r>
            <a:r>
              <a:rPr dirty="0">
                <a:solidFill>
                  <a:srgbClr val="FF7E00"/>
                </a:solidFill>
              </a:rPr>
              <a:t>list </a:t>
            </a:r>
            <a:r>
              <a:rPr dirty="0"/>
              <a:t>can hold many items  and keep those items </a:t>
            </a:r>
            <a:r>
              <a:rPr spc="-10" dirty="0"/>
              <a:t>in </a:t>
            </a:r>
            <a:r>
              <a:rPr spc="-5" dirty="0"/>
              <a:t>the  </a:t>
            </a:r>
            <a:r>
              <a:rPr dirty="0"/>
              <a:t>order </a:t>
            </a:r>
            <a:r>
              <a:rPr spc="-5" dirty="0"/>
              <a:t>until </a:t>
            </a:r>
            <a:r>
              <a:rPr dirty="0"/>
              <a:t>we do something</a:t>
            </a:r>
            <a:r>
              <a:rPr spc="-120" dirty="0"/>
              <a:t> </a:t>
            </a:r>
            <a:r>
              <a:rPr dirty="0"/>
              <a:t>to  change the</a:t>
            </a:r>
            <a:r>
              <a:rPr spc="-130" dirty="0"/>
              <a:t> </a:t>
            </a:r>
            <a:r>
              <a:rPr dirty="0"/>
              <a:t>order</a:t>
            </a:r>
          </a:p>
          <a:p>
            <a:pPr marL="12700" marR="972185">
              <a:lnSpc>
                <a:spcPct val="100000"/>
              </a:lnSpc>
              <a:spcBef>
                <a:spcPts val="2305"/>
              </a:spcBef>
            </a:pPr>
            <a:r>
              <a:rPr dirty="0"/>
              <a:t>-- A </a:t>
            </a:r>
            <a:r>
              <a:rPr dirty="0">
                <a:solidFill>
                  <a:srgbClr val="FF7E00"/>
                </a:solidFill>
              </a:rPr>
              <a:t>list </a:t>
            </a:r>
            <a:r>
              <a:rPr dirty="0"/>
              <a:t>can be </a:t>
            </a:r>
            <a:r>
              <a:rPr dirty="0">
                <a:solidFill>
                  <a:srgbClr val="FF00FF"/>
                </a:solidFill>
              </a:rPr>
              <a:t>sorted</a:t>
            </a:r>
            <a:r>
              <a:rPr spc="-145" dirty="0">
                <a:solidFill>
                  <a:srgbClr val="FF00FF"/>
                </a:solidFill>
              </a:rPr>
              <a:t> </a:t>
            </a:r>
            <a:r>
              <a:rPr dirty="0"/>
              <a:t>(i.e.  change its</a:t>
            </a:r>
            <a:r>
              <a:rPr spc="-120" dirty="0"/>
              <a:t> </a:t>
            </a:r>
            <a:r>
              <a:rPr dirty="0"/>
              <a:t>order)</a:t>
            </a:r>
          </a:p>
          <a:p>
            <a:pPr marL="12700" marR="197485">
              <a:lnSpc>
                <a:spcPct val="100000"/>
              </a:lnSpc>
              <a:spcBef>
                <a:spcPts val="2290"/>
              </a:spcBef>
            </a:pPr>
            <a:r>
              <a:rPr dirty="0"/>
              <a:t>-- The </a:t>
            </a:r>
            <a:r>
              <a:rPr dirty="0">
                <a:solidFill>
                  <a:srgbClr val="FF00FF"/>
                </a:solidFill>
              </a:rPr>
              <a:t>sort </a:t>
            </a:r>
            <a:r>
              <a:rPr dirty="0"/>
              <a:t>method (unlike in  strings) means "</a:t>
            </a:r>
            <a:r>
              <a:rPr dirty="0">
                <a:solidFill>
                  <a:srgbClr val="FF00FF"/>
                </a:solidFill>
              </a:rPr>
              <a:t>sort</a:t>
            </a:r>
            <a:r>
              <a:rPr spc="-125" dirty="0">
                <a:solidFill>
                  <a:srgbClr val="FF00FF"/>
                </a:solidFill>
              </a:rPr>
              <a:t> </a:t>
            </a:r>
            <a:r>
              <a:rPr dirty="0">
                <a:solidFill>
                  <a:srgbClr val="FF00FF"/>
                </a:solidFill>
              </a:rPr>
              <a:t>yourself</a:t>
            </a:r>
            <a:r>
              <a:rPr dirty="0"/>
              <a:t>"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32089" y="3533140"/>
            <a:ext cx="7913370" cy="34944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800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800" dirty="0">
                <a:solidFill>
                  <a:srgbClr val="00FF00"/>
                </a:solidFill>
                <a:latin typeface="Arial"/>
                <a:cs typeface="Arial"/>
              </a:rPr>
              <a:t>friends </a:t>
            </a:r>
            <a:r>
              <a:rPr sz="3800" dirty="0">
                <a:solidFill>
                  <a:srgbClr val="FFFFFF"/>
                </a:solidFill>
                <a:latin typeface="Arial"/>
                <a:cs typeface="Arial"/>
              </a:rPr>
              <a:t>= </a:t>
            </a:r>
            <a:r>
              <a:rPr sz="3800" dirty="0">
                <a:solidFill>
                  <a:srgbClr val="FF7E00"/>
                </a:solidFill>
                <a:latin typeface="Arial"/>
                <a:cs typeface="Arial"/>
              </a:rPr>
              <a:t>[ 'Joseph', 'Glenn',</a:t>
            </a:r>
            <a:r>
              <a:rPr sz="3800" spc="-155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800" dirty="0">
                <a:solidFill>
                  <a:srgbClr val="FF7E00"/>
                </a:solidFill>
                <a:latin typeface="Arial"/>
                <a:cs typeface="Arial"/>
              </a:rPr>
              <a:t>'Sall</a:t>
            </a:r>
            <a:endParaRPr sz="3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&gt;&gt;&gt;</a:t>
            </a:r>
            <a:r>
              <a:rPr sz="38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dirty="0">
                <a:solidFill>
                  <a:srgbClr val="00FF00"/>
                </a:solidFill>
                <a:latin typeface="Arial"/>
                <a:cs typeface="Arial"/>
              </a:rPr>
              <a:t>friends</a:t>
            </a:r>
            <a:r>
              <a:rPr sz="3800" dirty="0">
                <a:solidFill>
                  <a:srgbClr val="FF00FF"/>
                </a:solidFill>
                <a:latin typeface="Arial"/>
                <a:cs typeface="Arial"/>
              </a:rPr>
              <a:t>.sort</a:t>
            </a:r>
            <a:r>
              <a:rPr sz="3800" dirty="0">
                <a:solidFill>
                  <a:srgbClr val="FFFFFF"/>
                </a:solidFill>
                <a:latin typeface="Arial"/>
                <a:cs typeface="Arial"/>
              </a:rPr>
              <a:t>()</a:t>
            </a:r>
            <a:endParaRPr sz="3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8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800" spc="-8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800" dirty="0">
                <a:solidFill>
                  <a:srgbClr val="00FF00"/>
                </a:solidFill>
                <a:latin typeface="Arial"/>
                <a:cs typeface="Arial"/>
              </a:rPr>
              <a:t>friends</a:t>
            </a:r>
            <a:endParaRPr sz="3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800" dirty="0">
                <a:solidFill>
                  <a:srgbClr val="FFFFFF"/>
                </a:solidFill>
                <a:latin typeface="Arial"/>
                <a:cs typeface="Arial"/>
              </a:rPr>
              <a:t>['Glenn', 'Joseph',</a:t>
            </a:r>
            <a:r>
              <a:rPr sz="38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'Sally']</a:t>
            </a:r>
            <a:endParaRPr sz="3800">
              <a:latin typeface="Arial"/>
              <a:cs typeface="Arial"/>
            </a:endParaRPr>
          </a:p>
          <a:p>
            <a:pPr marL="12700" marR="3853179">
              <a:lnSpc>
                <a:spcPct val="100000"/>
              </a:lnSpc>
            </a:pP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8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800" spc="-8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800" dirty="0">
                <a:solidFill>
                  <a:srgbClr val="00FF00"/>
                </a:solidFill>
                <a:latin typeface="Arial"/>
                <a:cs typeface="Arial"/>
              </a:rPr>
              <a:t>friends</a:t>
            </a:r>
            <a:r>
              <a:rPr sz="3800" dirty="0">
                <a:solidFill>
                  <a:srgbClr val="00FFFF"/>
                </a:solidFill>
                <a:latin typeface="Arial"/>
                <a:cs typeface="Arial"/>
              </a:rPr>
              <a:t>[</a:t>
            </a:r>
            <a:r>
              <a:rPr sz="380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3800" dirty="0">
                <a:solidFill>
                  <a:srgbClr val="00FFFF"/>
                </a:solidFill>
                <a:latin typeface="Arial"/>
                <a:cs typeface="Arial"/>
              </a:rPr>
              <a:t>]  </a:t>
            </a:r>
            <a:r>
              <a:rPr sz="3800" dirty="0">
                <a:solidFill>
                  <a:srgbClr val="FFFFFF"/>
                </a:solidFill>
                <a:latin typeface="Arial"/>
                <a:cs typeface="Arial"/>
              </a:rPr>
              <a:t>Joseph&gt;&gt;&gt;</a:t>
            </a:r>
            <a:endParaRPr sz="3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8676" y="785241"/>
            <a:ext cx="11504930" cy="115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600" spc="-5" dirty="0"/>
              <a:t>Built in </a:t>
            </a:r>
            <a:r>
              <a:rPr sz="7600" spc="-5" dirty="0">
                <a:solidFill>
                  <a:srgbClr val="FF00FF"/>
                </a:solidFill>
              </a:rPr>
              <a:t>Functions </a:t>
            </a:r>
            <a:r>
              <a:rPr sz="7600" spc="-10" dirty="0"/>
              <a:t>and</a:t>
            </a:r>
            <a:r>
              <a:rPr sz="7600" spc="10" dirty="0"/>
              <a:t> </a:t>
            </a:r>
            <a:r>
              <a:rPr sz="7600" spc="-5" dirty="0">
                <a:solidFill>
                  <a:srgbClr val="00FF00"/>
                </a:solidFill>
              </a:rPr>
              <a:t>Lists</a:t>
            </a:r>
            <a:endParaRPr sz="7600"/>
          </a:p>
        </p:txBody>
      </p:sp>
      <p:sp>
        <p:nvSpPr>
          <p:cNvPr id="3" name="object 3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&gt;&gt;&gt; </a:t>
            </a:r>
            <a:r>
              <a:rPr dirty="0">
                <a:solidFill>
                  <a:srgbClr val="00FF00"/>
                </a:solidFill>
              </a:rPr>
              <a:t>nums </a:t>
            </a:r>
            <a:r>
              <a:rPr dirty="0"/>
              <a:t>= </a:t>
            </a:r>
            <a:r>
              <a:rPr spc="-5" dirty="0"/>
              <a:t>[3, </a:t>
            </a:r>
            <a:r>
              <a:rPr dirty="0"/>
              <a:t>41, 12, 9, 74,</a:t>
            </a:r>
            <a:r>
              <a:rPr spc="-105" dirty="0"/>
              <a:t> </a:t>
            </a:r>
            <a:r>
              <a:rPr dirty="0"/>
              <a:t>15]</a:t>
            </a:r>
          </a:p>
          <a:p>
            <a:pPr marL="12700" marR="2658110">
              <a:lnSpc>
                <a:spcPct val="100000"/>
              </a:lnSpc>
            </a:pPr>
            <a:r>
              <a:rPr spc="-5" dirty="0"/>
              <a:t>&gt;&gt;&gt; </a:t>
            </a:r>
            <a:r>
              <a:rPr dirty="0">
                <a:solidFill>
                  <a:srgbClr val="FFFF00"/>
                </a:solidFill>
              </a:rPr>
              <a:t>print</a:t>
            </a:r>
            <a:r>
              <a:rPr spc="-95" dirty="0">
                <a:solidFill>
                  <a:srgbClr val="FFFF00"/>
                </a:solidFill>
              </a:rPr>
              <a:t> </a:t>
            </a:r>
            <a:r>
              <a:rPr dirty="0">
                <a:solidFill>
                  <a:srgbClr val="FF00FF"/>
                </a:solidFill>
              </a:rPr>
              <a:t>len</a:t>
            </a:r>
            <a:r>
              <a:rPr dirty="0"/>
              <a:t>(</a:t>
            </a:r>
            <a:r>
              <a:rPr dirty="0">
                <a:solidFill>
                  <a:srgbClr val="00FF00"/>
                </a:solidFill>
              </a:rPr>
              <a:t>nums</a:t>
            </a:r>
            <a:r>
              <a:rPr dirty="0"/>
              <a:t>)  </a:t>
            </a:r>
            <a:r>
              <a:rPr spc="-5" dirty="0"/>
              <a:t>6</a:t>
            </a:r>
          </a:p>
          <a:p>
            <a:pPr marL="12700">
              <a:lnSpc>
                <a:spcPct val="100000"/>
              </a:lnSpc>
            </a:pPr>
            <a:r>
              <a:rPr spc="-5" dirty="0"/>
              <a:t>&gt;&gt;&gt; </a:t>
            </a:r>
            <a:r>
              <a:rPr dirty="0">
                <a:solidFill>
                  <a:srgbClr val="FFFF00"/>
                </a:solidFill>
              </a:rPr>
              <a:t>print</a:t>
            </a:r>
            <a:r>
              <a:rPr spc="-100" dirty="0">
                <a:solidFill>
                  <a:srgbClr val="FFFF00"/>
                </a:solidFill>
              </a:rPr>
              <a:t> </a:t>
            </a:r>
            <a:r>
              <a:rPr dirty="0">
                <a:solidFill>
                  <a:srgbClr val="FF00FF"/>
                </a:solidFill>
              </a:rPr>
              <a:t>max</a:t>
            </a:r>
            <a:r>
              <a:rPr dirty="0"/>
              <a:t>(</a:t>
            </a:r>
            <a:r>
              <a:rPr dirty="0">
                <a:solidFill>
                  <a:srgbClr val="00FF00"/>
                </a:solidFill>
              </a:rPr>
              <a:t>nums</a:t>
            </a:r>
            <a:r>
              <a:rPr dirty="0"/>
              <a:t>)</a:t>
            </a:r>
          </a:p>
          <a:p>
            <a:pPr marL="12700">
              <a:lnSpc>
                <a:spcPct val="100000"/>
              </a:lnSpc>
            </a:pPr>
            <a:r>
              <a:rPr dirty="0"/>
              <a:t>74</a:t>
            </a:r>
          </a:p>
          <a:p>
            <a:pPr marL="12700" marR="2531110">
              <a:lnSpc>
                <a:spcPct val="100000"/>
              </a:lnSpc>
            </a:pPr>
            <a:r>
              <a:rPr spc="-5" dirty="0"/>
              <a:t>&gt;&gt;&gt; </a:t>
            </a:r>
            <a:r>
              <a:rPr dirty="0">
                <a:solidFill>
                  <a:srgbClr val="FFFF00"/>
                </a:solidFill>
              </a:rPr>
              <a:t>print</a:t>
            </a:r>
            <a:r>
              <a:rPr spc="-95" dirty="0">
                <a:solidFill>
                  <a:srgbClr val="FFFF00"/>
                </a:solidFill>
              </a:rPr>
              <a:t> </a:t>
            </a:r>
            <a:r>
              <a:rPr dirty="0">
                <a:solidFill>
                  <a:srgbClr val="FF00FF"/>
                </a:solidFill>
              </a:rPr>
              <a:t>min</a:t>
            </a:r>
            <a:r>
              <a:rPr dirty="0"/>
              <a:t>(</a:t>
            </a:r>
            <a:r>
              <a:rPr dirty="0">
                <a:solidFill>
                  <a:srgbClr val="00FF00"/>
                </a:solidFill>
              </a:rPr>
              <a:t>nums</a:t>
            </a:r>
            <a:r>
              <a:rPr dirty="0"/>
              <a:t>)  </a:t>
            </a:r>
            <a:r>
              <a:rPr spc="-5" dirty="0"/>
              <a:t>3</a:t>
            </a:r>
          </a:p>
          <a:p>
            <a:pPr marL="12700">
              <a:lnSpc>
                <a:spcPct val="100000"/>
              </a:lnSpc>
            </a:pPr>
            <a:r>
              <a:rPr spc="-5" dirty="0"/>
              <a:t>&gt;&gt;&gt; </a:t>
            </a:r>
            <a:r>
              <a:rPr dirty="0">
                <a:solidFill>
                  <a:srgbClr val="FFFF00"/>
                </a:solidFill>
              </a:rPr>
              <a:t>print</a:t>
            </a:r>
            <a:r>
              <a:rPr spc="-95" dirty="0">
                <a:solidFill>
                  <a:srgbClr val="FFFF00"/>
                </a:solidFill>
              </a:rPr>
              <a:t> </a:t>
            </a:r>
            <a:r>
              <a:rPr dirty="0">
                <a:solidFill>
                  <a:srgbClr val="FF00FF"/>
                </a:solidFill>
              </a:rPr>
              <a:t>sum</a:t>
            </a:r>
            <a:r>
              <a:rPr dirty="0"/>
              <a:t>(</a:t>
            </a:r>
            <a:r>
              <a:rPr dirty="0">
                <a:solidFill>
                  <a:srgbClr val="00FF00"/>
                </a:solidFill>
              </a:rPr>
              <a:t>nums</a:t>
            </a:r>
            <a:r>
              <a:rPr dirty="0"/>
              <a:t>)</a:t>
            </a:r>
          </a:p>
          <a:p>
            <a:pPr marL="12700">
              <a:lnSpc>
                <a:spcPct val="100000"/>
              </a:lnSpc>
            </a:pPr>
            <a:r>
              <a:rPr spc="-5" dirty="0"/>
              <a:t>154</a:t>
            </a:r>
          </a:p>
          <a:p>
            <a:pPr marL="12700" marR="243840">
              <a:lnSpc>
                <a:spcPct val="100000"/>
              </a:lnSpc>
            </a:pPr>
            <a:r>
              <a:rPr spc="-5" dirty="0"/>
              <a:t>&gt;&gt;&gt; </a:t>
            </a:r>
            <a:r>
              <a:rPr dirty="0">
                <a:solidFill>
                  <a:srgbClr val="FFFF00"/>
                </a:solidFill>
              </a:rPr>
              <a:t>print</a:t>
            </a:r>
            <a:r>
              <a:rPr spc="-100" dirty="0">
                <a:solidFill>
                  <a:srgbClr val="FFFF00"/>
                </a:solidFill>
              </a:rPr>
              <a:t> </a:t>
            </a:r>
            <a:r>
              <a:rPr dirty="0">
                <a:solidFill>
                  <a:srgbClr val="FF00FF"/>
                </a:solidFill>
              </a:rPr>
              <a:t>sum</a:t>
            </a:r>
            <a:r>
              <a:rPr dirty="0"/>
              <a:t>(</a:t>
            </a:r>
            <a:r>
              <a:rPr dirty="0">
                <a:solidFill>
                  <a:srgbClr val="00FF00"/>
                </a:solidFill>
              </a:rPr>
              <a:t>nums</a:t>
            </a:r>
            <a:r>
              <a:rPr dirty="0"/>
              <a:t>)/</a:t>
            </a:r>
            <a:r>
              <a:rPr dirty="0">
                <a:solidFill>
                  <a:srgbClr val="FF00FF"/>
                </a:solidFill>
              </a:rPr>
              <a:t>len</a:t>
            </a:r>
            <a:r>
              <a:rPr dirty="0"/>
              <a:t>(</a:t>
            </a:r>
            <a:r>
              <a:rPr dirty="0">
                <a:solidFill>
                  <a:srgbClr val="00FF00"/>
                </a:solidFill>
              </a:rPr>
              <a:t>nums</a:t>
            </a:r>
            <a:r>
              <a:rPr dirty="0"/>
              <a:t>)  </a:t>
            </a:r>
            <a:r>
              <a:rPr spc="-5" dirty="0"/>
              <a:t>25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3837" y="3300729"/>
            <a:ext cx="8717915" cy="5521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6345" marR="226568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There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are a number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functions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built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into</a:t>
            </a:r>
            <a:r>
              <a:rPr sz="36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Python 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take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lists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as 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parameters</a:t>
            </a:r>
            <a:endParaRPr sz="3600">
              <a:latin typeface="Arial"/>
              <a:cs typeface="Arial"/>
            </a:endParaRPr>
          </a:p>
          <a:p>
            <a:pPr marL="1236345" marR="2089785">
              <a:lnSpc>
                <a:spcPct val="100000"/>
              </a:lnSpc>
              <a:spcBef>
                <a:spcPts val="3490"/>
              </a:spcBef>
              <a:tabLst>
                <a:tab pos="2582545" algn="l"/>
              </a:tabLst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Remember </a:t>
            </a: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loops</a:t>
            </a:r>
            <a:r>
              <a:rPr sz="36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we 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built?	These</a:t>
            </a:r>
            <a:r>
              <a:rPr sz="36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3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much  simpler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00"/>
                </a:solidFill>
                <a:latin typeface="Arial"/>
                <a:cs typeface="Arial"/>
                <a:hlinkClick r:id="rId2"/>
              </a:rPr>
              <a:t>http://docs.python.org/lib/built-in-funcs.html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02702" y="4810633"/>
            <a:ext cx="7145655" cy="37087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201795">
              <a:lnSpc>
                <a:spcPct val="100000"/>
              </a:lnSpc>
            </a:pPr>
            <a:r>
              <a:rPr sz="2400" spc="-5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numlist </a:t>
            </a:r>
            <a:r>
              <a:rPr sz="2400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sz="2400" spc="-120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list()  </a:t>
            </a:r>
            <a:r>
              <a:rPr lang="en-US" sz="2400" spc="-5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spc="-5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while True</a:t>
            </a:r>
            <a:r>
              <a:rPr sz="2400" spc="-11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315" marR="5080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sz="2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raw_input('Enter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number:</a:t>
            </a:r>
            <a:r>
              <a:rPr sz="2400" spc="-17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') </a:t>
            </a:r>
            <a:r>
              <a:rPr lang="en-US" sz="2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inp == 'done'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2400" spc="-1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-1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spc="-1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spc="-1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sz="2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break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315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sz="2400" spc="-9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float(inp)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315">
              <a:lnSpc>
                <a:spcPct val="100000"/>
              </a:lnSpc>
            </a:pPr>
            <a:r>
              <a:rPr sz="2400" spc="-10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numlist.append(value)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365760">
              <a:lnSpc>
                <a:spcPct val="100000"/>
              </a:lnSpc>
            </a:pPr>
            <a:r>
              <a:rPr sz="2400" spc="-5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</a:t>
            </a:r>
            <a:r>
              <a:rPr sz="2400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sz="2400" spc="-5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sum(numlist) </a:t>
            </a:r>
            <a:r>
              <a:rPr sz="2400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sz="2400" spc="-5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len(numlist)  </a:t>
            </a:r>
            <a:r>
              <a:rPr lang="en-US" sz="2400" spc="-5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spc="-5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 'Average:',</a:t>
            </a:r>
            <a:r>
              <a:rPr sz="2400" spc="-1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3041" y="695197"/>
            <a:ext cx="8379359" cy="2954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sz="2400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sz="2400" spc="-120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4933315">
              <a:lnSpc>
                <a:spcPct val="100000"/>
              </a:lnSpc>
            </a:pPr>
            <a:r>
              <a:rPr sz="2400" spc="-5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 </a:t>
            </a:r>
            <a:r>
              <a:rPr sz="2400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 </a:t>
            </a:r>
            <a:r>
              <a:rPr lang="en-US" sz="2400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400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while True</a:t>
            </a:r>
            <a:r>
              <a:rPr sz="2400" spc="-11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315" marR="5080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sz="2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raw_input('Enter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number:</a:t>
            </a:r>
            <a:r>
              <a:rPr sz="2400" spc="-17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') </a:t>
            </a:r>
            <a:r>
              <a:rPr lang="en-US" sz="2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inp == 'done'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sz="2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break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315" marR="2559050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 </a:t>
            </a: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sz="2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float(inp)  </a:t>
            </a:r>
            <a:r>
              <a:rPr sz="2400" spc="-5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sz="2400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sz="2400" spc="-5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sz="2400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sz="2400" spc="-130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  count </a:t>
            </a:r>
            <a:r>
              <a:rPr sz="2400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sz="2400" spc="-5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 </a:t>
            </a:r>
            <a:r>
              <a:rPr sz="2400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sz="2400" spc="-130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3041" y="3987419"/>
            <a:ext cx="459105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</a:t>
            </a:r>
            <a:r>
              <a:rPr sz="2400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sz="2400" spc="-5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sz="2400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sz="2400" spc="-140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 'Average:',</a:t>
            </a:r>
            <a:r>
              <a:rPr sz="2400" spc="-1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646156" y="338328"/>
            <a:ext cx="5151120" cy="2762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09295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</a:rPr>
              <a:t>Enter a number: </a:t>
            </a:r>
            <a:r>
              <a:rPr sz="3600" dirty="0">
                <a:solidFill>
                  <a:srgbClr val="00FFFF"/>
                </a:solidFill>
              </a:rPr>
              <a:t>3  </a:t>
            </a:r>
            <a:r>
              <a:rPr sz="3600" spc="-5" dirty="0">
                <a:solidFill>
                  <a:srgbClr val="FFFF00"/>
                </a:solidFill>
              </a:rPr>
              <a:t>Enter a number: </a:t>
            </a:r>
            <a:r>
              <a:rPr sz="3600" spc="-5" dirty="0">
                <a:solidFill>
                  <a:srgbClr val="00FFFF"/>
                </a:solidFill>
              </a:rPr>
              <a:t>9  </a:t>
            </a:r>
            <a:r>
              <a:rPr sz="3600" spc="-5" dirty="0">
                <a:solidFill>
                  <a:srgbClr val="FFFF00"/>
                </a:solidFill>
              </a:rPr>
              <a:t>Enter a number: </a:t>
            </a:r>
            <a:r>
              <a:rPr sz="3600" spc="-5" dirty="0">
                <a:solidFill>
                  <a:srgbClr val="00FFFF"/>
                </a:solidFill>
              </a:rPr>
              <a:t>5  </a:t>
            </a:r>
            <a:r>
              <a:rPr sz="3600" dirty="0">
                <a:solidFill>
                  <a:srgbClr val="FFFF00"/>
                </a:solidFill>
              </a:rPr>
              <a:t>Enter a number:</a:t>
            </a:r>
            <a:r>
              <a:rPr sz="3600" spc="-120" dirty="0">
                <a:solidFill>
                  <a:srgbClr val="FFFF00"/>
                </a:solidFill>
              </a:rPr>
              <a:t> </a:t>
            </a:r>
            <a:r>
              <a:rPr sz="3600" dirty="0">
                <a:solidFill>
                  <a:srgbClr val="00FFFF"/>
                </a:solidFill>
              </a:rPr>
              <a:t>done</a:t>
            </a:r>
            <a:endParaRPr sz="3600"/>
          </a:p>
          <a:p>
            <a:pPr marL="12700">
              <a:lnSpc>
                <a:spcPct val="100000"/>
              </a:lnSpc>
            </a:pPr>
            <a:r>
              <a:rPr sz="3600" spc="-10" dirty="0">
                <a:solidFill>
                  <a:srgbClr val="FFFF00"/>
                </a:solidFill>
              </a:rPr>
              <a:t>Average:</a:t>
            </a:r>
            <a:r>
              <a:rPr sz="3600" spc="-110" dirty="0">
                <a:solidFill>
                  <a:srgbClr val="FFFF00"/>
                </a:solidFill>
              </a:rPr>
              <a:t> </a:t>
            </a:r>
            <a:r>
              <a:rPr sz="3600" dirty="0">
                <a:solidFill>
                  <a:srgbClr val="FFFF00"/>
                </a:solidFill>
              </a:rPr>
              <a:t>5.66666666667</a:t>
            </a:r>
            <a:endParaRPr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4476" y="237617"/>
            <a:ext cx="7132320" cy="2256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7400" dirty="0">
                <a:solidFill>
                  <a:srgbClr val="00FF00"/>
                </a:solidFill>
              </a:rPr>
              <a:t>A </a:t>
            </a:r>
            <a:r>
              <a:rPr sz="7400" dirty="0">
                <a:solidFill>
                  <a:srgbClr val="FF7E00"/>
                </a:solidFill>
              </a:rPr>
              <a:t>List </a:t>
            </a:r>
            <a:r>
              <a:rPr sz="7400" dirty="0">
                <a:solidFill>
                  <a:srgbClr val="00FF00"/>
                </a:solidFill>
              </a:rPr>
              <a:t>is a kind</a:t>
            </a:r>
            <a:r>
              <a:rPr sz="7400" spc="-95" dirty="0">
                <a:solidFill>
                  <a:srgbClr val="00FF00"/>
                </a:solidFill>
              </a:rPr>
              <a:t> </a:t>
            </a:r>
            <a:r>
              <a:rPr sz="7400" dirty="0">
                <a:solidFill>
                  <a:srgbClr val="00FF00"/>
                </a:solidFill>
              </a:rPr>
              <a:t>of</a:t>
            </a:r>
            <a:endParaRPr sz="7400"/>
          </a:p>
          <a:p>
            <a:pPr algn="ctr">
              <a:lnSpc>
                <a:spcPct val="100000"/>
              </a:lnSpc>
            </a:pPr>
            <a:r>
              <a:rPr sz="7400" dirty="0">
                <a:solidFill>
                  <a:srgbClr val="FF00FF"/>
                </a:solidFill>
              </a:rPr>
              <a:t>Collection</a:t>
            </a:r>
            <a:endParaRPr sz="7400"/>
          </a:p>
        </p:txBody>
      </p:sp>
      <p:sp>
        <p:nvSpPr>
          <p:cNvPr id="3" name="object 3"/>
          <p:cNvSpPr txBox="1"/>
          <p:nvPr/>
        </p:nvSpPr>
        <p:spPr>
          <a:xfrm>
            <a:off x="1397635" y="3216909"/>
            <a:ext cx="13337540" cy="2108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A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collection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allows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many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values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in a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single</a:t>
            </a:r>
            <a:r>
              <a:rPr sz="36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“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variable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”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90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A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collection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is nice because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many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values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can be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carried</a:t>
            </a:r>
            <a:r>
              <a:rPr sz="36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around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in one convenient</a:t>
            </a:r>
            <a:r>
              <a:rPr sz="36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package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99054" y="5976620"/>
            <a:ext cx="11174730" cy="2536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0" spc="-5" dirty="0">
                <a:solidFill>
                  <a:srgbClr val="00FF00"/>
                </a:solidFill>
                <a:latin typeface="Arial"/>
                <a:cs typeface="Arial"/>
              </a:rPr>
              <a:t>friends </a:t>
            </a:r>
            <a:r>
              <a:rPr sz="5500" spc="-5" dirty="0">
                <a:solidFill>
                  <a:srgbClr val="FFFFFF"/>
                </a:solidFill>
                <a:latin typeface="Arial"/>
                <a:cs typeface="Arial"/>
              </a:rPr>
              <a:t>= </a:t>
            </a:r>
            <a:r>
              <a:rPr sz="5500" dirty="0">
                <a:solidFill>
                  <a:srgbClr val="FF7E00"/>
                </a:solidFill>
                <a:latin typeface="Arial"/>
                <a:cs typeface="Arial"/>
              </a:rPr>
              <a:t>[ </a:t>
            </a:r>
            <a:r>
              <a:rPr sz="5500" spc="-5" dirty="0">
                <a:solidFill>
                  <a:srgbClr val="FF7E00"/>
                </a:solidFill>
                <a:latin typeface="Arial"/>
                <a:cs typeface="Arial"/>
              </a:rPr>
              <a:t>'Joseph', 'Glenn', 'Sally'</a:t>
            </a:r>
            <a:r>
              <a:rPr sz="5500" spc="75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5500" dirty="0">
                <a:solidFill>
                  <a:srgbClr val="FF7E00"/>
                </a:solidFill>
                <a:latin typeface="Arial"/>
                <a:cs typeface="Arial"/>
              </a:rPr>
              <a:t>]</a:t>
            </a:r>
            <a:endParaRPr sz="5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5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5500" spc="-5" dirty="0">
                <a:solidFill>
                  <a:srgbClr val="00FF00"/>
                </a:solidFill>
                <a:latin typeface="Arial"/>
                <a:cs typeface="Arial"/>
              </a:rPr>
              <a:t>carryon </a:t>
            </a:r>
            <a:r>
              <a:rPr sz="5500" spc="-5" dirty="0">
                <a:solidFill>
                  <a:srgbClr val="FFFFFF"/>
                </a:solidFill>
                <a:latin typeface="Arial"/>
                <a:cs typeface="Arial"/>
              </a:rPr>
              <a:t>= </a:t>
            </a:r>
            <a:r>
              <a:rPr sz="5500" spc="-5" dirty="0">
                <a:solidFill>
                  <a:srgbClr val="FF7E00"/>
                </a:solidFill>
                <a:latin typeface="Arial"/>
                <a:cs typeface="Arial"/>
              </a:rPr>
              <a:t>[ 'socks', 'shirt', 'perfume'</a:t>
            </a:r>
            <a:r>
              <a:rPr sz="5500" spc="100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5500" spc="-5" dirty="0">
                <a:solidFill>
                  <a:srgbClr val="FF7E00"/>
                </a:solidFill>
                <a:latin typeface="Arial"/>
                <a:cs typeface="Arial"/>
              </a:rPr>
              <a:t>]</a:t>
            </a:r>
            <a:endParaRPr sz="5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5275" y="410718"/>
            <a:ext cx="13112115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600" spc="-5" dirty="0">
                <a:solidFill>
                  <a:srgbClr val="00FF00"/>
                </a:solidFill>
              </a:rPr>
              <a:t>Best Friends: Strings and</a:t>
            </a:r>
            <a:r>
              <a:rPr sz="7600" spc="20" dirty="0">
                <a:solidFill>
                  <a:srgbClr val="00FF00"/>
                </a:solidFill>
              </a:rPr>
              <a:t> </a:t>
            </a:r>
            <a:r>
              <a:rPr sz="7600" spc="-5" dirty="0">
                <a:solidFill>
                  <a:srgbClr val="00FF00"/>
                </a:solidFill>
              </a:rPr>
              <a:t>Lists</a:t>
            </a:r>
            <a:endParaRPr sz="7600"/>
          </a:p>
        </p:txBody>
      </p:sp>
      <p:sp>
        <p:nvSpPr>
          <p:cNvPr id="3" name="object 3"/>
          <p:cNvSpPr txBox="1"/>
          <p:nvPr/>
        </p:nvSpPr>
        <p:spPr>
          <a:xfrm>
            <a:off x="1486027" y="2359405"/>
            <a:ext cx="5829300" cy="4408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abc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=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'With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three</a:t>
            </a:r>
            <a:r>
              <a:rPr sz="3600" spc="-75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words’</a:t>
            </a:r>
            <a:endParaRPr sz="3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spc="-15" dirty="0">
                <a:solidFill>
                  <a:srgbClr val="00FF00"/>
                </a:solidFill>
                <a:latin typeface="Arial"/>
                <a:cs typeface="Arial"/>
              </a:rPr>
              <a:t>stuff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=</a:t>
            </a:r>
            <a:r>
              <a:rPr sz="3600" spc="-35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abc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.split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()</a:t>
            </a:r>
            <a:endParaRPr sz="3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9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15" dirty="0">
                <a:solidFill>
                  <a:srgbClr val="00FF00"/>
                </a:solidFill>
                <a:latin typeface="Arial"/>
                <a:cs typeface="Arial"/>
              </a:rPr>
              <a:t>stuff</a:t>
            </a:r>
            <a:endParaRPr sz="3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['With',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'three',</a:t>
            </a:r>
            <a:r>
              <a:rPr sz="36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'words']</a:t>
            </a:r>
            <a:endParaRPr sz="3600" dirty="0">
              <a:latin typeface="Arial"/>
              <a:cs typeface="Arial"/>
            </a:endParaRPr>
          </a:p>
          <a:p>
            <a:pPr marL="12700" marR="209423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7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10" dirty="0">
                <a:solidFill>
                  <a:srgbClr val="FF00FF"/>
                </a:solidFill>
                <a:latin typeface="Arial"/>
                <a:cs typeface="Arial"/>
              </a:rPr>
              <a:t>len</a:t>
            </a: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600" spc="-10" dirty="0">
                <a:solidFill>
                  <a:srgbClr val="00FF00"/>
                </a:solidFill>
                <a:latin typeface="Arial"/>
                <a:cs typeface="Arial"/>
              </a:rPr>
              <a:t>stuff</a:t>
            </a: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) 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3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6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15" dirty="0">
                <a:solidFill>
                  <a:srgbClr val="00FF00"/>
                </a:solidFill>
                <a:latin typeface="Arial"/>
                <a:cs typeface="Arial"/>
              </a:rPr>
              <a:t>stuff</a:t>
            </a:r>
            <a:r>
              <a:rPr sz="3600" spc="-15" dirty="0">
                <a:solidFill>
                  <a:srgbClr val="00FFFF"/>
                </a:solidFill>
                <a:latin typeface="Arial"/>
                <a:cs typeface="Arial"/>
              </a:rPr>
              <a:t>[</a:t>
            </a:r>
            <a:r>
              <a:rPr sz="3600" spc="-15" dirty="0">
                <a:solidFill>
                  <a:srgbClr val="FF7E00"/>
                </a:solidFill>
                <a:latin typeface="Arial"/>
                <a:cs typeface="Arial"/>
              </a:rPr>
              <a:t>0</a:t>
            </a:r>
            <a:r>
              <a:rPr sz="3600" spc="-15" dirty="0">
                <a:solidFill>
                  <a:srgbClr val="00FFFF"/>
                </a:solidFill>
                <a:latin typeface="Arial"/>
                <a:cs typeface="Arial"/>
              </a:rPr>
              <a:t>]</a:t>
            </a:r>
            <a:endParaRPr sz="3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33761" y="2313685"/>
            <a:ext cx="4491355" cy="1664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15" dirty="0">
                <a:solidFill>
                  <a:srgbClr val="00FF00"/>
                </a:solidFill>
                <a:latin typeface="Arial"/>
                <a:cs typeface="Arial"/>
              </a:rPr>
              <a:t>stuff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['With', 'three',</a:t>
            </a:r>
            <a:r>
              <a:rPr sz="3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'words']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for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w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in </a:t>
            </a:r>
            <a:r>
              <a:rPr sz="3600" spc="-15" dirty="0">
                <a:solidFill>
                  <a:srgbClr val="00FF00"/>
                </a:solidFill>
                <a:latin typeface="Arial"/>
                <a:cs typeface="Arial"/>
              </a:rPr>
              <a:t>stuff</a:t>
            </a:r>
            <a:r>
              <a:rPr sz="3600" spc="-8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58143" y="3959605"/>
            <a:ext cx="1372235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0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w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033761" y="3959605"/>
            <a:ext cx="1339850" cy="3310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...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...</a:t>
            </a:r>
            <a:endParaRPr sz="3600">
              <a:latin typeface="Arial"/>
              <a:cs typeface="Arial"/>
            </a:endParaRPr>
          </a:p>
          <a:p>
            <a:pPr marL="12700" marR="5080" indent="126364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With  Three  </a:t>
            </a:r>
            <a:r>
              <a:rPr sz="3600" spc="-6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3600" spc="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&gt;&gt;&gt;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10689" y="7651089"/>
            <a:ext cx="13184505" cy="1115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83435" marR="5080" indent="-2071370">
              <a:lnSpc>
                <a:spcPct val="100000"/>
              </a:lnSpc>
            </a:pP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Split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breaks a string into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parts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produces a list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of strings.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Access</a:t>
            </a:r>
            <a:r>
              <a:rPr sz="3600" spc="-175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particular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word or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loop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through all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6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words.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350975"/>
              </p:ext>
            </p:extLst>
          </p:nvPr>
        </p:nvGraphicFramePr>
        <p:xfrm>
          <a:off x="199837" y="195330"/>
          <a:ext cx="10225744" cy="22557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85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06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6642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75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51170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59116">
                <a:tc>
                  <a:txBody>
                    <a:bodyPr/>
                    <a:lstStyle/>
                    <a:p>
                      <a:pPr marL="31750">
                        <a:lnSpc>
                          <a:spcPts val="3195"/>
                        </a:lnSpc>
                      </a:pPr>
                      <a:r>
                        <a:rPr sz="3100" b="1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&gt;&gt;&gt;</a:t>
                      </a:r>
                      <a:endParaRPr sz="31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3195"/>
                        </a:lnSpc>
                      </a:pPr>
                      <a:r>
                        <a:rPr sz="3100" b="0" i="0" spc="-5" dirty="0">
                          <a:solidFill>
                            <a:srgbClr val="00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</a:t>
                      </a:r>
                      <a:endParaRPr sz="31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195"/>
                        </a:lnSpc>
                      </a:pPr>
                      <a:r>
                        <a:rPr sz="3100" b="0" i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sz="31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236220">
                        <a:lnSpc>
                          <a:spcPts val="3195"/>
                        </a:lnSpc>
                      </a:pPr>
                      <a:r>
                        <a:rPr sz="3100" b="0" i="0" dirty="0">
                          <a:solidFill>
                            <a:srgbClr val="FF7E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'A</a:t>
                      </a:r>
                      <a:r>
                        <a:rPr sz="3100" b="0" i="0" spc="-90" dirty="0">
                          <a:solidFill>
                            <a:srgbClr val="FF7E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3100" b="0" i="0" spc="-5" dirty="0">
                          <a:solidFill>
                            <a:srgbClr val="FF7E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lot</a:t>
                      </a:r>
                      <a:endParaRPr sz="31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sz="31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3195"/>
                        </a:lnSpc>
                      </a:pPr>
                      <a:r>
                        <a:rPr sz="3100" b="0" i="0" spc="-5" dirty="0">
                          <a:solidFill>
                            <a:srgbClr val="FF7E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sz="3100" b="0" i="0" spc="-65" dirty="0">
                          <a:solidFill>
                            <a:srgbClr val="FF7E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3100" b="0" i="0" spc="-5" dirty="0">
                          <a:solidFill>
                            <a:srgbClr val="FF7E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spaces’</a:t>
                      </a:r>
                      <a:endParaRPr sz="31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2630">
                <a:tc>
                  <a:txBody>
                    <a:bodyPr/>
                    <a:lstStyle/>
                    <a:p>
                      <a:pPr marL="31750">
                        <a:lnSpc>
                          <a:spcPts val="3304"/>
                        </a:lnSpc>
                      </a:pPr>
                      <a:r>
                        <a:rPr sz="3100" b="1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&gt;&gt;&gt;</a:t>
                      </a:r>
                      <a:endParaRPr sz="31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3304"/>
                        </a:lnSpc>
                      </a:pPr>
                      <a:r>
                        <a:rPr sz="3100" b="0" i="0" spc="-5" dirty="0">
                          <a:solidFill>
                            <a:srgbClr val="00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sz="3100" b="0" i="0" spc="-80" dirty="0">
                          <a:solidFill>
                            <a:srgbClr val="00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3100" b="0" i="0" spc="-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sz="31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sz="31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304"/>
                        </a:lnSpc>
                      </a:pPr>
                      <a:r>
                        <a:rPr sz="3100" b="0" i="0" spc="-5" dirty="0">
                          <a:solidFill>
                            <a:srgbClr val="00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line.</a:t>
                      </a:r>
                      <a:r>
                        <a:rPr sz="3100" b="0" i="0" spc="-5" dirty="0">
                          <a:solidFill>
                            <a:srgbClr val="FF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split</a:t>
                      </a:r>
                      <a:r>
                        <a:rPr sz="3100" b="0" i="0" spc="-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()</a:t>
                      </a:r>
                      <a:endParaRPr sz="31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sz="31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sz="31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528">
                <a:tc>
                  <a:txBody>
                    <a:bodyPr/>
                    <a:lstStyle/>
                    <a:p>
                      <a:pPr marL="31750">
                        <a:lnSpc>
                          <a:spcPts val="3304"/>
                        </a:lnSpc>
                      </a:pPr>
                      <a:r>
                        <a:rPr sz="3100" b="1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&gt;&gt;&gt;</a:t>
                      </a:r>
                      <a:endParaRPr sz="31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3304"/>
                        </a:lnSpc>
                      </a:pPr>
                      <a:r>
                        <a:rPr sz="3100" b="0" i="0" spc="-5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sz="3100" b="0" i="0" spc="1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sz="3100" b="0" i="0" spc="-5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</a:t>
                      </a:r>
                      <a:endParaRPr sz="31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sz="31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304"/>
                        </a:lnSpc>
                      </a:pPr>
                      <a:r>
                        <a:rPr lang="en-US" sz="3100" b="0" i="0" spc="-5" dirty="0" err="1">
                          <a:solidFill>
                            <a:srgbClr val="00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3100" b="0" i="0" spc="-5" dirty="0" err="1">
                          <a:solidFill>
                            <a:srgbClr val="00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</a:t>
                      </a:r>
                      <a:r>
                        <a:rPr lang="en-US" sz="3100" b="0" i="0" spc="-5" dirty="0">
                          <a:solidFill>
                            <a:srgbClr val="00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3100" b="0" i="0" spc="-5" dirty="0">
                          <a:solidFill>
                            <a:srgbClr val="00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sz="3100" b="0" i="0" spc="-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['A',</a:t>
                      </a:r>
                      <a:r>
                        <a:rPr sz="3100" b="0" i="0" spc="-6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3100" b="0" i="0" spc="-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'lot',</a:t>
                      </a:r>
                      <a:endParaRPr sz="31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3304"/>
                        </a:lnSpc>
                      </a:pPr>
                      <a:endParaRPr lang="en-US" sz="3100" b="0" i="0" spc="-5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17475">
                        <a:lnSpc>
                          <a:spcPts val="3304"/>
                        </a:lnSpc>
                      </a:pPr>
                      <a:r>
                        <a:rPr sz="3100" b="0" i="0" spc="-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'of',</a:t>
                      </a:r>
                      <a:endParaRPr sz="31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3304"/>
                        </a:lnSpc>
                      </a:pPr>
                      <a:endParaRPr lang="en-US" sz="3100" b="0" i="0" spc="-5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18110">
                        <a:lnSpc>
                          <a:spcPts val="3304"/>
                        </a:lnSpc>
                      </a:pPr>
                      <a:r>
                        <a:rPr sz="3100" b="0" i="0" spc="-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'spaces']</a:t>
                      </a:r>
                      <a:endParaRPr sz="31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8926">
                <a:tc>
                  <a:txBody>
                    <a:bodyPr/>
                    <a:lstStyle/>
                    <a:p>
                      <a:pPr marL="31750">
                        <a:lnSpc>
                          <a:spcPts val="3304"/>
                        </a:lnSpc>
                      </a:pPr>
                      <a:r>
                        <a:rPr sz="3100" b="1" spc="-5" dirty="0">
                          <a:solidFill>
                            <a:srgbClr val="FFFFFF"/>
                          </a:solidFill>
                          <a:latin typeface="Courier New"/>
                          <a:cs typeface="Courier New"/>
                        </a:rPr>
                        <a:t>&gt;&gt;&gt;</a:t>
                      </a:r>
                      <a:endParaRPr sz="31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sz="31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sz="31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sz="31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sz="31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sz="31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4046" y="2411669"/>
            <a:ext cx="711327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26465" algn="l"/>
              </a:tabLst>
            </a:pPr>
            <a:r>
              <a:rPr sz="3000" spc="-5" dirty="0">
                <a:latin typeface="Arial" panose="020B0604020202020204" pitchFamily="34" charset="0"/>
                <a:cs typeface="Arial" panose="020B0604020202020204" pitchFamily="34" charset="0"/>
              </a:rPr>
              <a:t>&gt;&gt;&gt;	</a:t>
            </a:r>
            <a:r>
              <a:rPr sz="3000" spc="-5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sz="30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spc="-5" dirty="0">
                <a:solidFill>
                  <a:srgbClr val="FF7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'first</a:t>
            </a:r>
            <a:r>
              <a:rPr sz="3000" spc="-5" dirty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sz="3000" spc="-5" dirty="0">
                <a:solidFill>
                  <a:srgbClr val="FF7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</a:t>
            </a:r>
            <a:r>
              <a:rPr sz="3000" spc="-5" dirty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sz="3000" spc="-5" dirty="0">
                <a:solidFill>
                  <a:srgbClr val="FF7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third’</a:t>
            </a:r>
            <a:endParaRPr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190601" y="2811145"/>
            <a:ext cx="9855835" cy="41549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26465" algn="l"/>
              </a:tabLst>
            </a:pPr>
            <a:r>
              <a:rPr b="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&gt;&gt;&gt;	</a:t>
            </a:r>
            <a:r>
              <a:rPr b="0" spc="-5" dirty="0">
                <a:latin typeface="Arial" panose="020B0604020202020204" pitchFamily="34" charset="0"/>
                <a:cs typeface="Arial" panose="020B0604020202020204" pitchFamily="34" charset="0"/>
              </a:rPr>
              <a:t>thing </a:t>
            </a:r>
            <a:r>
              <a:rPr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b="0" spc="-9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-5" dirty="0">
                <a:latin typeface="Arial" panose="020B0604020202020204" pitchFamily="34" charset="0"/>
                <a:cs typeface="Arial" panose="020B0604020202020204" pitchFamily="34" charset="0"/>
              </a:rPr>
              <a:t>line</a:t>
            </a:r>
            <a:r>
              <a:rPr b="0" spc="-5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.split</a:t>
            </a:r>
            <a:r>
              <a:rPr b="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pPr marL="12700">
              <a:lnSpc>
                <a:spcPct val="100000"/>
              </a:lnSpc>
              <a:tabLst>
                <a:tab pos="926465" algn="l"/>
              </a:tabLst>
            </a:pPr>
            <a:r>
              <a:rPr b="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&gt;&gt;&gt;	</a:t>
            </a:r>
            <a:r>
              <a:rPr b="0" spc="-5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</a:t>
            </a:r>
            <a:r>
              <a:rPr b="0" spc="-85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-5" dirty="0">
                <a:latin typeface="Arial" panose="020B0604020202020204" pitchFamily="34" charset="0"/>
                <a:cs typeface="Arial" panose="020B0604020202020204" pitchFamily="34" charset="0"/>
              </a:rPr>
              <a:t>thing</a:t>
            </a:r>
            <a:r>
              <a:rPr lang="en-US" b="0" spc="-5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0" spc="-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b="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['first;second;third']</a:t>
            </a:r>
          </a:p>
          <a:p>
            <a:pPr marL="12700" marR="5262245">
              <a:lnSpc>
                <a:spcPct val="100000"/>
              </a:lnSpc>
              <a:tabLst>
                <a:tab pos="926465" algn="l"/>
              </a:tabLst>
            </a:pPr>
            <a:r>
              <a:rPr b="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&gt;&gt;&gt;	</a:t>
            </a:r>
            <a:r>
              <a:rPr b="0" spc="-5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</a:t>
            </a:r>
            <a:r>
              <a:rPr b="0" spc="-85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-5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</a:t>
            </a:r>
            <a:r>
              <a:rPr b="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b="0" spc="-5" dirty="0">
                <a:latin typeface="Arial" panose="020B0604020202020204" pitchFamily="34" charset="0"/>
                <a:cs typeface="Arial" panose="020B0604020202020204" pitchFamily="34" charset="0"/>
              </a:rPr>
              <a:t>thing</a:t>
            </a:r>
            <a:r>
              <a:rPr b="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marL="12700">
              <a:lnSpc>
                <a:spcPct val="100000"/>
              </a:lnSpc>
              <a:tabLst>
                <a:tab pos="2755900" algn="l"/>
              </a:tabLst>
            </a:pPr>
            <a:r>
              <a:rPr b="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&gt;&gt;&gt;</a:t>
            </a:r>
            <a:r>
              <a:rPr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-5" dirty="0">
                <a:latin typeface="Arial" panose="020B0604020202020204" pitchFamily="34" charset="0"/>
                <a:cs typeface="Arial" panose="020B0604020202020204" pitchFamily="34" charset="0"/>
              </a:rPr>
              <a:t>thing</a:t>
            </a:r>
            <a:r>
              <a:rPr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spc="-5" dirty="0" err="1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b="0" spc="-5" dirty="0" err="1">
                <a:latin typeface="Arial" panose="020B0604020202020204" pitchFamily="34" charset="0"/>
                <a:cs typeface="Arial" panose="020B0604020202020204" pitchFamily="34" charset="0"/>
              </a:rPr>
              <a:t>ine</a:t>
            </a:r>
            <a:r>
              <a:rPr b="0" spc="-5" dirty="0" err="1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.split</a:t>
            </a:r>
            <a:r>
              <a:rPr b="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b="0" spc="-5" dirty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';'</a:t>
            </a:r>
            <a:r>
              <a:rPr b="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2700">
              <a:lnSpc>
                <a:spcPct val="100000"/>
              </a:lnSpc>
              <a:tabLst>
                <a:tab pos="926465" algn="l"/>
              </a:tabLst>
            </a:pPr>
            <a:r>
              <a:rPr b="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&gt;&gt;&gt;	</a:t>
            </a:r>
            <a:r>
              <a:rPr b="0" spc="-5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 </a:t>
            </a:r>
            <a:r>
              <a:rPr b="0" spc="-5" dirty="0">
                <a:latin typeface="Arial" panose="020B0604020202020204" pitchFamily="34" charset="0"/>
                <a:cs typeface="Arial" panose="020B0604020202020204" pitchFamily="34" charset="0"/>
              </a:rPr>
              <a:t>thing</a:t>
            </a:r>
            <a:r>
              <a:rPr lang="en-US" b="0" spc="-5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0" spc="-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b="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['first', 'second',</a:t>
            </a:r>
            <a:r>
              <a:rPr b="0" spc="-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'third']</a:t>
            </a:r>
          </a:p>
          <a:p>
            <a:pPr marL="12700">
              <a:lnSpc>
                <a:spcPct val="100000"/>
              </a:lnSpc>
              <a:tabLst>
                <a:tab pos="926465" algn="l"/>
              </a:tabLst>
            </a:pPr>
            <a:r>
              <a:rPr b="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&gt;&gt;&gt;	</a:t>
            </a:r>
            <a:r>
              <a:rPr b="0" spc="-5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</a:t>
            </a:r>
            <a:r>
              <a:rPr b="0" spc="-85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-5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</a:t>
            </a:r>
            <a:r>
              <a:rPr b="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b="0" spc="-5" dirty="0">
                <a:latin typeface="Arial" panose="020B0604020202020204" pitchFamily="34" charset="0"/>
                <a:cs typeface="Arial" panose="020B0604020202020204" pitchFamily="34" charset="0"/>
              </a:rPr>
              <a:t>thing</a:t>
            </a:r>
            <a:r>
              <a:rPr b="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75592" y="6427342"/>
            <a:ext cx="711200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30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&gt;&gt;&gt;</a:t>
            </a:r>
            <a:endParaRPr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88630" y="5874130"/>
            <a:ext cx="7369809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When you do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not specify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6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20" dirty="0">
                <a:solidFill>
                  <a:srgbClr val="00FFFF"/>
                </a:solidFill>
                <a:latin typeface="Arial"/>
                <a:cs typeface="Arial"/>
              </a:rPr>
              <a:t>delimiter</a:t>
            </a:r>
            <a:r>
              <a:rPr sz="3600" spc="-2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36230" y="6427342"/>
            <a:ext cx="7673975" cy="1111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3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multiple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spaces are treated like</a:t>
            </a:r>
            <a:r>
              <a:rPr sz="3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MS PGothic"/>
                <a:cs typeface="MS PGothic"/>
              </a:rPr>
              <a:t>“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one</a:t>
            </a:r>
            <a:r>
              <a:rPr sz="3600" dirty="0">
                <a:solidFill>
                  <a:srgbClr val="FFFFFF"/>
                </a:solidFill>
                <a:latin typeface="MS PGothic"/>
                <a:cs typeface="MS PGothic"/>
              </a:rPr>
              <a:t>”</a:t>
            </a:r>
            <a:endParaRPr sz="3600">
              <a:latin typeface="MS PGothic"/>
              <a:cs typeface="MS PGothic"/>
            </a:endParaRPr>
          </a:p>
          <a:p>
            <a:pPr marL="1270" algn="ctr">
              <a:lnSpc>
                <a:spcPts val="4300"/>
              </a:lnSpc>
            </a:pPr>
            <a:r>
              <a:rPr sz="3600" spc="-20" dirty="0">
                <a:solidFill>
                  <a:srgbClr val="FFFFFF"/>
                </a:solidFill>
                <a:latin typeface="Arial"/>
                <a:cs typeface="Arial"/>
              </a:rPr>
              <a:t>delimiter.</a:t>
            </a:r>
            <a:endParaRPr sz="3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78673" y="8068970"/>
            <a:ext cx="8189595" cy="1115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46275" marR="5080" indent="-1934210">
              <a:lnSpc>
                <a:spcPct val="100000"/>
              </a:lnSpc>
            </a:pPr>
            <a:r>
              <a:rPr sz="3600" spc="-114" dirty="0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can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specify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what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delimiter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character  to use in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6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splitting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7673" y="785241"/>
            <a:ext cx="10808970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109210" algn="l"/>
              </a:tabLst>
            </a:pPr>
            <a:r>
              <a:rPr sz="7600" spc="-5" dirty="0"/>
              <a:t>What</a:t>
            </a:r>
            <a:r>
              <a:rPr sz="7600" spc="5" dirty="0"/>
              <a:t> </a:t>
            </a:r>
            <a:r>
              <a:rPr sz="7600" spc="-5" dirty="0"/>
              <a:t>is</a:t>
            </a:r>
            <a:r>
              <a:rPr sz="7600" spc="15" dirty="0"/>
              <a:t> </a:t>
            </a:r>
            <a:r>
              <a:rPr sz="7600" spc="-5" dirty="0">
                <a:solidFill>
                  <a:srgbClr val="FF0000"/>
                </a:solidFill>
              </a:rPr>
              <a:t>not	</a:t>
            </a:r>
            <a:r>
              <a:rPr sz="7600" spc="-5" dirty="0"/>
              <a:t>a</a:t>
            </a:r>
            <a:r>
              <a:rPr sz="7600" spc="-45" dirty="0"/>
              <a:t> </a:t>
            </a:r>
            <a:r>
              <a:rPr sz="7600" spc="-5" dirty="0"/>
              <a:t>“Collection”</a:t>
            </a:r>
            <a:endParaRPr sz="7600"/>
          </a:p>
        </p:txBody>
      </p:sp>
      <p:sp>
        <p:nvSpPr>
          <p:cNvPr id="3" name="object 3"/>
          <p:cNvSpPr txBox="1"/>
          <p:nvPr/>
        </p:nvSpPr>
        <p:spPr>
          <a:xfrm>
            <a:off x="1397635" y="3033648"/>
            <a:ext cx="13566140" cy="4512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Most of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variables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discussed have one value in them - when</a:t>
            </a:r>
            <a:r>
              <a:rPr sz="36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new value is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assigned to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variable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 the old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value is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over</a:t>
            </a: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written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4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200">
              <a:latin typeface="Times New Roman"/>
              <a:cs typeface="Times New Roman"/>
            </a:endParaRPr>
          </a:p>
          <a:p>
            <a:pPr marL="3834765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x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36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3600">
              <a:latin typeface="Arial"/>
              <a:cs typeface="Arial"/>
            </a:endParaRPr>
          </a:p>
          <a:p>
            <a:pPr marL="3834765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x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36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3600">
              <a:latin typeface="Arial"/>
              <a:cs typeface="Arial"/>
            </a:endParaRPr>
          </a:p>
          <a:p>
            <a:pPr marL="3834765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0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x</a:t>
            </a:r>
            <a:endParaRPr sz="3600">
              <a:latin typeface="Arial"/>
              <a:cs typeface="Arial"/>
            </a:endParaRPr>
          </a:p>
          <a:p>
            <a:pPr marL="3834765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2440" y="785241"/>
            <a:ext cx="6139815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600" spc="-5" dirty="0">
                <a:solidFill>
                  <a:srgbClr val="FF7E00"/>
                </a:solidFill>
              </a:rPr>
              <a:t>List</a:t>
            </a:r>
            <a:r>
              <a:rPr sz="7600" spc="-50" dirty="0">
                <a:solidFill>
                  <a:srgbClr val="FF7E00"/>
                </a:solidFill>
              </a:rPr>
              <a:t> </a:t>
            </a:r>
            <a:r>
              <a:rPr sz="7600" spc="-5" dirty="0">
                <a:solidFill>
                  <a:srgbClr val="00FF00"/>
                </a:solidFill>
              </a:rPr>
              <a:t>Constants</a:t>
            </a:r>
            <a:endParaRPr sz="7600"/>
          </a:p>
        </p:txBody>
      </p:sp>
      <p:sp>
        <p:nvSpPr>
          <p:cNvPr id="3" name="object 3"/>
          <p:cNvSpPr txBox="1"/>
          <p:nvPr/>
        </p:nvSpPr>
        <p:spPr>
          <a:xfrm>
            <a:off x="1397635" y="2671826"/>
            <a:ext cx="6758940" cy="4747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-- List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constants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surrounded 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by square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brakets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the  elements in the list are</a:t>
            </a:r>
            <a:r>
              <a:rPr sz="36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separated 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36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commas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90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A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list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element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can be</a:t>
            </a:r>
            <a:r>
              <a:rPr sz="36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any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Python object - even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another</a:t>
            </a:r>
            <a:r>
              <a:rPr sz="3600" spc="-105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list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04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A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list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can be</a:t>
            </a:r>
            <a:r>
              <a:rPr sz="36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empty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41789" y="2547239"/>
            <a:ext cx="6579870" cy="5505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[1, 24,</a:t>
            </a:r>
            <a:r>
              <a:rPr sz="3600" spc="-95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76]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[1, 24,</a:t>
            </a:r>
            <a:r>
              <a:rPr sz="36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76]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['red', 'yellow',</a:t>
            </a:r>
            <a:r>
              <a:rPr sz="3600" spc="-80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'blue']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['red',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'yellow',</a:t>
            </a:r>
            <a:r>
              <a:rPr sz="36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'blue']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['red', 24,</a:t>
            </a:r>
            <a:r>
              <a:rPr sz="3600" spc="-105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98.6]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['red',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24,</a:t>
            </a: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98.599999999999994]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[ 1,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[5, </a:t>
            </a: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6]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,</a:t>
            </a:r>
            <a:r>
              <a:rPr sz="3600" spc="-95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7]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[1, [5, 6],</a:t>
            </a:r>
            <a:r>
              <a:rPr sz="36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7]</a:t>
            </a:r>
            <a:endParaRPr sz="3600">
              <a:latin typeface="Arial"/>
              <a:cs typeface="Arial"/>
            </a:endParaRPr>
          </a:p>
          <a:p>
            <a:pPr marL="12700" marR="436245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[] 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[]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56457" y="785241"/>
            <a:ext cx="8928100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600" spc="-5" dirty="0">
                <a:solidFill>
                  <a:srgbClr val="FFFF00"/>
                </a:solidFill>
              </a:rPr>
              <a:t>We already use</a:t>
            </a:r>
            <a:r>
              <a:rPr sz="7600" spc="-25" dirty="0">
                <a:solidFill>
                  <a:srgbClr val="FFFF00"/>
                </a:solidFill>
              </a:rPr>
              <a:t> </a:t>
            </a:r>
            <a:r>
              <a:rPr sz="7600" spc="-5" dirty="0">
                <a:solidFill>
                  <a:srgbClr val="FFFF00"/>
                </a:solidFill>
              </a:rPr>
              <a:t>lists!</a:t>
            </a:r>
            <a:endParaRPr sz="7600"/>
          </a:p>
        </p:txBody>
      </p:sp>
      <p:sp>
        <p:nvSpPr>
          <p:cNvPr id="3" name="object 3"/>
          <p:cNvSpPr txBox="1"/>
          <p:nvPr/>
        </p:nvSpPr>
        <p:spPr>
          <a:xfrm>
            <a:off x="1882901" y="4179189"/>
            <a:ext cx="6392545" cy="2536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0" spc="-5" dirty="0">
                <a:solidFill>
                  <a:srgbClr val="FFFF00"/>
                </a:solidFill>
                <a:latin typeface="Arial"/>
                <a:cs typeface="Arial"/>
              </a:rPr>
              <a:t>for </a:t>
            </a:r>
            <a:r>
              <a:rPr sz="5500" spc="-5" dirty="0">
                <a:solidFill>
                  <a:srgbClr val="00FF00"/>
                </a:solidFill>
                <a:latin typeface="Arial"/>
                <a:cs typeface="Arial"/>
              </a:rPr>
              <a:t>i </a:t>
            </a:r>
            <a:r>
              <a:rPr sz="5500" spc="-5" dirty="0">
                <a:solidFill>
                  <a:srgbClr val="FFFF00"/>
                </a:solidFill>
                <a:latin typeface="Arial"/>
                <a:cs typeface="Arial"/>
              </a:rPr>
              <a:t>in </a:t>
            </a:r>
            <a:r>
              <a:rPr sz="5500" spc="-5" dirty="0">
                <a:solidFill>
                  <a:srgbClr val="FF7E00"/>
                </a:solidFill>
                <a:latin typeface="Arial"/>
                <a:cs typeface="Arial"/>
              </a:rPr>
              <a:t>[5, 4, 3, 2, 1]</a:t>
            </a:r>
            <a:r>
              <a:rPr sz="5500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55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5500">
              <a:latin typeface="Arial"/>
              <a:cs typeface="Arial"/>
            </a:endParaRPr>
          </a:p>
          <a:p>
            <a:pPr marL="786765">
              <a:lnSpc>
                <a:spcPct val="100000"/>
              </a:lnSpc>
            </a:pPr>
            <a:r>
              <a:rPr sz="55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5500" spc="-9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5500" spc="-5" dirty="0">
                <a:solidFill>
                  <a:srgbClr val="00FF00"/>
                </a:solidFill>
                <a:latin typeface="Arial"/>
                <a:cs typeface="Arial"/>
              </a:rPr>
              <a:t>i</a:t>
            </a:r>
            <a:endParaRPr sz="5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5500" spc="-5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55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5500" spc="-15" dirty="0">
                <a:solidFill>
                  <a:srgbClr val="FF7E00"/>
                </a:solidFill>
                <a:latin typeface="Arial"/>
                <a:cs typeface="Arial"/>
              </a:rPr>
              <a:t>'Blastoff!'</a:t>
            </a:r>
            <a:endParaRPr sz="5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80242" y="2921889"/>
            <a:ext cx="2534920" cy="5050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0" spc="-5" dirty="0">
                <a:solidFill>
                  <a:srgbClr val="FF00FF"/>
                </a:solidFill>
                <a:latin typeface="Arial"/>
                <a:cs typeface="Arial"/>
              </a:rPr>
              <a:t>5</a:t>
            </a:r>
            <a:endParaRPr sz="5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5500" spc="-5" dirty="0">
                <a:solidFill>
                  <a:srgbClr val="FF00FF"/>
                </a:solidFill>
                <a:latin typeface="Arial"/>
                <a:cs typeface="Arial"/>
              </a:rPr>
              <a:t>4</a:t>
            </a:r>
            <a:endParaRPr sz="5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5500" spc="-5" dirty="0">
                <a:solidFill>
                  <a:srgbClr val="FF00FF"/>
                </a:solidFill>
                <a:latin typeface="Arial"/>
                <a:cs typeface="Arial"/>
              </a:rPr>
              <a:t>3</a:t>
            </a:r>
            <a:endParaRPr sz="5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5500" spc="-5" dirty="0">
                <a:solidFill>
                  <a:srgbClr val="FF00FF"/>
                </a:solidFill>
                <a:latin typeface="Arial"/>
                <a:cs typeface="Arial"/>
              </a:rPr>
              <a:t>2</a:t>
            </a:r>
            <a:endParaRPr sz="5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5500" spc="-5" dirty="0">
                <a:solidFill>
                  <a:srgbClr val="FF00FF"/>
                </a:solidFill>
                <a:latin typeface="Arial"/>
                <a:cs typeface="Arial"/>
              </a:rPr>
              <a:t>1</a:t>
            </a:r>
            <a:endParaRPr sz="5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5500" spc="-5" dirty="0">
                <a:solidFill>
                  <a:srgbClr val="FF00FF"/>
                </a:solidFill>
                <a:latin typeface="Arial"/>
                <a:cs typeface="Arial"/>
              </a:rPr>
              <a:t>Blasto</a:t>
            </a:r>
            <a:r>
              <a:rPr sz="5500" spc="-105" dirty="0">
                <a:solidFill>
                  <a:srgbClr val="FF00FF"/>
                </a:solidFill>
                <a:latin typeface="Arial"/>
                <a:cs typeface="Arial"/>
              </a:rPr>
              <a:t>f</a:t>
            </a:r>
            <a:r>
              <a:rPr sz="5500" spc="-5" dirty="0">
                <a:solidFill>
                  <a:srgbClr val="FF00FF"/>
                </a:solidFill>
                <a:latin typeface="Arial"/>
                <a:cs typeface="Arial"/>
              </a:rPr>
              <a:t>f!</a:t>
            </a:r>
            <a:endParaRPr sz="5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7600" spc="-5" dirty="0">
                <a:solidFill>
                  <a:srgbClr val="FFFF00"/>
                </a:solidFill>
              </a:rPr>
              <a:t>Lists and </a:t>
            </a:r>
            <a:r>
              <a:rPr sz="7600" dirty="0">
                <a:solidFill>
                  <a:srgbClr val="FFFF00"/>
                </a:solidFill>
              </a:rPr>
              <a:t>definite </a:t>
            </a:r>
            <a:r>
              <a:rPr sz="7600" spc="-5" dirty="0">
                <a:solidFill>
                  <a:srgbClr val="FFFF00"/>
                </a:solidFill>
              </a:rPr>
              <a:t>loops -</a:t>
            </a:r>
            <a:r>
              <a:rPr sz="7600" spc="-20" dirty="0">
                <a:solidFill>
                  <a:srgbClr val="FFFF00"/>
                </a:solidFill>
              </a:rPr>
              <a:t> </a:t>
            </a:r>
            <a:r>
              <a:rPr sz="7600" spc="-5" dirty="0">
                <a:solidFill>
                  <a:srgbClr val="FFFF00"/>
                </a:solidFill>
              </a:rPr>
              <a:t>best</a:t>
            </a:r>
            <a:endParaRPr sz="7600"/>
          </a:p>
          <a:p>
            <a:pPr algn="ctr">
              <a:lnSpc>
                <a:spcPct val="100000"/>
              </a:lnSpc>
            </a:pPr>
            <a:r>
              <a:rPr sz="7600" spc="-5" dirty="0">
                <a:solidFill>
                  <a:srgbClr val="FFFF00"/>
                </a:solidFill>
              </a:rPr>
              <a:t>pals</a:t>
            </a:r>
            <a:endParaRPr sz="7600"/>
          </a:p>
        </p:txBody>
      </p:sp>
      <p:sp>
        <p:nvSpPr>
          <p:cNvPr id="3" name="object 3"/>
          <p:cNvSpPr txBox="1"/>
          <p:nvPr/>
        </p:nvSpPr>
        <p:spPr>
          <a:xfrm>
            <a:off x="1882901" y="4028566"/>
            <a:ext cx="6921500" cy="2212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8100">
              <a:lnSpc>
                <a:spcPct val="100000"/>
              </a:lnSpc>
            </a:pP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friends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=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['Joseph', 'Glenn',</a:t>
            </a:r>
            <a:r>
              <a:rPr sz="3600" spc="-55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'Sally'] 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for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friend </a:t>
            </a: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in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friends</a:t>
            </a:r>
            <a:r>
              <a:rPr sz="3600" spc="-3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3600">
              <a:latin typeface="Arial"/>
              <a:cs typeface="Arial"/>
            </a:endParaRPr>
          </a:p>
          <a:p>
            <a:pPr marL="520065">
              <a:lnSpc>
                <a:spcPct val="100000"/>
              </a:lnSpc>
              <a:tabLst>
                <a:tab pos="5764530" algn="l"/>
              </a:tabLst>
            </a:pPr>
            <a:r>
              <a:rPr sz="3600" spc="-5" dirty="0">
                <a:solidFill>
                  <a:srgbClr val="FFFF00"/>
                </a:solidFill>
                <a:latin typeface="Arial"/>
                <a:cs typeface="Arial"/>
              </a:rPr>
              <a:t>pri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nt</a:t>
            </a:r>
            <a:r>
              <a:rPr sz="36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‘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Hap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py</a:t>
            </a:r>
            <a:r>
              <a:rPr sz="3600" spc="-20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New</a:t>
            </a:r>
            <a:r>
              <a:rPr sz="3600" spc="-70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spc="-340" dirty="0">
                <a:solidFill>
                  <a:srgbClr val="FF7E00"/>
                </a:solidFill>
                <a:latin typeface="Arial"/>
                <a:cs typeface="Arial"/>
              </a:rPr>
              <a:t>Y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ear:</a:t>
            </a:r>
            <a:r>
              <a:rPr sz="3600" spc="10" dirty="0">
                <a:solidFill>
                  <a:srgbClr val="FF7E00"/>
                </a:solidFill>
                <a:latin typeface="Arial"/>
                <a:cs typeface="Arial"/>
              </a:rPr>
              <a:t>'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,	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friend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'Done!'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-47751" y="7655356"/>
            <a:ext cx="16288385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Happy New </a:t>
            </a:r>
            <a:r>
              <a:rPr sz="3600" spc="-70" dirty="0">
                <a:solidFill>
                  <a:srgbClr val="FF00FF"/>
                </a:solidFill>
                <a:latin typeface="Arial"/>
                <a:cs typeface="Arial"/>
              </a:rPr>
              <a:t>Year: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Joseph Happy New </a:t>
            </a:r>
            <a:r>
              <a:rPr sz="3600" spc="-70" dirty="0">
                <a:solidFill>
                  <a:srgbClr val="FF00FF"/>
                </a:solidFill>
                <a:latin typeface="Arial"/>
                <a:cs typeface="Arial"/>
              </a:rPr>
              <a:t>Year: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Glenn Happy New </a:t>
            </a:r>
            <a:r>
              <a:rPr sz="3600" spc="-70" dirty="0">
                <a:solidFill>
                  <a:srgbClr val="FF00FF"/>
                </a:solidFill>
                <a:latin typeface="Arial"/>
                <a:cs typeface="Arial"/>
              </a:rPr>
              <a:t>Year: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Sally</a:t>
            </a:r>
            <a:r>
              <a:rPr sz="3600" spc="-8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Done!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823197" y="5652134"/>
            <a:ext cx="1240790" cy="1962785"/>
          </a:xfrm>
          <a:custGeom>
            <a:avLst/>
            <a:gdLst/>
            <a:ahLst/>
            <a:cxnLst/>
            <a:rect l="l" t="t" r="r" b="b"/>
            <a:pathLst>
              <a:path w="1240790" h="1962784">
                <a:moveTo>
                  <a:pt x="1096518" y="1874646"/>
                </a:moveTo>
                <a:lnTo>
                  <a:pt x="1240535" y="1962530"/>
                </a:lnTo>
                <a:lnTo>
                  <a:pt x="1233684" y="1890649"/>
                </a:lnTo>
                <a:lnTo>
                  <a:pt x="1165859" y="1890649"/>
                </a:lnTo>
                <a:lnTo>
                  <a:pt x="1156963" y="1876424"/>
                </a:lnTo>
                <a:lnTo>
                  <a:pt x="1096518" y="1874646"/>
                </a:lnTo>
                <a:close/>
              </a:path>
              <a:path w="1240790" h="1962784">
                <a:moveTo>
                  <a:pt x="1156963" y="1876424"/>
                </a:moveTo>
                <a:lnTo>
                  <a:pt x="1165859" y="1890649"/>
                </a:lnTo>
                <a:lnTo>
                  <a:pt x="1187195" y="1877314"/>
                </a:lnTo>
                <a:lnTo>
                  <a:pt x="1156963" y="1876424"/>
                </a:lnTo>
                <a:close/>
              </a:path>
              <a:path w="1240790" h="1962784">
                <a:moveTo>
                  <a:pt x="1224533" y="1794637"/>
                </a:moveTo>
                <a:lnTo>
                  <a:pt x="1199639" y="1849761"/>
                </a:lnTo>
                <a:lnTo>
                  <a:pt x="1208531" y="1863978"/>
                </a:lnTo>
                <a:lnTo>
                  <a:pt x="1165859" y="1890649"/>
                </a:lnTo>
                <a:lnTo>
                  <a:pt x="1233684" y="1890649"/>
                </a:lnTo>
                <a:lnTo>
                  <a:pt x="1224533" y="1794637"/>
                </a:lnTo>
                <a:close/>
              </a:path>
              <a:path w="1240790" h="1962784">
                <a:moveTo>
                  <a:pt x="42672" y="0"/>
                </a:moveTo>
                <a:lnTo>
                  <a:pt x="0" y="26669"/>
                </a:lnTo>
                <a:lnTo>
                  <a:pt x="1156963" y="1876424"/>
                </a:lnTo>
                <a:lnTo>
                  <a:pt x="1187196" y="1877314"/>
                </a:lnTo>
                <a:lnTo>
                  <a:pt x="1199639" y="1849761"/>
                </a:lnTo>
                <a:lnTo>
                  <a:pt x="42672" y="0"/>
                </a:lnTo>
                <a:close/>
              </a:path>
              <a:path w="1240790" h="1962784">
                <a:moveTo>
                  <a:pt x="1199639" y="1849761"/>
                </a:moveTo>
                <a:lnTo>
                  <a:pt x="1187196" y="1877314"/>
                </a:lnTo>
                <a:lnTo>
                  <a:pt x="1208531" y="1863978"/>
                </a:lnTo>
                <a:lnTo>
                  <a:pt x="1199639" y="184976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766053" y="5771641"/>
            <a:ext cx="2011680" cy="1463675"/>
          </a:xfrm>
          <a:custGeom>
            <a:avLst/>
            <a:gdLst/>
            <a:ahLst/>
            <a:cxnLst/>
            <a:rect l="l" t="t" r="r" b="b"/>
            <a:pathLst>
              <a:path w="2011679" h="1463675">
                <a:moveTo>
                  <a:pt x="78105" y="1314069"/>
                </a:moveTo>
                <a:lnTo>
                  <a:pt x="0" y="1463548"/>
                </a:lnTo>
                <a:lnTo>
                  <a:pt x="166497" y="1436243"/>
                </a:lnTo>
                <a:lnTo>
                  <a:pt x="136128" y="1424940"/>
                </a:lnTo>
                <a:lnTo>
                  <a:pt x="96266" y="1424940"/>
                </a:lnTo>
                <a:lnTo>
                  <a:pt x="66801" y="1384300"/>
                </a:lnTo>
                <a:lnTo>
                  <a:pt x="80392" y="1374475"/>
                </a:lnTo>
                <a:lnTo>
                  <a:pt x="78105" y="1314069"/>
                </a:lnTo>
                <a:close/>
              </a:path>
              <a:path w="2011679" h="1463675">
                <a:moveTo>
                  <a:pt x="81534" y="1404620"/>
                </a:moveTo>
                <a:lnTo>
                  <a:pt x="96266" y="1424940"/>
                </a:lnTo>
                <a:lnTo>
                  <a:pt x="109814" y="1415145"/>
                </a:lnTo>
                <a:lnTo>
                  <a:pt x="81534" y="1404620"/>
                </a:lnTo>
                <a:close/>
              </a:path>
              <a:path w="2011679" h="1463675">
                <a:moveTo>
                  <a:pt x="109814" y="1415145"/>
                </a:moveTo>
                <a:lnTo>
                  <a:pt x="96266" y="1424940"/>
                </a:lnTo>
                <a:lnTo>
                  <a:pt x="136128" y="1424940"/>
                </a:lnTo>
                <a:lnTo>
                  <a:pt x="109814" y="1415145"/>
                </a:lnTo>
                <a:close/>
              </a:path>
              <a:path w="2011679" h="1463675">
                <a:moveTo>
                  <a:pt x="1981707" y="0"/>
                </a:moveTo>
                <a:lnTo>
                  <a:pt x="80392" y="1374475"/>
                </a:lnTo>
                <a:lnTo>
                  <a:pt x="81534" y="1404620"/>
                </a:lnTo>
                <a:lnTo>
                  <a:pt x="109814" y="1415145"/>
                </a:lnTo>
                <a:lnTo>
                  <a:pt x="2011172" y="40640"/>
                </a:lnTo>
                <a:lnTo>
                  <a:pt x="1981707" y="0"/>
                </a:lnTo>
                <a:close/>
              </a:path>
              <a:path w="2011679" h="1463675">
                <a:moveTo>
                  <a:pt x="80392" y="1374475"/>
                </a:moveTo>
                <a:lnTo>
                  <a:pt x="66801" y="1384300"/>
                </a:lnTo>
                <a:lnTo>
                  <a:pt x="81534" y="1404620"/>
                </a:lnTo>
                <a:lnTo>
                  <a:pt x="80392" y="13744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71340" y="785241"/>
            <a:ext cx="8500110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600" spc="-5" dirty="0">
                <a:solidFill>
                  <a:srgbClr val="FF00FF"/>
                </a:solidFill>
              </a:rPr>
              <a:t>Looking Inside</a:t>
            </a:r>
            <a:r>
              <a:rPr sz="7600" spc="-35" dirty="0">
                <a:solidFill>
                  <a:srgbClr val="FF00FF"/>
                </a:solidFill>
              </a:rPr>
              <a:t> </a:t>
            </a:r>
            <a:r>
              <a:rPr sz="7600" spc="-5" dirty="0">
                <a:solidFill>
                  <a:srgbClr val="FF00FF"/>
                </a:solidFill>
              </a:rPr>
              <a:t>Lists</a:t>
            </a:r>
            <a:endParaRPr sz="7600"/>
          </a:p>
        </p:txBody>
      </p:sp>
      <p:sp>
        <p:nvSpPr>
          <p:cNvPr id="3" name="object 3"/>
          <p:cNvSpPr txBox="1"/>
          <p:nvPr/>
        </p:nvSpPr>
        <p:spPr>
          <a:xfrm>
            <a:off x="1397635" y="3383279"/>
            <a:ext cx="12573635" cy="1115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Just like strings,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any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single element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in a list can be</a:t>
            </a:r>
            <a:r>
              <a:rPr sz="36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acquired 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using an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index specified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square</a:t>
            </a:r>
            <a:r>
              <a:rPr sz="3600" spc="-55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brackets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03832" y="7039356"/>
            <a:ext cx="946404" cy="1121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005329" y="7187945"/>
            <a:ext cx="307975" cy="628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19961" y="6413753"/>
            <a:ext cx="1879600" cy="737870"/>
          </a:xfrm>
          <a:custGeom>
            <a:avLst/>
            <a:gdLst/>
            <a:ahLst/>
            <a:cxnLst/>
            <a:rect l="l" t="t" r="r" b="b"/>
            <a:pathLst>
              <a:path w="1879600" h="737870">
                <a:moveTo>
                  <a:pt x="0" y="737616"/>
                </a:moveTo>
                <a:lnTo>
                  <a:pt x="1879092" y="737616"/>
                </a:lnTo>
                <a:lnTo>
                  <a:pt x="1879092" y="0"/>
                </a:lnTo>
                <a:lnTo>
                  <a:pt x="0" y="0"/>
                </a:lnTo>
                <a:lnTo>
                  <a:pt x="0" y="737616"/>
                </a:lnTo>
                <a:close/>
              </a:path>
            </a:pathLst>
          </a:custGeom>
          <a:ln w="50292">
            <a:solidFill>
              <a:srgbClr val="FF7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25652" y="6315455"/>
            <a:ext cx="2301240" cy="1121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26896" y="6464045"/>
            <a:ext cx="1663064" cy="628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solidFill>
                  <a:srgbClr val="FFFFFF"/>
                </a:solidFill>
                <a:latin typeface="Arial"/>
                <a:cs typeface="Arial"/>
              </a:rPr>
              <a:t>Jo</a:t>
            </a:r>
            <a:r>
              <a:rPr sz="4000" spc="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4000" spc="-5" dirty="0">
                <a:solidFill>
                  <a:srgbClr val="FFFFFF"/>
                </a:solidFill>
                <a:latin typeface="Arial"/>
                <a:cs typeface="Arial"/>
              </a:rPr>
              <a:t>eph</a:t>
            </a:r>
            <a:endParaRPr sz="4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06461" y="5790819"/>
            <a:ext cx="8514080" cy="1756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800" dirty="0">
                <a:solidFill>
                  <a:srgbClr val="00FF00"/>
                </a:solidFill>
                <a:latin typeface="Arial"/>
                <a:cs typeface="Arial"/>
              </a:rPr>
              <a:t>friends </a:t>
            </a:r>
            <a:r>
              <a:rPr sz="3800" dirty="0">
                <a:solidFill>
                  <a:srgbClr val="FFFFFF"/>
                </a:solidFill>
                <a:latin typeface="Arial"/>
                <a:cs typeface="Arial"/>
              </a:rPr>
              <a:t>= </a:t>
            </a:r>
            <a:r>
              <a:rPr sz="3800" dirty="0">
                <a:solidFill>
                  <a:srgbClr val="FF7E00"/>
                </a:solidFill>
                <a:latin typeface="Arial"/>
                <a:cs typeface="Arial"/>
              </a:rPr>
              <a:t>[ 'Joseph', 'Glenn', </a:t>
            </a:r>
            <a:r>
              <a:rPr sz="3800" spc="-5" dirty="0">
                <a:solidFill>
                  <a:srgbClr val="FF7E00"/>
                </a:solidFill>
                <a:latin typeface="Arial"/>
                <a:cs typeface="Arial"/>
              </a:rPr>
              <a:t>'Sally'</a:t>
            </a:r>
            <a:r>
              <a:rPr sz="3800" spc="-125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800" dirty="0">
                <a:solidFill>
                  <a:srgbClr val="FF7E00"/>
                </a:solidFill>
                <a:latin typeface="Arial"/>
                <a:cs typeface="Arial"/>
              </a:rPr>
              <a:t>]</a:t>
            </a:r>
            <a:endParaRPr sz="3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8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800" spc="-9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800" dirty="0">
                <a:solidFill>
                  <a:srgbClr val="00FF00"/>
                </a:solidFill>
                <a:latin typeface="Arial"/>
                <a:cs typeface="Arial"/>
              </a:rPr>
              <a:t>friends</a:t>
            </a:r>
            <a:r>
              <a:rPr sz="3800" dirty="0">
                <a:solidFill>
                  <a:srgbClr val="00FFFF"/>
                </a:solidFill>
                <a:latin typeface="Arial"/>
                <a:cs typeface="Arial"/>
              </a:rPr>
              <a:t>[</a:t>
            </a:r>
            <a:r>
              <a:rPr sz="380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3800" dirty="0">
                <a:solidFill>
                  <a:srgbClr val="00FFFF"/>
                </a:solidFill>
                <a:latin typeface="Arial"/>
                <a:cs typeface="Arial"/>
              </a:rPr>
              <a:t>]</a:t>
            </a:r>
            <a:endParaRPr sz="3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800" dirty="0">
                <a:solidFill>
                  <a:srgbClr val="FFFFFF"/>
                </a:solidFill>
                <a:latin typeface="Arial"/>
                <a:cs typeface="Arial"/>
              </a:rPr>
              <a:t>Glenn</a:t>
            </a:r>
            <a:endParaRPr sz="3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82923" y="7039356"/>
            <a:ext cx="946403" cy="11216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885057" y="7187945"/>
            <a:ext cx="307975" cy="628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4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99054" y="6413753"/>
            <a:ext cx="1880870" cy="737870"/>
          </a:xfrm>
          <a:custGeom>
            <a:avLst/>
            <a:gdLst/>
            <a:ahLst/>
            <a:cxnLst/>
            <a:rect l="l" t="t" r="r" b="b"/>
            <a:pathLst>
              <a:path w="1880870" h="737870">
                <a:moveTo>
                  <a:pt x="0" y="737616"/>
                </a:moveTo>
                <a:lnTo>
                  <a:pt x="1880616" y="737616"/>
                </a:lnTo>
                <a:lnTo>
                  <a:pt x="1880616" y="0"/>
                </a:lnTo>
                <a:lnTo>
                  <a:pt x="0" y="0"/>
                </a:lnTo>
                <a:lnTo>
                  <a:pt x="0" y="737616"/>
                </a:lnTo>
                <a:close/>
              </a:path>
            </a:pathLst>
          </a:custGeom>
          <a:ln w="50292">
            <a:solidFill>
              <a:srgbClr val="FF7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46476" y="6315455"/>
            <a:ext cx="2017776" cy="11216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348609" y="6464045"/>
            <a:ext cx="1379855" cy="628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solidFill>
                  <a:srgbClr val="FFFFFF"/>
                </a:solidFill>
                <a:latin typeface="Arial"/>
                <a:cs typeface="Arial"/>
              </a:rPr>
              <a:t>Glenn</a:t>
            </a:r>
            <a:endParaRPr sz="4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462015" y="7039356"/>
            <a:ext cx="946403" cy="11216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764784" y="7187945"/>
            <a:ext cx="307975" cy="628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4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979670" y="6413753"/>
            <a:ext cx="1879600" cy="737870"/>
          </a:xfrm>
          <a:custGeom>
            <a:avLst/>
            <a:gdLst/>
            <a:ahLst/>
            <a:cxnLst/>
            <a:rect l="l" t="t" r="r" b="b"/>
            <a:pathLst>
              <a:path w="1879600" h="737870">
                <a:moveTo>
                  <a:pt x="0" y="737616"/>
                </a:moveTo>
                <a:lnTo>
                  <a:pt x="1879092" y="737616"/>
                </a:lnTo>
                <a:lnTo>
                  <a:pt x="1879092" y="0"/>
                </a:lnTo>
                <a:lnTo>
                  <a:pt x="0" y="0"/>
                </a:lnTo>
                <a:lnTo>
                  <a:pt x="0" y="737616"/>
                </a:lnTo>
                <a:close/>
              </a:path>
            </a:pathLst>
          </a:custGeom>
          <a:ln w="50292">
            <a:solidFill>
              <a:srgbClr val="FF7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52059" y="6315455"/>
            <a:ext cx="1764791" cy="11216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354828" y="6464045"/>
            <a:ext cx="1125220" cy="628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solidFill>
                  <a:srgbClr val="FFFFFF"/>
                </a:solidFill>
                <a:latin typeface="Arial"/>
                <a:cs typeface="Arial"/>
              </a:rPr>
              <a:t>Sally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0448" y="206120"/>
            <a:ext cx="3672204" cy="2317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7600" spc="-5" dirty="0">
                <a:solidFill>
                  <a:srgbClr val="00FF00"/>
                </a:solidFill>
              </a:rPr>
              <a:t>Lists</a:t>
            </a:r>
            <a:r>
              <a:rPr sz="7600" spc="-70" dirty="0">
                <a:solidFill>
                  <a:srgbClr val="00FF00"/>
                </a:solidFill>
              </a:rPr>
              <a:t> </a:t>
            </a:r>
            <a:r>
              <a:rPr sz="7600" spc="-5" dirty="0">
                <a:solidFill>
                  <a:srgbClr val="00FF00"/>
                </a:solidFill>
              </a:rPr>
              <a:t>are</a:t>
            </a:r>
            <a:endParaRPr sz="7600"/>
          </a:p>
          <a:p>
            <a:pPr marL="635" algn="ctr">
              <a:lnSpc>
                <a:spcPct val="100000"/>
              </a:lnSpc>
            </a:pPr>
            <a:r>
              <a:rPr sz="7600" spc="-5" dirty="0">
                <a:solidFill>
                  <a:srgbClr val="00FF00"/>
                </a:solidFill>
              </a:rPr>
              <a:t>Mutable</a:t>
            </a:r>
            <a:endParaRPr sz="7600"/>
          </a:p>
        </p:txBody>
      </p:sp>
      <p:sp>
        <p:nvSpPr>
          <p:cNvPr id="3" name="object 3"/>
          <p:cNvSpPr txBox="1"/>
          <p:nvPr/>
        </p:nvSpPr>
        <p:spPr>
          <a:xfrm>
            <a:off x="1397635" y="3300729"/>
            <a:ext cx="6148705" cy="4302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Strings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"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immutable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" -  </a:t>
            </a:r>
            <a:r>
              <a:rPr sz="3600" i="1" spc="-5" dirty="0">
                <a:solidFill>
                  <a:srgbClr val="FFFFFF"/>
                </a:solidFill>
                <a:latin typeface="Arial"/>
                <a:cs typeface="Arial"/>
              </a:rPr>
              <a:t>cannot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change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the contents</a:t>
            </a:r>
            <a:r>
              <a:rPr sz="36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 string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 must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make a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new 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string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to make any</a:t>
            </a:r>
            <a:r>
              <a:rPr sz="36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change</a:t>
            </a:r>
            <a:endParaRPr sz="3600">
              <a:latin typeface="Arial"/>
              <a:cs typeface="Arial"/>
            </a:endParaRPr>
          </a:p>
          <a:p>
            <a:pPr marL="12700" marR="36195">
              <a:lnSpc>
                <a:spcPct val="100000"/>
              </a:lnSpc>
              <a:spcBef>
                <a:spcPts val="3490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Lists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are "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mutable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"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we</a:t>
            </a:r>
            <a:r>
              <a:rPr sz="36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i="1" spc="-5" dirty="0">
                <a:solidFill>
                  <a:srgbClr val="FFFFFF"/>
                </a:solidFill>
                <a:latin typeface="Arial"/>
                <a:cs typeface="Arial"/>
              </a:rPr>
              <a:t>can 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change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an element of a list 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using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600" dirty="0">
                <a:solidFill>
                  <a:srgbClr val="00FFFF"/>
                </a:solidFill>
                <a:latin typeface="Arial"/>
                <a:cs typeface="Arial"/>
              </a:rPr>
              <a:t>index</a:t>
            </a:r>
            <a:r>
              <a:rPr sz="3600" spc="-100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operator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35516" y="1241425"/>
            <a:ext cx="6392545" cy="7152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fruit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36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'Banana’</a:t>
            </a:r>
            <a:endParaRPr sz="3600">
              <a:latin typeface="Arial"/>
              <a:cs typeface="Arial"/>
            </a:endParaRPr>
          </a:p>
          <a:p>
            <a:pPr marL="12700" marR="321183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fruit</a:t>
            </a: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[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]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36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'b’  </a:t>
            </a:r>
            <a:r>
              <a:rPr sz="3600" spc="-20" dirty="0">
                <a:solidFill>
                  <a:srgbClr val="FF66FF"/>
                </a:solidFill>
                <a:latin typeface="Arial"/>
                <a:cs typeface="Arial"/>
              </a:rPr>
              <a:t>Traceback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20" dirty="0">
                <a:solidFill>
                  <a:srgbClr val="FF66FF"/>
                </a:solidFill>
                <a:latin typeface="Arial"/>
                <a:cs typeface="Arial"/>
              </a:rPr>
              <a:t>TypeError: </a:t>
            </a:r>
            <a:r>
              <a:rPr sz="3600" spc="-5" dirty="0">
                <a:solidFill>
                  <a:srgbClr val="FF66FF"/>
                </a:solidFill>
                <a:latin typeface="Arial"/>
                <a:cs typeface="Arial"/>
              </a:rPr>
              <a:t>'str' </a:t>
            </a:r>
            <a:r>
              <a:rPr sz="3600" dirty="0">
                <a:solidFill>
                  <a:srgbClr val="FF66FF"/>
                </a:solidFill>
                <a:latin typeface="Arial"/>
                <a:cs typeface="Arial"/>
              </a:rPr>
              <a:t>object does</a:t>
            </a:r>
            <a:r>
              <a:rPr sz="3600" spc="-80" dirty="0">
                <a:solidFill>
                  <a:srgbClr val="FF66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66FF"/>
                </a:solidFill>
                <a:latin typeface="Arial"/>
                <a:cs typeface="Arial"/>
              </a:rPr>
              <a:t>not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600" spc="-5" dirty="0">
                <a:solidFill>
                  <a:srgbClr val="FF66FF"/>
                </a:solidFill>
                <a:latin typeface="Arial"/>
                <a:cs typeface="Arial"/>
              </a:rPr>
              <a:t>support </a:t>
            </a:r>
            <a:r>
              <a:rPr sz="3600" dirty="0">
                <a:solidFill>
                  <a:srgbClr val="FF66FF"/>
                </a:solidFill>
                <a:latin typeface="Arial"/>
                <a:cs typeface="Arial"/>
              </a:rPr>
              <a:t>item</a:t>
            </a:r>
            <a:r>
              <a:rPr sz="3600" spc="-75" dirty="0">
                <a:solidFill>
                  <a:srgbClr val="FF66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66FF"/>
                </a:solidFill>
                <a:latin typeface="Arial"/>
                <a:cs typeface="Arial"/>
              </a:rPr>
              <a:t>assignment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x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36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fruit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.lower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()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x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banana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lotto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=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[2, 14, 26, 41,</a:t>
            </a:r>
            <a:r>
              <a:rPr sz="3600" spc="-130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63]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lotto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[2, 14, 26, 41,</a:t>
            </a:r>
            <a:r>
              <a:rPr sz="36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63]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lotto</a:t>
            </a: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[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3600" spc="-5" dirty="0">
                <a:solidFill>
                  <a:srgbClr val="00FFFF"/>
                </a:solidFill>
                <a:latin typeface="Arial"/>
                <a:cs typeface="Arial"/>
              </a:rPr>
              <a:t>]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36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28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lotto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[2, 14,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28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41,</a:t>
            </a:r>
            <a:r>
              <a:rPr sz="36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63]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97248" y="785241"/>
            <a:ext cx="8449310" cy="1183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600" spc="-5" dirty="0"/>
              <a:t>How </a:t>
            </a:r>
            <a:r>
              <a:rPr sz="7600" spc="-10" dirty="0">
                <a:solidFill>
                  <a:srgbClr val="FF00FF"/>
                </a:solidFill>
              </a:rPr>
              <a:t>Long </a:t>
            </a:r>
            <a:r>
              <a:rPr sz="7600" spc="-5" dirty="0"/>
              <a:t>is a</a:t>
            </a:r>
            <a:r>
              <a:rPr sz="7600" spc="-10" dirty="0"/>
              <a:t> </a:t>
            </a:r>
            <a:r>
              <a:rPr sz="7600" spc="-5" dirty="0">
                <a:solidFill>
                  <a:srgbClr val="FF7E00"/>
                </a:solidFill>
              </a:rPr>
              <a:t>List</a:t>
            </a:r>
            <a:r>
              <a:rPr sz="7600" spc="-5" dirty="0"/>
              <a:t>?</a:t>
            </a:r>
            <a:endParaRPr sz="7600"/>
          </a:p>
        </p:txBody>
      </p:sp>
      <p:sp>
        <p:nvSpPr>
          <p:cNvPr id="3" name="object 3"/>
          <p:cNvSpPr txBox="1"/>
          <p:nvPr/>
        </p:nvSpPr>
        <p:spPr>
          <a:xfrm>
            <a:off x="1397635" y="3575050"/>
            <a:ext cx="6783705" cy="3754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--The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len()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function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takes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3600" spc="-5" dirty="0">
                <a:solidFill>
                  <a:srgbClr val="FF7E00"/>
                </a:solidFill>
                <a:latin typeface="Arial"/>
                <a:cs typeface="Arial"/>
              </a:rPr>
              <a:t>list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as  a parameter and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returns the  number of </a:t>
            </a:r>
            <a:r>
              <a:rPr sz="3600" i="1" dirty="0">
                <a:solidFill>
                  <a:srgbClr val="00FFFF"/>
                </a:solidFill>
                <a:latin typeface="Arial"/>
                <a:cs typeface="Arial"/>
              </a:rPr>
              <a:t>elements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in the</a:t>
            </a:r>
            <a:r>
              <a:rPr sz="36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list</a:t>
            </a:r>
            <a:endParaRPr sz="3600">
              <a:latin typeface="Arial"/>
              <a:cs typeface="Arial"/>
            </a:endParaRPr>
          </a:p>
          <a:p>
            <a:pPr marL="12700" marR="32384">
              <a:lnSpc>
                <a:spcPct val="100000"/>
              </a:lnSpc>
              <a:spcBef>
                <a:spcPts val="3490"/>
              </a:spcBef>
              <a:tabLst>
                <a:tab pos="5727700" algn="l"/>
              </a:tabLst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--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Actually</a:t>
            </a:r>
            <a:r>
              <a:rPr sz="36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00FF"/>
                </a:solidFill>
                <a:latin typeface="Arial"/>
                <a:cs typeface="Arial"/>
              </a:rPr>
              <a:t>len()</a:t>
            </a:r>
            <a:r>
              <a:rPr sz="3600" spc="5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determines	the  number of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elements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600" i="1" spc="-5" dirty="0">
                <a:solidFill>
                  <a:srgbClr val="FFFFFF"/>
                </a:solidFill>
                <a:latin typeface="Arial"/>
                <a:cs typeface="Arial"/>
              </a:rPr>
              <a:t>any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set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or 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sequence (i.e. such as a</a:t>
            </a:r>
            <a:r>
              <a:rPr sz="36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string...)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0666" y="3248533"/>
            <a:ext cx="4684395" cy="38595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spc="-5" dirty="0">
                <a:solidFill>
                  <a:srgbClr val="00FF00"/>
                </a:solidFill>
                <a:latin typeface="Arial"/>
                <a:cs typeface="Arial"/>
              </a:rPr>
              <a:t>greet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=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'Hello</a:t>
            </a:r>
            <a:r>
              <a:rPr sz="36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Bob’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len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greet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x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=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[ 1, 2, 'joe',</a:t>
            </a:r>
            <a:r>
              <a:rPr sz="3600" spc="-95" dirty="0">
                <a:solidFill>
                  <a:srgbClr val="FF7E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7E00"/>
                </a:solidFill>
                <a:latin typeface="Arial"/>
                <a:cs typeface="Arial"/>
              </a:rPr>
              <a:t>99]</a:t>
            </a:r>
            <a:endParaRPr sz="3600">
              <a:latin typeface="Arial"/>
              <a:cs typeface="Arial"/>
            </a:endParaRPr>
          </a:p>
          <a:p>
            <a:pPr marL="12700" marR="157607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 </a:t>
            </a:r>
            <a:r>
              <a:rPr sz="3600" dirty="0">
                <a:solidFill>
                  <a:srgbClr val="FFFF00"/>
                </a:solidFill>
                <a:latin typeface="Arial"/>
                <a:cs typeface="Arial"/>
              </a:rPr>
              <a:t>print</a:t>
            </a:r>
            <a:r>
              <a:rPr sz="3600" spc="-1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FF"/>
                </a:solidFill>
                <a:latin typeface="Arial"/>
                <a:cs typeface="Arial"/>
              </a:rPr>
              <a:t>len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600" dirty="0">
                <a:solidFill>
                  <a:srgbClr val="00FF00"/>
                </a:solidFill>
                <a:latin typeface="Arial"/>
                <a:cs typeface="Arial"/>
              </a:rPr>
              <a:t>x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)  </a:t>
            </a: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Arial"/>
                <a:cs typeface="Arial"/>
              </a:rPr>
              <a:t>&gt;&gt;&gt;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1310</Words>
  <Application>Microsoft Office PowerPoint</Application>
  <PresentationFormat>Custom</PresentationFormat>
  <Paragraphs>243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Python - Lists</vt:lpstr>
      <vt:lpstr>A List is a kind of Collection</vt:lpstr>
      <vt:lpstr>What is not a “Collection”</vt:lpstr>
      <vt:lpstr>List Constants</vt:lpstr>
      <vt:lpstr>We already use lists!</vt:lpstr>
      <vt:lpstr>Lists and definite loops - best pals</vt:lpstr>
      <vt:lpstr>Looking Inside Lists</vt:lpstr>
      <vt:lpstr>Lists are Mutable</vt:lpstr>
      <vt:lpstr>How Long is a List?</vt:lpstr>
      <vt:lpstr>Using the range function</vt:lpstr>
      <vt:lpstr>A tale of two loops...</vt:lpstr>
      <vt:lpstr>Concatenating lists using +</vt:lpstr>
      <vt:lpstr>Lists can be sliced using :</vt:lpstr>
      <vt:lpstr>List Methods</vt:lpstr>
      <vt:lpstr>Building a list from scratch</vt:lpstr>
      <vt:lpstr>Is Something in a List?</vt:lpstr>
      <vt:lpstr>A List is an Ordered Sequence</vt:lpstr>
      <vt:lpstr>Built in Functions and Lists</vt:lpstr>
      <vt:lpstr>Enter a number: 3  Enter a number: 9  Enter a number: 5  Enter a number: done Average: 5.66666666667</vt:lpstr>
      <vt:lpstr>Best Friends: Strings and Lists</vt:lpstr>
      <vt:lpstr>&gt;&gt;&gt; line = 'first;second;third’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Lists</dc:title>
  <dc:creator>jemitchell</dc:creator>
  <cp:lastModifiedBy>JAW</cp:lastModifiedBy>
  <cp:revision>1</cp:revision>
  <dcterms:created xsi:type="dcterms:W3CDTF">2017-03-17T11:08:30Z</dcterms:created>
  <dcterms:modified xsi:type="dcterms:W3CDTF">2017-04-27T19:12:17Z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2015-06-11T00:00:00Z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2017-03-17T00:00:00Z</vt:filetime>
  </property>
</Properties>
</file>