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2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676" y="2834640"/>
            <a:ext cx="13822998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9352" y="5120640"/>
            <a:ext cx="11383645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00" b="0" i="0">
                <a:solidFill>
                  <a:srgbClr val="00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00" b="0" i="0">
                <a:solidFill>
                  <a:srgbClr val="00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3117" y="2103120"/>
            <a:ext cx="7074122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040239" y="1810511"/>
            <a:ext cx="4729480" cy="6054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00" b="0" i="0">
                <a:solidFill>
                  <a:srgbClr val="00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635" cy="9144000"/>
          </a:xfrm>
          <a:custGeom>
            <a:avLst/>
            <a:gdLst/>
            <a:ahLst/>
            <a:cxnLst/>
            <a:rect l="l" t="t" r="r" b="b"/>
            <a:pathLst>
              <a:path w="16256635" h="9144000">
                <a:moveTo>
                  <a:pt x="0" y="9144000"/>
                </a:moveTo>
                <a:lnTo>
                  <a:pt x="16256508" y="9144000"/>
                </a:lnTo>
                <a:lnTo>
                  <a:pt x="16256508" y="0"/>
                </a:lnTo>
                <a:lnTo>
                  <a:pt x="0" y="0"/>
                </a:lnTo>
                <a:lnTo>
                  <a:pt x="0" y="914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4292" y="283336"/>
            <a:ext cx="11573764" cy="2164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100" b="0" i="0">
                <a:solidFill>
                  <a:srgbClr val="00FF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6759" y="2100580"/>
            <a:ext cx="13768831" cy="5257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9199" y="8503920"/>
            <a:ext cx="5203952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117" y="8503920"/>
            <a:ext cx="3740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8892" y="8503920"/>
            <a:ext cx="3740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6225" y="3400805"/>
            <a:ext cx="8069580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</a:rPr>
              <a:t>Python -</a:t>
            </a:r>
            <a:r>
              <a:rPr sz="7600" spc="-45" dirty="0">
                <a:solidFill>
                  <a:srgbClr val="FF00FF"/>
                </a:solidFill>
              </a:rPr>
              <a:t> </a:t>
            </a:r>
            <a:r>
              <a:rPr sz="7600" spc="-5" dirty="0">
                <a:solidFill>
                  <a:srgbClr val="FF00FF"/>
                </a:solidFill>
              </a:rPr>
              <a:t>Functions</a:t>
            </a:r>
            <a:endParaRPr sz="7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8402" y="785241"/>
            <a:ext cx="11830685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dirty="0">
                <a:solidFill>
                  <a:srgbClr val="FF00FF"/>
                </a:solidFill>
              </a:rPr>
              <a:t>Building </a:t>
            </a:r>
            <a:r>
              <a:rPr sz="7600" spc="-5" dirty="0">
                <a:solidFill>
                  <a:srgbClr val="FF00FF"/>
                </a:solidFill>
              </a:rPr>
              <a:t>our Own</a:t>
            </a:r>
            <a:r>
              <a:rPr sz="7600" spc="-55" dirty="0">
                <a:solidFill>
                  <a:srgbClr val="FF00FF"/>
                </a:solidFill>
              </a:rPr>
              <a:t> </a:t>
            </a:r>
            <a:r>
              <a:rPr sz="7600" dirty="0">
                <a:solidFill>
                  <a:srgbClr val="FF00FF"/>
                </a:solidFill>
              </a:rPr>
              <a:t>Functions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2521965"/>
            <a:ext cx="13628369" cy="561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To create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new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function,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def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keyword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used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followed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optional parameters in</a:t>
            </a:r>
            <a:r>
              <a:rPr sz="3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parenthesis</a:t>
            </a:r>
            <a:endParaRPr sz="3600">
              <a:latin typeface="Arial"/>
              <a:cs typeface="Arial"/>
            </a:endParaRPr>
          </a:p>
          <a:p>
            <a:pPr marL="710565">
              <a:lnSpc>
                <a:spcPct val="100000"/>
              </a:lnSpc>
              <a:spcBef>
                <a:spcPts val="349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Indent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body of the</a:t>
            </a:r>
            <a:r>
              <a:rPr sz="3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function</a:t>
            </a:r>
            <a:endParaRPr sz="3600">
              <a:latin typeface="Arial"/>
              <a:cs typeface="Arial"/>
            </a:endParaRPr>
          </a:p>
          <a:p>
            <a:pPr marL="710565">
              <a:lnSpc>
                <a:spcPct val="100000"/>
              </a:lnSpc>
              <a:spcBef>
                <a:spcPts val="350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This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defines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3600" i="1" dirty="0">
                <a:solidFill>
                  <a:srgbClr val="FF7E00"/>
                </a:solidFill>
                <a:latin typeface="Arial"/>
                <a:cs typeface="Arial"/>
              </a:rPr>
              <a:t>does not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execute the body of</a:t>
            </a:r>
            <a:r>
              <a:rPr sz="3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</a:t>
            </a:r>
            <a:endParaRPr sz="3600">
              <a:latin typeface="Arial"/>
              <a:cs typeface="Arial"/>
            </a:endParaRPr>
          </a:p>
          <a:p>
            <a:pPr marL="3834765">
              <a:lnSpc>
                <a:spcPct val="100000"/>
              </a:lnSpc>
              <a:spcBef>
                <a:spcPts val="2510"/>
              </a:spcBef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def</a:t>
            </a:r>
            <a:r>
              <a:rPr sz="36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print_lyrics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():</a:t>
            </a:r>
            <a:endParaRPr sz="3600">
              <a:latin typeface="Arial"/>
              <a:cs typeface="Arial"/>
            </a:endParaRPr>
          </a:p>
          <a:p>
            <a:pPr marL="4342130" marR="51308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"I'm 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student at ECSU,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I'm</a:t>
            </a:r>
            <a:r>
              <a:rPr sz="3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45" dirty="0">
                <a:solidFill>
                  <a:srgbClr val="FFFFFF"/>
                </a:solidFill>
                <a:latin typeface="Arial"/>
                <a:cs typeface="Arial"/>
              </a:rPr>
              <a:t>okay.”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'I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sleep all night, 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 work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day.'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4578" y="1264284"/>
            <a:ext cx="2259965" cy="1116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'Hello'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578" y="2910585"/>
            <a:ext cx="9297035" cy="16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def</a:t>
            </a:r>
            <a:r>
              <a:rPr sz="3600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print_lyrics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():</a:t>
            </a:r>
            <a:endParaRPr sz="3600">
              <a:latin typeface="Arial"/>
              <a:cs typeface="Arial"/>
            </a:endParaRPr>
          </a:p>
          <a:p>
            <a:pPr marL="520065" marR="508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"I'm 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student at ECSU,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I'm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45" dirty="0">
                <a:solidFill>
                  <a:srgbClr val="FFFFFF"/>
                </a:solidFill>
                <a:latin typeface="Arial"/>
                <a:cs typeface="Arial"/>
              </a:rPr>
              <a:t>okay.”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'I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sleep all night, 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 work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day.'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578" y="5105400"/>
            <a:ext cx="1778000" cy="16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'Yo' 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+</a:t>
            </a:r>
            <a:r>
              <a:rPr sz="3600" spc="-11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2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54916" y="3966083"/>
            <a:ext cx="1069340" cy="16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He</a:t>
            </a:r>
            <a:r>
              <a:rPr sz="3600" spc="10" dirty="0">
                <a:solidFill>
                  <a:srgbClr val="00FF00"/>
                </a:solidFill>
                <a:latin typeface="Arial"/>
                <a:cs typeface="Arial"/>
              </a:rPr>
              <a:t>l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lo</a:t>
            </a:r>
            <a:endParaRPr sz="3600">
              <a:latin typeface="Arial"/>
              <a:cs typeface="Arial"/>
            </a:endParaRPr>
          </a:p>
          <a:p>
            <a:pPr marL="12700" marR="574040">
              <a:lnSpc>
                <a:spcPct val="100000"/>
              </a:lnSpc>
            </a:pPr>
            <a:r>
              <a:rPr sz="3600" spc="-340" dirty="0">
                <a:solidFill>
                  <a:srgbClr val="00FF00"/>
                </a:solidFill>
                <a:latin typeface="Arial"/>
                <a:cs typeface="Arial"/>
              </a:rPr>
              <a:t>Yo 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7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627107" y="659891"/>
            <a:ext cx="6629400" cy="1473835"/>
          </a:xfrm>
          <a:custGeom>
            <a:avLst/>
            <a:gdLst/>
            <a:ahLst/>
            <a:cxnLst/>
            <a:rect l="l" t="t" r="r" b="b"/>
            <a:pathLst>
              <a:path w="6629400" h="1473835">
                <a:moveTo>
                  <a:pt x="0" y="1473707"/>
                </a:moveTo>
                <a:lnTo>
                  <a:pt x="6629400" y="1473707"/>
                </a:lnTo>
                <a:lnTo>
                  <a:pt x="6629400" y="0"/>
                </a:lnTo>
                <a:lnTo>
                  <a:pt x="0" y="0"/>
                </a:lnTo>
                <a:lnTo>
                  <a:pt x="0" y="147370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69754" y="1008126"/>
            <a:ext cx="6120765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"I'm a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student at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ECSU, and I'm </a:t>
            </a:r>
            <a:r>
              <a:rPr sz="2500" spc="-35" dirty="0">
                <a:solidFill>
                  <a:srgbClr val="FFFFFF"/>
                </a:solidFill>
                <a:latin typeface="Arial"/>
                <a:cs typeface="Arial"/>
              </a:rPr>
              <a:t>okay."  </a:t>
            </a: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'I sleep all night, and I work all</a:t>
            </a:r>
            <a:r>
              <a:rPr sz="25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40" dirty="0">
                <a:solidFill>
                  <a:srgbClr val="FFFFFF"/>
                </a:solidFill>
                <a:latin typeface="Arial"/>
                <a:cs typeface="Arial"/>
              </a:rPr>
              <a:t>day.'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404861" y="1174242"/>
            <a:ext cx="2066925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00FF00"/>
                </a:solidFill>
              </a:rPr>
              <a:t>print_lyrics</a:t>
            </a:r>
            <a:r>
              <a:rPr sz="2800" dirty="0">
                <a:solidFill>
                  <a:srgbClr val="FFFFFF"/>
                </a:solidFill>
              </a:rPr>
              <a:t>():</a:t>
            </a:r>
            <a:endParaRPr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889" y="785241"/>
            <a:ext cx="887666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</a:rPr>
              <a:t>Definitions </a:t>
            </a:r>
            <a:r>
              <a:rPr sz="7600" spc="-5" dirty="0">
                <a:solidFill>
                  <a:srgbClr val="FFFFFF"/>
                </a:solidFill>
              </a:rPr>
              <a:t>and</a:t>
            </a:r>
            <a:r>
              <a:rPr sz="7600" spc="-25" dirty="0">
                <a:solidFill>
                  <a:srgbClr val="FFFFFF"/>
                </a:solidFill>
              </a:rPr>
              <a:t> </a:t>
            </a:r>
            <a:r>
              <a:rPr sz="7600" spc="-5" dirty="0">
                <a:solidFill>
                  <a:srgbClr val="00FF00"/>
                </a:solidFill>
              </a:rPr>
              <a:t>Uses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404615"/>
            <a:ext cx="12753340" cy="210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Once a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is defined, we can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call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(or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invoke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 it as</a:t>
            </a:r>
            <a:r>
              <a:rPr sz="36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many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times</a:t>
            </a:r>
            <a:endParaRPr sz="3600">
              <a:latin typeface="Arial"/>
              <a:cs typeface="Arial"/>
            </a:endParaRPr>
          </a:p>
          <a:p>
            <a:pPr marL="710565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This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store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reuse</a:t>
            </a:r>
            <a:r>
              <a:rPr sz="3600" spc="-7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pattern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3252" y="1002792"/>
            <a:ext cx="9168765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'Hello'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def</a:t>
            </a:r>
            <a:r>
              <a:rPr sz="3600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print_lyrics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():</a:t>
            </a:r>
            <a:endParaRPr sz="360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"I'm 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student at ECSU,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I'm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45" dirty="0">
                <a:solidFill>
                  <a:srgbClr val="FFFFFF"/>
                </a:solidFill>
                <a:latin typeface="Arial"/>
                <a:cs typeface="Arial"/>
              </a:rPr>
              <a:t>okay.”</a:t>
            </a:r>
            <a:endParaRPr sz="360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'I sleep all night and I work all</a:t>
            </a:r>
            <a:r>
              <a:rPr sz="36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day.'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3252" y="4843907"/>
            <a:ext cx="2517775" cy="2212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'Yo' 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pri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n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t_lyric</a:t>
            </a:r>
            <a:r>
              <a:rPr sz="3600" spc="5" dirty="0">
                <a:solidFill>
                  <a:srgbClr val="00FF00"/>
                </a:solidFill>
                <a:latin typeface="Arial"/>
                <a:cs typeface="Arial"/>
              </a:rPr>
              <a:t>s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() 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+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2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5489" y="5023103"/>
            <a:ext cx="6270625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070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He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lo  </a:t>
            </a:r>
            <a:r>
              <a:rPr sz="3600" spc="-345" dirty="0">
                <a:solidFill>
                  <a:srgbClr val="FFFF00"/>
                </a:solidFill>
                <a:latin typeface="Arial"/>
                <a:cs typeface="Arial"/>
              </a:rPr>
              <a:t>Yo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1325245" algn="l"/>
              </a:tabLst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I'm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student at ECSU,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and</a:t>
            </a:r>
            <a:r>
              <a:rPr sz="3600" spc="-11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I'm  </a:t>
            </a:r>
            <a:r>
              <a:rPr sz="3600" spc="-55" dirty="0">
                <a:solidFill>
                  <a:srgbClr val="00FF00"/>
                </a:solidFill>
                <a:latin typeface="Arial"/>
                <a:cs typeface="Arial"/>
              </a:rPr>
              <a:t>okay.	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I sleep all night</a:t>
            </a:r>
            <a:r>
              <a:rPr sz="3600" spc="-12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and</a:t>
            </a:r>
            <a:r>
              <a:rPr sz="3600" spc="-2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I 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work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all</a:t>
            </a:r>
            <a:r>
              <a:rPr sz="3600" spc="-70" dirty="0">
                <a:solidFill>
                  <a:srgbClr val="00FF00"/>
                </a:solidFill>
                <a:latin typeface="Arial"/>
                <a:cs typeface="Arial"/>
              </a:rPr>
              <a:t> day.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7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60164" y="5599303"/>
            <a:ext cx="4328160" cy="1330325"/>
          </a:xfrm>
          <a:custGeom>
            <a:avLst/>
            <a:gdLst/>
            <a:ahLst/>
            <a:cxnLst/>
            <a:rect l="l" t="t" r="r" b="b"/>
            <a:pathLst>
              <a:path w="4328159" h="1330325">
                <a:moveTo>
                  <a:pt x="4117793" y="1261296"/>
                </a:moveTo>
                <a:lnTo>
                  <a:pt x="4036821" y="1330071"/>
                </a:lnTo>
                <a:lnTo>
                  <a:pt x="4328160" y="1275461"/>
                </a:lnTo>
                <a:lnTo>
                  <a:pt x="4321507" y="1269365"/>
                </a:lnTo>
                <a:lnTo>
                  <a:pt x="4146041" y="1269365"/>
                </a:lnTo>
                <a:lnTo>
                  <a:pt x="4117793" y="1261296"/>
                </a:lnTo>
                <a:close/>
              </a:path>
              <a:path w="4328159" h="1330325">
                <a:moveTo>
                  <a:pt x="4158126" y="1227038"/>
                </a:moveTo>
                <a:lnTo>
                  <a:pt x="4117793" y="1261296"/>
                </a:lnTo>
                <a:lnTo>
                  <a:pt x="4146041" y="1269365"/>
                </a:lnTo>
                <a:lnTo>
                  <a:pt x="4158126" y="1227038"/>
                </a:lnTo>
                <a:close/>
              </a:path>
              <a:path w="4328159" h="1330325">
                <a:moveTo>
                  <a:pt x="4109592" y="1075182"/>
                </a:moveTo>
                <a:lnTo>
                  <a:pt x="4142007" y="1176319"/>
                </a:lnTo>
                <a:lnTo>
                  <a:pt x="4170299" y="1184402"/>
                </a:lnTo>
                <a:lnTo>
                  <a:pt x="4146041" y="1269365"/>
                </a:lnTo>
                <a:lnTo>
                  <a:pt x="4321507" y="1269365"/>
                </a:lnTo>
                <a:lnTo>
                  <a:pt x="4109592" y="1075182"/>
                </a:lnTo>
                <a:close/>
              </a:path>
              <a:path w="4328159" h="1330325">
                <a:moveTo>
                  <a:pt x="24384" y="0"/>
                </a:moveTo>
                <a:lnTo>
                  <a:pt x="0" y="85089"/>
                </a:lnTo>
                <a:lnTo>
                  <a:pt x="4117793" y="1261296"/>
                </a:lnTo>
                <a:lnTo>
                  <a:pt x="4158126" y="1227038"/>
                </a:lnTo>
                <a:lnTo>
                  <a:pt x="4158190" y="1226812"/>
                </a:lnTo>
                <a:lnTo>
                  <a:pt x="4142007" y="1176319"/>
                </a:lnTo>
                <a:lnTo>
                  <a:pt x="24384" y="0"/>
                </a:lnTo>
                <a:close/>
              </a:path>
              <a:path w="4328159" h="1330325">
                <a:moveTo>
                  <a:pt x="4142007" y="1176319"/>
                </a:moveTo>
                <a:lnTo>
                  <a:pt x="4158190" y="1226812"/>
                </a:lnTo>
                <a:lnTo>
                  <a:pt x="4170299" y="1184402"/>
                </a:lnTo>
                <a:lnTo>
                  <a:pt x="4142007" y="117631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6721" y="785241"/>
            <a:ext cx="4691380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7E00"/>
                </a:solidFill>
              </a:rPr>
              <a:t>Arguments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2444496"/>
            <a:ext cx="13338175" cy="6314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12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An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argument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a value passed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the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function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input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when  the function is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called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494"/>
              </a:spcBef>
            </a:pP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-- Arguments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direct the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function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kinds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r>
              <a:rPr sz="3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when  called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different</a:t>
            </a:r>
            <a:r>
              <a:rPr sz="3600" spc="-12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times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4"/>
              </a:spcBef>
            </a:pP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-- Arguments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are placed in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parenthesis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after the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name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</a:t>
            </a:r>
            <a:endParaRPr sz="3600">
              <a:latin typeface="Arial"/>
              <a:cs typeface="Arial"/>
            </a:endParaRPr>
          </a:p>
          <a:p>
            <a:pPr marL="3237865">
              <a:lnSpc>
                <a:spcPct val="100000"/>
              </a:lnSpc>
              <a:spcBef>
                <a:spcPts val="3560"/>
              </a:spcBef>
            </a:pPr>
            <a:r>
              <a:rPr sz="4900" spc="-5" dirty="0">
                <a:solidFill>
                  <a:srgbClr val="00FF00"/>
                </a:solidFill>
                <a:latin typeface="Arial"/>
                <a:cs typeface="Arial"/>
              </a:rPr>
              <a:t>big </a:t>
            </a:r>
            <a:r>
              <a:rPr sz="4900" spc="-5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4900" spc="-5" dirty="0">
                <a:solidFill>
                  <a:srgbClr val="FF00FF"/>
                </a:solidFill>
                <a:latin typeface="Arial"/>
                <a:cs typeface="Arial"/>
              </a:rPr>
              <a:t>max</a:t>
            </a:r>
            <a:r>
              <a:rPr sz="49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4900" spc="-5" dirty="0">
                <a:solidFill>
                  <a:srgbClr val="FF7E00"/>
                </a:solidFill>
                <a:latin typeface="Arial"/>
                <a:cs typeface="Arial"/>
              </a:rPr>
              <a:t>'Hello</a:t>
            </a:r>
            <a:r>
              <a:rPr sz="4900" spc="-3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4900" dirty="0">
                <a:solidFill>
                  <a:srgbClr val="FF7E00"/>
                </a:solidFill>
                <a:latin typeface="Arial"/>
                <a:cs typeface="Arial"/>
              </a:rPr>
              <a:t>world'</a:t>
            </a:r>
            <a:r>
              <a:rPr sz="49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4900">
              <a:latin typeface="Arial"/>
              <a:cs typeface="Arial"/>
            </a:endParaRPr>
          </a:p>
          <a:p>
            <a:pPr marR="1248410" algn="r">
              <a:lnSpc>
                <a:spcPct val="100000"/>
              </a:lnSpc>
              <a:spcBef>
                <a:spcPts val="2885"/>
              </a:spcBef>
            </a:pP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Argument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13619" y="8002104"/>
            <a:ext cx="1402715" cy="554990"/>
          </a:xfrm>
          <a:custGeom>
            <a:avLst/>
            <a:gdLst/>
            <a:ahLst/>
            <a:cxnLst/>
            <a:rect l="l" t="t" r="r" b="b"/>
            <a:pathLst>
              <a:path w="1402715" h="554990">
                <a:moveTo>
                  <a:pt x="180429" y="55156"/>
                </a:moveTo>
                <a:lnTo>
                  <a:pt x="143890" y="82740"/>
                </a:lnTo>
                <a:lnTo>
                  <a:pt x="155278" y="127088"/>
                </a:lnTo>
                <a:lnTo>
                  <a:pt x="1377314" y="554545"/>
                </a:lnTo>
                <a:lnTo>
                  <a:pt x="1402460" y="482612"/>
                </a:lnTo>
                <a:lnTo>
                  <a:pt x="180429" y="55156"/>
                </a:lnTo>
                <a:close/>
              </a:path>
              <a:path w="1402715" h="554990">
                <a:moveTo>
                  <a:pt x="253491" y="0"/>
                </a:moveTo>
                <a:lnTo>
                  <a:pt x="0" y="32423"/>
                </a:lnTo>
                <a:lnTo>
                  <a:pt x="178053" y="215785"/>
                </a:lnTo>
                <a:lnTo>
                  <a:pt x="155278" y="127088"/>
                </a:lnTo>
                <a:lnTo>
                  <a:pt x="131318" y="118706"/>
                </a:lnTo>
                <a:lnTo>
                  <a:pt x="156463" y="46774"/>
                </a:lnTo>
                <a:lnTo>
                  <a:pt x="191533" y="46774"/>
                </a:lnTo>
                <a:lnTo>
                  <a:pt x="253491" y="0"/>
                </a:lnTo>
                <a:close/>
              </a:path>
              <a:path w="1402715" h="554990">
                <a:moveTo>
                  <a:pt x="143890" y="82740"/>
                </a:moveTo>
                <a:lnTo>
                  <a:pt x="131318" y="118706"/>
                </a:lnTo>
                <a:lnTo>
                  <a:pt x="155278" y="127088"/>
                </a:lnTo>
                <a:lnTo>
                  <a:pt x="143890" y="82740"/>
                </a:lnTo>
                <a:close/>
              </a:path>
              <a:path w="1402715" h="554990">
                <a:moveTo>
                  <a:pt x="156463" y="46774"/>
                </a:moveTo>
                <a:lnTo>
                  <a:pt x="143891" y="82740"/>
                </a:lnTo>
                <a:lnTo>
                  <a:pt x="180429" y="55156"/>
                </a:lnTo>
                <a:lnTo>
                  <a:pt x="156463" y="46774"/>
                </a:lnTo>
                <a:close/>
              </a:path>
              <a:path w="1402715" h="554990">
                <a:moveTo>
                  <a:pt x="191533" y="46774"/>
                </a:moveTo>
                <a:lnTo>
                  <a:pt x="156463" y="46774"/>
                </a:lnTo>
                <a:lnTo>
                  <a:pt x="180429" y="55156"/>
                </a:lnTo>
                <a:lnTo>
                  <a:pt x="191533" y="46774"/>
                </a:lnTo>
                <a:close/>
              </a:path>
            </a:pathLst>
          </a:custGeom>
          <a:solidFill>
            <a:srgbClr val="FF7E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1347" y="785241"/>
            <a:ext cx="501269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/>
              <a:t>Parameters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4071492"/>
            <a:ext cx="7546340" cy="276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A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parameter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variable, which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definition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as a  “handle” to allow the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function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 access the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arguments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particular 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function</a:t>
            </a:r>
            <a:r>
              <a:rPr sz="3600" spc="-11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invocation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0239" y="1261871"/>
            <a:ext cx="405511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def</a:t>
            </a:r>
            <a:r>
              <a:rPr sz="36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greet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lang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):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40239" y="1810511"/>
            <a:ext cx="407034" cy="3859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0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if </a:t>
            </a:r>
            <a:r>
              <a:rPr dirty="0">
                <a:solidFill>
                  <a:srgbClr val="00FFFF"/>
                </a:solidFill>
              </a:rPr>
              <a:t>lang </a:t>
            </a:r>
            <a:r>
              <a:rPr dirty="0"/>
              <a:t>==</a:t>
            </a:r>
            <a:r>
              <a:rPr spc="-110" dirty="0"/>
              <a:t> </a:t>
            </a:r>
            <a:r>
              <a:rPr dirty="0"/>
              <a:t>'es':</a:t>
            </a:r>
          </a:p>
          <a:p>
            <a:pPr marL="1536700" marR="241935" indent="381000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print </a:t>
            </a:r>
            <a:r>
              <a:rPr dirty="0"/>
              <a:t>'Hola’  </a:t>
            </a:r>
            <a:r>
              <a:rPr dirty="0">
                <a:solidFill>
                  <a:srgbClr val="FFFF00"/>
                </a:solidFill>
              </a:rPr>
              <a:t>elif </a:t>
            </a:r>
            <a:r>
              <a:rPr spc="-5" dirty="0">
                <a:solidFill>
                  <a:srgbClr val="00FFFF"/>
                </a:solidFill>
              </a:rPr>
              <a:t>lang </a:t>
            </a:r>
            <a:r>
              <a:rPr dirty="0"/>
              <a:t>==</a:t>
            </a:r>
            <a:r>
              <a:rPr spc="-75" dirty="0"/>
              <a:t> </a:t>
            </a:r>
            <a:r>
              <a:rPr spc="-5" dirty="0"/>
              <a:t>'fr':</a:t>
            </a:r>
          </a:p>
          <a:p>
            <a:pPr marL="1917700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print</a:t>
            </a:r>
            <a:r>
              <a:rPr spc="-105" dirty="0">
                <a:solidFill>
                  <a:srgbClr val="FFFF00"/>
                </a:solidFill>
              </a:rPr>
              <a:t> </a:t>
            </a:r>
            <a:r>
              <a:rPr spc="15" dirty="0"/>
              <a:t>'Bonjour’</a:t>
            </a:r>
          </a:p>
          <a:p>
            <a:pPr marL="1536700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else:</a:t>
            </a:r>
          </a:p>
          <a:p>
            <a:pPr marL="1917700">
              <a:lnSpc>
                <a:spcPct val="100000"/>
              </a:lnSpc>
            </a:pPr>
            <a:r>
              <a:rPr dirty="0">
                <a:solidFill>
                  <a:srgbClr val="FFFF00"/>
                </a:solidFill>
              </a:rPr>
              <a:t>print</a:t>
            </a:r>
            <a:r>
              <a:rPr spc="-100" dirty="0">
                <a:solidFill>
                  <a:srgbClr val="FFFF00"/>
                </a:solidFill>
              </a:rPr>
              <a:t> </a:t>
            </a:r>
            <a:r>
              <a:rPr dirty="0"/>
              <a:t>'Hello’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pc="-5" dirty="0"/>
              <a:t>&gt;&gt;&gt;</a:t>
            </a:r>
            <a:r>
              <a:rPr spc="-100" dirty="0"/>
              <a:t> </a:t>
            </a:r>
            <a:r>
              <a:rPr dirty="0">
                <a:solidFill>
                  <a:srgbClr val="00FF00"/>
                </a:solidFill>
              </a:rPr>
              <a:t>greet</a:t>
            </a:r>
            <a:r>
              <a:rPr dirty="0"/>
              <a:t>(</a:t>
            </a:r>
            <a:r>
              <a:rPr dirty="0">
                <a:solidFill>
                  <a:srgbClr val="FF7E00"/>
                </a:solidFill>
              </a:rPr>
              <a:t>'en'</a:t>
            </a:r>
            <a:r>
              <a:rPr dirty="0"/>
              <a:t>)Hello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&gt;&gt;&gt;</a:t>
            </a:r>
            <a:r>
              <a:rPr spc="-100" dirty="0"/>
              <a:t> </a:t>
            </a:r>
            <a:r>
              <a:rPr dirty="0">
                <a:solidFill>
                  <a:srgbClr val="00FF00"/>
                </a:solidFill>
              </a:rPr>
              <a:t>greet</a:t>
            </a:r>
            <a:r>
              <a:rPr dirty="0"/>
              <a:t>(</a:t>
            </a:r>
            <a:r>
              <a:rPr dirty="0">
                <a:solidFill>
                  <a:srgbClr val="FF7E00"/>
                </a:solidFill>
              </a:rPr>
              <a:t>'es'</a:t>
            </a:r>
            <a:r>
              <a:rPr dirty="0"/>
              <a:t>)Hola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&gt;&gt;&gt;</a:t>
            </a:r>
            <a:r>
              <a:rPr spc="-25" dirty="0"/>
              <a:t> </a:t>
            </a:r>
            <a:r>
              <a:rPr spc="-5" dirty="0">
                <a:solidFill>
                  <a:srgbClr val="00FF00"/>
                </a:solidFill>
              </a:rPr>
              <a:t>greet</a:t>
            </a:r>
            <a:r>
              <a:rPr spc="-5" dirty="0"/>
              <a:t>(</a:t>
            </a:r>
            <a:r>
              <a:rPr spc="-5" dirty="0">
                <a:solidFill>
                  <a:srgbClr val="FF7E00"/>
                </a:solidFill>
              </a:rPr>
              <a:t>'fr'</a:t>
            </a:r>
            <a:r>
              <a:rPr spc="-5" dirty="0"/>
              <a:t>)Bonjour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&gt;&gt;&gt;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2440" y="785241"/>
            <a:ext cx="613981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7E00"/>
                </a:solidFill>
              </a:rPr>
              <a:t>Return</a:t>
            </a:r>
            <a:r>
              <a:rPr sz="7600" spc="-60" dirty="0">
                <a:solidFill>
                  <a:srgbClr val="FF7E00"/>
                </a:solidFill>
              </a:rPr>
              <a:t> </a:t>
            </a:r>
            <a:r>
              <a:rPr sz="7600" spc="-5" dirty="0">
                <a:solidFill>
                  <a:srgbClr val="00FF00"/>
                </a:solidFill>
              </a:rPr>
              <a:t>Values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058033"/>
            <a:ext cx="13232765" cy="16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Often a function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will take arguments,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do some computation and 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return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value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be used by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that function called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it; this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 supported by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return</a:t>
            </a:r>
            <a:r>
              <a:rPr sz="3600" spc="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keyword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2579" y="5586348"/>
            <a:ext cx="496697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sz="3600" spc="-8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greet</a:t>
            </a:r>
            <a:r>
              <a:rPr sz="36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0">
              <a:lnSpc>
                <a:spcPct val="100000"/>
              </a:lnSpc>
            </a:pPr>
            <a:r>
              <a:rPr sz="36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sz="3600" spc="-70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"Hello”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2579" y="7232650"/>
            <a:ext cx="606615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</a:t>
            </a:r>
            <a:r>
              <a:rPr sz="36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greet()</a:t>
            </a:r>
            <a:r>
              <a:rPr sz="36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"Glenn”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</a:t>
            </a:r>
            <a:r>
              <a:rPr sz="36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greet()</a:t>
            </a:r>
            <a:r>
              <a:rPr sz="36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3600" spc="-1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"Sally"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1016" y="6098413"/>
            <a:ext cx="304419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Hello</a:t>
            </a:r>
            <a:r>
              <a:rPr sz="3600" spc="-9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Glenn  Hello</a:t>
            </a:r>
            <a:r>
              <a:rPr sz="3600" spc="-9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Sally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9782" y="785241"/>
            <a:ext cx="565721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  <a:latin typeface="Arial"/>
                <a:cs typeface="Arial"/>
              </a:rPr>
              <a:t>Return</a:t>
            </a:r>
            <a:r>
              <a:rPr sz="7600" spc="-6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7600" spc="-5" dirty="0">
                <a:solidFill>
                  <a:srgbClr val="FF00FF"/>
                </a:solidFill>
                <a:latin typeface="Arial"/>
                <a:cs typeface="Arial"/>
              </a:rPr>
              <a:t>Value</a:t>
            </a:r>
            <a:endParaRPr sz="7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7635" y="3300729"/>
            <a:ext cx="5589905" cy="430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12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A “fruitful”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function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one  that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produces a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result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(or 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return</a:t>
            </a:r>
            <a:r>
              <a:rPr sz="3600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value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49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return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statement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ends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function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execution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and “sends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back”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result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function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040239" y="713231"/>
            <a:ext cx="405511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</a:rPr>
              <a:t>&gt;&gt;&gt; </a:t>
            </a:r>
            <a:r>
              <a:rPr sz="3600" spc="-5" dirty="0">
                <a:solidFill>
                  <a:srgbClr val="FFFF00"/>
                </a:solidFill>
              </a:rPr>
              <a:t>def</a:t>
            </a:r>
            <a:r>
              <a:rPr sz="3600" spc="-85" dirty="0">
                <a:solidFill>
                  <a:srgbClr val="FFFF00"/>
                </a:solidFill>
              </a:rPr>
              <a:t> </a:t>
            </a:r>
            <a:r>
              <a:rPr sz="3600" dirty="0">
                <a:solidFill>
                  <a:srgbClr val="00FF00"/>
                </a:solidFill>
              </a:rPr>
              <a:t>greet</a:t>
            </a:r>
            <a:r>
              <a:rPr sz="3600" dirty="0">
                <a:solidFill>
                  <a:srgbClr val="FFFFFF"/>
                </a:solidFill>
              </a:rPr>
              <a:t>(</a:t>
            </a:r>
            <a:r>
              <a:rPr sz="3600" dirty="0"/>
              <a:t>lang</a:t>
            </a:r>
            <a:r>
              <a:rPr sz="3600" dirty="0">
                <a:solidFill>
                  <a:srgbClr val="FFFFFF"/>
                </a:solidFill>
              </a:rPr>
              <a:t>):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10040239" y="1261871"/>
            <a:ext cx="407034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40239" y="1261871"/>
            <a:ext cx="6042025" cy="7755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0" marR="1553845" algn="r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lang</a:t>
            </a:r>
            <a:r>
              <a:rPr sz="3600" spc="-7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==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'es':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return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'Hola’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elif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lang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==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'fr':</a:t>
            </a:r>
            <a:endParaRPr sz="3600" dirty="0">
              <a:latin typeface="Arial"/>
              <a:cs typeface="Arial"/>
            </a:endParaRPr>
          </a:p>
          <a:p>
            <a:pPr marL="1536700" marR="1012190" indent="3810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return</a:t>
            </a:r>
            <a:r>
              <a:rPr sz="3600" spc="-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15" dirty="0">
                <a:solidFill>
                  <a:srgbClr val="FF00FF"/>
                </a:solidFill>
                <a:latin typeface="Arial"/>
                <a:cs typeface="Arial"/>
              </a:rPr>
              <a:t>'Bonjour’ 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else:</a:t>
            </a:r>
            <a:endParaRPr sz="3600" dirty="0">
              <a:latin typeface="Arial"/>
              <a:cs typeface="Arial"/>
            </a:endParaRPr>
          </a:p>
          <a:p>
            <a:pPr marR="1562735" algn="r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return</a:t>
            </a:r>
            <a:r>
              <a:rPr sz="3600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'Hello’</a:t>
            </a:r>
            <a:endParaRPr sz="36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 </a:t>
            </a:r>
            <a:br>
              <a:rPr lang="en-US" sz="36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greet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'en'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),'Glenn’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Hello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Glenn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greet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'es'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),'Sally’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Hola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Sally</a:t>
            </a:r>
            <a:endParaRPr sz="3600" dirty="0">
              <a:latin typeface="Arial"/>
              <a:cs typeface="Arial"/>
            </a:endParaRPr>
          </a:p>
          <a:p>
            <a:pPr marL="12700" marR="385445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greet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'fr'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),'Michael’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Bonjour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Michael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>
                <a:solidFill>
                  <a:srgbClr val="FF7E00"/>
                </a:solidFill>
              </a:rPr>
              <a:t>Arguments</a:t>
            </a:r>
            <a:r>
              <a:rPr dirty="0">
                <a:solidFill>
                  <a:srgbClr val="FFFFFF"/>
                </a:solidFill>
              </a:rPr>
              <a:t>, </a:t>
            </a:r>
            <a:r>
              <a:rPr spc="-5" dirty="0"/>
              <a:t>Parameters</a:t>
            </a:r>
            <a:r>
              <a:rPr spc="-5" dirty="0">
                <a:solidFill>
                  <a:srgbClr val="FFFFFF"/>
                </a:solidFill>
              </a:rPr>
              <a:t>,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and</a:t>
            </a:r>
          </a:p>
          <a:p>
            <a:pPr algn="ctr">
              <a:lnSpc>
                <a:spcPct val="100000"/>
              </a:lnSpc>
            </a:pPr>
            <a:r>
              <a:rPr dirty="0">
                <a:solidFill>
                  <a:srgbClr val="00FF00"/>
                </a:solidFill>
              </a:rPr>
              <a:t>Results</a:t>
            </a:r>
          </a:p>
        </p:txBody>
      </p:sp>
      <p:sp>
        <p:nvSpPr>
          <p:cNvPr id="3" name="object 3"/>
          <p:cNvSpPr/>
          <p:nvPr/>
        </p:nvSpPr>
        <p:spPr>
          <a:xfrm>
            <a:off x="8115300" y="4140708"/>
            <a:ext cx="2845435" cy="4114800"/>
          </a:xfrm>
          <a:custGeom>
            <a:avLst/>
            <a:gdLst/>
            <a:ahLst/>
            <a:cxnLst/>
            <a:rect l="l" t="t" r="r" b="b"/>
            <a:pathLst>
              <a:path w="2845434" h="4114800">
                <a:moveTo>
                  <a:pt x="0" y="4114800"/>
                </a:moveTo>
                <a:lnTo>
                  <a:pt x="2845307" y="4114800"/>
                </a:lnTo>
                <a:lnTo>
                  <a:pt x="2845307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24216" y="4073652"/>
            <a:ext cx="1267968" cy="1039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09076" y="4073652"/>
            <a:ext cx="1659635" cy="1039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53016" y="4073652"/>
            <a:ext cx="1240535" cy="10393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77856" y="4073652"/>
            <a:ext cx="903731" cy="10393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4359" y="4637532"/>
            <a:ext cx="1501140" cy="10393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4359" y="5201411"/>
            <a:ext cx="1501140" cy="10393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14359" y="5765291"/>
            <a:ext cx="1164336" cy="10393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94064" y="5765291"/>
            <a:ext cx="981455" cy="10393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59823" y="5765291"/>
            <a:ext cx="979931" cy="10393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56647" y="5765291"/>
            <a:ext cx="981455" cy="10393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74964" y="6329171"/>
            <a:ext cx="1501140" cy="10393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74964" y="6893052"/>
            <a:ext cx="1501140" cy="10393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14359" y="7461504"/>
            <a:ext cx="1976627" cy="10393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75292" y="7434071"/>
            <a:ext cx="850392" cy="103936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809988" y="7461504"/>
            <a:ext cx="954024" cy="10393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48316" y="7434071"/>
            <a:ext cx="850392" cy="10393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103489" y="4212082"/>
            <a:ext cx="2767330" cy="3970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2590" marR="5080" indent="-390525">
              <a:lnSpc>
                <a:spcPct val="100000"/>
              </a:lnSpc>
            </a:pPr>
            <a:r>
              <a:rPr sz="3700" spc="-10" dirty="0">
                <a:solidFill>
                  <a:srgbClr val="FFFF00"/>
                </a:solidFill>
                <a:latin typeface="Arial"/>
                <a:cs typeface="Arial"/>
              </a:rPr>
              <a:t>def</a:t>
            </a:r>
            <a:r>
              <a:rPr sz="37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700" spc="-5" dirty="0">
                <a:solidFill>
                  <a:srgbClr val="FFFFFF"/>
                </a:solidFill>
                <a:latin typeface="Arial"/>
                <a:cs typeface="Arial"/>
              </a:rPr>
              <a:t>max(</a:t>
            </a:r>
            <a:r>
              <a:rPr sz="3700" spc="-5" dirty="0">
                <a:solidFill>
                  <a:srgbClr val="00FFFF"/>
                </a:solidFill>
                <a:latin typeface="Arial"/>
                <a:cs typeface="Arial"/>
              </a:rPr>
              <a:t>inp</a:t>
            </a:r>
            <a:r>
              <a:rPr sz="3700" spc="-5" dirty="0">
                <a:solidFill>
                  <a:srgbClr val="FFFFFF"/>
                </a:solidFill>
                <a:latin typeface="Arial"/>
                <a:cs typeface="Arial"/>
              </a:rPr>
              <a:t>):  blah</a:t>
            </a:r>
            <a:endParaRPr sz="3700">
              <a:latin typeface="Arial"/>
              <a:cs typeface="Arial"/>
            </a:endParaRPr>
          </a:p>
          <a:p>
            <a:pPr marL="402590">
              <a:lnSpc>
                <a:spcPct val="100000"/>
              </a:lnSpc>
            </a:pPr>
            <a:r>
              <a:rPr sz="3700" spc="-10" dirty="0">
                <a:solidFill>
                  <a:srgbClr val="FFFFFF"/>
                </a:solidFill>
                <a:latin typeface="Arial"/>
                <a:cs typeface="Arial"/>
              </a:rPr>
              <a:t>blah</a:t>
            </a:r>
            <a:endParaRPr sz="3700">
              <a:latin typeface="Arial"/>
              <a:cs typeface="Arial"/>
            </a:endParaRPr>
          </a:p>
          <a:p>
            <a:pPr marL="662940" marR="448945" indent="-260985">
              <a:lnSpc>
                <a:spcPct val="100000"/>
              </a:lnSpc>
            </a:pPr>
            <a:r>
              <a:rPr sz="3700" spc="-5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700" spc="-5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3700" spc="-5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37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700" spc="-5" dirty="0">
                <a:solidFill>
                  <a:srgbClr val="FFFFFF"/>
                </a:solidFill>
                <a:latin typeface="Arial"/>
                <a:cs typeface="Arial"/>
              </a:rPr>
              <a:t>y:  blah  blah</a:t>
            </a:r>
            <a:endParaRPr sz="3700">
              <a:latin typeface="Arial"/>
              <a:cs typeface="Arial"/>
            </a:endParaRPr>
          </a:p>
          <a:p>
            <a:pPr marL="402590">
              <a:lnSpc>
                <a:spcPct val="100000"/>
              </a:lnSpc>
              <a:spcBef>
                <a:spcPts val="35"/>
              </a:spcBef>
            </a:pPr>
            <a:r>
              <a:rPr sz="3700" spc="-5" dirty="0">
                <a:solidFill>
                  <a:srgbClr val="00FF00"/>
                </a:solidFill>
                <a:latin typeface="Arial"/>
                <a:cs typeface="Arial"/>
              </a:rPr>
              <a:t>return</a:t>
            </a:r>
            <a:r>
              <a:rPr sz="3700" spc="-5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700" spc="-5" dirty="0">
                <a:solidFill>
                  <a:srgbClr val="00FF00"/>
                </a:solidFill>
                <a:latin typeface="MS PGothic"/>
                <a:cs typeface="MS PGothic"/>
              </a:rPr>
              <a:t>‘</a:t>
            </a:r>
            <a:r>
              <a:rPr sz="3700" spc="-5" dirty="0">
                <a:solidFill>
                  <a:srgbClr val="00FF00"/>
                </a:solidFill>
                <a:latin typeface="Arial"/>
                <a:cs typeface="Arial"/>
              </a:rPr>
              <a:t>w</a:t>
            </a:r>
            <a:r>
              <a:rPr sz="3700" spc="-5" dirty="0">
                <a:solidFill>
                  <a:srgbClr val="00FF00"/>
                </a:solidFill>
                <a:latin typeface="MS PGothic"/>
                <a:cs typeface="MS PGothic"/>
              </a:rPr>
              <a:t>’</a:t>
            </a:r>
            <a:endParaRPr sz="3700">
              <a:latin typeface="MS PGothic"/>
              <a:cs typeface="MS P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67931" y="5464936"/>
            <a:ext cx="1494155" cy="265430"/>
          </a:xfrm>
          <a:custGeom>
            <a:avLst/>
            <a:gdLst/>
            <a:ahLst/>
            <a:cxnLst/>
            <a:rect l="l" t="t" r="r" b="b"/>
            <a:pathLst>
              <a:path w="1494154" h="265429">
                <a:moveTo>
                  <a:pt x="1407304" y="87502"/>
                </a:moveTo>
                <a:lnTo>
                  <a:pt x="1316736" y="87502"/>
                </a:lnTo>
                <a:lnTo>
                  <a:pt x="1317752" y="175895"/>
                </a:lnTo>
                <a:lnTo>
                  <a:pt x="1288266" y="176224"/>
                </a:lnTo>
                <a:lnTo>
                  <a:pt x="1230376" y="265175"/>
                </a:lnTo>
                <a:lnTo>
                  <a:pt x="1494027" y="129666"/>
                </a:lnTo>
                <a:lnTo>
                  <a:pt x="1407304" y="87502"/>
                </a:lnTo>
                <a:close/>
              </a:path>
              <a:path w="1494154" h="265429">
                <a:moveTo>
                  <a:pt x="1287294" y="87832"/>
                </a:moveTo>
                <a:lnTo>
                  <a:pt x="0" y="102235"/>
                </a:lnTo>
                <a:lnTo>
                  <a:pt x="1016" y="190626"/>
                </a:lnTo>
                <a:lnTo>
                  <a:pt x="1288266" y="176224"/>
                </a:lnTo>
                <a:lnTo>
                  <a:pt x="1317244" y="131699"/>
                </a:lnTo>
                <a:lnTo>
                  <a:pt x="1287294" y="87832"/>
                </a:lnTo>
                <a:close/>
              </a:path>
              <a:path w="1494154" h="265429">
                <a:moveTo>
                  <a:pt x="1317244" y="131699"/>
                </a:moveTo>
                <a:lnTo>
                  <a:pt x="1288266" y="176224"/>
                </a:lnTo>
                <a:lnTo>
                  <a:pt x="1317752" y="175895"/>
                </a:lnTo>
                <a:lnTo>
                  <a:pt x="1317244" y="131699"/>
                </a:lnTo>
                <a:close/>
              </a:path>
              <a:path w="1494154" h="265429">
                <a:moveTo>
                  <a:pt x="1316736" y="87502"/>
                </a:moveTo>
                <a:lnTo>
                  <a:pt x="1287294" y="87832"/>
                </a:lnTo>
                <a:lnTo>
                  <a:pt x="1317244" y="131699"/>
                </a:lnTo>
                <a:lnTo>
                  <a:pt x="1316736" y="87502"/>
                </a:lnTo>
                <a:close/>
              </a:path>
              <a:path w="1494154" h="265429">
                <a:moveTo>
                  <a:pt x="1227327" y="0"/>
                </a:moveTo>
                <a:lnTo>
                  <a:pt x="1287294" y="87832"/>
                </a:lnTo>
                <a:lnTo>
                  <a:pt x="1316736" y="87502"/>
                </a:lnTo>
                <a:lnTo>
                  <a:pt x="1407304" y="87502"/>
                </a:lnTo>
                <a:lnTo>
                  <a:pt x="1227327" y="0"/>
                </a:lnTo>
                <a:close/>
              </a:path>
            </a:pathLst>
          </a:custGeom>
          <a:solidFill>
            <a:srgbClr val="FF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983718" y="5262371"/>
            <a:ext cx="814069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MS PGothic"/>
                <a:cs typeface="MS PGothic"/>
              </a:rPr>
              <a:t>‘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w</a:t>
            </a:r>
            <a:r>
              <a:rPr sz="3600" dirty="0">
                <a:solidFill>
                  <a:srgbClr val="00FF00"/>
                </a:solidFill>
                <a:latin typeface="MS PGothic"/>
                <a:cs typeface="MS PGothic"/>
              </a:rPr>
              <a:t>’</a:t>
            </a:r>
            <a:endParaRPr sz="3600">
              <a:latin typeface="MS PGothic"/>
              <a:cs typeface="MS P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153647" y="5465064"/>
            <a:ext cx="1492885" cy="265430"/>
          </a:xfrm>
          <a:custGeom>
            <a:avLst/>
            <a:gdLst/>
            <a:ahLst/>
            <a:cxnLst/>
            <a:rect l="l" t="t" r="r" b="b"/>
            <a:pathLst>
              <a:path w="1492884" h="265429">
                <a:moveTo>
                  <a:pt x="1405695" y="87375"/>
                </a:moveTo>
                <a:lnTo>
                  <a:pt x="1315211" y="87375"/>
                </a:lnTo>
                <a:lnTo>
                  <a:pt x="1316227" y="175768"/>
                </a:lnTo>
                <a:lnTo>
                  <a:pt x="1286741" y="176098"/>
                </a:lnTo>
                <a:lnTo>
                  <a:pt x="1228852" y="265049"/>
                </a:lnTo>
                <a:lnTo>
                  <a:pt x="1492503" y="129539"/>
                </a:lnTo>
                <a:lnTo>
                  <a:pt x="1405695" y="87375"/>
                </a:lnTo>
                <a:close/>
              </a:path>
              <a:path w="1492884" h="265429">
                <a:moveTo>
                  <a:pt x="1285742" y="87706"/>
                </a:moveTo>
                <a:lnTo>
                  <a:pt x="0" y="102108"/>
                </a:lnTo>
                <a:lnTo>
                  <a:pt x="1016" y="190500"/>
                </a:lnTo>
                <a:lnTo>
                  <a:pt x="1286741" y="176098"/>
                </a:lnTo>
                <a:lnTo>
                  <a:pt x="1315720" y="131572"/>
                </a:lnTo>
                <a:lnTo>
                  <a:pt x="1285742" y="87706"/>
                </a:lnTo>
                <a:close/>
              </a:path>
              <a:path w="1492884" h="265429">
                <a:moveTo>
                  <a:pt x="1315719" y="131571"/>
                </a:moveTo>
                <a:lnTo>
                  <a:pt x="1286741" y="176098"/>
                </a:lnTo>
                <a:lnTo>
                  <a:pt x="1316227" y="175768"/>
                </a:lnTo>
                <a:lnTo>
                  <a:pt x="1315719" y="131571"/>
                </a:lnTo>
                <a:close/>
              </a:path>
              <a:path w="1492884" h="265429">
                <a:moveTo>
                  <a:pt x="1315211" y="87375"/>
                </a:moveTo>
                <a:lnTo>
                  <a:pt x="1285742" y="87706"/>
                </a:lnTo>
                <a:lnTo>
                  <a:pt x="1315720" y="131572"/>
                </a:lnTo>
                <a:lnTo>
                  <a:pt x="1315211" y="87375"/>
                </a:lnTo>
                <a:close/>
              </a:path>
              <a:path w="1492884" h="265429">
                <a:moveTo>
                  <a:pt x="1225803" y="0"/>
                </a:moveTo>
                <a:lnTo>
                  <a:pt x="1285742" y="87706"/>
                </a:lnTo>
                <a:lnTo>
                  <a:pt x="1315211" y="87375"/>
                </a:lnTo>
                <a:lnTo>
                  <a:pt x="1405695" y="87375"/>
                </a:lnTo>
                <a:lnTo>
                  <a:pt x="1225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87602" y="2613405"/>
            <a:ext cx="5689600" cy="4481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big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max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'Hello</a:t>
            </a:r>
            <a:r>
              <a:rPr sz="3600" spc="-8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world'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big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'w'</a:t>
            </a:r>
            <a:endParaRPr sz="3600">
              <a:latin typeface="Arial"/>
              <a:cs typeface="Arial"/>
            </a:endParaRPr>
          </a:p>
          <a:p>
            <a:pPr marL="859155" marR="615950" indent="1485265">
              <a:lnSpc>
                <a:spcPct val="221400"/>
              </a:lnSpc>
              <a:spcBef>
                <a:spcPts val="3050"/>
              </a:spcBef>
            </a:pPr>
            <a:r>
              <a:rPr sz="3600" dirty="0">
                <a:solidFill>
                  <a:srgbClr val="FF7E00"/>
                </a:solidFill>
                <a:latin typeface="MS PGothic"/>
                <a:cs typeface="MS PGothic"/>
              </a:rPr>
              <a:t>“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Hello</a:t>
            </a:r>
            <a:r>
              <a:rPr sz="3600" spc="-9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world</a:t>
            </a:r>
            <a:r>
              <a:rPr sz="3600" dirty="0">
                <a:solidFill>
                  <a:srgbClr val="FF7E00"/>
                </a:solidFill>
                <a:latin typeface="MS PGothic"/>
                <a:cs typeface="MS PGothic"/>
              </a:rPr>
              <a:t>” 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Argument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10154" y="6149721"/>
            <a:ext cx="734695" cy="382905"/>
          </a:xfrm>
          <a:custGeom>
            <a:avLst/>
            <a:gdLst/>
            <a:ahLst/>
            <a:cxnLst/>
            <a:rect l="l" t="t" r="r" b="b"/>
            <a:pathLst>
              <a:path w="734695" h="382904">
                <a:moveTo>
                  <a:pt x="557574" y="46762"/>
                </a:moveTo>
                <a:lnTo>
                  <a:pt x="0" y="314324"/>
                </a:lnTo>
                <a:lnTo>
                  <a:pt x="33019" y="382904"/>
                </a:lnTo>
                <a:lnTo>
                  <a:pt x="590452" y="115532"/>
                </a:lnTo>
                <a:lnTo>
                  <a:pt x="596893" y="70153"/>
                </a:lnTo>
                <a:lnTo>
                  <a:pt x="557574" y="46762"/>
                </a:lnTo>
                <a:close/>
              </a:path>
              <a:path w="734695" h="382904">
                <a:moveTo>
                  <a:pt x="709771" y="35813"/>
                </a:moveTo>
                <a:lnTo>
                  <a:pt x="580390" y="35813"/>
                </a:lnTo>
                <a:lnTo>
                  <a:pt x="613409" y="104520"/>
                </a:lnTo>
                <a:lnTo>
                  <a:pt x="590452" y="115532"/>
                </a:lnTo>
                <a:lnTo>
                  <a:pt x="577595" y="206120"/>
                </a:lnTo>
                <a:lnTo>
                  <a:pt x="709771" y="35813"/>
                </a:lnTo>
                <a:close/>
              </a:path>
              <a:path w="734695" h="382904">
                <a:moveTo>
                  <a:pt x="596893" y="70153"/>
                </a:moveTo>
                <a:lnTo>
                  <a:pt x="590452" y="115532"/>
                </a:lnTo>
                <a:lnTo>
                  <a:pt x="613409" y="104520"/>
                </a:lnTo>
                <a:lnTo>
                  <a:pt x="596893" y="70153"/>
                </a:lnTo>
                <a:close/>
              </a:path>
              <a:path w="734695" h="382904">
                <a:moveTo>
                  <a:pt x="580390" y="35813"/>
                </a:moveTo>
                <a:lnTo>
                  <a:pt x="557574" y="46762"/>
                </a:lnTo>
                <a:lnTo>
                  <a:pt x="596857" y="70078"/>
                </a:lnTo>
                <a:lnTo>
                  <a:pt x="580390" y="35813"/>
                </a:lnTo>
                <a:close/>
              </a:path>
              <a:path w="734695" h="382904">
                <a:moveTo>
                  <a:pt x="478790" y="0"/>
                </a:moveTo>
                <a:lnTo>
                  <a:pt x="557574" y="46762"/>
                </a:lnTo>
                <a:lnTo>
                  <a:pt x="580390" y="35813"/>
                </a:lnTo>
                <a:lnTo>
                  <a:pt x="709771" y="35813"/>
                </a:lnTo>
                <a:lnTo>
                  <a:pt x="734313" y="4190"/>
                </a:lnTo>
                <a:lnTo>
                  <a:pt x="478790" y="0"/>
                </a:lnTo>
                <a:close/>
              </a:path>
            </a:pathLst>
          </a:custGeom>
          <a:solidFill>
            <a:srgbClr val="FF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174094" y="2933446"/>
            <a:ext cx="216217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Para</a:t>
            </a:r>
            <a:r>
              <a:rPr sz="3600" spc="5" dirty="0">
                <a:solidFill>
                  <a:srgbClr val="00FFFF"/>
                </a:solidFill>
                <a:latin typeface="Arial"/>
                <a:cs typeface="Arial"/>
              </a:rPr>
              <a:t>m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eter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186416" y="3275457"/>
            <a:ext cx="798830" cy="1069975"/>
          </a:xfrm>
          <a:custGeom>
            <a:avLst/>
            <a:gdLst/>
            <a:ahLst/>
            <a:cxnLst/>
            <a:rect l="l" t="t" r="r" b="b"/>
            <a:pathLst>
              <a:path w="798829" h="1069975">
                <a:moveTo>
                  <a:pt x="43052" y="817498"/>
                </a:moveTo>
                <a:lnTo>
                  <a:pt x="0" y="1069466"/>
                </a:lnTo>
                <a:lnTo>
                  <a:pt x="195419" y="969137"/>
                </a:lnTo>
                <a:lnTo>
                  <a:pt x="120903" y="969137"/>
                </a:lnTo>
                <a:lnTo>
                  <a:pt x="59435" y="924051"/>
                </a:lnTo>
                <a:lnTo>
                  <a:pt x="74475" y="903551"/>
                </a:lnTo>
                <a:lnTo>
                  <a:pt x="43052" y="817498"/>
                </a:lnTo>
                <a:close/>
              </a:path>
              <a:path w="798829" h="1069975">
                <a:moveTo>
                  <a:pt x="74475" y="903551"/>
                </a:moveTo>
                <a:lnTo>
                  <a:pt x="59435" y="924051"/>
                </a:lnTo>
                <a:lnTo>
                  <a:pt x="120903" y="969137"/>
                </a:lnTo>
                <a:lnTo>
                  <a:pt x="135962" y="948608"/>
                </a:lnTo>
                <a:lnTo>
                  <a:pt x="90169" y="946530"/>
                </a:lnTo>
                <a:lnTo>
                  <a:pt x="74475" y="903551"/>
                </a:lnTo>
                <a:close/>
              </a:path>
              <a:path w="798829" h="1069975">
                <a:moveTo>
                  <a:pt x="135962" y="948608"/>
                </a:moveTo>
                <a:lnTo>
                  <a:pt x="120903" y="969137"/>
                </a:lnTo>
                <a:lnTo>
                  <a:pt x="195419" y="969137"/>
                </a:lnTo>
                <a:lnTo>
                  <a:pt x="227329" y="952753"/>
                </a:lnTo>
                <a:lnTo>
                  <a:pt x="135962" y="948608"/>
                </a:lnTo>
                <a:close/>
              </a:path>
              <a:path w="798829" h="1069975">
                <a:moveTo>
                  <a:pt x="737361" y="0"/>
                </a:moveTo>
                <a:lnTo>
                  <a:pt x="74475" y="903551"/>
                </a:lnTo>
                <a:lnTo>
                  <a:pt x="90169" y="946530"/>
                </a:lnTo>
                <a:lnTo>
                  <a:pt x="135962" y="948608"/>
                </a:lnTo>
                <a:lnTo>
                  <a:pt x="798829" y="44957"/>
                </a:lnTo>
                <a:lnTo>
                  <a:pt x="737361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2997053" y="6769607"/>
            <a:ext cx="132270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Resu</a:t>
            </a:r>
            <a:r>
              <a:rPr sz="3600" spc="0" dirty="0">
                <a:solidFill>
                  <a:srgbClr val="00FF00"/>
                </a:solidFill>
                <a:latin typeface="Arial"/>
                <a:cs typeface="Arial"/>
              </a:rPr>
              <a:t>l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t</a:t>
            </a:r>
            <a:endParaRPr sz="3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269721" y="5940552"/>
            <a:ext cx="228600" cy="713105"/>
          </a:xfrm>
          <a:custGeom>
            <a:avLst/>
            <a:gdLst/>
            <a:ahLst/>
            <a:cxnLst/>
            <a:rect l="l" t="t" r="r" b="b"/>
            <a:pathLst>
              <a:path w="228600" h="713104">
                <a:moveTo>
                  <a:pt x="112141" y="152400"/>
                </a:moveTo>
                <a:lnTo>
                  <a:pt x="74750" y="178823"/>
                </a:lnTo>
                <a:lnTo>
                  <a:pt x="89662" y="712724"/>
                </a:lnTo>
                <a:lnTo>
                  <a:pt x="165862" y="710692"/>
                </a:lnTo>
                <a:lnTo>
                  <a:pt x="150951" y="176693"/>
                </a:lnTo>
                <a:lnTo>
                  <a:pt x="112141" y="152400"/>
                </a:lnTo>
                <a:close/>
              </a:path>
              <a:path w="228600" h="713104">
                <a:moveTo>
                  <a:pt x="107950" y="0"/>
                </a:moveTo>
                <a:lnTo>
                  <a:pt x="0" y="231648"/>
                </a:lnTo>
                <a:lnTo>
                  <a:pt x="74750" y="178823"/>
                </a:lnTo>
                <a:lnTo>
                  <a:pt x="74041" y="153416"/>
                </a:lnTo>
                <a:lnTo>
                  <a:pt x="150241" y="151256"/>
                </a:lnTo>
                <a:lnTo>
                  <a:pt x="188950" y="151256"/>
                </a:lnTo>
                <a:lnTo>
                  <a:pt x="107950" y="0"/>
                </a:lnTo>
                <a:close/>
              </a:path>
              <a:path w="228600" h="713104">
                <a:moveTo>
                  <a:pt x="188950" y="151256"/>
                </a:moveTo>
                <a:lnTo>
                  <a:pt x="150241" y="151256"/>
                </a:lnTo>
                <a:lnTo>
                  <a:pt x="150951" y="176693"/>
                </a:lnTo>
                <a:lnTo>
                  <a:pt x="228600" y="225298"/>
                </a:lnTo>
                <a:lnTo>
                  <a:pt x="188950" y="151256"/>
                </a:lnTo>
                <a:close/>
              </a:path>
              <a:path w="228600" h="713104">
                <a:moveTo>
                  <a:pt x="150241" y="151256"/>
                </a:moveTo>
                <a:lnTo>
                  <a:pt x="74041" y="153416"/>
                </a:lnTo>
                <a:lnTo>
                  <a:pt x="74750" y="178823"/>
                </a:lnTo>
                <a:lnTo>
                  <a:pt x="112141" y="152400"/>
                </a:lnTo>
                <a:lnTo>
                  <a:pt x="150272" y="152400"/>
                </a:lnTo>
                <a:lnTo>
                  <a:pt x="150241" y="151256"/>
                </a:lnTo>
                <a:close/>
              </a:path>
              <a:path w="228600" h="713104">
                <a:moveTo>
                  <a:pt x="150272" y="152400"/>
                </a:moveTo>
                <a:lnTo>
                  <a:pt x="112141" y="152400"/>
                </a:lnTo>
                <a:lnTo>
                  <a:pt x="150951" y="176693"/>
                </a:lnTo>
                <a:lnTo>
                  <a:pt x="150272" y="15240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1301" y="206120"/>
            <a:ext cx="9141460" cy="2317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8847455" algn="l"/>
              </a:tabLst>
            </a:pPr>
            <a:r>
              <a:rPr sz="7600" spc="-5" dirty="0">
                <a:solidFill>
                  <a:srgbClr val="FFFFFF"/>
                </a:solidFill>
              </a:rPr>
              <a:t>Multiple </a:t>
            </a:r>
            <a:r>
              <a:rPr sz="7600" spc="-5" dirty="0"/>
              <a:t>Parameters</a:t>
            </a:r>
            <a:r>
              <a:rPr sz="7600" dirty="0"/>
              <a:t>	</a:t>
            </a:r>
            <a:r>
              <a:rPr sz="7600" dirty="0">
                <a:solidFill>
                  <a:srgbClr val="FFFFFF"/>
                </a:solidFill>
              </a:rPr>
              <a:t>/</a:t>
            </a:r>
            <a:endParaRPr sz="7600"/>
          </a:p>
          <a:p>
            <a:pPr algn="ctr">
              <a:lnSpc>
                <a:spcPct val="100000"/>
              </a:lnSpc>
            </a:pPr>
            <a:r>
              <a:rPr sz="7600" spc="-5" dirty="0">
                <a:solidFill>
                  <a:srgbClr val="FF7E00"/>
                </a:solidFill>
              </a:rPr>
              <a:t>Arguments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352546"/>
            <a:ext cx="8588375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More than one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parameter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 the</a:t>
            </a:r>
            <a:r>
              <a:rPr sz="3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function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7635" y="3901440"/>
            <a:ext cx="498030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definition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can be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defined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7635" y="4893564"/>
            <a:ext cx="7672705" cy="111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0565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To 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this, simply add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arguments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function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called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7635" y="6436105"/>
            <a:ext cx="8505190" cy="111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0565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number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order of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arguments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and parameters are</a:t>
            </a:r>
            <a:r>
              <a:rPr sz="36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matched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6015" y="4071492"/>
            <a:ext cx="3456304" cy="276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065" marR="5080" indent="-508000" algn="just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def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addtwo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a,</a:t>
            </a:r>
            <a:r>
              <a:rPr sz="3600" spc="-114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b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):  added =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b 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return</a:t>
            </a:r>
            <a:r>
              <a:rPr sz="36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added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x =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addtwo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3,</a:t>
            </a:r>
            <a:r>
              <a:rPr sz="3600" spc="-11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5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0973" y="785241"/>
            <a:ext cx="1134300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FFFF"/>
                </a:solidFill>
              </a:rPr>
              <a:t>Stored (and reused)</a:t>
            </a:r>
            <a:r>
              <a:rPr sz="7600" spc="-10" dirty="0">
                <a:solidFill>
                  <a:srgbClr val="FFFFFF"/>
                </a:solidFill>
              </a:rPr>
              <a:t> </a:t>
            </a:r>
            <a:r>
              <a:rPr sz="7600" spc="-5" dirty="0">
                <a:solidFill>
                  <a:srgbClr val="FFFFFF"/>
                </a:solidFill>
              </a:rPr>
              <a:t>Steps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2858368" y="3662426"/>
            <a:ext cx="152463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put: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58368" y="4760086"/>
            <a:ext cx="1068070" cy="276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He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lo  Fun 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Zip  </a:t>
            </a:r>
            <a:r>
              <a:rPr sz="3600" spc="-5" dirty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sz="36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3600" spc="-5" dirty="0">
                <a:solidFill>
                  <a:srgbClr val="FF0000"/>
                </a:solidFill>
                <a:latin typeface="Arial"/>
                <a:cs typeface="Arial"/>
              </a:rPr>
              <a:t>lo  Fun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87461" y="2978150"/>
            <a:ext cx="190563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Program: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87461" y="4050919"/>
            <a:ext cx="3264535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sz="2500" spc="-7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hello():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sz="25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sz="2500" spc="-7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'Hello’ </a:t>
            </a:r>
            <a:br>
              <a:rPr lang="en-US" sz="25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sz="25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sz="2500" spc="-8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'Fun’</a:t>
            </a: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87461" y="5571871"/>
            <a:ext cx="2122805" cy="1165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800"/>
              </a:lnSpc>
            </a:pPr>
            <a:r>
              <a:rPr sz="25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hello()  </a:t>
            </a:r>
            <a:br>
              <a:rPr lang="en-US" sz="25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50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sz="2500" spc="-7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'Zip’  hello()</a:t>
            </a: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2000" y="2731007"/>
            <a:ext cx="2743200" cy="596265"/>
          </a:xfrm>
          <a:custGeom>
            <a:avLst/>
            <a:gdLst/>
            <a:ahLst/>
            <a:cxnLst/>
            <a:rect l="l" t="t" r="r" b="b"/>
            <a:pathLst>
              <a:path w="2743200" h="596264">
                <a:moveTo>
                  <a:pt x="0" y="595884"/>
                </a:moveTo>
                <a:lnTo>
                  <a:pt x="2743200" y="595884"/>
                </a:lnTo>
                <a:lnTo>
                  <a:pt x="2743200" y="0"/>
                </a:lnTo>
                <a:lnTo>
                  <a:pt x="0" y="0"/>
                </a:lnTo>
                <a:lnTo>
                  <a:pt x="0" y="5958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49908" y="2622804"/>
            <a:ext cx="1199388" cy="981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2000" y="2731007"/>
            <a:ext cx="2743200" cy="59626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3500" spc="-5" dirty="0">
                <a:solidFill>
                  <a:srgbClr val="FFFF00"/>
                </a:solidFill>
                <a:latin typeface="Arial"/>
                <a:cs typeface="Arial"/>
              </a:rPr>
              <a:t>def</a:t>
            </a:r>
            <a:endParaRPr sz="3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46223" y="3313810"/>
            <a:ext cx="151130" cy="1850389"/>
          </a:xfrm>
          <a:custGeom>
            <a:avLst/>
            <a:gdLst/>
            <a:ahLst/>
            <a:cxnLst/>
            <a:rect l="l" t="t" r="r" b="b"/>
            <a:pathLst>
              <a:path w="151130" h="1850389">
                <a:moveTo>
                  <a:pt x="0" y="1699640"/>
                </a:moveTo>
                <a:lnTo>
                  <a:pt x="75945" y="1850263"/>
                </a:lnTo>
                <a:lnTo>
                  <a:pt x="125752" y="1749805"/>
                </a:lnTo>
                <a:lnTo>
                  <a:pt x="50418" y="1749805"/>
                </a:lnTo>
                <a:lnTo>
                  <a:pt x="50364" y="1732991"/>
                </a:lnTo>
                <a:lnTo>
                  <a:pt x="0" y="1699640"/>
                </a:lnTo>
                <a:close/>
              </a:path>
              <a:path w="151130" h="1850389">
                <a:moveTo>
                  <a:pt x="50364" y="1732991"/>
                </a:moveTo>
                <a:lnTo>
                  <a:pt x="50418" y="1749805"/>
                </a:lnTo>
                <a:lnTo>
                  <a:pt x="75564" y="1749678"/>
                </a:lnTo>
                <a:lnTo>
                  <a:pt x="50364" y="1732991"/>
                </a:lnTo>
                <a:close/>
              </a:path>
              <a:path w="151130" h="1850389">
                <a:moveTo>
                  <a:pt x="150875" y="1699133"/>
                </a:moveTo>
                <a:lnTo>
                  <a:pt x="100656" y="1732838"/>
                </a:lnTo>
                <a:lnTo>
                  <a:pt x="100711" y="1749552"/>
                </a:lnTo>
                <a:lnTo>
                  <a:pt x="50418" y="1749805"/>
                </a:lnTo>
                <a:lnTo>
                  <a:pt x="125752" y="1749805"/>
                </a:lnTo>
                <a:lnTo>
                  <a:pt x="150875" y="1699133"/>
                </a:lnTo>
                <a:close/>
              </a:path>
              <a:path w="151130" h="1850389">
                <a:moveTo>
                  <a:pt x="94995" y="0"/>
                </a:moveTo>
                <a:lnTo>
                  <a:pt x="44703" y="253"/>
                </a:lnTo>
                <a:lnTo>
                  <a:pt x="50364" y="1732991"/>
                </a:lnTo>
                <a:lnTo>
                  <a:pt x="75564" y="1749678"/>
                </a:lnTo>
                <a:lnTo>
                  <a:pt x="100656" y="1732838"/>
                </a:lnTo>
                <a:lnTo>
                  <a:pt x="94995" y="0"/>
                </a:lnTo>
                <a:close/>
              </a:path>
              <a:path w="151130" h="1850389">
                <a:moveTo>
                  <a:pt x="100656" y="1732838"/>
                </a:moveTo>
                <a:lnTo>
                  <a:pt x="75564" y="1749678"/>
                </a:lnTo>
                <a:lnTo>
                  <a:pt x="100711" y="1749552"/>
                </a:lnTo>
                <a:lnTo>
                  <a:pt x="100656" y="173283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64726" y="5356986"/>
            <a:ext cx="3423920" cy="427990"/>
          </a:xfrm>
          <a:custGeom>
            <a:avLst/>
            <a:gdLst/>
            <a:ahLst/>
            <a:cxnLst/>
            <a:rect l="l" t="t" r="r" b="b"/>
            <a:pathLst>
              <a:path w="3423920" h="427989">
                <a:moveTo>
                  <a:pt x="3304679" y="46751"/>
                </a:moveTo>
                <a:lnTo>
                  <a:pt x="0" y="377951"/>
                </a:lnTo>
                <a:lnTo>
                  <a:pt x="5079" y="427989"/>
                </a:lnTo>
                <a:lnTo>
                  <a:pt x="3309648" y="96800"/>
                </a:lnTo>
                <a:lnTo>
                  <a:pt x="3323844" y="70103"/>
                </a:lnTo>
                <a:lnTo>
                  <a:pt x="3304679" y="46751"/>
                </a:lnTo>
                <a:close/>
              </a:path>
              <a:path w="3423920" h="427989">
                <a:moveTo>
                  <a:pt x="3384601" y="45085"/>
                </a:moveTo>
                <a:lnTo>
                  <a:pt x="3321304" y="45085"/>
                </a:lnTo>
                <a:lnTo>
                  <a:pt x="3326383" y="95123"/>
                </a:lnTo>
                <a:lnTo>
                  <a:pt x="3309648" y="96800"/>
                </a:lnTo>
                <a:lnTo>
                  <a:pt x="3281299" y="150113"/>
                </a:lnTo>
                <a:lnTo>
                  <a:pt x="3423920" y="60071"/>
                </a:lnTo>
                <a:lnTo>
                  <a:pt x="3384601" y="45085"/>
                </a:lnTo>
                <a:close/>
              </a:path>
              <a:path w="3423920" h="427989">
                <a:moveTo>
                  <a:pt x="3323843" y="70103"/>
                </a:moveTo>
                <a:lnTo>
                  <a:pt x="3309648" y="96800"/>
                </a:lnTo>
                <a:lnTo>
                  <a:pt x="3326383" y="95123"/>
                </a:lnTo>
                <a:lnTo>
                  <a:pt x="3323843" y="70103"/>
                </a:lnTo>
                <a:close/>
              </a:path>
              <a:path w="3423920" h="427989">
                <a:moveTo>
                  <a:pt x="3321304" y="45085"/>
                </a:moveTo>
                <a:lnTo>
                  <a:pt x="3304679" y="46751"/>
                </a:lnTo>
                <a:lnTo>
                  <a:pt x="3323844" y="70103"/>
                </a:lnTo>
                <a:lnTo>
                  <a:pt x="3321304" y="45085"/>
                </a:lnTo>
                <a:close/>
              </a:path>
              <a:path w="3423920" h="427989">
                <a:moveTo>
                  <a:pt x="3266313" y="0"/>
                </a:moveTo>
                <a:lnTo>
                  <a:pt x="3304679" y="46751"/>
                </a:lnTo>
                <a:lnTo>
                  <a:pt x="3321304" y="45085"/>
                </a:lnTo>
                <a:lnTo>
                  <a:pt x="3384601" y="45085"/>
                </a:lnTo>
                <a:lnTo>
                  <a:pt x="3266313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422892" y="6743700"/>
            <a:ext cx="3328035" cy="189865"/>
          </a:xfrm>
          <a:custGeom>
            <a:avLst/>
            <a:gdLst/>
            <a:ahLst/>
            <a:cxnLst/>
            <a:rect l="l" t="t" r="r" b="b"/>
            <a:pathLst>
              <a:path w="3328034" h="189865">
                <a:moveTo>
                  <a:pt x="3209631" y="139992"/>
                </a:moveTo>
                <a:lnTo>
                  <a:pt x="3174746" y="189356"/>
                </a:lnTo>
                <a:lnTo>
                  <a:pt x="3279682" y="140462"/>
                </a:lnTo>
                <a:lnTo>
                  <a:pt x="3226434" y="140462"/>
                </a:lnTo>
                <a:lnTo>
                  <a:pt x="3209631" y="139992"/>
                </a:lnTo>
                <a:close/>
              </a:path>
              <a:path w="3328034" h="189865">
                <a:moveTo>
                  <a:pt x="3211023" y="89700"/>
                </a:moveTo>
                <a:lnTo>
                  <a:pt x="3227069" y="115316"/>
                </a:lnTo>
                <a:lnTo>
                  <a:pt x="3209631" y="139992"/>
                </a:lnTo>
                <a:lnTo>
                  <a:pt x="3226434" y="140462"/>
                </a:lnTo>
                <a:lnTo>
                  <a:pt x="3227831" y="90169"/>
                </a:lnTo>
                <a:lnTo>
                  <a:pt x="3211023" y="89700"/>
                </a:lnTo>
                <a:close/>
              </a:path>
              <a:path w="3328034" h="189865">
                <a:moveTo>
                  <a:pt x="3178936" y="38481"/>
                </a:moveTo>
                <a:lnTo>
                  <a:pt x="3211023" y="89700"/>
                </a:lnTo>
                <a:lnTo>
                  <a:pt x="3227831" y="90169"/>
                </a:lnTo>
                <a:lnTo>
                  <a:pt x="3226434" y="140462"/>
                </a:lnTo>
                <a:lnTo>
                  <a:pt x="3279682" y="140462"/>
                </a:lnTo>
                <a:lnTo>
                  <a:pt x="3327654" y="118110"/>
                </a:lnTo>
                <a:lnTo>
                  <a:pt x="3178936" y="38481"/>
                </a:lnTo>
                <a:close/>
              </a:path>
              <a:path w="3328034" h="189865">
                <a:moveTo>
                  <a:pt x="1524" y="0"/>
                </a:moveTo>
                <a:lnTo>
                  <a:pt x="0" y="50292"/>
                </a:lnTo>
                <a:lnTo>
                  <a:pt x="3209631" y="139992"/>
                </a:lnTo>
                <a:lnTo>
                  <a:pt x="3227069" y="115316"/>
                </a:lnTo>
                <a:lnTo>
                  <a:pt x="3211023" y="89700"/>
                </a:lnTo>
                <a:lnTo>
                  <a:pt x="15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81500" y="3645408"/>
            <a:ext cx="2743200" cy="571500"/>
          </a:xfrm>
          <a:custGeom>
            <a:avLst/>
            <a:gdLst/>
            <a:ahLst/>
            <a:cxnLst/>
            <a:rect l="l" t="t" r="r" b="b"/>
            <a:pathLst>
              <a:path w="2743200" h="571500">
                <a:moveTo>
                  <a:pt x="0" y="571500"/>
                </a:moveTo>
                <a:lnTo>
                  <a:pt x="2743200" y="571500"/>
                </a:lnTo>
                <a:lnTo>
                  <a:pt x="27432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15611" y="3537203"/>
            <a:ext cx="1446276" cy="98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4688" y="3537203"/>
            <a:ext cx="1766315" cy="9814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81500" y="4216908"/>
            <a:ext cx="2743200" cy="596265"/>
          </a:xfrm>
          <a:custGeom>
            <a:avLst/>
            <a:gdLst/>
            <a:ahLst/>
            <a:cxnLst/>
            <a:rect l="l" t="t" r="r" b="b"/>
            <a:pathLst>
              <a:path w="2743200" h="596264">
                <a:moveTo>
                  <a:pt x="0" y="595884"/>
                </a:moveTo>
                <a:lnTo>
                  <a:pt x="2743200" y="595884"/>
                </a:lnTo>
                <a:lnTo>
                  <a:pt x="2743200" y="0"/>
                </a:lnTo>
                <a:lnTo>
                  <a:pt x="0" y="0"/>
                </a:lnTo>
                <a:lnTo>
                  <a:pt x="0" y="5958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15611" y="4108703"/>
            <a:ext cx="1446276" cy="981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04688" y="4108703"/>
            <a:ext cx="1517904" cy="9814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77866" y="3627856"/>
            <a:ext cx="2198370" cy="1161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100"/>
              </a:lnSpc>
            </a:pPr>
            <a:r>
              <a:rPr sz="35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5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'Hello'  </a:t>
            </a:r>
            <a:r>
              <a:rPr sz="35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500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'Fun'</a:t>
            </a:r>
            <a:endParaRPr sz="3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62000" y="5093208"/>
            <a:ext cx="2743200" cy="596265"/>
          </a:xfrm>
          <a:custGeom>
            <a:avLst/>
            <a:gdLst/>
            <a:ahLst/>
            <a:cxnLst/>
            <a:rect l="l" t="t" r="r" b="b"/>
            <a:pathLst>
              <a:path w="2743200" h="596264">
                <a:moveTo>
                  <a:pt x="0" y="595884"/>
                </a:moveTo>
                <a:lnTo>
                  <a:pt x="2743200" y="595884"/>
                </a:lnTo>
                <a:lnTo>
                  <a:pt x="2743200" y="0"/>
                </a:lnTo>
                <a:lnTo>
                  <a:pt x="0" y="0"/>
                </a:lnTo>
                <a:lnTo>
                  <a:pt x="0" y="5958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42060" y="4985003"/>
            <a:ext cx="1816607" cy="981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62000" y="5093208"/>
            <a:ext cx="2743200" cy="59626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54380">
              <a:lnSpc>
                <a:spcPct val="100000"/>
              </a:lnSpc>
              <a:spcBef>
                <a:spcPts val="160"/>
              </a:spcBef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hello()</a:t>
            </a:r>
            <a:endParaRPr sz="35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50669" y="5713603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30" h="567689">
                <a:moveTo>
                  <a:pt x="0" y="418592"/>
                </a:moveTo>
                <a:lnTo>
                  <a:pt x="79120" y="567563"/>
                </a:lnTo>
                <a:lnTo>
                  <a:pt x="126102" y="467614"/>
                </a:lnTo>
                <a:lnTo>
                  <a:pt x="51562" y="467614"/>
                </a:lnTo>
                <a:lnTo>
                  <a:pt x="51155" y="450860"/>
                </a:lnTo>
                <a:lnTo>
                  <a:pt x="0" y="418592"/>
                </a:lnTo>
                <a:close/>
              </a:path>
              <a:path w="151130" h="567689">
                <a:moveTo>
                  <a:pt x="51155" y="450860"/>
                </a:moveTo>
                <a:lnTo>
                  <a:pt x="51562" y="467614"/>
                </a:lnTo>
                <a:lnTo>
                  <a:pt x="76707" y="466979"/>
                </a:lnTo>
                <a:lnTo>
                  <a:pt x="51155" y="450860"/>
                </a:lnTo>
                <a:close/>
              </a:path>
              <a:path w="151130" h="567689">
                <a:moveTo>
                  <a:pt x="150875" y="414909"/>
                </a:moveTo>
                <a:lnTo>
                  <a:pt x="101448" y="449609"/>
                </a:lnTo>
                <a:lnTo>
                  <a:pt x="101854" y="466344"/>
                </a:lnTo>
                <a:lnTo>
                  <a:pt x="51562" y="467614"/>
                </a:lnTo>
                <a:lnTo>
                  <a:pt x="126102" y="467614"/>
                </a:lnTo>
                <a:lnTo>
                  <a:pt x="150875" y="414909"/>
                </a:lnTo>
                <a:close/>
              </a:path>
              <a:path w="151130" h="567689">
                <a:moveTo>
                  <a:pt x="90550" y="0"/>
                </a:moveTo>
                <a:lnTo>
                  <a:pt x="40258" y="1270"/>
                </a:lnTo>
                <a:lnTo>
                  <a:pt x="51155" y="450860"/>
                </a:lnTo>
                <a:lnTo>
                  <a:pt x="76707" y="466979"/>
                </a:lnTo>
                <a:lnTo>
                  <a:pt x="101448" y="449609"/>
                </a:lnTo>
                <a:lnTo>
                  <a:pt x="90550" y="0"/>
                </a:lnTo>
                <a:close/>
              </a:path>
              <a:path w="151130" h="567689">
                <a:moveTo>
                  <a:pt x="101448" y="449609"/>
                </a:moveTo>
                <a:lnTo>
                  <a:pt x="76707" y="466979"/>
                </a:lnTo>
                <a:lnTo>
                  <a:pt x="101854" y="466344"/>
                </a:lnTo>
                <a:lnTo>
                  <a:pt x="101448" y="4496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2000" y="6222491"/>
            <a:ext cx="2743200" cy="597535"/>
          </a:xfrm>
          <a:custGeom>
            <a:avLst/>
            <a:gdLst/>
            <a:ahLst/>
            <a:cxnLst/>
            <a:rect l="l" t="t" r="r" b="b"/>
            <a:pathLst>
              <a:path w="2743200" h="597534">
                <a:moveTo>
                  <a:pt x="0" y="597407"/>
                </a:moveTo>
                <a:lnTo>
                  <a:pt x="2743200" y="597407"/>
                </a:lnTo>
                <a:lnTo>
                  <a:pt x="2743200" y="0"/>
                </a:lnTo>
                <a:lnTo>
                  <a:pt x="0" y="0"/>
                </a:lnTo>
                <a:lnTo>
                  <a:pt x="0" y="59740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3627" y="6118859"/>
            <a:ext cx="1446275" cy="9829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22704" y="6091428"/>
            <a:ext cx="804671" cy="9829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45207" y="6118859"/>
            <a:ext cx="1199388" cy="982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2427" y="6091428"/>
            <a:ext cx="804672" cy="9829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095247" y="6248654"/>
            <a:ext cx="2077720" cy="551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5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5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FFFFFF"/>
                </a:solidFill>
                <a:latin typeface="MS PGothic"/>
                <a:cs typeface="MS PGothic"/>
              </a:rPr>
              <a:t>“</a:t>
            </a:r>
            <a:r>
              <a:rPr sz="3500" spc="-5" dirty="0">
                <a:solidFill>
                  <a:srgbClr val="FFFFFF"/>
                </a:solidFill>
                <a:latin typeface="Arial"/>
                <a:cs typeface="Arial"/>
              </a:rPr>
              <a:t>Zip</a:t>
            </a:r>
            <a:r>
              <a:rPr sz="3500" spc="-5" dirty="0">
                <a:solidFill>
                  <a:srgbClr val="FFFFFF"/>
                </a:solidFill>
                <a:latin typeface="MS PGothic"/>
                <a:cs typeface="MS PGothic"/>
              </a:rPr>
              <a:t>”</a:t>
            </a:r>
            <a:endParaRPr sz="3500">
              <a:latin typeface="MS PGothic"/>
              <a:cs typeface="MS P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07359" y="3792473"/>
            <a:ext cx="831215" cy="1334770"/>
          </a:xfrm>
          <a:custGeom>
            <a:avLst/>
            <a:gdLst/>
            <a:ahLst/>
            <a:cxnLst/>
            <a:rect l="l" t="t" r="r" b="b"/>
            <a:pathLst>
              <a:path w="831214" h="1334770">
                <a:moveTo>
                  <a:pt x="778091" y="85726"/>
                </a:moveTo>
                <a:lnTo>
                  <a:pt x="748057" y="86905"/>
                </a:lnTo>
                <a:lnTo>
                  <a:pt x="0" y="1308227"/>
                </a:lnTo>
                <a:lnTo>
                  <a:pt x="42925" y="1334389"/>
                </a:lnTo>
                <a:lnTo>
                  <a:pt x="790851" y="113204"/>
                </a:lnTo>
                <a:lnTo>
                  <a:pt x="778144" y="85759"/>
                </a:lnTo>
                <a:close/>
              </a:path>
              <a:path w="831214" h="1334770">
                <a:moveTo>
                  <a:pt x="823320" y="85725"/>
                </a:moveTo>
                <a:lnTo>
                  <a:pt x="778128" y="85725"/>
                </a:lnTo>
                <a:lnTo>
                  <a:pt x="799591" y="98933"/>
                </a:lnTo>
                <a:lnTo>
                  <a:pt x="790851" y="113204"/>
                </a:lnTo>
                <a:lnTo>
                  <a:pt x="816228" y="168021"/>
                </a:lnTo>
                <a:lnTo>
                  <a:pt x="823320" y="85725"/>
                </a:lnTo>
                <a:close/>
              </a:path>
              <a:path w="831214" h="1334770">
                <a:moveTo>
                  <a:pt x="778144" y="85759"/>
                </a:moveTo>
                <a:lnTo>
                  <a:pt x="790851" y="113204"/>
                </a:lnTo>
                <a:lnTo>
                  <a:pt x="799591" y="98933"/>
                </a:lnTo>
                <a:lnTo>
                  <a:pt x="778144" y="85759"/>
                </a:lnTo>
                <a:close/>
              </a:path>
              <a:path w="831214" h="1334770">
                <a:moveTo>
                  <a:pt x="830706" y="0"/>
                </a:moveTo>
                <a:lnTo>
                  <a:pt x="687577" y="89280"/>
                </a:lnTo>
                <a:lnTo>
                  <a:pt x="748057" y="86905"/>
                </a:lnTo>
                <a:lnTo>
                  <a:pt x="756792" y="72643"/>
                </a:lnTo>
                <a:lnTo>
                  <a:pt x="824447" y="72643"/>
                </a:lnTo>
                <a:lnTo>
                  <a:pt x="830706" y="0"/>
                </a:lnTo>
                <a:close/>
              </a:path>
              <a:path w="831214" h="1334770">
                <a:moveTo>
                  <a:pt x="756792" y="72643"/>
                </a:moveTo>
                <a:lnTo>
                  <a:pt x="748057" y="86905"/>
                </a:lnTo>
                <a:lnTo>
                  <a:pt x="778091" y="85726"/>
                </a:lnTo>
                <a:lnTo>
                  <a:pt x="756792" y="72643"/>
                </a:lnTo>
                <a:close/>
              </a:path>
              <a:path w="831214" h="1334770">
                <a:moveTo>
                  <a:pt x="824447" y="72643"/>
                </a:moveTo>
                <a:lnTo>
                  <a:pt x="756792" y="72643"/>
                </a:lnTo>
                <a:lnTo>
                  <a:pt x="778091" y="85726"/>
                </a:lnTo>
                <a:lnTo>
                  <a:pt x="823320" y="85725"/>
                </a:lnTo>
                <a:lnTo>
                  <a:pt x="824447" y="7264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59302" y="4810252"/>
            <a:ext cx="2111375" cy="927100"/>
          </a:xfrm>
          <a:custGeom>
            <a:avLst/>
            <a:gdLst/>
            <a:ahLst/>
            <a:cxnLst/>
            <a:rect l="l" t="t" r="r" b="b"/>
            <a:pathLst>
              <a:path w="2111375" h="927100">
                <a:moveTo>
                  <a:pt x="109347" y="787781"/>
                </a:moveTo>
                <a:lnTo>
                  <a:pt x="0" y="916177"/>
                </a:lnTo>
                <a:lnTo>
                  <a:pt x="168401" y="926592"/>
                </a:lnTo>
                <a:lnTo>
                  <a:pt x="127784" y="899922"/>
                </a:lnTo>
                <a:lnTo>
                  <a:pt x="102362" y="899922"/>
                </a:lnTo>
                <a:lnTo>
                  <a:pt x="82676" y="853694"/>
                </a:lnTo>
                <a:lnTo>
                  <a:pt x="98175" y="847108"/>
                </a:lnTo>
                <a:lnTo>
                  <a:pt x="109347" y="787781"/>
                </a:lnTo>
                <a:close/>
              </a:path>
              <a:path w="2111375" h="927100">
                <a:moveTo>
                  <a:pt x="98175" y="847108"/>
                </a:moveTo>
                <a:lnTo>
                  <a:pt x="82676" y="853694"/>
                </a:lnTo>
                <a:lnTo>
                  <a:pt x="102362" y="899922"/>
                </a:lnTo>
                <a:lnTo>
                  <a:pt x="117796" y="893363"/>
                </a:lnTo>
                <a:lnTo>
                  <a:pt x="92583" y="876808"/>
                </a:lnTo>
                <a:lnTo>
                  <a:pt x="98175" y="847108"/>
                </a:lnTo>
                <a:close/>
              </a:path>
              <a:path w="2111375" h="927100">
                <a:moveTo>
                  <a:pt x="117796" y="893363"/>
                </a:moveTo>
                <a:lnTo>
                  <a:pt x="102362" y="899922"/>
                </a:lnTo>
                <a:lnTo>
                  <a:pt x="127784" y="899922"/>
                </a:lnTo>
                <a:lnTo>
                  <a:pt x="117796" y="893363"/>
                </a:lnTo>
                <a:close/>
              </a:path>
              <a:path w="2111375" h="927100">
                <a:moveTo>
                  <a:pt x="2091817" y="0"/>
                </a:moveTo>
                <a:lnTo>
                  <a:pt x="98175" y="847108"/>
                </a:lnTo>
                <a:lnTo>
                  <a:pt x="92583" y="876808"/>
                </a:lnTo>
                <a:lnTo>
                  <a:pt x="117796" y="893363"/>
                </a:lnTo>
                <a:lnTo>
                  <a:pt x="2111375" y="46227"/>
                </a:lnTo>
                <a:lnTo>
                  <a:pt x="2091817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63188" y="3009900"/>
            <a:ext cx="1088390" cy="600075"/>
          </a:xfrm>
          <a:custGeom>
            <a:avLst/>
            <a:gdLst/>
            <a:ahLst/>
            <a:cxnLst/>
            <a:rect l="l" t="t" r="r" b="b"/>
            <a:pathLst>
              <a:path w="1088389" h="600075">
                <a:moveTo>
                  <a:pt x="972539" y="566307"/>
                </a:moveTo>
                <a:lnTo>
                  <a:pt x="919226" y="594740"/>
                </a:lnTo>
                <a:lnTo>
                  <a:pt x="1087882" y="599694"/>
                </a:lnTo>
                <a:lnTo>
                  <a:pt x="1069949" y="574294"/>
                </a:lnTo>
                <a:lnTo>
                  <a:pt x="987425" y="574294"/>
                </a:lnTo>
                <a:lnTo>
                  <a:pt x="972539" y="566307"/>
                </a:lnTo>
                <a:close/>
              </a:path>
              <a:path w="1088389" h="600075">
                <a:moveTo>
                  <a:pt x="996358" y="522021"/>
                </a:moveTo>
                <a:lnTo>
                  <a:pt x="999236" y="552069"/>
                </a:lnTo>
                <a:lnTo>
                  <a:pt x="972539" y="566307"/>
                </a:lnTo>
                <a:lnTo>
                  <a:pt x="987425" y="574294"/>
                </a:lnTo>
                <a:lnTo>
                  <a:pt x="1011174" y="529971"/>
                </a:lnTo>
                <a:lnTo>
                  <a:pt x="996358" y="522021"/>
                </a:lnTo>
                <a:close/>
              </a:path>
              <a:path w="1088389" h="600075">
                <a:moveTo>
                  <a:pt x="990600" y="461899"/>
                </a:moveTo>
                <a:lnTo>
                  <a:pt x="996358" y="522021"/>
                </a:lnTo>
                <a:lnTo>
                  <a:pt x="1011174" y="529971"/>
                </a:lnTo>
                <a:lnTo>
                  <a:pt x="987425" y="574294"/>
                </a:lnTo>
                <a:lnTo>
                  <a:pt x="1069949" y="574294"/>
                </a:lnTo>
                <a:lnTo>
                  <a:pt x="990600" y="461899"/>
                </a:lnTo>
                <a:close/>
              </a:path>
              <a:path w="1088389" h="600075">
                <a:moveTo>
                  <a:pt x="833882" y="434848"/>
                </a:moveTo>
                <a:lnTo>
                  <a:pt x="810133" y="479171"/>
                </a:lnTo>
                <a:lnTo>
                  <a:pt x="972539" y="566307"/>
                </a:lnTo>
                <a:lnTo>
                  <a:pt x="999236" y="552069"/>
                </a:lnTo>
                <a:lnTo>
                  <a:pt x="996358" y="522021"/>
                </a:lnTo>
                <a:lnTo>
                  <a:pt x="833882" y="434848"/>
                </a:lnTo>
                <a:close/>
              </a:path>
              <a:path w="1088389" h="600075">
                <a:moveTo>
                  <a:pt x="523748" y="268350"/>
                </a:moveTo>
                <a:lnTo>
                  <a:pt x="499999" y="312674"/>
                </a:lnTo>
                <a:lnTo>
                  <a:pt x="677163" y="407797"/>
                </a:lnTo>
                <a:lnTo>
                  <a:pt x="701039" y="363474"/>
                </a:lnTo>
                <a:lnTo>
                  <a:pt x="523748" y="268350"/>
                </a:lnTo>
                <a:close/>
              </a:path>
              <a:path w="1088389" h="600075">
                <a:moveTo>
                  <a:pt x="213613" y="101853"/>
                </a:moveTo>
                <a:lnTo>
                  <a:pt x="189737" y="146050"/>
                </a:lnTo>
                <a:lnTo>
                  <a:pt x="367029" y="241300"/>
                </a:lnTo>
                <a:lnTo>
                  <a:pt x="390778" y="196976"/>
                </a:lnTo>
                <a:lnTo>
                  <a:pt x="213613" y="101853"/>
                </a:lnTo>
                <a:close/>
              </a:path>
              <a:path w="1088389" h="600075">
                <a:moveTo>
                  <a:pt x="23875" y="0"/>
                </a:moveTo>
                <a:lnTo>
                  <a:pt x="0" y="44196"/>
                </a:lnTo>
                <a:lnTo>
                  <a:pt x="56896" y="74802"/>
                </a:lnTo>
                <a:lnTo>
                  <a:pt x="80645" y="30479"/>
                </a:lnTo>
                <a:lnTo>
                  <a:pt x="23875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604897" y="8196681"/>
            <a:ext cx="11026140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89700" algn="l"/>
              </a:tabLst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These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reusable pieces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code	are called</a:t>
            </a:r>
            <a:r>
              <a:rPr sz="3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MS PGothic"/>
                <a:cs typeface="MS PGothic"/>
              </a:rPr>
              <a:t>“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functions</a:t>
            </a:r>
            <a:r>
              <a:rPr sz="3600" dirty="0">
                <a:solidFill>
                  <a:srgbClr val="FFFFFF"/>
                </a:solidFill>
                <a:latin typeface="MS PGothic"/>
                <a:cs typeface="MS PGothic"/>
              </a:rPr>
              <a:t>”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31104" y="3022346"/>
            <a:ext cx="142430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hel</a:t>
            </a:r>
            <a:r>
              <a:rPr sz="3600" spc="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o():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62000" y="7303007"/>
            <a:ext cx="2743200" cy="596265"/>
          </a:xfrm>
          <a:custGeom>
            <a:avLst/>
            <a:gdLst/>
            <a:ahLst/>
            <a:cxnLst/>
            <a:rect l="l" t="t" r="r" b="b"/>
            <a:pathLst>
              <a:path w="2743200" h="596265">
                <a:moveTo>
                  <a:pt x="0" y="595884"/>
                </a:moveTo>
                <a:lnTo>
                  <a:pt x="2743200" y="595884"/>
                </a:lnTo>
                <a:lnTo>
                  <a:pt x="2743200" y="0"/>
                </a:lnTo>
                <a:lnTo>
                  <a:pt x="0" y="0"/>
                </a:lnTo>
                <a:lnTo>
                  <a:pt x="0" y="59588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42060" y="7194804"/>
            <a:ext cx="1816607" cy="981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62000" y="7303007"/>
            <a:ext cx="2743200" cy="59626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754380">
              <a:lnSpc>
                <a:spcPct val="100000"/>
              </a:lnSpc>
              <a:spcBef>
                <a:spcPts val="165"/>
              </a:spcBef>
            </a:pPr>
            <a:r>
              <a:rPr sz="3500" dirty="0">
                <a:solidFill>
                  <a:srgbClr val="FFFFFF"/>
                </a:solidFill>
                <a:latin typeface="Arial"/>
                <a:cs typeface="Arial"/>
              </a:rPr>
              <a:t>hello()</a:t>
            </a:r>
            <a:endParaRPr sz="35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50669" y="6730110"/>
            <a:ext cx="151130" cy="567690"/>
          </a:xfrm>
          <a:custGeom>
            <a:avLst/>
            <a:gdLst/>
            <a:ahLst/>
            <a:cxnLst/>
            <a:rect l="l" t="t" r="r" b="b"/>
            <a:pathLst>
              <a:path w="151130" h="567690">
                <a:moveTo>
                  <a:pt x="0" y="418591"/>
                </a:moveTo>
                <a:lnTo>
                  <a:pt x="79120" y="567562"/>
                </a:lnTo>
                <a:lnTo>
                  <a:pt x="126102" y="467613"/>
                </a:lnTo>
                <a:lnTo>
                  <a:pt x="51562" y="467613"/>
                </a:lnTo>
                <a:lnTo>
                  <a:pt x="51155" y="450860"/>
                </a:lnTo>
                <a:lnTo>
                  <a:pt x="0" y="418591"/>
                </a:lnTo>
                <a:close/>
              </a:path>
              <a:path w="151130" h="567690">
                <a:moveTo>
                  <a:pt x="51155" y="450860"/>
                </a:moveTo>
                <a:lnTo>
                  <a:pt x="51562" y="467613"/>
                </a:lnTo>
                <a:lnTo>
                  <a:pt x="76707" y="466978"/>
                </a:lnTo>
                <a:lnTo>
                  <a:pt x="51155" y="450860"/>
                </a:lnTo>
                <a:close/>
              </a:path>
              <a:path w="151130" h="567690">
                <a:moveTo>
                  <a:pt x="150875" y="414908"/>
                </a:moveTo>
                <a:lnTo>
                  <a:pt x="101448" y="449609"/>
                </a:lnTo>
                <a:lnTo>
                  <a:pt x="101854" y="466343"/>
                </a:lnTo>
                <a:lnTo>
                  <a:pt x="51562" y="467613"/>
                </a:lnTo>
                <a:lnTo>
                  <a:pt x="126102" y="467613"/>
                </a:lnTo>
                <a:lnTo>
                  <a:pt x="150875" y="414908"/>
                </a:lnTo>
                <a:close/>
              </a:path>
              <a:path w="151130" h="567690">
                <a:moveTo>
                  <a:pt x="90550" y="0"/>
                </a:moveTo>
                <a:lnTo>
                  <a:pt x="40258" y="1269"/>
                </a:lnTo>
                <a:lnTo>
                  <a:pt x="51155" y="450860"/>
                </a:lnTo>
                <a:lnTo>
                  <a:pt x="76707" y="466978"/>
                </a:lnTo>
                <a:lnTo>
                  <a:pt x="101448" y="449609"/>
                </a:lnTo>
                <a:lnTo>
                  <a:pt x="90550" y="0"/>
                </a:lnTo>
                <a:close/>
              </a:path>
              <a:path w="151130" h="567690">
                <a:moveTo>
                  <a:pt x="101448" y="449609"/>
                </a:moveTo>
                <a:lnTo>
                  <a:pt x="76707" y="466978"/>
                </a:lnTo>
                <a:lnTo>
                  <a:pt x="101854" y="466343"/>
                </a:lnTo>
                <a:lnTo>
                  <a:pt x="101448" y="4496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2495" y="785241"/>
            <a:ext cx="1187704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9A9A9A"/>
                </a:solidFill>
              </a:rPr>
              <a:t>Void </a:t>
            </a:r>
            <a:r>
              <a:rPr sz="7600" spc="-5" dirty="0">
                <a:solidFill>
                  <a:srgbClr val="FFFFFF"/>
                </a:solidFill>
              </a:rPr>
              <a:t>(non-fruitful)</a:t>
            </a:r>
            <a:r>
              <a:rPr sz="7600" spc="-10" dirty="0">
                <a:solidFill>
                  <a:srgbClr val="FFFFFF"/>
                </a:solidFill>
              </a:rPr>
              <a:t> </a:t>
            </a:r>
            <a:r>
              <a:rPr sz="7600" spc="-5" dirty="0">
                <a:solidFill>
                  <a:srgbClr val="FFFFFF"/>
                </a:solidFill>
              </a:rPr>
              <a:t>Functions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4175759"/>
            <a:ext cx="13280390" cy="255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If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function does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return a value,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called 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"</a:t>
            </a:r>
            <a:r>
              <a:rPr sz="3600" dirty="0">
                <a:solidFill>
                  <a:srgbClr val="9A9A9A"/>
                </a:solidFill>
                <a:latin typeface="Arial"/>
                <a:cs typeface="Arial"/>
              </a:rPr>
              <a:t>void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"</a:t>
            </a:r>
            <a:r>
              <a:rPr sz="36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Functions, which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return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values are called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"fruitful"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functions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0"/>
              </a:spcBef>
            </a:pPr>
            <a:r>
              <a:rPr sz="3600" dirty="0">
                <a:solidFill>
                  <a:srgbClr val="9A9A9A"/>
                </a:solidFill>
                <a:latin typeface="Arial"/>
                <a:cs typeface="Arial"/>
              </a:rPr>
              <a:t>-- </a:t>
            </a:r>
            <a:r>
              <a:rPr sz="3600" spc="-5" dirty="0">
                <a:solidFill>
                  <a:srgbClr val="9A9A9A"/>
                </a:solidFill>
                <a:latin typeface="Arial"/>
                <a:cs typeface="Arial"/>
              </a:rPr>
              <a:t>Void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functions are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"not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fruitful"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1183" y="785241"/>
            <a:ext cx="1306068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00FF00"/>
                </a:solidFill>
              </a:rPr>
              <a:t>To function or not to</a:t>
            </a:r>
            <a:r>
              <a:rPr sz="7600" spc="35" dirty="0">
                <a:solidFill>
                  <a:srgbClr val="00FF00"/>
                </a:solidFill>
              </a:rPr>
              <a:t> </a:t>
            </a:r>
            <a:r>
              <a:rPr sz="7600" spc="-5" dirty="0">
                <a:solidFill>
                  <a:srgbClr val="00FF00"/>
                </a:solidFill>
              </a:rPr>
              <a:t>function...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2855976"/>
            <a:ext cx="13642975" cy="519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Organize your code into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“paragraphs” -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capture a complete</a:t>
            </a:r>
            <a:r>
              <a:rPr sz="36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thought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and “name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it”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9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Don’t repeat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yourself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work once and then reuse</a:t>
            </a:r>
            <a:r>
              <a:rPr sz="3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If something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gets too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long or complex, break up logical chunks</a:t>
            </a:r>
            <a:r>
              <a:rPr sz="36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put those chunks in</a:t>
            </a:r>
            <a:r>
              <a:rPr sz="3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0"/>
              </a:spcBef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Make 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library of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common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stuff that you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do over and over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 perhaps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share this with your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friends...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4319" y="370585"/>
            <a:ext cx="1877695" cy="59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dirty="0">
                <a:solidFill>
                  <a:srgbClr val="00FF00"/>
                </a:solidFill>
              </a:rPr>
              <a:t>Exercise</a:t>
            </a:r>
            <a:endParaRPr sz="3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0395" marR="1496060">
              <a:lnSpc>
                <a:spcPct val="100000"/>
              </a:lnSpc>
              <a:tabLst>
                <a:tab pos="2961640" algn="l"/>
              </a:tabLst>
            </a:pPr>
            <a:r>
              <a:rPr dirty="0"/>
              <a:t>Rewrite your </a:t>
            </a:r>
            <a:r>
              <a:rPr spc="-5" dirty="0"/>
              <a:t>pay computation </a:t>
            </a:r>
            <a:r>
              <a:rPr dirty="0"/>
              <a:t>with </a:t>
            </a:r>
            <a:r>
              <a:rPr spc="-5" dirty="0"/>
              <a:t>time-and-a-  </a:t>
            </a:r>
            <a:r>
              <a:rPr dirty="0"/>
              <a:t>half for overtime and create a function called  </a:t>
            </a:r>
            <a:r>
              <a:rPr dirty="0">
                <a:solidFill>
                  <a:srgbClr val="00FF00"/>
                </a:solidFill>
              </a:rPr>
              <a:t>computepay </a:t>
            </a:r>
            <a:r>
              <a:rPr dirty="0"/>
              <a:t>which </a:t>
            </a:r>
            <a:r>
              <a:rPr spc="-5" dirty="0"/>
              <a:t>takes </a:t>
            </a:r>
            <a:r>
              <a:rPr dirty="0"/>
              <a:t>two parameters (</a:t>
            </a:r>
            <a:r>
              <a:rPr spc="-140" dirty="0"/>
              <a:t> </a:t>
            </a:r>
            <a:r>
              <a:rPr spc="-5" dirty="0"/>
              <a:t>hours  </a:t>
            </a:r>
            <a:r>
              <a:rPr dirty="0"/>
              <a:t>and	rate).</a:t>
            </a:r>
          </a:p>
          <a:p>
            <a:pPr marL="1890395">
              <a:lnSpc>
                <a:spcPct val="100000"/>
              </a:lnSpc>
            </a:pPr>
            <a:r>
              <a:rPr spc="-5" dirty="0"/>
              <a:t>Enter Hours:</a:t>
            </a:r>
            <a:r>
              <a:rPr spc="-65" dirty="0"/>
              <a:t> </a:t>
            </a:r>
            <a:r>
              <a:rPr spc="-5" dirty="0">
                <a:solidFill>
                  <a:srgbClr val="FFFF00"/>
                </a:solidFill>
              </a:rPr>
              <a:t>45</a:t>
            </a:r>
          </a:p>
          <a:p>
            <a:pPr marL="1890395">
              <a:lnSpc>
                <a:spcPct val="100000"/>
              </a:lnSpc>
            </a:pPr>
            <a:r>
              <a:rPr spc="-5" dirty="0"/>
              <a:t>Enter Rate:</a:t>
            </a:r>
            <a:r>
              <a:rPr spc="-75" dirty="0"/>
              <a:t> </a:t>
            </a:r>
            <a:r>
              <a:rPr dirty="0">
                <a:solidFill>
                  <a:srgbClr val="FFFF00"/>
                </a:solidFill>
              </a:rPr>
              <a:t>5.15</a:t>
            </a:r>
          </a:p>
          <a:p>
            <a:pPr marL="1890395">
              <a:lnSpc>
                <a:spcPct val="100000"/>
              </a:lnSpc>
            </a:pPr>
            <a:r>
              <a:rPr dirty="0"/>
              <a:t>Pay:</a:t>
            </a:r>
            <a:r>
              <a:rPr spc="-110" dirty="0"/>
              <a:t> </a:t>
            </a:r>
            <a:r>
              <a:rPr dirty="0"/>
              <a:t>281.00</a:t>
            </a:r>
          </a:p>
          <a:p>
            <a:pPr marL="1877695">
              <a:lnSpc>
                <a:spcPct val="100000"/>
              </a:lnSpc>
              <a:spcBef>
                <a:spcPts val="45"/>
              </a:spcBef>
            </a:pPr>
            <a:endParaRPr sz="4100">
              <a:latin typeface="Times New Roman"/>
              <a:cs typeface="Times New Roman"/>
            </a:endParaRPr>
          </a:p>
          <a:p>
            <a:pPr marL="8118475">
              <a:lnSpc>
                <a:spcPct val="100000"/>
              </a:lnSpc>
            </a:pPr>
            <a:r>
              <a:rPr dirty="0"/>
              <a:t>281.00= </a:t>
            </a:r>
            <a:r>
              <a:rPr spc="-5" dirty="0"/>
              <a:t>40 </a:t>
            </a:r>
            <a:r>
              <a:rPr dirty="0"/>
              <a:t>* 5.15 + 5 *</a:t>
            </a:r>
            <a:r>
              <a:rPr spc="-95" dirty="0"/>
              <a:t> </a:t>
            </a:r>
            <a:r>
              <a:rPr dirty="0"/>
              <a:t>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0357" y="785241"/>
            <a:ext cx="748284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FFFF"/>
                </a:solidFill>
              </a:rPr>
              <a:t>Python</a:t>
            </a:r>
            <a:r>
              <a:rPr sz="7600" spc="-35" dirty="0">
                <a:solidFill>
                  <a:srgbClr val="FFFFFF"/>
                </a:solidFill>
              </a:rPr>
              <a:t> </a:t>
            </a:r>
            <a:r>
              <a:rPr sz="7600" spc="-5" dirty="0">
                <a:solidFill>
                  <a:srgbClr val="00FF00"/>
                </a:solidFill>
              </a:rPr>
              <a:t>Functions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404615"/>
            <a:ext cx="13579475" cy="4326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There are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kinds of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functions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Python</a:t>
            </a:r>
            <a:endParaRPr lang="en-US"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3600" dirty="0">
              <a:solidFill>
                <a:srgbClr val="FF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-- Built-in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functions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which are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provided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Python -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raw_input(),  type(),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float(),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int()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lang="en-US" sz="3600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3600" spc="-5" dirty="0">
              <a:solidFill>
                <a:srgbClr val="00FF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-- Functions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which are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user-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defined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Built-in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function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names treated as “new”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reserved</a:t>
            </a:r>
            <a:r>
              <a:rPr sz="3600" spc="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words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3657" y="785241"/>
            <a:ext cx="801687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</a:rPr>
              <a:t>Function</a:t>
            </a:r>
            <a:r>
              <a:rPr sz="7600" spc="-35" dirty="0">
                <a:solidFill>
                  <a:srgbClr val="FF00FF"/>
                </a:solidFill>
              </a:rPr>
              <a:t> </a:t>
            </a:r>
            <a:r>
              <a:rPr sz="7600" spc="-5" dirty="0">
                <a:solidFill>
                  <a:srgbClr val="FF00FF"/>
                </a:solidFill>
              </a:rPr>
              <a:t>Definition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627120"/>
            <a:ext cx="13667740" cy="3650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756535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Python,	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function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reusable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code,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takes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arguments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(s)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as input does some computation and then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returns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result(s)</a:t>
            </a:r>
            <a:endParaRPr sz="3600" dirty="0">
              <a:latin typeface="Arial"/>
              <a:cs typeface="Arial"/>
            </a:endParaRPr>
          </a:p>
          <a:p>
            <a:pPr marL="710565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Define a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function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using the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def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reserved</a:t>
            </a:r>
            <a:r>
              <a:rPr sz="36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word</a:t>
            </a:r>
            <a:endParaRPr sz="3600" dirty="0">
              <a:latin typeface="Arial"/>
              <a:cs typeface="Arial"/>
            </a:endParaRPr>
          </a:p>
          <a:p>
            <a:pPr marL="12700" marR="2076450" indent="697865">
              <a:lnSpc>
                <a:spcPct val="100000"/>
              </a:lnSpc>
              <a:spcBef>
                <a:spcPts val="35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Call/invoke the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function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by using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 name,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parenthesis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arguments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 an</a:t>
            </a:r>
            <a:r>
              <a:rPr sz="3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expression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402" y="596138"/>
            <a:ext cx="2009139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</a:rPr>
              <a:t>Argument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455670" y="1677161"/>
            <a:ext cx="4800600" cy="990600"/>
          </a:xfrm>
          <a:custGeom>
            <a:avLst/>
            <a:gdLst/>
            <a:ahLst/>
            <a:cxnLst/>
            <a:rect l="l" t="t" r="r" b="b"/>
            <a:pathLst>
              <a:path w="4800600" h="990600">
                <a:moveTo>
                  <a:pt x="0" y="990600"/>
                </a:moveTo>
                <a:lnTo>
                  <a:pt x="4800600" y="990600"/>
                </a:lnTo>
                <a:lnTo>
                  <a:pt x="48006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25908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05828" y="936497"/>
            <a:ext cx="1453515" cy="586740"/>
          </a:xfrm>
          <a:custGeom>
            <a:avLst/>
            <a:gdLst/>
            <a:ahLst/>
            <a:cxnLst/>
            <a:rect l="l" t="t" r="r" b="b"/>
            <a:pathLst>
              <a:path w="1453515" h="586740">
                <a:moveTo>
                  <a:pt x="176022" y="371728"/>
                </a:moveTo>
                <a:lnTo>
                  <a:pt x="0" y="557022"/>
                </a:lnTo>
                <a:lnTo>
                  <a:pt x="253873" y="586740"/>
                </a:lnTo>
                <a:lnTo>
                  <a:pt x="191844" y="541020"/>
                </a:lnTo>
                <a:lnTo>
                  <a:pt x="156210" y="541020"/>
                </a:lnTo>
                <a:lnTo>
                  <a:pt x="130301" y="469392"/>
                </a:lnTo>
                <a:lnTo>
                  <a:pt x="154168" y="460754"/>
                </a:lnTo>
                <a:lnTo>
                  <a:pt x="176022" y="371728"/>
                </a:lnTo>
                <a:close/>
              </a:path>
              <a:path w="1453515" h="586740">
                <a:moveTo>
                  <a:pt x="143255" y="505205"/>
                </a:moveTo>
                <a:lnTo>
                  <a:pt x="156210" y="541020"/>
                </a:lnTo>
                <a:lnTo>
                  <a:pt x="180109" y="532370"/>
                </a:lnTo>
                <a:lnTo>
                  <a:pt x="143255" y="505205"/>
                </a:lnTo>
                <a:close/>
              </a:path>
              <a:path w="1453515" h="586740">
                <a:moveTo>
                  <a:pt x="180109" y="532370"/>
                </a:moveTo>
                <a:lnTo>
                  <a:pt x="156210" y="541020"/>
                </a:lnTo>
                <a:lnTo>
                  <a:pt x="191844" y="541020"/>
                </a:lnTo>
                <a:lnTo>
                  <a:pt x="180109" y="532370"/>
                </a:lnTo>
                <a:close/>
              </a:path>
              <a:path w="1453515" h="586740">
                <a:moveTo>
                  <a:pt x="1427226" y="0"/>
                </a:moveTo>
                <a:lnTo>
                  <a:pt x="154168" y="460754"/>
                </a:lnTo>
                <a:lnTo>
                  <a:pt x="143255" y="505205"/>
                </a:lnTo>
                <a:lnTo>
                  <a:pt x="180109" y="532370"/>
                </a:lnTo>
                <a:lnTo>
                  <a:pt x="1453133" y="71627"/>
                </a:lnTo>
                <a:lnTo>
                  <a:pt x="1427226" y="0"/>
                </a:lnTo>
                <a:close/>
              </a:path>
              <a:path w="1453515" h="586740">
                <a:moveTo>
                  <a:pt x="154168" y="460754"/>
                </a:moveTo>
                <a:lnTo>
                  <a:pt x="130301" y="469392"/>
                </a:lnTo>
                <a:lnTo>
                  <a:pt x="143255" y="505205"/>
                </a:lnTo>
                <a:lnTo>
                  <a:pt x="154168" y="4607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7596" y="3927347"/>
            <a:ext cx="1233805" cy="743585"/>
          </a:xfrm>
          <a:custGeom>
            <a:avLst/>
            <a:gdLst/>
            <a:ahLst/>
            <a:cxnLst/>
            <a:rect l="l" t="t" r="r" b="b"/>
            <a:pathLst>
              <a:path w="1233804" h="743585">
                <a:moveTo>
                  <a:pt x="172702" y="56904"/>
                </a:moveTo>
                <a:lnTo>
                  <a:pt x="131571" y="76962"/>
                </a:lnTo>
                <a:lnTo>
                  <a:pt x="134286" y="122726"/>
                </a:lnTo>
                <a:lnTo>
                  <a:pt x="1195451" y="743076"/>
                </a:lnTo>
                <a:lnTo>
                  <a:pt x="1233804" y="677290"/>
                </a:lnTo>
                <a:lnTo>
                  <a:pt x="172702" y="56904"/>
                </a:lnTo>
                <a:close/>
              </a:path>
              <a:path w="1233804" h="743585">
                <a:moveTo>
                  <a:pt x="0" y="0"/>
                </a:moveTo>
                <a:lnTo>
                  <a:pt x="139700" y="213994"/>
                </a:lnTo>
                <a:lnTo>
                  <a:pt x="134286" y="122726"/>
                </a:lnTo>
                <a:lnTo>
                  <a:pt x="112267" y="109854"/>
                </a:lnTo>
                <a:lnTo>
                  <a:pt x="150749" y="44068"/>
                </a:lnTo>
                <a:lnTo>
                  <a:pt x="199023" y="44068"/>
                </a:lnTo>
                <a:lnTo>
                  <a:pt x="255015" y="16763"/>
                </a:lnTo>
                <a:lnTo>
                  <a:pt x="0" y="0"/>
                </a:lnTo>
                <a:close/>
              </a:path>
              <a:path w="1233804" h="743585">
                <a:moveTo>
                  <a:pt x="150749" y="44068"/>
                </a:moveTo>
                <a:lnTo>
                  <a:pt x="112267" y="109854"/>
                </a:lnTo>
                <a:lnTo>
                  <a:pt x="134286" y="122726"/>
                </a:lnTo>
                <a:lnTo>
                  <a:pt x="131571" y="76962"/>
                </a:lnTo>
                <a:lnTo>
                  <a:pt x="172702" y="56904"/>
                </a:lnTo>
                <a:lnTo>
                  <a:pt x="150749" y="44068"/>
                </a:lnTo>
                <a:close/>
              </a:path>
              <a:path w="1233804" h="743585">
                <a:moveTo>
                  <a:pt x="199023" y="44068"/>
                </a:moveTo>
                <a:lnTo>
                  <a:pt x="150749" y="44068"/>
                </a:lnTo>
                <a:lnTo>
                  <a:pt x="172702" y="56904"/>
                </a:lnTo>
                <a:lnTo>
                  <a:pt x="199023" y="440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15183" y="2671572"/>
            <a:ext cx="734695" cy="626745"/>
          </a:xfrm>
          <a:custGeom>
            <a:avLst/>
            <a:gdLst/>
            <a:ahLst/>
            <a:cxnLst/>
            <a:rect l="l" t="t" r="r" b="b"/>
            <a:pathLst>
              <a:path w="734695" h="626745">
                <a:moveTo>
                  <a:pt x="160500" y="85279"/>
                </a:moveTo>
                <a:lnTo>
                  <a:pt x="116656" y="98023"/>
                </a:lnTo>
                <a:lnTo>
                  <a:pt x="111501" y="143596"/>
                </a:lnTo>
                <a:lnTo>
                  <a:pt x="685673" y="626617"/>
                </a:lnTo>
                <a:lnTo>
                  <a:pt x="734694" y="568198"/>
                </a:lnTo>
                <a:lnTo>
                  <a:pt x="160500" y="85279"/>
                </a:lnTo>
                <a:close/>
              </a:path>
              <a:path w="734695" h="626745">
                <a:moveTo>
                  <a:pt x="0" y="0"/>
                </a:moveTo>
                <a:lnTo>
                  <a:pt x="101346" y="234568"/>
                </a:lnTo>
                <a:lnTo>
                  <a:pt x="111501" y="143596"/>
                </a:lnTo>
                <a:lnTo>
                  <a:pt x="92075" y="127253"/>
                </a:lnTo>
                <a:lnTo>
                  <a:pt x="141097" y="68961"/>
                </a:lnTo>
                <a:lnTo>
                  <a:pt x="216643" y="68961"/>
                </a:lnTo>
                <a:lnTo>
                  <a:pt x="248539" y="59689"/>
                </a:lnTo>
                <a:lnTo>
                  <a:pt x="0" y="0"/>
                </a:lnTo>
                <a:close/>
              </a:path>
              <a:path w="734695" h="626745">
                <a:moveTo>
                  <a:pt x="116577" y="98117"/>
                </a:moveTo>
                <a:lnTo>
                  <a:pt x="92075" y="127253"/>
                </a:lnTo>
                <a:lnTo>
                  <a:pt x="111501" y="143596"/>
                </a:lnTo>
                <a:lnTo>
                  <a:pt x="116577" y="98117"/>
                </a:lnTo>
                <a:close/>
              </a:path>
              <a:path w="734695" h="626745">
                <a:moveTo>
                  <a:pt x="141097" y="68961"/>
                </a:moveTo>
                <a:lnTo>
                  <a:pt x="116656" y="98023"/>
                </a:lnTo>
                <a:lnTo>
                  <a:pt x="160500" y="85279"/>
                </a:lnTo>
                <a:lnTo>
                  <a:pt x="141097" y="68961"/>
                </a:lnTo>
                <a:close/>
              </a:path>
              <a:path w="734695" h="626745">
                <a:moveTo>
                  <a:pt x="216643" y="68961"/>
                </a:moveTo>
                <a:lnTo>
                  <a:pt x="141097" y="68961"/>
                </a:lnTo>
                <a:lnTo>
                  <a:pt x="160500" y="85279"/>
                </a:lnTo>
                <a:lnTo>
                  <a:pt x="216643" y="6896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80161" y="1730756"/>
            <a:ext cx="14401165" cy="6175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1940">
              <a:lnSpc>
                <a:spcPct val="100000"/>
              </a:lnSpc>
            </a:pPr>
            <a:r>
              <a:rPr sz="4900" spc="-5" dirty="0">
                <a:solidFill>
                  <a:srgbClr val="00FF00"/>
                </a:solidFill>
                <a:latin typeface="Arial"/>
                <a:cs typeface="Arial"/>
              </a:rPr>
              <a:t>big </a:t>
            </a:r>
            <a:r>
              <a:rPr sz="4900" spc="-5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4900" spc="-5" dirty="0">
                <a:solidFill>
                  <a:srgbClr val="FF00FF"/>
                </a:solidFill>
                <a:latin typeface="Arial"/>
                <a:cs typeface="Arial"/>
              </a:rPr>
              <a:t>max</a:t>
            </a:r>
            <a:r>
              <a:rPr sz="4900" spc="-5" dirty="0">
                <a:solidFill>
                  <a:srgbClr val="FFFFFF"/>
                </a:solidFill>
                <a:latin typeface="Arial"/>
                <a:cs typeface="Arial"/>
              </a:rPr>
              <a:t>('Hello world')</a:t>
            </a:r>
            <a:endParaRPr sz="4900">
              <a:latin typeface="Arial"/>
              <a:cs typeface="Arial"/>
            </a:endParaRPr>
          </a:p>
          <a:p>
            <a:pPr marL="12700">
              <a:lnSpc>
                <a:spcPts val="3935"/>
              </a:lnSpc>
              <a:spcBef>
                <a:spcPts val="4390"/>
              </a:spcBef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Assignment</a:t>
            </a:r>
            <a:endParaRPr sz="3600">
              <a:latin typeface="Arial"/>
              <a:cs typeface="Arial"/>
            </a:endParaRPr>
          </a:p>
          <a:p>
            <a:pPr marL="3291840">
              <a:lnSpc>
                <a:spcPts val="3935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'w'</a:t>
            </a:r>
            <a:endParaRPr sz="3600">
              <a:latin typeface="Arial"/>
              <a:cs typeface="Arial"/>
            </a:endParaRPr>
          </a:p>
          <a:p>
            <a:pPr marR="2429510" algn="ctr">
              <a:lnSpc>
                <a:spcPct val="100000"/>
              </a:lnSpc>
              <a:spcBef>
                <a:spcPts val="1930"/>
              </a:spcBef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Result</a:t>
            </a:r>
            <a:endParaRPr sz="3600">
              <a:latin typeface="Arial"/>
              <a:cs typeface="Arial"/>
            </a:endParaRPr>
          </a:p>
          <a:p>
            <a:pPr marL="7757795">
              <a:lnSpc>
                <a:spcPct val="100000"/>
              </a:lnSpc>
              <a:spcBef>
                <a:spcPts val="2225"/>
              </a:spcBef>
              <a:tabLst>
                <a:tab pos="8672195" algn="l"/>
              </a:tabLst>
            </a:pPr>
            <a:r>
              <a:rPr sz="3000" b="1" spc="-5" dirty="0">
                <a:solidFill>
                  <a:srgbClr val="FFFFFF"/>
                </a:solidFill>
                <a:latin typeface="Courier New"/>
                <a:cs typeface="Courier New"/>
              </a:rPr>
              <a:t>&gt;&gt;&gt;	</a:t>
            </a:r>
            <a:r>
              <a:rPr sz="3000" b="1" spc="-5" dirty="0">
                <a:solidFill>
                  <a:srgbClr val="00FF00"/>
                </a:solidFill>
                <a:latin typeface="Courier New"/>
                <a:cs typeface="Courier New"/>
              </a:rPr>
              <a:t>big </a:t>
            </a:r>
            <a:r>
              <a:rPr sz="3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sz="3000" b="1" spc="-5" dirty="0">
                <a:solidFill>
                  <a:srgbClr val="FF00FF"/>
                </a:solidFill>
                <a:latin typeface="Courier New"/>
                <a:cs typeface="Courier New"/>
              </a:rPr>
              <a:t>max</a:t>
            </a:r>
            <a:r>
              <a:rPr sz="3000" b="1" spc="-5" dirty="0">
                <a:solidFill>
                  <a:srgbClr val="FFFFFF"/>
                </a:solidFill>
                <a:latin typeface="Courier New"/>
                <a:cs typeface="Courier New"/>
              </a:rPr>
              <a:t>('Hello</a:t>
            </a:r>
            <a:r>
              <a:rPr sz="3000" b="1" spc="-9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urier New"/>
                <a:cs typeface="Courier New"/>
              </a:rPr>
              <a:t>world')</a:t>
            </a:r>
            <a:endParaRPr sz="3000">
              <a:latin typeface="Courier New"/>
              <a:cs typeface="Courier New"/>
            </a:endParaRPr>
          </a:p>
          <a:p>
            <a:pPr marL="7757795" marR="3662679">
              <a:lnSpc>
                <a:spcPct val="100000"/>
              </a:lnSpc>
              <a:tabLst>
                <a:tab pos="8672195" algn="l"/>
              </a:tabLst>
            </a:pPr>
            <a:r>
              <a:rPr sz="3000" b="1" spc="-5" dirty="0">
                <a:solidFill>
                  <a:srgbClr val="FFFFFF"/>
                </a:solidFill>
                <a:latin typeface="Courier New"/>
                <a:cs typeface="Courier New"/>
              </a:rPr>
              <a:t>&gt;&gt;&gt;	</a:t>
            </a:r>
            <a:r>
              <a:rPr sz="3000" b="1" spc="-5" dirty="0">
                <a:solidFill>
                  <a:srgbClr val="FFFF00"/>
                </a:solidFill>
                <a:latin typeface="Courier New"/>
                <a:cs typeface="Courier New"/>
              </a:rPr>
              <a:t>print</a:t>
            </a:r>
            <a:r>
              <a:rPr sz="3000" b="1" spc="-100" dirty="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sz="3000" b="1" spc="-5" dirty="0">
                <a:solidFill>
                  <a:srgbClr val="00FF00"/>
                </a:solidFill>
                <a:latin typeface="Courier New"/>
                <a:cs typeface="Courier New"/>
              </a:rPr>
              <a:t>big  </a:t>
            </a:r>
            <a:r>
              <a:rPr sz="3000" b="1" dirty="0">
                <a:solidFill>
                  <a:srgbClr val="FFFFFF"/>
                </a:solidFill>
                <a:latin typeface="Courier New"/>
                <a:cs typeface="Courier New"/>
              </a:rPr>
              <a:t>w</a:t>
            </a:r>
            <a:endParaRPr sz="3000">
              <a:latin typeface="Courier New"/>
              <a:cs typeface="Courier New"/>
            </a:endParaRPr>
          </a:p>
          <a:p>
            <a:pPr marL="7757795">
              <a:lnSpc>
                <a:spcPct val="100000"/>
              </a:lnSpc>
              <a:tabLst>
                <a:tab pos="8672195" algn="l"/>
              </a:tabLst>
            </a:pPr>
            <a:r>
              <a:rPr sz="3000" b="1" spc="-5" dirty="0">
                <a:solidFill>
                  <a:srgbClr val="FFFFFF"/>
                </a:solidFill>
                <a:latin typeface="Courier New"/>
                <a:cs typeface="Courier New"/>
              </a:rPr>
              <a:t>&gt;&gt;&gt;	</a:t>
            </a:r>
            <a:r>
              <a:rPr sz="3000" b="1" spc="-5" dirty="0">
                <a:solidFill>
                  <a:srgbClr val="00FF00"/>
                </a:solidFill>
                <a:latin typeface="Courier New"/>
                <a:cs typeface="Courier New"/>
              </a:rPr>
              <a:t>tiny </a:t>
            </a:r>
            <a:r>
              <a:rPr sz="3000" b="1" dirty="0">
                <a:solidFill>
                  <a:srgbClr val="FFFFFF"/>
                </a:solidFill>
                <a:latin typeface="Courier New"/>
                <a:cs typeface="Courier New"/>
              </a:rPr>
              <a:t>= </a:t>
            </a:r>
            <a:r>
              <a:rPr sz="3000" b="1" spc="-5" dirty="0">
                <a:solidFill>
                  <a:srgbClr val="FF00FF"/>
                </a:solidFill>
                <a:latin typeface="Courier New"/>
                <a:cs typeface="Courier New"/>
              </a:rPr>
              <a:t>min</a:t>
            </a:r>
            <a:r>
              <a:rPr sz="3000" b="1" spc="-5" dirty="0">
                <a:solidFill>
                  <a:srgbClr val="FFFFFF"/>
                </a:solidFill>
                <a:latin typeface="Courier New"/>
                <a:cs typeface="Courier New"/>
              </a:rPr>
              <a:t>('Hello</a:t>
            </a:r>
            <a:r>
              <a:rPr sz="3000" b="1" spc="-9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urier New"/>
                <a:cs typeface="Courier New"/>
              </a:rPr>
              <a:t>world')</a:t>
            </a:r>
            <a:endParaRPr sz="3000">
              <a:latin typeface="Courier New"/>
              <a:cs typeface="Courier New"/>
            </a:endParaRPr>
          </a:p>
          <a:p>
            <a:pPr marL="7757795">
              <a:lnSpc>
                <a:spcPct val="100000"/>
              </a:lnSpc>
            </a:pPr>
            <a:r>
              <a:rPr sz="3000" b="1" spc="-5" dirty="0">
                <a:solidFill>
                  <a:srgbClr val="FFFFFF"/>
                </a:solidFill>
                <a:latin typeface="Courier New"/>
                <a:cs typeface="Courier New"/>
              </a:rPr>
              <a:t>&gt;&gt;&gt; </a:t>
            </a:r>
            <a:r>
              <a:rPr sz="3000" b="1" spc="-5" dirty="0">
                <a:solidFill>
                  <a:srgbClr val="FFFF00"/>
                </a:solidFill>
                <a:latin typeface="Courier New"/>
                <a:cs typeface="Courier New"/>
              </a:rPr>
              <a:t>print</a:t>
            </a:r>
            <a:r>
              <a:rPr sz="3000" b="1" spc="-80" dirty="0">
                <a:solidFill>
                  <a:srgbClr val="FFFF00"/>
                </a:solidFill>
                <a:latin typeface="Courier New"/>
                <a:cs typeface="Courier New"/>
              </a:rPr>
              <a:t> </a:t>
            </a:r>
            <a:r>
              <a:rPr sz="3000" b="1" spc="-5" dirty="0">
                <a:solidFill>
                  <a:srgbClr val="00FF00"/>
                </a:solidFill>
                <a:latin typeface="Courier New"/>
                <a:cs typeface="Courier New"/>
              </a:rPr>
              <a:t>tiny</a:t>
            </a:r>
            <a:endParaRPr sz="3000">
              <a:latin typeface="Courier New"/>
              <a:cs typeface="Courier New"/>
            </a:endParaRPr>
          </a:p>
          <a:p>
            <a:pPr marL="1801495" algn="ctr">
              <a:lnSpc>
                <a:spcPct val="100000"/>
              </a:lnSpc>
            </a:pPr>
            <a:r>
              <a:rPr sz="3000" b="1" spc="-5" dirty="0">
                <a:solidFill>
                  <a:srgbClr val="00FF00"/>
                </a:solidFill>
                <a:latin typeface="Courier New"/>
                <a:cs typeface="Courier New"/>
              </a:rPr>
              <a:t>‘</a:t>
            </a:r>
            <a:r>
              <a:rPr sz="3000" b="1" spc="-100" dirty="0">
                <a:solidFill>
                  <a:srgbClr val="00FF00"/>
                </a:solidFill>
                <a:latin typeface="Courier New"/>
                <a:cs typeface="Courier New"/>
              </a:rPr>
              <a:t> </a:t>
            </a:r>
            <a:r>
              <a:rPr sz="3000" b="1" spc="-5" dirty="0">
                <a:solidFill>
                  <a:srgbClr val="00FF00"/>
                </a:solidFill>
                <a:latin typeface="Courier New"/>
                <a:cs typeface="Courier New"/>
              </a:rPr>
              <a:t>‘</a:t>
            </a:r>
            <a:endParaRPr sz="30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97071" y="2624454"/>
            <a:ext cx="299720" cy="850265"/>
          </a:xfrm>
          <a:custGeom>
            <a:avLst/>
            <a:gdLst/>
            <a:ahLst/>
            <a:cxnLst/>
            <a:rect l="l" t="t" r="r" b="b"/>
            <a:pathLst>
              <a:path w="299720" h="850264">
                <a:moveTo>
                  <a:pt x="0" y="601091"/>
                </a:moveTo>
                <a:lnTo>
                  <a:pt x="56768" y="850265"/>
                </a:lnTo>
                <a:lnTo>
                  <a:pt x="174617" y="711327"/>
                </a:lnTo>
                <a:lnTo>
                  <a:pt x="129920" y="711327"/>
                </a:lnTo>
                <a:lnTo>
                  <a:pt x="56006" y="693166"/>
                </a:lnTo>
                <a:lnTo>
                  <a:pt x="62029" y="668543"/>
                </a:lnTo>
                <a:lnTo>
                  <a:pt x="0" y="601091"/>
                </a:lnTo>
                <a:close/>
              </a:path>
              <a:path w="299720" h="850264">
                <a:moveTo>
                  <a:pt x="62029" y="668543"/>
                </a:moveTo>
                <a:lnTo>
                  <a:pt x="56006" y="693166"/>
                </a:lnTo>
                <a:lnTo>
                  <a:pt x="129920" y="711327"/>
                </a:lnTo>
                <a:lnTo>
                  <a:pt x="132157" y="702183"/>
                </a:lnTo>
                <a:lnTo>
                  <a:pt x="92963" y="702183"/>
                </a:lnTo>
                <a:lnTo>
                  <a:pt x="62029" y="668543"/>
                </a:lnTo>
                <a:close/>
              </a:path>
              <a:path w="299720" h="850264">
                <a:moveTo>
                  <a:pt x="222123" y="655320"/>
                </a:moveTo>
                <a:lnTo>
                  <a:pt x="135973" y="686577"/>
                </a:lnTo>
                <a:lnTo>
                  <a:pt x="129920" y="711327"/>
                </a:lnTo>
                <a:lnTo>
                  <a:pt x="174617" y="711327"/>
                </a:lnTo>
                <a:lnTo>
                  <a:pt x="222123" y="655320"/>
                </a:lnTo>
                <a:close/>
              </a:path>
              <a:path w="299720" h="850264">
                <a:moveTo>
                  <a:pt x="225551" y="0"/>
                </a:moveTo>
                <a:lnTo>
                  <a:pt x="62029" y="668543"/>
                </a:lnTo>
                <a:lnTo>
                  <a:pt x="92963" y="702183"/>
                </a:lnTo>
                <a:lnTo>
                  <a:pt x="135973" y="686577"/>
                </a:lnTo>
                <a:lnTo>
                  <a:pt x="299465" y="18034"/>
                </a:lnTo>
                <a:lnTo>
                  <a:pt x="225551" y="0"/>
                </a:lnTo>
                <a:close/>
              </a:path>
              <a:path w="299720" h="850264">
                <a:moveTo>
                  <a:pt x="135973" y="686577"/>
                </a:moveTo>
                <a:lnTo>
                  <a:pt x="92963" y="702183"/>
                </a:lnTo>
                <a:lnTo>
                  <a:pt x="132157" y="702183"/>
                </a:lnTo>
                <a:lnTo>
                  <a:pt x="135973" y="686577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460" y="785241"/>
            <a:ext cx="581787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</a:rPr>
              <a:t>Max</a:t>
            </a:r>
            <a:r>
              <a:rPr sz="7600" spc="-60" dirty="0">
                <a:solidFill>
                  <a:srgbClr val="FF00FF"/>
                </a:solidFill>
              </a:rPr>
              <a:t> </a:t>
            </a:r>
            <a:r>
              <a:rPr sz="7600" spc="-5" dirty="0">
                <a:solidFill>
                  <a:srgbClr val="FF00FF"/>
                </a:solidFill>
              </a:rPr>
              <a:t>Function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187602" y="2613405"/>
            <a:ext cx="5688330" cy="16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big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max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('Hello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world')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big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'w'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45807" y="5169408"/>
            <a:ext cx="2819400" cy="2819400"/>
          </a:xfrm>
          <a:custGeom>
            <a:avLst/>
            <a:gdLst/>
            <a:ahLst/>
            <a:cxnLst/>
            <a:rect l="l" t="t" r="r" b="b"/>
            <a:pathLst>
              <a:path w="2819400" h="2819400">
                <a:moveTo>
                  <a:pt x="0" y="2819400"/>
                </a:moveTo>
                <a:lnTo>
                  <a:pt x="2819400" y="2819400"/>
                </a:lnTo>
                <a:lnTo>
                  <a:pt x="2819400" y="0"/>
                </a:lnTo>
                <a:lnTo>
                  <a:pt x="0" y="0"/>
                </a:lnTo>
                <a:lnTo>
                  <a:pt x="0" y="281940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55535" y="5538215"/>
            <a:ext cx="2642616" cy="1507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30923" y="6361176"/>
            <a:ext cx="3290316" cy="1507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42150" y="5738495"/>
            <a:ext cx="2427605" cy="166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24485">
              <a:lnSpc>
                <a:spcPct val="100000"/>
              </a:lnSpc>
            </a:pPr>
            <a:r>
              <a:rPr sz="5400" spc="-5" dirty="0">
                <a:solidFill>
                  <a:srgbClr val="FFFFFF"/>
                </a:solidFill>
                <a:latin typeface="Arial"/>
                <a:cs typeface="Arial"/>
              </a:rPr>
              <a:t>max()  function</a:t>
            </a:r>
            <a:endParaRPr sz="5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98440" y="6493764"/>
            <a:ext cx="1492885" cy="265430"/>
          </a:xfrm>
          <a:custGeom>
            <a:avLst/>
            <a:gdLst/>
            <a:ahLst/>
            <a:cxnLst/>
            <a:rect l="l" t="t" r="r" b="b"/>
            <a:pathLst>
              <a:path w="1492884" h="265429">
                <a:moveTo>
                  <a:pt x="1405695" y="87375"/>
                </a:moveTo>
                <a:lnTo>
                  <a:pt x="1315212" y="87375"/>
                </a:lnTo>
                <a:lnTo>
                  <a:pt x="1316228" y="175768"/>
                </a:lnTo>
                <a:lnTo>
                  <a:pt x="1286741" y="176098"/>
                </a:lnTo>
                <a:lnTo>
                  <a:pt x="1228852" y="265049"/>
                </a:lnTo>
                <a:lnTo>
                  <a:pt x="1492504" y="129540"/>
                </a:lnTo>
                <a:lnTo>
                  <a:pt x="1405695" y="87375"/>
                </a:lnTo>
                <a:close/>
              </a:path>
              <a:path w="1492884" h="265429">
                <a:moveTo>
                  <a:pt x="1285742" y="87706"/>
                </a:moveTo>
                <a:lnTo>
                  <a:pt x="0" y="102108"/>
                </a:lnTo>
                <a:lnTo>
                  <a:pt x="1015" y="190500"/>
                </a:lnTo>
                <a:lnTo>
                  <a:pt x="1286741" y="176098"/>
                </a:lnTo>
                <a:lnTo>
                  <a:pt x="1315719" y="131571"/>
                </a:lnTo>
                <a:lnTo>
                  <a:pt x="1285742" y="87706"/>
                </a:lnTo>
                <a:close/>
              </a:path>
              <a:path w="1492884" h="265429">
                <a:moveTo>
                  <a:pt x="1315719" y="131571"/>
                </a:moveTo>
                <a:lnTo>
                  <a:pt x="1286741" y="176098"/>
                </a:lnTo>
                <a:lnTo>
                  <a:pt x="1316228" y="175768"/>
                </a:lnTo>
                <a:lnTo>
                  <a:pt x="1315719" y="131571"/>
                </a:lnTo>
                <a:close/>
              </a:path>
              <a:path w="1492884" h="265429">
                <a:moveTo>
                  <a:pt x="1315212" y="87375"/>
                </a:moveTo>
                <a:lnTo>
                  <a:pt x="1285742" y="87706"/>
                </a:lnTo>
                <a:lnTo>
                  <a:pt x="1315719" y="131571"/>
                </a:lnTo>
                <a:lnTo>
                  <a:pt x="1315212" y="87375"/>
                </a:lnTo>
                <a:close/>
              </a:path>
              <a:path w="1492884" h="265429">
                <a:moveTo>
                  <a:pt x="1225804" y="0"/>
                </a:moveTo>
                <a:lnTo>
                  <a:pt x="1285742" y="87706"/>
                </a:lnTo>
                <a:lnTo>
                  <a:pt x="1315212" y="87375"/>
                </a:lnTo>
                <a:lnTo>
                  <a:pt x="1405695" y="87375"/>
                </a:lnTo>
                <a:lnTo>
                  <a:pt x="12258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05277" y="6090284"/>
            <a:ext cx="2746375" cy="1089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0" marR="5080" indent="-521334">
              <a:lnSpc>
                <a:spcPts val="4280"/>
              </a:lnSpc>
            </a:pPr>
            <a:r>
              <a:rPr sz="3600" dirty="0">
                <a:solidFill>
                  <a:srgbClr val="FF7E00"/>
                </a:solidFill>
                <a:latin typeface="MS PGothic"/>
                <a:cs typeface="MS PGothic"/>
              </a:rPr>
              <a:t>“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Hello</a:t>
            </a:r>
            <a:r>
              <a:rPr sz="3600" spc="-9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world</a:t>
            </a:r>
            <a:r>
              <a:rPr sz="3600" dirty="0">
                <a:solidFill>
                  <a:srgbClr val="FF7E00"/>
                </a:solidFill>
                <a:latin typeface="MS PGothic"/>
                <a:cs typeface="MS PGothic"/>
              </a:rPr>
              <a:t>” 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(a</a:t>
            </a:r>
            <a:r>
              <a:rPr sz="3600" spc="-6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string)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11482" y="6017005"/>
            <a:ext cx="1829435" cy="1111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sz="3600" spc="-5" dirty="0">
                <a:solidFill>
                  <a:srgbClr val="00FF00"/>
                </a:solidFill>
                <a:latin typeface="MS PGothic"/>
                <a:cs typeface="MS PGothic"/>
              </a:rPr>
              <a:t>‘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w</a:t>
            </a:r>
            <a:r>
              <a:rPr sz="3600" spc="-5" dirty="0">
                <a:solidFill>
                  <a:srgbClr val="00FF00"/>
                </a:solidFill>
                <a:latin typeface="MS PGothic"/>
                <a:cs typeface="MS PGothic"/>
              </a:rPr>
              <a:t>’</a:t>
            </a:r>
            <a:endParaRPr sz="3600">
              <a:latin typeface="MS PGothic"/>
              <a:cs typeface="MS PGothic"/>
            </a:endParaRPr>
          </a:p>
          <a:p>
            <a:pPr algn="ctr">
              <a:lnSpc>
                <a:spcPts val="43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(a</a:t>
            </a:r>
            <a:r>
              <a:rPr sz="3600" spc="-6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string)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679940" y="6443471"/>
            <a:ext cx="1492885" cy="265430"/>
          </a:xfrm>
          <a:custGeom>
            <a:avLst/>
            <a:gdLst/>
            <a:ahLst/>
            <a:cxnLst/>
            <a:rect l="l" t="t" r="r" b="b"/>
            <a:pathLst>
              <a:path w="1492884" h="265429">
                <a:moveTo>
                  <a:pt x="1405695" y="87375"/>
                </a:moveTo>
                <a:lnTo>
                  <a:pt x="1315211" y="87375"/>
                </a:lnTo>
                <a:lnTo>
                  <a:pt x="1316227" y="175767"/>
                </a:lnTo>
                <a:lnTo>
                  <a:pt x="1286741" y="176098"/>
                </a:lnTo>
                <a:lnTo>
                  <a:pt x="1228852" y="265048"/>
                </a:lnTo>
                <a:lnTo>
                  <a:pt x="1492503" y="129539"/>
                </a:lnTo>
                <a:lnTo>
                  <a:pt x="1405695" y="87375"/>
                </a:lnTo>
                <a:close/>
              </a:path>
              <a:path w="1492884" h="265429">
                <a:moveTo>
                  <a:pt x="1285742" y="87706"/>
                </a:moveTo>
                <a:lnTo>
                  <a:pt x="0" y="102107"/>
                </a:lnTo>
                <a:lnTo>
                  <a:pt x="1015" y="190500"/>
                </a:lnTo>
                <a:lnTo>
                  <a:pt x="1286741" y="176098"/>
                </a:lnTo>
                <a:lnTo>
                  <a:pt x="1315719" y="131571"/>
                </a:lnTo>
                <a:lnTo>
                  <a:pt x="1285742" y="87706"/>
                </a:lnTo>
                <a:close/>
              </a:path>
              <a:path w="1492884" h="265429">
                <a:moveTo>
                  <a:pt x="1315719" y="131571"/>
                </a:moveTo>
                <a:lnTo>
                  <a:pt x="1286741" y="176098"/>
                </a:lnTo>
                <a:lnTo>
                  <a:pt x="1316227" y="175767"/>
                </a:lnTo>
                <a:lnTo>
                  <a:pt x="1315719" y="131571"/>
                </a:lnTo>
                <a:close/>
              </a:path>
              <a:path w="1492884" h="265429">
                <a:moveTo>
                  <a:pt x="1315211" y="87375"/>
                </a:moveTo>
                <a:lnTo>
                  <a:pt x="1285742" y="87706"/>
                </a:lnTo>
                <a:lnTo>
                  <a:pt x="1315719" y="131571"/>
                </a:lnTo>
                <a:lnTo>
                  <a:pt x="1315211" y="87375"/>
                </a:lnTo>
                <a:close/>
              </a:path>
              <a:path w="1492884" h="265429">
                <a:moveTo>
                  <a:pt x="1225803" y="0"/>
                </a:moveTo>
                <a:lnTo>
                  <a:pt x="1285742" y="87706"/>
                </a:lnTo>
                <a:lnTo>
                  <a:pt x="1315211" y="87375"/>
                </a:lnTo>
                <a:lnTo>
                  <a:pt x="1405695" y="87375"/>
                </a:lnTo>
                <a:lnTo>
                  <a:pt x="1225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280395" y="2523109"/>
            <a:ext cx="4902835" cy="221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function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reusable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code, which</a:t>
            </a:r>
            <a:r>
              <a:rPr sz="3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takes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some 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input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produces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output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460" y="785241"/>
            <a:ext cx="581787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</a:rPr>
              <a:t>Max</a:t>
            </a:r>
            <a:r>
              <a:rPr sz="7600" spc="-60" dirty="0">
                <a:solidFill>
                  <a:srgbClr val="FF00FF"/>
                </a:solidFill>
              </a:rPr>
              <a:t> </a:t>
            </a:r>
            <a:r>
              <a:rPr sz="7600" spc="-5" dirty="0">
                <a:solidFill>
                  <a:srgbClr val="FF00FF"/>
                </a:solidFill>
              </a:rPr>
              <a:t>Function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187602" y="2613405"/>
            <a:ext cx="5688330" cy="16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big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max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('Hello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world')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big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'w'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45807" y="5169408"/>
            <a:ext cx="2819400" cy="2819400"/>
          </a:xfrm>
          <a:custGeom>
            <a:avLst/>
            <a:gdLst/>
            <a:ahLst/>
            <a:cxnLst/>
            <a:rect l="l" t="t" r="r" b="b"/>
            <a:pathLst>
              <a:path w="2819400" h="2819400">
                <a:moveTo>
                  <a:pt x="0" y="2819400"/>
                </a:moveTo>
                <a:lnTo>
                  <a:pt x="2819400" y="2819400"/>
                </a:lnTo>
                <a:lnTo>
                  <a:pt x="2819400" y="0"/>
                </a:lnTo>
                <a:lnTo>
                  <a:pt x="0" y="0"/>
                </a:lnTo>
                <a:lnTo>
                  <a:pt x="0" y="281940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38543" y="5282184"/>
            <a:ext cx="899159" cy="736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0231" y="5282184"/>
            <a:ext cx="1818131" cy="7360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14388" y="5678423"/>
            <a:ext cx="1065276" cy="7360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14388" y="6074664"/>
            <a:ext cx="1065276" cy="7360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14388" y="6470903"/>
            <a:ext cx="824483" cy="7360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92923" y="6470903"/>
            <a:ext cx="696468" cy="7360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50480" y="6470903"/>
            <a:ext cx="696468" cy="7360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99476" y="6470903"/>
            <a:ext cx="696468" cy="7360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98792" y="6867143"/>
            <a:ext cx="1065276" cy="7360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98792" y="7263383"/>
            <a:ext cx="1065276" cy="7360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845807" y="5169408"/>
            <a:ext cx="2819400" cy="2819400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275590" marR="880110" indent="-276225">
              <a:lnSpc>
                <a:spcPct val="100000"/>
              </a:lnSpc>
              <a:spcBef>
                <a:spcPts val="1670"/>
              </a:spcBef>
            </a:pPr>
            <a:r>
              <a:rPr sz="2600" spc="5" dirty="0">
                <a:solidFill>
                  <a:srgbClr val="FFFF00"/>
                </a:solidFill>
                <a:latin typeface="Arial"/>
                <a:cs typeface="Arial"/>
              </a:rPr>
              <a:t>def</a:t>
            </a:r>
            <a:r>
              <a:rPr sz="26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max(inp):  blah</a:t>
            </a:r>
            <a:endParaRPr sz="2600">
              <a:latin typeface="Arial"/>
              <a:cs typeface="Arial"/>
            </a:endParaRPr>
          </a:p>
          <a:p>
            <a:pPr marL="27559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blah</a:t>
            </a:r>
            <a:endParaRPr sz="2600">
              <a:latin typeface="Arial"/>
              <a:cs typeface="Arial"/>
            </a:endParaRPr>
          </a:p>
          <a:p>
            <a:pPr marL="460375" marR="1191260" indent="-184785">
              <a:lnSpc>
                <a:spcPct val="100000"/>
              </a:lnSpc>
            </a:pPr>
            <a:r>
              <a:rPr sz="2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2600" spc="-5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600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y: 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blah  blah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98440" y="6493764"/>
            <a:ext cx="1492885" cy="265430"/>
          </a:xfrm>
          <a:custGeom>
            <a:avLst/>
            <a:gdLst/>
            <a:ahLst/>
            <a:cxnLst/>
            <a:rect l="l" t="t" r="r" b="b"/>
            <a:pathLst>
              <a:path w="1492884" h="265429">
                <a:moveTo>
                  <a:pt x="1405695" y="87375"/>
                </a:moveTo>
                <a:lnTo>
                  <a:pt x="1315212" y="87375"/>
                </a:lnTo>
                <a:lnTo>
                  <a:pt x="1316228" y="175768"/>
                </a:lnTo>
                <a:lnTo>
                  <a:pt x="1286741" y="176098"/>
                </a:lnTo>
                <a:lnTo>
                  <a:pt x="1228852" y="265049"/>
                </a:lnTo>
                <a:lnTo>
                  <a:pt x="1492504" y="129540"/>
                </a:lnTo>
                <a:lnTo>
                  <a:pt x="1405695" y="87375"/>
                </a:lnTo>
                <a:close/>
              </a:path>
              <a:path w="1492884" h="265429">
                <a:moveTo>
                  <a:pt x="1285742" y="87706"/>
                </a:moveTo>
                <a:lnTo>
                  <a:pt x="0" y="102108"/>
                </a:lnTo>
                <a:lnTo>
                  <a:pt x="1015" y="190500"/>
                </a:lnTo>
                <a:lnTo>
                  <a:pt x="1286741" y="176098"/>
                </a:lnTo>
                <a:lnTo>
                  <a:pt x="1315719" y="131571"/>
                </a:lnTo>
                <a:lnTo>
                  <a:pt x="1285742" y="87706"/>
                </a:lnTo>
                <a:close/>
              </a:path>
              <a:path w="1492884" h="265429">
                <a:moveTo>
                  <a:pt x="1315719" y="131571"/>
                </a:moveTo>
                <a:lnTo>
                  <a:pt x="1286741" y="176098"/>
                </a:lnTo>
                <a:lnTo>
                  <a:pt x="1316228" y="175768"/>
                </a:lnTo>
                <a:lnTo>
                  <a:pt x="1315719" y="131571"/>
                </a:lnTo>
                <a:close/>
              </a:path>
              <a:path w="1492884" h="265429">
                <a:moveTo>
                  <a:pt x="1315212" y="87375"/>
                </a:moveTo>
                <a:lnTo>
                  <a:pt x="1285742" y="87706"/>
                </a:lnTo>
                <a:lnTo>
                  <a:pt x="1315719" y="131571"/>
                </a:lnTo>
                <a:lnTo>
                  <a:pt x="1315212" y="87375"/>
                </a:lnTo>
                <a:close/>
              </a:path>
              <a:path w="1492884" h="265429">
                <a:moveTo>
                  <a:pt x="1225804" y="0"/>
                </a:moveTo>
                <a:lnTo>
                  <a:pt x="1285742" y="87706"/>
                </a:lnTo>
                <a:lnTo>
                  <a:pt x="1315212" y="87375"/>
                </a:lnTo>
                <a:lnTo>
                  <a:pt x="1405695" y="87375"/>
                </a:lnTo>
                <a:lnTo>
                  <a:pt x="12258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05277" y="6090284"/>
            <a:ext cx="2746375" cy="1089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0" marR="5080" indent="-521334">
              <a:lnSpc>
                <a:spcPts val="4280"/>
              </a:lnSpc>
            </a:pPr>
            <a:r>
              <a:rPr sz="3600" dirty="0">
                <a:solidFill>
                  <a:srgbClr val="FF7E00"/>
                </a:solidFill>
                <a:latin typeface="MS PGothic"/>
                <a:cs typeface="MS PGothic"/>
              </a:rPr>
              <a:t>“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Hello</a:t>
            </a:r>
            <a:r>
              <a:rPr sz="3600" spc="-9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world</a:t>
            </a:r>
            <a:r>
              <a:rPr sz="3600" dirty="0">
                <a:solidFill>
                  <a:srgbClr val="FF7E00"/>
                </a:solidFill>
                <a:latin typeface="MS PGothic"/>
                <a:cs typeface="MS PGothic"/>
              </a:rPr>
              <a:t>” 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(a</a:t>
            </a:r>
            <a:r>
              <a:rPr sz="3600" spc="-6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string)</a:t>
            </a:r>
            <a:endParaRPr sz="3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11482" y="6017005"/>
            <a:ext cx="1829435" cy="1111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sz="3600" spc="-5" dirty="0">
                <a:solidFill>
                  <a:srgbClr val="00FF00"/>
                </a:solidFill>
                <a:latin typeface="MS PGothic"/>
                <a:cs typeface="MS PGothic"/>
              </a:rPr>
              <a:t>‘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w</a:t>
            </a:r>
            <a:r>
              <a:rPr sz="3600" spc="-5" dirty="0">
                <a:solidFill>
                  <a:srgbClr val="00FF00"/>
                </a:solidFill>
                <a:latin typeface="MS PGothic"/>
                <a:cs typeface="MS PGothic"/>
              </a:rPr>
              <a:t>’</a:t>
            </a:r>
            <a:endParaRPr sz="3600">
              <a:latin typeface="MS PGothic"/>
              <a:cs typeface="MS PGothic"/>
            </a:endParaRPr>
          </a:p>
          <a:p>
            <a:pPr algn="ctr">
              <a:lnSpc>
                <a:spcPts val="43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(a</a:t>
            </a:r>
            <a:r>
              <a:rPr sz="3600" spc="-6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string)</a:t>
            </a:r>
            <a:endParaRPr sz="3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679940" y="6443471"/>
            <a:ext cx="1492885" cy="265430"/>
          </a:xfrm>
          <a:custGeom>
            <a:avLst/>
            <a:gdLst/>
            <a:ahLst/>
            <a:cxnLst/>
            <a:rect l="l" t="t" r="r" b="b"/>
            <a:pathLst>
              <a:path w="1492884" h="265429">
                <a:moveTo>
                  <a:pt x="1405695" y="87375"/>
                </a:moveTo>
                <a:lnTo>
                  <a:pt x="1315211" y="87375"/>
                </a:lnTo>
                <a:lnTo>
                  <a:pt x="1316227" y="175767"/>
                </a:lnTo>
                <a:lnTo>
                  <a:pt x="1286741" y="176098"/>
                </a:lnTo>
                <a:lnTo>
                  <a:pt x="1228852" y="265048"/>
                </a:lnTo>
                <a:lnTo>
                  <a:pt x="1492503" y="129539"/>
                </a:lnTo>
                <a:lnTo>
                  <a:pt x="1405695" y="87375"/>
                </a:lnTo>
                <a:close/>
              </a:path>
              <a:path w="1492884" h="265429">
                <a:moveTo>
                  <a:pt x="1285742" y="87706"/>
                </a:moveTo>
                <a:lnTo>
                  <a:pt x="0" y="102107"/>
                </a:lnTo>
                <a:lnTo>
                  <a:pt x="1015" y="190500"/>
                </a:lnTo>
                <a:lnTo>
                  <a:pt x="1286741" y="176098"/>
                </a:lnTo>
                <a:lnTo>
                  <a:pt x="1315719" y="131571"/>
                </a:lnTo>
                <a:lnTo>
                  <a:pt x="1285742" y="87706"/>
                </a:lnTo>
                <a:close/>
              </a:path>
              <a:path w="1492884" h="265429">
                <a:moveTo>
                  <a:pt x="1315719" y="131571"/>
                </a:moveTo>
                <a:lnTo>
                  <a:pt x="1286741" y="176098"/>
                </a:lnTo>
                <a:lnTo>
                  <a:pt x="1316227" y="175767"/>
                </a:lnTo>
                <a:lnTo>
                  <a:pt x="1315719" y="131571"/>
                </a:lnTo>
                <a:close/>
              </a:path>
              <a:path w="1492884" h="265429">
                <a:moveTo>
                  <a:pt x="1315211" y="87375"/>
                </a:moveTo>
                <a:lnTo>
                  <a:pt x="1285742" y="87706"/>
                </a:lnTo>
                <a:lnTo>
                  <a:pt x="1315719" y="131571"/>
                </a:lnTo>
                <a:lnTo>
                  <a:pt x="1315211" y="87375"/>
                </a:lnTo>
                <a:close/>
              </a:path>
              <a:path w="1492884" h="265429">
                <a:moveTo>
                  <a:pt x="1225803" y="0"/>
                </a:moveTo>
                <a:lnTo>
                  <a:pt x="1285742" y="87706"/>
                </a:lnTo>
                <a:lnTo>
                  <a:pt x="1315211" y="87375"/>
                </a:lnTo>
                <a:lnTo>
                  <a:pt x="1405695" y="87375"/>
                </a:lnTo>
                <a:lnTo>
                  <a:pt x="1225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280395" y="2523109"/>
            <a:ext cx="4902835" cy="221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function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reusable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code, which</a:t>
            </a:r>
            <a:r>
              <a:rPr sz="3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takes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some 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input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produces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output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1201" y="785241"/>
            <a:ext cx="7801609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</a:rPr>
              <a:t>Type</a:t>
            </a:r>
            <a:r>
              <a:rPr sz="7600" spc="-50" dirty="0">
                <a:solidFill>
                  <a:srgbClr val="FF00FF"/>
                </a:solidFill>
              </a:rPr>
              <a:t> </a:t>
            </a:r>
            <a:r>
              <a:rPr sz="7600" spc="-5" dirty="0">
                <a:solidFill>
                  <a:srgbClr val="FF00FF"/>
                </a:solidFill>
              </a:rPr>
              <a:t>Conversions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352546"/>
            <a:ext cx="6605905" cy="3205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In an integer and floating</a:t>
            </a:r>
            <a:r>
              <a:rPr sz="36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point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 an expression,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integer is 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implicitly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converted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float</a:t>
            </a:r>
            <a:endParaRPr sz="3600">
              <a:latin typeface="Arial"/>
              <a:cs typeface="Arial"/>
            </a:endParaRPr>
          </a:p>
          <a:p>
            <a:pPr marL="12700" marR="209550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You can control this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built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 functions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int()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float()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8416" y="1159129"/>
            <a:ext cx="6148070" cy="7152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6271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float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(99)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/</a:t>
            </a:r>
            <a:r>
              <a:rPr sz="3600" spc="-5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100  0.99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42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type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(i)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&lt;type</a:t>
            </a:r>
            <a:r>
              <a:rPr sz="3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'int'&gt;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&gt;&gt;&gt; f =</a:t>
            </a:r>
            <a:r>
              <a:rPr sz="3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float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(i)</a:t>
            </a:r>
            <a:endParaRPr sz="3600">
              <a:latin typeface="Arial"/>
              <a:cs typeface="Arial"/>
            </a:endParaRPr>
          </a:p>
          <a:p>
            <a:pPr marL="12700" marR="4057015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42.0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type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(f)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&lt;type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'float'&gt;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+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*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float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(3)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/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-</a:t>
            </a:r>
            <a:r>
              <a:rPr sz="3600" spc="-13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-2.5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6883" y="206120"/>
            <a:ext cx="5388610" cy="2341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7600" spc="-5" dirty="0">
                <a:solidFill>
                  <a:srgbClr val="FFFF00"/>
                </a:solidFill>
              </a:rPr>
              <a:t>String</a:t>
            </a:r>
            <a:endParaRPr sz="7600"/>
          </a:p>
          <a:p>
            <a:pPr algn="ctr">
              <a:lnSpc>
                <a:spcPct val="100000"/>
              </a:lnSpc>
            </a:pPr>
            <a:r>
              <a:rPr sz="7600" spc="-5" dirty="0">
                <a:solidFill>
                  <a:srgbClr val="FFFF00"/>
                </a:solidFill>
              </a:rPr>
              <a:t>Conversions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575050"/>
            <a:ext cx="5740400" cy="375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int()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float()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 convert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between strings</a:t>
            </a:r>
            <a:r>
              <a:rPr sz="3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integers</a:t>
            </a:r>
            <a:endParaRPr sz="3600">
              <a:latin typeface="Arial"/>
              <a:cs typeface="Arial"/>
            </a:endParaRPr>
          </a:p>
          <a:p>
            <a:pPr marL="12700" marR="511809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An </a:t>
            </a:r>
            <a:r>
              <a:rPr sz="3600" dirty="0">
                <a:solidFill>
                  <a:srgbClr val="FF0000"/>
                </a:solidFill>
                <a:latin typeface="Arial"/>
                <a:cs typeface="Arial"/>
              </a:rPr>
              <a:t>error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occur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string does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contain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numeric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characters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58961" y="662685"/>
            <a:ext cx="7299325" cy="779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sval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'123'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00FF"/>
                </a:solidFill>
                <a:latin typeface="Arial"/>
                <a:cs typeface="Arial"/>
              </a:rPr>
              <a:t>type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sval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&lt;type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'str'&gt;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000" spc="-5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sval </a:t>
            </a:r>
            <a:r>
              <a:rPr sz="3000" dirty="0">
                <a:solidFill>
                  <a:srgbClr val="00FFFF"/>
                </a:solidFill>
                <a:latin typeface="Arial"/>
                <a:cs typeface="Arial"/>
              </a:rPr>
              <a:t>+</a:t>
            </a:r>
            <a:r>
              <a:rPr sz="3000" spc="-6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  <a:p>
            <a:pPr marL="226060" marR="1399540" indent="-213360">
              <a:lnSpc>
                <a:spcPct val="100000"/>
              </a:lnSpc>
            </a:pPr>
            <a:r>
              <a:rPr sz="3000" spc="-15" dirty="0">
                <a:solidFill>
                  <a:srgbClr val="FF0000"/>
                </a:solidFill>
                <a:latin typeface="Arial"/>
                <a:cs typeface="Arial"/>
              </a:rPr>
              <a:t>Traceback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(most </a:t>
            </a:r>
            <a:r>
              <a:rPr sz="3000" spc="-5" dirty="0">
                <a:solidFill>
                  <a:srgbClr val="FF0000"/>
                </a:solidFill>
                <a:latin typeface="Arial"/>
                <a:cs typeface="Arial"/>
              </a:rPr>
              <a:t>recent call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last):  File "&lt;stdin&gt;", </a:t>
            </a:r>
            <a:r>
              <a:rPr sz="3000" spc="-5" dirty="0">
                <a:solidFill>
                  <a:srgbClr val="FF0000"/>
                </a:solidFill>
                <a:latin typeface="Arial"/>
                <a:cs typeface="Arial"/>
              </a:rPr>
              <a:t>line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1, </a:t>
            </a:r>
            <a:r>
              <a:rPr sz="3000" spc="-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300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Arial"/>
                <a:cs typeface="Arial"/>
              </a:rPr>
              <a:t>&lt;module&gt;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20" dirty="0">
                <a:solidFill>
                  <a:srgbClr val="FF0000"/>
                </a:solidFill>
                <a:latin typeface="Arial"/>
                <a:cs typeface="Arial"/>
              </a:rPr>
              <a:t>TypeError: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cannot </a:t>
            </a:r>
            <a:r>
              <a:rPr sz="3000" spc="-5" dirty="0">
                <a:solidFill>
                  <a:srgbClr val="FF0000"/>
                </a:solidFill>
                <a:latin typeface="Arial"/>
                <a:cs typeface="Arial"/>
              </a:rPr>
              <a:t>concatenate 'str'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30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'int'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ival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00FF"/>
                </a:solidFill>
                <a:latin typeface="Arial"/>
                <a:cs typeface="Arial"/>
              </a:rPr>
              <a:t>int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sval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00FF"/>
                </a:solidFill>
                <a:latin typeface="Arial"/>
                <a:cs typeface="Arial"/>
              </a:rPr>
              <a:t>type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ival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&lt;type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'int'&gt;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000" spc="-5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ival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124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nsv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'hello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bob'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niv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00FF"/>
                </a:solidFill>
                <a:latin typeface="Arial"/>
                <a:cs typeface="Arial"/>
              </a:rPr>
              <a:t>int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spc="-5" dirty="0">
                <a:solidFill>
                  <a:srgbClr val="00FF00"/>
                </a:solidFill>
                <a:latin typeface="Arial"/>
                <a:cs typeface="Arial"/>
              </a:rPr>
              <a:t>nsv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-15" dirty="0">
                <a:solidFill>
                  <a:srgbClr val="FF0000"/>
                </a:solidFill>
                <a:latin typeface="Arial"/>
                <a:cs typeface="Arial"/>
              </a:rPr>
              <a:t>Traceback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(most </a:t>
            </a:r>
            <a:r>
              <a:rPr sz="3000" spc="-5" dirty="0">
                <a:solidFill>
                  <a:srgbClr val="FF0000"/>
                </a:solidFill>
                <a:latin typeface="Arial"/>
                <a:cs typeface="Arial"/>
              </a:rPr>
              <a:t>recent call</a:t>
            </a:r>
            <a:r>
              <a:rPr sz="30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last):</a:t>
            </a:r>
            <a:endParaRPr sz="3000">
              <a:latin typeface="Arial"/>
              <a:cs typeface="Arial"/>
            </a:endParaRPr>
          </a:p>
          <a:p>
            <a:pPr marL="226060">
              <a:lnSpc>
                <a:spcPct val="100000"/>
              </a:lnSpc>
            </a:pP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File "&lt;stdin&gt;", line 1, in</a:t>
            </a:r>
            <a:r>
              <a:rPr sz="3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Arial"/>
                <a:cs typeface="Arial"/>
              </a:rPr>
              <a:t>&lt;module&gt;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0" spc="-25" dirty="0">
                <a:solidFill>
                  <a:srgbClr val="FF0000"/>
                </a:solidFill>
                <a:latin typeface="Arial"/>
                <a:cs typeface="Arial"/>
              </a:rPr>
              <a:t>ValueError: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invalid </a:t>
            </a:r>
            <a:r>
              <a:rPr sz="3000" spc="-5" dirty="0">
                <a:solidFill>
                  <a:srgbClr val="FF0000"/>
                </a:solidFill>
                <a:latin typeface="Arial"/>
                <a:cs typeface="Arial"/>
              </a:rPr>
              <a:t>literal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for</a:t>
            </a:r>
            <a:r>
              <a:rPr sz="3000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int()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1202</Words>
  <Application>Microsoft Office PowerPoint</Application>
  <PresentationFormat>Custom</PresentationFormat>
  <Paragraphs>215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MS PGothic</vt:lpstr>
      <vt:lpstr>Arial</vt:lpstr>
      <vt:lpstr>Calibri</vt:lpstr>
      <vt:lpstr>Courier New</vt:lpstr>
      <vt:lpstr>Times New Roman</vt:lpstr>
      <vt:lpstr>Office Theme</vt:lpstr>
      <vt:lpstr>Python - Functions</vt:lpstr>
      <vt:lpstr>Stored (and reused) Steps</vt:lpstr>
      <vt:lpstr>Python Functions</vt:lpstr>
      <vt:lpstr>Function Definition</vt:lpstr>
      <vt:lpstr>Argument</vt:lpstr>
      <vt:lpstr>Max Function</vt:lpstr>
      <vt:lpstr>Max Function</vt:lpstr>
      <vt:lpstr>Type Conversions</vt:lpstr>
      <vt:lpstr>String Conversions</vt:lpstr>
      <vt:lpstr>Building our Own Functions</vt:lpstr>
      <vt:lpstr>print_lyrics():</vt:lpstr>
      <vt:lpstr>Definitions and Uses</vt:lpstr>
      <vt:lpstr>PowerPoint Presentation</vt:lpstr>
      <vt:lpstr>Arguments</vt:lpstr>
      <vt:lpstr>Parameters</vt:lpstr>
      <vt:lpstr>Return Values</vt:lpstr>
      <vt:lpstr>&gt;&gt;&gt; def greet(lang):</vt:lpstr>
      <vt:lpstr>Arguments, Parameters, and Results</vt:lpstr>
      <vt:lpstr>Multiple Parameters / Arguments</vt:lpstr>
      <vt:lpstr>Void (non-fruitful) Functions</vt:lpstr>
      <vt:lpstr>To function or not to function...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jemitchell</dc:creator>
  <cp:lastModifiedBy>jemitchell</cp:lastModifiedBy>
  <cp:revision>1</cp:revision>
  <dcterms:created xsi:type="dcterms:W3CDTF">2017-03-17T11:07:37Z</dcterms:created>
  <dcterms:modified xsi:type="dcterms:W3CDTF">2017-04-15T22:49:53Z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2017-03-17T00:00:00Z</vt:filetime>
  </property>
</Properties>
</file>