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6"/>
  </p:notesMasterIdLst>
  <p:sldIdLst>
    <p:sldId id="256" r:id="rId2"/>
    <p:sldId id="257" r:id="rId3"/>
    <p:sldId id="271" r:id="rId4"/>
    <p:sldId id="259" r:id="rId5"/>
    <p:sldId id="258" r:id="rId6"/>
    <p:sldId id="260" r:id="rId7"/>
    <p:sldId id="261" r:id="rId8"/>
    <p:sldId id="262" r:id="rId9"/>
    <p:sldId id="263" r:id="rId10"/>
    <p:sldId id="264" r:id="rId11"/>
    <p:sldId id="265" r:id="rId12"/>
    <p:sldId id="274" r:id="rId13"/>
    <p:sldId id="275" r:id="rId14"/>
    <p:sldId id="276" r:id="rId15"/>
    <p:sldId id="277" r:id="rId16"/>
    <p:sldId id="278" r:id="rId17"/>
    <p:sldId id="279" r:id="rId18"/>
    <p:sldId id="280" r:id="rId19"/>
    <p:sldId id="281" r:id="rId20"/>
    <p:sldId id="273" r:id="rId21"/>
    <p:sldId id="266" r:id="rId22"/>
    <p:sldId id="267" r:id="rId23"/>
    <p:sldId id="272"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70603" autoAdjust="0"/>
  </p:normalViewPr>
  <p:slideViewPr>
    <p:cSldViewPr snapToGrid="0" snapToObjects="1">
      <p:cViewPr>
        <p:scale>
          <a:sx n="120" d="100"/>
          <a:sy n="120"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59F58-51B5-CE4E-918C-5DF974C242A4}" type="datetimeFigureOut">
              <a:rPr lang="en-US" smtClean="0"/>
              <a:t>7/29/2016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A20C3-279E-BB4A-A8FE-5C6D924189A3}" type="slidenum">
              <a:rPr lang="en-US" smtClean="0"/>
              <a:t>‹#›</a:t>
            </a:fld>
            <a:endParaRPr lang="en-US"/>
          </a:p>
        </p:txBody>
      </p:sp>
    </p:spTree>
    <p:extLst>
      <p:ext uri="{BB962C8B-B14F-4D97-AF65-F5344CB8AC3E}">
        <p14:creationId xmlns:p14="http://schemas.microsoft.com/office/powerpoint/2010/main" val="19873420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Advance </a:t>
            </a:r>
            <a:endParaRPr lang="en-US"/>
          </a:p>
        </p:txBody>
      </p:sp>
      <p:sp>
        <p:nvSpPr>
          <p:cNvPr id="4" name="Slide Number Placeholder 3"/>
          <p:cNvSpPr>
            <a:spLocks noGrp="1"/>
          </p:cNvSpPr>
          <p:nvPr>
            <p:ph type="sldNum" sz="quarter" idx="10"/>
          </p:nvPr>
        </p:nvSpPr>
        <p:spPr/>
        <p:txBody>
          <a:bodyPr/>
          <a:lstStyle/>
          <a:p>
            <a:fld id="{14DA20C3-279E-BB4A-A8FE-5C6D924189A3}" type="slidenum">
              <a:rPr lang="en-US" smtClean="0"/>
              <a:t>2</a:t>
            </a:fld>
            <a:endParaRPr lang="en-US"/>
          </a:p>
        </p:txBody>
      </p:sp>
    </p:spTree>
    <p:extLst>
      <p:ext uri="{BB962C8B-B14F-4D97-AF65-F5344CB8AC3E}">
        <p14:creationId xmlns:p14="http://schemas.microsoft.com/office/powerpoint/2010/main" val="330158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 opened</a:t>
            </a:r>
            <a:r>
              <a:rPr lang="en-US" baseline="0" dirty="0" smtClean="0"/>
              <a:t> the archived passes with </a:t>
            </a:r>
            <a:r>
              <a:rPr lang="en-US" baseline="0" dirty="0" err="1" smtClean="0"/>
              <a:t>TeraScan</a:t>
            </a:r>
            <a:r>
              <a:rPr lang="en-US" baseline="0" dirty="0" smtClean="0"/>
              <a:t> and imported the GPS locations.</a:t>
            </a:r>
          </a:p>
          <a:p>
            <a:r>
              <a:rPr lang="en-US" baseline="0" dirty="0" smtClean="0"/>
              <a:t>With this tool “survey” we were able to extract the values of LST and NDVI for each of those passes. </a:t>
            </a:r>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16</a:t>
            </a:fld>
            <a:endParaRPr lang="en-US"/>
          </a:p>
        </p:txBody>
      </p:sp>
    </p:spTree>
    <p:extLst>
      <p:ext uri="{BB962C8B-B14F-4D97-AF65-F5344CB8AC3E}">
        <p14:creationId xmlns:p14="http://schemas.microsoft.com/office/powerpoint/2010/main" val="356518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17</a:t>
            </a:fld>
            <a:endParaRPr lang="en-US"/>
          </a:p>
        </p:txBody>
      </p:sp>
    </p:spTree>
    <p:extLst>
      <p:ext uri="{BB962C8B-B14F-4D97-AF65-F5344CB8AC3E}">
        <p14:creationId xmlns:p14="http://schemas.microsoft.com/office/powerpoint/2010/main" val="39918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20</a:t>
            </a:fld>
            <a:endParaRPr lang="en-US"/>
          </a:p>
        </p:txBody>
      </p:sp>
    </p:spTree>
    <p:extLst>
      <p:ext uri="{BB962C8B-B14F-4D97-AF65-F5344CB8AC3E}">
        <p14:creationId xmlns:p14="http://schemas.microsoft.com/office/powerpoint/2010/main" val="34639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text coordinates based on each county</a:t>
            </a:r>
            <a:r>
              <a:rPr lang="en-US" baseline="0" dirty="0" smtClean="0"/>
              <a:t> and biome</a:t>
            </a:r>
          </a:p>
          <a:p>
            <a:r>
              <a:rPr lang="en-US" baseline="0" dirty="0" smtClean="0"/>
              <a:t>Convert the txt files into </a:t>
            </a:r>
            <a:r>
              <a:rPr lang="en-US" baseline="0" dirty="0" err="1" smtClean="0"/>
              <a:t>tdf</a:t>
            </a:r>
            <a:r>
              <a:rPr lang="en-US" baseline="0" dirty="0" smtClean="0"/>
              <a:t>. Then the </a:t>
            </a:r>
            <a:r>
              <a:rPr lang="en-US" baseline="0" dirty="0" err="1" smtClean="0"/>
              <a:t>tdf</a:t>
            </a:r>
            <a:r>
              <a:rPr lang="en-US" baseline="0" dirty="0" smtClean="0"/>
              <a:t> files are made into point files.</a:t>
            </a:r>
          </a:p>
          <a:p>
            <a:r>
              <a:rPr lang="en-US" baseline="0" dirty="0" smtClean="0"/>
              <a:t>Test point files for accuracy.</a:t>
            </a:r>
          </a:p>
          <a:p>
            <a:r>
              <a:rPr lang="en-US" baseline="0" dirty="0" smtClean="0"/>
              <a:t>Find errors within the point files because they were null</a:t>
            </a:r>
          </a:p>
          <a:p>
            <a:r>
              <a:rPr lang="en-US" baseline="0" dirty="0" smtClean="0"/>
              <a:t>Next is to find a way to automate</a:t>
            </a:r>
          </a:p>
          <a:p>
            <a:r>
              <a:rPr lang="en-US" baseline="0" dirty="0" smtClean="0"/>
              <a:t>Catalog current data as shown above in </a:t>
            </a:r>
            <a:r>
              <a:rPr lang="en-US" baseline="0" smtClean="0"/>
              <a:t>the graph.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22</a:t>
            </a:fld>
            <a:endParaRPr lang="en-US"/>
          </a:p>
        </p:txBody>
      </p:sp>
    </p:spTree>
    <p:extLst>
      <p:ext uri="{BB962C8B-B14F-4D97-AF65-F5344CB8AC3E}">
        <p14:creationId xmlns:p14="http://schemas.microsoft.com/office/powerpoint/2010/main" val="154316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24</a:t>
            </a:fld>
            <a:endParaRPr lang="en-US"/>
          </a:p>
        </p:txBody>
      </p:sp>
    </p:spTree>
    <p:extLst>
      <p:ext uri="{BB962C8B-B14F-4D97-AF65-F5344CB8AC3E}">
        <p14:creationId xmlns:p14="http://schemas.microsoft.com/office/powerpoint/2010/main" val="304182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a:t>
            </a:r>
            <a:r>
              <a:rPr lang="en-US" baseline="0" dirty="0" smtClean="0"/>
              <a:t> to analyze why this is happening. </a:t>
            </a:r>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4</a:t>
            </a:fld>
            <a:endParaRPr lang="en-US"/>
          </a:p>
        </p:txBody>
      </p:sp>
    </p:spTree>
    <p:extLst>
      <p:ext uri="{BB962C8B-B14F-4D97-AF65-F5344CB8AC3E}">
        <p14:creationId xmlns:p14="http://schemas.microsoft.com/office/powerpoint/2010/main" val="133601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drought 2007-2013</a:t>
            </a:r>
          </a:p>
          <a:p>
            <a:endParaRPr lang="en-US" dirty="0" smtClean="0"/>
          </a:p>
          <a:p>
            <a:r>
              <a:rPr lang="en-US" dirty="0" smtClean="0"/>
              <a:t>The</a:t>
            </a:r>
            <a:r>
              <a:rPr lang="en-US" baseline="0" dirty="0" smtClean="0"/>
              <a:t> purpose of our research is to produce the methods on analyzing the correlation between LST and Vegetation index and the drought season in different biomes.</a:t>
            </a:r>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6</a:t>
            </a:fld>
            <a:endParaRPr lang="en-US"/>
          </a:p>
        </p:txBody>
      </p:sp>
    </p:spTree>
    <p:extLst>
      <p:ext uri="{BB962C8B-B14F-4D97-AF65-F5344CB8AC3E}">
        <p14:creationId xmlns:p14="http://schemas.microsoft.com/office/powerpoint/2010/main" val="15897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biomes specific data point instead of composite</a:t>
            </a:r>
            <a:r>
              <a:rPr lang="en-US" baseline="0" dirty="0" smtClean="0"/>
              <a:t> averaged value from random </a:t>
            </a:r>
            <a:r>
              <a:rPr lang="en-US" baseline="0" dirty="0" err="1" smtClean="0"/>
              <a:t>gps</a:t>
            </a:r>
            <a:r>
              <a:rPr lang="en-US" baseline="0" dirty="0" smtClean="0"/>
              <a:t> location.</a:t>
            </a:r>
            <a:r>
              <a:rPr lang="en-US" dirty="0" smtClean="0"/>
              <a:t> Such as the last method</a:t>
            </a:r>
            <a:r>
              <a:rPr lang="en-US" baseline="0" dirty="0" smtClean="0"/>
              <a:t> on a top similar to this.</a:t>
            </a:r>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7</a:t>
            </a:fld>
            <a:endParaRPr lang="en-US"/>
          </a:p>
        </p:txBody>
      </p:sp>
    </p:spTree>
    <p:extLst>
      <p:ext uri="{BB962C8B-B14F-4D97-AF65-F5344CB8AC3E}">
        <p14:creationId xmlns:p14="http://schemas.microsoft.com/office/powerpoint/2010/main" val="37949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high repeat period.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Used for </a:t>
            </a:r>
            <a:r>
              <a:rPr lang="en-US" sz="1200" kern="1200" dirty="0" smtClean="0">
                <a:solidFill>
                  <a:schemeClr val="tx1"/>
                </a:solidFill>
                <a:latin typeface="+mn-lt"/>
                <a:ea typeface="+mn-ea"/>
                <a:cs typeface="+mn-cs"/>
              </a:rPr>
              <a:t>The NOAA Satellite and Information Service provides timely access to global environmental data from satellites and other sources to monitor and understand our dynamic Earth. We manage the Nation's operational environmental satellites and deliver data and information services such as Earth system monitoring and official assessments of the environment.</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NOAA-18 Launched on May 20, 2005 into a 470-nmi afternoon orbit.</a:t>
            </a:r>
          </a:p>
          <a:p>
            <a:r>
              <a:rPr lang="en-US" dirty="0" smtClean="0"/>
              <a:t>NOAA-15 </a:t>
            </a:r>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8</a:t>
            </a:fld>
            <a:endParaRPr lang="en-US"/>
          </a:p>
        </p:txBody>
      </p:sp>
    </p:spTree>
    <p:extLst>
      <p:ext uri="{BB962C8B-B14F-4D97-AF65-F5344CB8AC3E}">
        <p14:creationId xmlns:p14="http://schemas.microsoft.com/office/powerpoint/2010/main" val="206646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update was the TREX and Teravolt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Terascan</a:t>
            </a:r>
            <a:r>
              <a:rPr lang="en-US" sz="1200" kern="1200" dirty="0" smtClean="0">
                <a:solidFill>
                  <a:schemeClr val="tx1"/>
                </a:solidFill>
                <a:effectLst/>
                <a:latin typeface="+mn-lt"/>
                <a:ea typeface="+mn-ea"/>
                <a:cs typeface="+mn-cs"/>
              </a:rPr>
              <a:t> is a combination of hardware and software designed for automated reception of data from meteorological/environmental satellites and for processing the data into images and data overlays. Images and overlays are of a special format called </a:t>
            </a:r>
            <a:r>
              <a:rPr lang="en-US" sz="1200" kern="1200" dirty="0" err="1" smtClean="0">
                <a:solidFill>
                  <a:schemeClr val="tx1"/>
                </a:solidFill>
                <a:effectLst/>
                <a:latin typeface="+mn-lt"/>
                <a:ea typeface="+mn-ea"/>
                <a:cs typeface="+mn-cs"/>
              </a:rPr>
              <a:t>TeraScan</a:t>
            </a:r>
            <a:r>
              <a:rPr lang="en-US" sz="1200" kern="1200" dirty="0" smtClean="0">
                <a:solidFill>
                  <a:schemeClr val="tx1"/>
                </a:solidFill>
                <a:effectLst/>
                <a:latin typeface="+mn-lt"/>
                <a:ea typeface="+mn-ea"/>
                <a:cs typeface="+mn-cs"/>
              </a:rPr>
              <a:t> Data Format (TDF) and can be displayed with the </a:t>
            </a:r>
            <a:r>
              <a:rPr lang="en-US" sz="1200" kern="1200" dirty="0" err="1" smtClean="0">
                <a:solidFill>
                  <a:schemeClr val="tx1"/>
                </a:solidFill>
                <a:effectLst/>
                <a:latin typeface="+mn-lt"/>
                <a:ea typeface="+mn-ea"/>
                <a:cs typeface="+mn-cs"/>
              </a:rPr>
              <a:t>TeraScan</a:t>
            </a:r>
            <a:r>
              <a:rPr lang="en-US" sz="1200" kern="1200" dirty="0" smtClean="0">
                <a:solidFill>
                  <a:schemeClr val="tx1"/>
                </a:solidFill>
                <a:effectLst/>
                <a:latin typeface="+mn-lt"/>
                <a:ea typeface="+mn-ea"/>
                <a:cs typeface="+mn-cs"/>
              </a:rPr>
              <a:t> GUI </a:t>
            </a:r>
            <a:r>
              <a:rPr lang="en-US" sz="1200" kern="1200" dirty="0" err="1" smtClean="0">
                <a:solidFill>
                  <a:schemeClr val="tx1"/>
                </a:solidFill>
                <a:effectLst/>
                <a:latin typeface="+mn-lt"/>
                <a:ea typeface="+mn-ea"/>
                <a:cs typeface="+mn-cs"/>
              </a:rPr>
              <a:t>TeraVision</a:t>
            </a:r>
            <a:r>
              <a:rPr lang="en-US" sz="1200" kern="1200" dirty="0" smtClean="0">
                <a:solidFill>
                  <a:schemeClr val="tx1"/>
                </a:solidFill>
                <a:effectLst/>
                <a:latin typeface="+mn-lt"/>
                <a:ea typeface="+mn-ea"/>
                <a:cs typeface="+mn-cs"/>
              </a:rPr>
              <a:t>. These data files can be used to produce images in various formats. Different types of satellite data can be received from both the hardware and software that is installed on the computer. These satellite data types include: X Band Data from Polar Orbiting Satellites, L/S Band Data from Polar Orbiting Satellites, and L Band Data from Geostationary Satellites.</a:t>
            </a:r>
          </a:p>
          <a:p>
            <a:endParaRPr lang="en-US" dirty="0" smtClean="0"/>
          </a:p>
        </p:txBody>
      </p:sp>
      <p:sp>
        <p:nvSpPr>
          <p:cNvPr id="4" name="Slide Number Placeholder 3"/>
          <p:cNvSpPr>
            <a:spLocks noGrp="1"/>
          </p:cNvSpPr>
          <p:nvPr>
            <p:ph type="sldNum" sz="quarter" idx="10"/>
          </p:nvPr>
        </p:nvSpPr>
        <p:spPr/>
        <p:txBody>
          <a:bodyPr/>
          <a:lstStyle/>
          <a:p>
            <a:fld id="{14DA20C3-279E-BB4A-A8FE-5C6D924189A3}" type="slidenum">
              <a:rPr lang="en-US" smtClean="0"/>
              <a:t>9</a:t>
            </a:fld>
            <a:endParaRPr lang="en-US"/>
          </a:p>
        </p:txBody>
      </p:sp>
    </p:spTree>
    <p:extLst>
      <p:ext uri="{BB962C8B-B14F-4D97-AF65-F5344CB8AC3E}">
        <p14:creationId xmlns:p14="http://schemas.microsoft.com/office/powerpoint/2010/main" val="346537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Graphical User Interface (GUI) that is a part of </a:t>
            </a:r>
            <a:r>
              <a:rPr lang="en-US" sz="1200" kern="1200" dirty="0" err="1" smtClean="0">
                <a:solidFill>
                  <a:schemeClr val="tx1"/>
                </a:solidFill>
                <a:effectLst/>
                <a:latin typeface="+mn-lt"/>
                <a:ea typeface="+mn-ea"/>
                <a:cs typeface="+mn-cs"/>
              </a:rPr>
              <a:t>TeraScan</a:t>
            </a:r>
            <a:r>
              <a:rPr lang="en-US" sz="1200" kern="1200" dirty="0" smtClean="0">
                <a:solidFill>
                  <a:schemeClr val="tx1"/>
                </a:solidFill>
                <a:effectLst/>
                <a:latin typeface="+mn-lt"/>
                <a:ea typeface="+mn-ea"/>
                <a:cs typeface="+mn-cs"/>
              </a:rPr>
              <a:t>, in which the images, in the form of TDF, can be manipulated by the user to include annotations, overlays, image enhancement of different parts of the image </a:t>
            </a:r>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10</a:t>
            </a:fld>
            <a:endParaRPr lang="en-US"/>
          </a:p>
        </p:txBody>
      </p:sp>
    </p:spTree>
    <p:extLst>
      <p:ext uri="{BB962C8B-B14F-4D97-AF65-F5344CB8AC3E}">
        <p14:creationId xmlns:p14="http://schemas.microsoft.com/office/powerpoint/2010/main" val="237629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Earth Explorer was utilized to distinguish each biome. </a:t>
            </a:r>
          </a:p>
          <a:p>
            <a:r>
              <a:rPr lang="en-US" dirty="0" smtClean="0"/>
              <a:t>latitude and longitude  points were converted to decimal format enabling </a:t>
            </a:r>
            <a:r>
              <a:rPr lang="en-US" dirty="0" err="1" smtClean="0"/>
              <a:t>TeraScan</a:t>
            </a:r>
            <a:r>
              <a:rPr lang="en-US" dirty="0" smtClean="0"/>
              <a:t>/</a:t>
            </a:r>
            <a:r>
              <a:rPr lang="en-US" dirty="0" err="1" smtClean="0"/>
              <a:t>TeraVision</a:t>
            </a:r>
            <a:r>
              <a:rPr lang="en-US" dirty="0" smtClean="0"/>
              <a:t> to extract values at that location.</a:t>
            </a:r>
          </a:p>
          <a:p>
            <a:r>
              <a:rPr lang="en-US" dirty="0" smtClean="0"/>
              <a:t>Archived passes for June from the processed folder.</a:t>
            </a:r>
          </a:p>
          <a:p>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11</a:t>
            </a:fld>
            <a:endParaRPr lang="en-US"/>
          </a:p>
        </p:txBody>
      </p:sp>
    </p:spTree>
    <p:extLst>
      <p:ext uri="{BB962C8B-B14F-4D97-AF65-F5344CB8AC3E}">
        <p14:creationId xmlns:p14="http://schemas.microsoft.com/office/powerpoint/2010/main" val="48143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Raw data are processed</a:t>
            </a:r>
            <a:r>
              <a:rPr lang="en-US" baseline="0" dirty="0" smtClean="0"/>
              <a:t> into products and the products are registered to the cover area.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DA20C3-279E-BB4A-A8FE-5C6D924189A3}" type="slidenum">
              <a:rPr lang="en-US" smtClean="0"/>
              <a:t>13</a:t>
            </a:fld>
            <a:endParaRPr lang="en-US"/>
          </a:p>
        </p:txBody>
      </p:sp>
    </p:spTree>
    <p:extLst>
      <p:ext uri="{BB962C8B-B14F-4D97-AF65-F5344CB8AC3E}">
        <p14:creationId xmlns:p14="http://schemas.microsoft.com/office/powerpoint/2010/main" val="307127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EC5816F-D43D-40D1-9B38-E1A2C18F0972}" type="datetime1">
              <a:rPr lang="en-US" smtClean="0"/>
              <a:pPr/>
              <a:t>7/29/2016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1B50-C580-4CB7-BA07-14C66C34B76D}" type="datetime1">
              <a:rPr lang="en-US" smtClean="0"/>
              <a:pPr/>
              <a:t>7/29/2016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20DFC-E2D5-4BD6-B744-D8DEEAB5F7C2}" type="slidenum">
              <a:rPr lang="en-US" smtClean="0"/>
              <a:pPr/>
              <a:t>‹#›</a:t>
            </a:fld>
            <a:endParaRPr lang="en-US" dirty="0"/>
          </a:p>
        </p:txBody>
      </p:sp>
      <p:sp>
        <p:nvSpPr>
          <p:cNvPr id="5"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EC5816F-D43D-40D1-9B38-E1A2C18F0972}" type="datetime1">
              <a:rPr lang="en-US" smtClean="0"/>
              <a:pPr/>
              <a:t>7/29/2016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EB273CF-8910-423E-9890-FC81E25E5084}" type="datetime1">
              <a:rPr lang="en-US" smtClean="0"/>
              <a:pPr/>
              <a:t>7/29/2016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EC5816F-D43D-40D1-9B38-E1A2C18F0972}" type="datetime1">
              <a:rPr lang="en-US" smtClean="0"/>
              <a:pPr/>
              <a:t>7/29/2016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5A9071-CFF5-4E3B-B0AB-39782972E256}" type="datetime1">
              <a:rPr lang="en-US" smtClean="0"/>
              <a:pPr/>
              <a:t>7/29/2016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7"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3D8BD1F-DE98-4C29-8281-9EC9927620DF}" type="datetime1">
              <a:rPr lang="en-US" smtClean="0"/>
              <a:pPr/>
              <a:t>7/29/2016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7"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C5816F-D43D-40D1-9B38-E1A2C18F0972}" type="datetime1">
              <a:rPr lang="en-US" smtClean="0"/>
              <a:pPr/>
              <a:t>7/29/2016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467CD6D-7520-4B34-A5A3-E8385FA3AFC6}" type="datetime1">
              <a:rPr lang="en-US" smtClean="0"/>
              <a:pPr/>
              <a:t>7/29/2016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7"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42295D47-465E-4A05-802B-049480555B6D}" type="datetime1">
              <a:rPr lang="en-US" smtClean="0"/>
              <a:pPr/>
              <a:t>7/29/2016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AD20DFC-E2D5-4BD6-B744-D8DEEAB5F7C2}" type="slidenum">
              <a:rPr lang="en-US" smtClean="0"/>
              <a:pPr/>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
        <p:nvSpPr>
          <p:cNvPr id="9"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4791DB0-D703-40B5-AE3D-532AFE0356D1}" type="datetime1">
              <a:rPr lang="en-US" smtClean="0"/>
              <a:pPr/>
              <a:t>7/29/2016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a:p>
        </p:txBody>
      </p:sp>
      <p:sp>
        <p:nvSpPr>
          <p:cNvPr id="8"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F48C029-2200-4EB8-BDE8-5EE0E23571A6}" type="datetime1">
              <a:rPr lang="en-US" smtClean="0"/>
              <a:pPr/>
              <a:t>7/29/2016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20DFC-E2D5-4BD6-B744-D8DEEAB5F7C2}" type="slidenum">
              <a:rPr lang="en-US" smtClean="0"/>
              <a:pPr/>
              <a:t>‹#›</a:t>
            </a:fld>
            <a:endParaRPr lang="en-US" dirty="0"/>
          </a:p>
        </p:txBody>
      </p:sp>
      <p:sp>
        <p:nvSpPr>
          <p:cNvPr id="10"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7/29/2016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7/29/2016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7/29/2016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E45A1C-C0DD-4ED6-B23E-A9D2DD110058}" type="datetime1">
              <a:rPr lang="en-US" smtClean="0"/>
              <a:pPr/>
              <a:t>7/29/2016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a:t>
            </a:fld>
            <a:endParaRPr lang="en-US"/>
          </a:p>
        </p:txBody>
      </p:sp>
      <p:sp>
        <p:nvSpPr>
          <p:cNvPr id="6"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4EC5816F-D43D-40D1-9B38-E1A2C18F0972}" type="datetime1">
              <a:rPr lang="en-US" smtClean="0"/>
              <a:pPr/>
              <a:t>7/29/2016</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AD20DFC-E2D5-4BD6-B744-D8DEEAB5F7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hf sldNum="0"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760" y="2427471"/>
            <a:ext cx="8228013" cy="1927225"/>
          </a:xfrm>
        </p:spPr>
        <p:txBody>
          <a:bodyPr>
            <a:noAutofit/>
          </a:bodyPr>
          <a:lstStyle/>
          <a:p>
            <a:r>
              <a:rPr lang="en-US" sz="4400" dirty="0">
                <a:effectLst/>
              </a:rPr>
              <a:t>Analyzing Long-Term Drought Effects on Land Surface Temperature and Vegetation Using </a:t>
            </a:r>
            <a:r>
              <a:rPr lang="en-US" sz="4400" dirty="0" smtClean="0">
                <a:effectLst/>
              </a:rPr>
              <a:t>National Oceanic Atmospheric Administration Satellite’s </a:t>
            </a:r>
            <a:r>
              <a:rPr lang="en-US" sz="4400" dirty="0">
                <a:effectLst/>
              </a:rPr>
              <a:t>Data</a:t>
            </a:r>
            <a:endParaRPr lang="en-US" sz="4400" dirty="0"/>
          </a:p>
        </p:txBody>
      </p:sp>
      <p:sp>
        <p:nvSpPr>
          <p:cNvPr id="3" name="Subtitle 2"/>
          <p:cNvSpPr>
            <a:spLocks noGrp="1"/>
          </p:cNvSpPr>
          <p:nvPr>
            <p:ph type="subTitle" idx="1"/>
          </p:nvPr>
        </p:nvSpPr>
        <p:spPr>
          <a:xfrm>
            <a:off x="457199" y="4578104"/>
            <a:ext cx="8228013" cy="1066800"/>
          </a:xfrm>
        </p:spPr>
        <p:txBody>
          <a:bodyPr/>
          <a:lstStyle/>
          <a:p>
            <a:r>
              <a:rPr lang="en-US" dirty="0" smtClean="0"/>
              <a:t>Cornelius Holmes, </a:t>
            </a:r>
          </a:p>
          <a:p>
            <a:r>
              <a:rPr lang="en-US" dirty="0" smtClean="0"/>
              <a:t>Derek Morris Jr. </a:t>
            </a:r>
            <a:endParaRPr lang="en-US" dirty="0"/>
          </a:p>
        </p:txBody>
      </p:sp>
    </p:spTree>
    <p:extLst>
      <p:ext uri="{BB962C8B-B14F-4D97-AF65-F5344CB8AC3E}">
        <p14:creationId xmlns:p14="http://schemas.microsoft.com/office/powerpoint/2010/main" val="333627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TeraVision</a:t>
            </a:r>
            <a:endParaRPr lang="en-US" dirty="0"/>
          </a:p>
        </p:txBody>
      </p:sp>
      <p:sp>
        <p:nvSpPr>
          <p:cNvPr id="3" name="Content Placeholder 2"/>
          <p:cNvSpPr>
            <a:spLocks noGrp="1"/>
          </p:cNvSpPr>
          <p:nvPr>
            <p:ph idx="1"/>
          </p:nvPr>
        </p:nvSpPr>
        <p:spPr/>
        <p:txBody>
          <a:bodyPr/>
          <a:lstStyle/>
          <a:p>
            <a:r>
              <a:rPr lang="en-US" dirty="0" smtClean="0"/>
              <a:t>GUI used to manipulate any information</a:t>
            </a:r>
            <a:endParaRPr lang="en-US" dirty="0"/>
          </a:p>
        </p:txBody>
      </p:sp>
      <p:pic>
        <p:nvPicPr>
          <p:cNvPr id="4" name="Picture 3" descr="IMG_836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9462" y="3548067"/>
            <a:ext cx="3593425" cy="2695069"/>
          </a:xfrm>
          <a:prstGeom prst="rect">
            <a:avLst/>
          </a:prstGeom>
        </p:spPr>
      </p:pic>
    </p:spTree>
    <p:extLst>
      <p:ext uri="{BB962C8B-B14F-4D97-AF65-F5344CB8AC3E}">
        <p14:creationId xmlns:p14="http://schemas.microsoft.com/office/powerpoint/2010/main" val="2908344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idx="1"/>
          </p:nvPr>
        </p:nvSpPr>
        <p:spPr>
          <a:xfrm>
            <a:off x="648122" y="2089204"/>
            <a:ext cx="7662864" cy="3267169"/>
          </a:xfrm>
        </p:spPr>
        <p:txBody>
          <a:bodyPr>
            <a:normAutofit/>
          </a:bodyPr>
          <a:lstStyle/>
          <a:p>
            <a:endParaRPr lang="en-US" dirty="0"/>
          </a:p>
          <a:p>
            <a:endParaRPr lang="en-US" dirty="0" smtClean="0"/>
          </a:p>
          <a:p>
            <a:endParaRPr lang="en-US" dirty="0" smtClean="0"/>
          </a:p>
          <a:p>
            <a:endParaRPr lang="en-US" dirty="0"/>
          </a:p>
          <a:p>
            <a:r>
              <a:rPr lang="en-US" sz="1000" dirty="0" smtClean="0"/>
              <a:t>GPS Coordinates: </a:t>
            </a:r>
            <a:r>
              <a:rPr lang="de-DE" sz="1000" dirty="0" smtClean="0"/>
              <a:t>.</a:t>
            </a:r>
            <a:r>
              <a:rPr lang="de-DE" sz="1000" dirty="0"/>
              <a:t>Lat: 36° 19' 34" N, Lon: 076° 21' 47" W Farmland </a:t>
            </a:r>
            <a:r>
              <a:rPr lang="de-DE" sz="1000" dirty="0" err="1"/>
              <a:t>decimal</a:t>
            </a:r>
            <a:r>
              <a:rPr lang="de-DE" sz="1000" dirty="0"/>
              <a:t>: Lat36.326111 </a:t>
            </a:r>
            <a:r>
              <a:rPr lang="de-DE" dirty="0"/>
              <a:t> </a:t>
            </a:r>
            <a:endParaRPr lang="en-US" dirty="0"/>
          </a:p>
        </p:txBody>
      </p:sp>
      <p:pic>
        <p:nvPicPr>
          <p:cNvPr id="4" name="Picture 3" descr="Screen shot 2016-07-27 at 11.48.19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53351" y="2089204"/>
            <a:ext cx="4823227" cy="2407189"/>
          </a:xfrm>
          <a:prstGeom prst="rect">
            <a:avLst/>
          </a:prstGeom>
        </p:spPr>
      </p:pic>
    </p:spTree>
    <p:extLst>
      <p:ext uri="{BB962C8B-B14F-4D97-AF65-F5344CB8AC3E}">
        <p14:creationId xmlns:p14="http://schemas.microsoft.com/office/powerpoint/2010/main" val="3691749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Scripts/Products</a:t>
            </a:r>
            <a:endParaRPr lang="en-US" dirty="0"/>
          </a:p>
        </p:txBody>
      </p:sp>
      <p:pic>
        <p:nvPicPr>
          <p:cNvPr id="8" name="Content Placeholder 7" descr="LST_Raw.png"/>
          <p:cNvPicPr>
            <a:picLocks noGrp="1" noChangeAspect="1"/>
          </p:cNvPicPr>
          <p:nvPr>
            <p:ph idx="1"/>
          </p:nvPr>
        </p:nvPicPr>
        <p:blipFill>
          <a:blip r:embed="rId2">
            <a:extLst>
              <a:ext uri="{28A0092B-C50C-407E-A947-70E740481C1C}">
                <a14:useLocalDpi xmlns:a14="http://schemas.microsoft.com/office/drawing/2010/main" val="0"/>
              </a:ext>
            </a:extLst>
          </a:blip>
          <a:srcRect t="8176" b="8176"/>
          <a:stretch>
            <a:fillRect/>
          </a:stretch>
        </p:blipFill>
        <p:spPr>
          <a:xfrm>
            <a:off x="176765" y="2697373"/>
            <a:ext cx="4353500" cy="2033650"/>
          </a:xfrm>
        </p:spPr>
      </p:pic>
      <p:pic>
        <p:nvPicPr>
          <p:cNvPr id="9" name="Picture 8" descr="NDVI_Ra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74" y="2601834"/>
            <a:ext cx="4622800" cy="2387600"/>
          </a:xfrm>
          <a:prstGeom prst="rect">
            <a:avLst/>
          </a:prstGeom>
        </p:spPr>
      </p:pic>
    </p:spTree>
    <p:extLst>
      <p:ext uri="{BB962C8B-B14F-4D97-AF65-F5344CB8AC3E}">
        <p14:creationId xmlns:p14="http://schemas.microsoft.com/office/powerpoint/2010/main" val="255124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Scripts/Cover Area</a:t>
            </a:r>
            <a:endParaRPr lang="en-US" dirty="0"/>
          </a:p>
        </p:txBody>
      </p:sp>
      <p:pic>
        <p:nvPicPr>
          <p:cNvPr id="4" name="Content Placeholder 3" descr="Local_LST.png"/>
          <p:cNvPicPr>
            <a:picLocks noGrp="1" noChangeAspect="1"/>
          </p:cNvPicPr>
          <p:nvPr>
            <p:ph idx="1"/>
          </p:nvPr>
        </p:nvPicPr>
        <p:blipFill>
          <a:blip r:embed="rId3">
            <a:extLst>
              <a:ext uri="{28A0092B-C50C-407E-A947-70E740481C1C}">
                <a14:useLocalDpi xmlns:a14="http://schemas.microsoft.com/office/drawing/2010/main" val="0"/>
              </a:ext>
            </a:extLst>
          </a:blip>
          <a:srcRect l="4393" r="4393"/>
          <a:stretch>
            <a:fillRect/>
          </a:stretch>
        </p:blipFill>
        <p:spPr>
          <a:xfrm>
            <a:off x="248771" y="2757907"/>
            <a:ext cx="3829770" cy="1800351"/>
          </a:xfrm>
        </p:spPr>
      </p:pic>
      <p:pic>
        <p:nvPicPr>
          <p:cNvPr id="6" name="Picture 5" descr="Local_NDV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7680" y="2691358"/>
            <a:ext cx="4240570" cy="1866900"/>
          </a:xfrm>
          <a:prstGeom prst="rect">
            <a:avLst/>
          </a:prstGeom>
        </p:spPr>
      </p:pic>
    </p:spTree>
    <p:extLst>
      <p:ext uri="{BB962C8B-B14F-4D97-AF65-F5344CB8AC3E}">
        <p14:creationId xmlns:p14="http://schemas.microsoft.com/office/powerpoint/2010/main" val="258222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Archives </a:t>
            </a:r>
            <a:endParaRPr lang="en-US" dirty="0"/>
          </a:p>
        </p:txBody>
      </p:sp>
      <p:pic>
        <p:nvPicPr>
          <p:cNvPr id="6" name="Content Placeholder 5" descr="Archive_NDVI.png"/>
          <p:cNvPicPr>
            <a:picLocks noGrp="1" noChangeAspect="1"/>
          </p:cNvPicPr>
          <p:nvPr>
            <p:ph idx="1"/>
          </p:nvPr>
        </p:nvPicPr>
        <p:blipFill>
          <a:blip r:embed="rId2">
            <a:extLst>
              <a:ext uri="{28A0092B-C50C-407E-A947-70E740481C1C}">
                <a14:useLocalDpi xmlns:a14="http://schemas.microsoft.com/office/drawing/2010/main" val="0"/>
              </a:ext>
            </a:extLst>
          </a:blip>
          <a:srcRect t="22716" b="22716"/>
          <a:stretch>
            <a:fillRect/>
          </a:stretch>
        </p:blipFill>
        <p:spPr>
          <a:xfrm>
            <a:off x="823811" y="2599872"/>
            <a:ext cx="6862236" cy="2925810"/>
          </a:xfrm>
        </p:spPr>
      </p:pic>
    </p:spTree>
    <p:extLst>
      <p:ext uri="{BB962C8B-B14F-4D97-AF65-F5344CB8AC3E}">
        <p14:creationId xmlns:p14="http://schemas.microsoft.com/office/powerpoint/2010/main" val="392759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rchive_LST.png"/>
          <p:cNvPicPr>
            <a:picLocks noGrp="1" noChangeAspect="1"/>
          </p:cNvPicPr>
          <p:nvPr>
            <p:ph idx="1"/>
          </p:nvPr>
        </p:nvPicPr>
        <p:blipFill>
          <a:blip r:embed="rId2">
            <a:extLst>
              <a:ext uri="{28A0092B-C50C-407E-A947-70E740481C1C}">
                <a14:useLocalDpi xmlns:a14="http://schemas.microsoft.com/office/drawing/2010/main" val="0"/>
              </a:ext>
            </a:extLst>
          </a:blip>
          <a:srcRect t="21954" b="21954"/>
          <a:stretch>
            <a:fillRect/>
          </a:stretch>
        </p:blipFill>
        <p:spPr>
          <a:prstGeom prst="rect">
            <a:avLst/>
          </a:prstGeom>
        </p:spPr>
      </p:pic>
    </p:spTree>
    <p:extLst>
      <p:ext uri="{BB962C8B-B14F-4D97-AF65-F5344CB8AC3E}">
        <p14:creationId xmlns:p14="http://schemas.microsoft.com/office/powerpoint/2010/main" val="1117853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TeraScan</a:t>
            </a:r>
            <a:endParaRPr lang="en-US" dirty="0"/>
          </a:p>
        </p:txBody>
      </p:sp>
      <p:pic>
        <p:nvPicPr>
          <p:cNvPr id="7" name="Content Placeholder 6" descr="Screen shot 2016-07-27 at 12.15.49 PM.png"/>
          <p:cNvPicPr>
            <a:picLocks noGrp="1" noChangeAspect="1"/>
          </p:cNvPicPr>
          <p:nvPr>
            <p:ph idx="1"/>
          </p:nvPr>
        </p:nvPicPr>
        <p:blipFill>
          <a:blip r:embed="rId3" cstate="email">
            <a:extLst>
              <a:ext uri="{28A0092B-C50C-407E-A947-70E740481C1C}">
                <a14:useLocalDpi xmlns:a14="http://schemas.microsoft.com/office/drawing/2010/main" val="0"/>
              </a:ext>
            </a:extLst>
          </a:blip>
          <a:srcRect t="9662" b="9662"/>
          <a:stretch>
            <a:fillRect/>
          </a:stretch>
        </p:blipFill>
        <p:spPr>
          <a:xfrm>
            <a:off x="457200" y="2298125"/>
            <a:ext cx="8083447" cy="3446490"/>
          </a:xfrm>
        </p:spPr>
      </p:pic>
    </p:spTree>
    <p:extLst>
      <p:ext uri="{BB962C8B-B14F-4D97-AF65-F5344CB8AC3E}">
        <p14:creationId xmlns:p14="http://schemas.microsoft.com/office/powerpoint/2010/main" val="279838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6-07-27 at 12.19.17 PM.png"/>
          <p:cNvPicPr>
            <a:picLocks noGrp="1" noChangeAspect="1"/>
          </p:cNvPicPr>
          <p:nvPr>
            <p:ph idx="1"/>
          </p:nvPr>
        </p:nvPicPr>
        <p:blipFill>
          <a:blip r:embed="rId3" cstate="email">
            <a:extLst>
              <a:ext uri="{28A0092B-C50C-407E-A947-70E740481C1C}">
                <a14:useLocalDpi xmlns:a14="http://schemas.microsoft.com/office/drawing/2010/main" val="0"/>
              </a:ext>
            </a:extLst>
          </a:blip>
          <a:srcRect t="12608" b="12608"/>
          <a:stretch>
            <a:fillRect/>
          </a:stretch>
        </p:blipFill>
        <p:spPr/>
      </p:pic>
    </p:spTree>
    <p:extLst>
      <p:ext uri="{BB962C8B-B14F-4D97-AF65-F5344CB8AC3E}">
        <p14:creationId xmlns:p14="http://schemas.microsoft.com/office/powerpoint/2010/main" val="138793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armlandpoints.png"/>
          <p:cNvPicPr>
            <a:picLocks noGrp="1" noChangeAspect="1"/>
          </p:cNvPicPr>
          <p:nvPr>
            <p:ph idx="1"/>
          </p:nvPr>
        </p:nvPicPr>
        <p:blipFill>
          <a:blip r:embed="rId2" cstate="email">
            <a:extLst>
              <a:ext uri="{28A0092B-C50C-407E-A947-70E740481C1C}">
                <a14:useLocalDpi xmlns:a14="http://schemas.microsoft.com/office/drawing/2010/main" val="0"/>
              </a:ext>
            </a:extLst>
          </a:blip>
          <a:srcRect t="12102" b="12102"/>
          <a:stretch>
            <a:fillRect/>
          </a:stretch>
        </p:blipFill>
        <p:spPr/>
      </p:pic>
    </p:spTree>
    <p:extLst>
      <p:ext uri="{BB962C8B-B14F-4D97-AF65-F5344CB8AC3E}">
        <p14:creationId xmlns:p14="http://schemas.microsoft.com/office/powerpoint/2010/main" val="3507955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lst june 30th.png"/>
          <p:cNvPicPr>
            <a:picLocks noGrp="1" noChangeAspect="1"/>
          </p:cNvPicPr>
          <p:nvPr>
            <p:ph idx="1"/>
          </p:nvPr>
        </p:nvPicPr>
        <p:blipFill>
          <a:blip r:embed="rId2" cstate="email">
            <a:extLst>
              <a:ext uri="{28A0092B-C50C-407E-A947-70E740481C1C}">
                <a14:useLocalDpi xmlns:a14="http://schemas.microsoft.com/office/drawing/2010/main" val="0"/>
              </a:ext>
            </a:extLst>
          </a:blip>
          <a:srcRect t="12102" b="12102"/>
          <a:stretch>
            <a:fillRect/>
          </a:stretch>
        </p:blipFill>
        <p:spPr/>
      </p:pic>
    </p:spTree>
    <p:extLst>
      <p:ext uri="{BB962C8B-B14F-4D97-AF65-F5344CB8AC3E}">
        <p14:creationId xmlns:p14="http://schemas.microsoft.com/office/powerpoint/2010/main" val="117857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457200" y="1971342"/>
            <a:ext cx="7662864" cy="3267169"/>
          </a:xfrm>
        </p:spPr>
        <p:txBody>
          <a:bodyPr>
            <a:noAutofit/>
          </a:bodyPr>
          <a:lstStyle/>
          <a:p>
            <a:pPr marL="0" indent="0">
              <a:buNone/>
            </a:pPr>
            <a:r>
              <a:rPr lang="en-US" sz="1200" dirty="0" smtClean="0"/>
              <a:t>Analyzing </a:t>
            </a:r>
            <a:r>
              <a:rPr lang="en-US" sz="1200" dirty="0"/>
              <a:t>the effects of Drought in the </a:t>
            </a:r>
            <a:r>
              <a:rPr lang="en-US" sz="1200" dirty="0" smtClean="0"/>
              <a:t>Northeastern </a:t>
            </a:r>
            <a:r>
              <a:rPr lang="en-US" sz="1200" dirty="0"/>
              <a:t>North Carolina area with NOAA satellite products to determine a correlation between Land Surface </a:t>
            </a:r>
            <a:r>
              <a:rPr lang="en-US" sz="1200" dirty="0" smtClean="0"/>
              <a:t>Temperature </a:t>
            </a:r>
            <a:r>
              <a:rPr lang="en-US" sz="1200" dirty="0"/>
              <a:t>and Vegetation. The Palmer Drought Severity </a:t>
            </a:r>
            <a:r>
              <a:rPr lang="en-US" sz="1200" dirty="0" smtClean="0"/>
              <a:t>Index </a:t>
            </a:r>
            <a:r>
              <a:rPr lang="en-US" sz="1200" dirty="0"/>
              <a:t>(PDSI) data sets for summer 2002 -</a:t>
            </a:r>
            <a:r>
              <a:rPr lang="en-US" sz="1200" dirty="0" smtClean="0"/>
              <a:t>2013, </a:t>
            </a:r>
            <a:r>
              <a:rPr lang="en-US" sz="1200" dirty="0"/>
              <a:t>provided by the State Climate Office of North Carolina NC CRONOS database, provided evidence that since 2007 the northern coastal plain of North Carolina has been experiencing a long-term summer drought. Summer is </a:t>
            </a:r>
            <a:r>
              <a:rPr lang="en-US" sz="1200" dirty="0" smtClean="0"/>
              <a:t>defined </a:t>
            </a:r>
            <a:r>
              <a:rPr lang="en-US" sz="1200" dirty="0"/>
              <a:t>as the months between </a:t>
            </a:r>
            <a:r>
              <a:rPr lang="en-US" sz="1200" dirty="0" smtClean="0"/>
              <a:t>late June </a:t>
            </a:r>
            <a:r>
              <a:rPr lang="en-US" sz="1200" dirty="0"/>
              <a:t>to late </a:t>
            </a:r>
            <a:r>
              <a:rPr lang="en-US" sz="1200" dirty="0" smtClean="0"/>
              <a:t>September. </a:t>
            </a:r>
          </a:p>
          <a:p>
            <a:pPr marL="0" indent="0">
              <a:buNone/>
            </a:pPr>
            <a:r>
              <a:rPr lang="en-US" sz="1200" dirty="0" smtClean="0"/>
              <a:t>Utilizing </a:t>
            </a:r>
            <a:r>
              <a:rPr lang="en-US" sz="1200" dirty="0"/>
              <a:t>Elizabeth City State University’s (ECSU) 1.5m L-band SeaSpace ground station the team </a:t>
            </a:r>
            <a:r>
              <a:rPr lang="en-US" sz="1200" dirty="0" smtClean="0"/>
              <a:t>received </a:t>
            </a:r>
            <a:r>
              <a:rPr lang="en-US" sz="1200" dirty="0"/>
              <a:t>live </a:t>
            </a:r>
            <a:r>
              <a:rPr lang="en-US" sz="1200" dirty="0" smtClean="0"/>
              <a:t>Advanced Very High Resolution Radiometer (AVHRR) </a:t>
            </a:r>
            <a:r>
              <a:rPr lang="en-US" sz="1200" dirty="0"/>
              <a:t>imagery from NOAA polar orbiting </a:t>
            </a:r>
            <a:r>
              <a:rPr lang="en-US" sz="1200" dirty="0" smtClean="0"/>
              <a:t>satellites </a:t>
            </a:r>
            <a:r>
              <a:rPr lang="en-US" sz="1200" dirty="0"/>
              <a:t>each day for the month of June. </a:t>
            </a:r>
            <a:r>
              <a:rPr lang="en-US" sz="1200" dirty="0" smtClean="0"/>
              <a:t>The </a:t>
            </a:r>
            <a:r>
              <a:rPr lang="en-US" sz="1200" dirty="0"/>
              <a:t>primary goal of this research was to observe the correlation between land surface temperature (LST) and Normalized Difference Vegetation Index (NDVI) due to long-term drought using NOAA </a:t>
            </a:r>
            <a:r>
              <a:rPr lang="en-US" sz="1200" dirty="0" smtClean="0"/>
              <a:t>satellite data</a:t>
            </a:r>
            <a:r>
              <a:rPr lang="en-US" sz="1200" dirty="0"/>
              <a:t>. In the month of June 2016, the team collected imagery data through the SeaSpace© TeraScan® system </a:t>
            </a:r>
            <a:r>
              <a:rPr lang="en-US" sz="1200" dirty="0" smtClean="0"/>
              <a:t>and produced </a:t>
            </a:r>
            <a:r>
              <a:rPr lang="en-US" sz="1200" dirty="0"/>
              <a:t>LST and NDVI. Various GPS locations were selected in Northeastern North Carolina of different biomes such as swamp </a:t>
            </a:r>
            <a:r>
              <a:rPr lang="en-US" sz="1200" dirty="0" smtClean="0"/>
              <a:t>lands, grasslands, </a:t>
            </a:r>
            <a:r>
              <a:rPr lang="en-US" sz="1200" dirty="0"/>
              <a:t>and farmlands. The team collected and utilized data in the </a:t>
            </a:r>
            <a:r>
              <a:rPr lang="en-US" sz="1200" dirty="0" smtClean="0"/>
              <a:t>areas </a:t>
            </a:r>
            <a:r>
              <a:rPr lang="en-US" sz="1200" dirty="0"/>
              <a:t>of Camden County, Gates County, Pasquotank County, and Perquimans County. Using the SeaSpace Graphical U</a:t>
            </a:r>
            <a:r>
              <a:rPr lang="en-US" sz="1200" dirty="0" smtClean="0"/>
              <a:t>ser </a:t>
            </a:r>
            <a:r>
              <a:rPr lang="en-US" sz="1200" dirty="0"/>
              <a:t>I</a:t>
            </a:r>
            <a:r>
              <a:rPr lang="en-US" sz="1200" dirty="0" smtClean="0"/>
              <a:t>nterface </a:t>
            </a:r>
            <a:r>
              <a:rPr lang="en-US" sz="1200" dirty="0"/>
              <a:t>(GUI) </a:t>
            </a:r>
            <a:r>
              <a:rPr lang="en-US" sz="1200" dirty="0" err="1"/>
              <a:t>Teravision</a:t>
            </a:r>
            <a:r>
              <a:rPr lang="en-US" sz="1200" dirty="0"/>
              <a:t>®, The data points of each product at the various biome locations were analyzed for daily and weekly averages.</a:t>
            </a:r>
          </a:p>
          <a:p>
            <a:pPr marL="0" indent="0">
              <a:buNone/>
            </a:pPr>
            <a:r>
              <a:rPr lang="en-US" sz="1200" dirty="0"/>
              <a:t>Using the GPS locations found in United States Geological Survey (USGS) of the </a:t>
            </a:r>
            <a:r>
              <a:rPr lang="en-US" sz="1200" dirty="0" smtClean="0"/>
              <a:t>swamps lands, </a:t>
            </a:r>
            <a:r>
              <a:rPr lang="en-US" sz="1200" dirty="0"/>
              <a:t>grasslands, and farmlands were entered and saved as survey points in </a:t>
            </a:r>
            <a:r>
              <a:rPr lang="en-US" sz="1200" dirty="0" err="1"/>
              <a:t>TeraVision’s</a:t>
            </a:r>
            <a:r>
              <a:rPr lang="en-US" sz="1200" dirty="0"/>
              <a:t> GUI. All of the passes in the month of June that were received </a:t>
            </a:r>
            <a:r>
              <a:rPr lang="en-US" sz="1200" dirty="0" smtClean="0"/>
              <a:t>and processed into LST and NDVI products at the direct </a:t>
            </a:r>
            <a:r>
              <a:rPr lang="en-US" sz="1200" dirty="0"/>
              <a:t>broadcast ground </a:t>
            </a:r>
            <a:r>
              <a:rPr lang="en-US" sz="1200" dirty="0" smtClean="0"/>
              <a:t>station </a:t>
            </a:r>
            <a:r>
              <a:rPr lang="en-US" sz="1200" dirty="0"/>
              <a:t>at ECSU were loaded into TeraVision. The values were then extracted from each of the points and evaluated by their biome specific location for LST and NDVI. With Excel the team conducted analysis for daily trends, regional trends, biome trends, and weekly trends.</a:t>
            </a:r>
          </a:p>
          <a:p>
            <a:pPr marL="0" indent="0">
              <a:buNone/>
            </a:pPr>
            <a:endParaRPr lang="en-US" sz="1200" dirty="0"/>
          </a:p>
        </p:txBody>
      </p:sp>
    </p:spTree>
    <p:extLst>
      <p:ext uri="{BB962C8B-B14F-4D97-AF65-F5344CB8AC3E}">
        <p14:creationId xmlns:p14="http://schemas.microsoft.com/office/powerpoint/2010/main" val="349932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Screen shot 2016-07-27 at 12.37.33 PM.png"/>
          <p:cNvPicPr>
            <a:picLocks noGrp="1" noChangeAspect="1"/>
          </p:cNvPicPr>
          <p:nvPr>
            <p:ph idx="1"/>
          </p:nvPr>
        </p:nvPicPr>
        <p:blipFill>
          <a:blip r:embed="rId3" cstate="email">
            <a:extLst>
              <a:ext uri="{28A0092B-C50C-407E-A947-70E740481C1C}">
                <a14:useLocalDpi xmlns:a14="http://schemas.microsoft.com/office/drawing/2010/main" val="0"/>
              </a:ext>
            </a:extLst>
          </a:blip>
          <a:srcRect t="15500" b="15500"/>
          <a:stretch>
            <a:fillRect/>
          </a:stretch>
        </p:blipFill>
        <p:spPr>
          <a:xfrm>
            <a:off x="857615" y="2399274"/>
            <a:ext cx="7662864" cy="3267169"/>
          </a:xfrm>
        </p:spPr>
      </p:pic>
    </p:spTree>
    <p:extLst>
      <p:ext uri="{BB962C8B-B14F-4D97-AF65-F5344CB8AC3E}">
        <p14:creationId xmlns:p14="http://schemas.microsoft.com/office/powerpoint/2010/main" val="3265657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endParaRPr lang="en-US" dirty="0"/>
          </a:p>
        </p:txBody>
      </p:sp>
      <p:sp>
        <p:nvSpPr>
          <p:cNvPr id="3" name="Content Placeholder 2"/>
          <p:cNvSpPr>
            <a:spLocks noGrp="1"/>
          </p:cNvSpPr>
          <p:nvPr>
            <p:ph idx="1"/>
          </p:nvPr>
        </p:nvSpPr>
        <p:spPr/>
        <p:txBody>
          <a:bodyPr/>
          <a:lstStyle/>
          <a:p>
            <a:r>
              <a:rPr lang="en-US" dirty="0"/>
              <a:t>Pasquotank County grassland NDVI and LST graphs</a:t>
            </a:r>
          </a:p>
          <a:p>
            <a:r>
              <a:rPr lang="en-US" dirty="0"/>
              <a:t>Farmland biomes vegetation an LST</a:t>
            </a:r>
          </a:p>
          <a:p>
            <a:r>
              <a:rPr lang="en-US" dirty="0"/>
              <a:t>County averages of LST</a:t>
            </a:r>
          </a:p>
          <a:p>
            <a:endParaRPr lang="en-US" dirty="0"/>
          </a:p>
        </p:txBody>
      </p:sp>
    </p:spTree>
    <p:extLst>
      <p:ext uri="{BB962C8B-B14F-4D97-AF65-F5344CB8AC3E}">
        <p14:creationId xmlns:p14="http://schemas.microsoft.com/office/powerpoint/2010/main" val="1888636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Find an alternative way to automate the data points using Python programming software. </a:t>
            </a:r>
            <a:endParaRPr lang="en-US" dirty="0"/>
          </a:p>
        </p:txBody>
      </p:sp>
    </p:spTree>
    <p:extLst>
      <p:ext uri="{BB962C8B-B14F-4D97-AF65-F5344CB8AC3E}">
        <p14:creationId xmlns:p14="http://schemas.microsoft.com/office/powerpoint/2010/main" val="3202036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739775" y="2346745"/>
            <a:ext cx="7662864" cy="3267169"/>
          </a:xfrm>
        </p:spPr>
        <p:txBody>
          <a:bodyPr/>
          <a:lstStyle/>
          <a:p>
            <a:pPr marL="0" indent="0">
              <a:buNone/>
            </a:pPr>
            <a:endParaRPr lang="en-US" dirty="0" smtClean="0"/>
          </a:p>
          <a:p>
            <a:r>
              <a:rPr lang="en-US" dirty="0" smtClean="0"/>
              <a:t>Dr</a:t>
            </a:r>
            <a:r>
              <a:rPr lang="en-US" dirty="0"/>
              <a:t>. Linda Hayden for the research opportunity that was made possible through the CERSER program</a:t>
            </a:r>
            <a:r>
              <a:rPr lang="en-US" dirty="0" smtClean="0"/>
              <a:t>.</a:t>
            </a:r>
          </a:p>
          <a:p>
            <a:r>
              <a:rPr lang="en-US" dirty="0" smtClean="0"/>
              <a:t>Mr. Andrew Brumfield for his </a:t>
            </a:r>
            <a:r>
              <a:rPr lang="en-US" dirty="0"/>
              <a:t>guidance, contributions, and help with completing this research.</a:t>
            </a:r>
          </a:p>
          <a:p>
            <a:endParaRPr lang="en-US" dirty="0" smtClean="0"/>
          </a:p>
          <a:p>
            <a:endParaRPr lang="en-US" dirty="0"/>
          </a:p>
          <a:p>
            <a:endParaRPr lang="en-US" dirty="0"/>
          </a:p>
        </p:txBody>
      </p:sp>
    </p:spTree>
    <p:extLst>
      <p:ext uri="{BB962C8B-B14F-4D97-AF65-F5344CB8AC3E}">
        <p14:creationId xmlns:p14="http://schemas.microsoft.com/office/powerpoint/2010/main" val="3696523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24" y="3513567"/>
            <a:ext cx="8229600" cy="1143000"/>
          </a:xfrm>
        </p:spPr>
        <p:txBody>
          <a:bodyPr/>
          <a:lstStyle/>
          <a:p>
            <a:r>
              <a:rPr lang="en-US" dirty="0" smtClean="0">
                <a:solidFill>
                  <a:schemeClr val="tx1">
                    <a:lumMod val="85000"/>
                    <a:lumOff val="15000"/>
                  </a:schemeClr>
                </a:solidFill>
              </a:rPr>
              <a:t>Questions?</a:t>
            </a:r>
            <a:endParaRPr lang="en-US" dirty="0">
              <a:solidFill>
                <a:schemeClr val="tx1">
                  <a:lumMod val="85000"/>
                  <a:lumOff val="15000"/>
                </a:schemeClr>
              </a:solidFill>
            </a:endParaRPr>
          </a:p>
        </p:txBody>
      </p:sp>
    </p:spTree>
    <p:extLst>
      <p:ext uri="{BB962C8B-B14F-4D97-AF65-F5344CB8AC3E}">
        <p14:creationId xmlns:p14="http://schemas.microsoft.com/office/powerpoint/2010/main" val="3499880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sp>
        <p:nvSpPr>
          <p:cNvPr id="3" name="Content Placeholder 2"/>
          <p:cNvSpPr>
            <a:spLocks noGrp="1"/>
          </p:cNvSpPr>
          <p:nvPr>
            <p:ph idx="1"/>
          </p:nvPr>
        </p:nvSpPr>
        <p:spPr>
          <a:xfrm>
            <a:off x="815975" y="2425992"/>
            <a:ext cx="7662864" cy="3267169"/>
          </a:xfrm>
        </p:spPr>
        <p:txBody>
          <a:bodyPr/>
          <a:lstStyle/>
          <a:p>
            <a:r>
              <a:rPr lang="en-US" dirty="0" smtClean="0"/>
              <a:t>Cornelius Holness		     Derek Morris Jr.</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0806" y="3199038"/>
            <a:ext cx="2330223" cy="24941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0" y="3150734"/>
            <a:ext cx="1968954" cy="2590729"/>
          </a:xfrm>
          <a:prstGeom prst="rect">
            <a:avLst/>
          </a:prstGeom>
        </p:spPr>
      </p:pic>
    </p:spTree>
    <p:extLst>
      <p:ext uri="{BB962C8B-B14F-4D97-AF65-F5344CB8AC3E}">
        <p14:creationId xmlns:p14="http://schemas.microsoft.com/office/powerpoint/2010/main" val="268279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811473" y="2288741"/>
            <a:ext cx="7662864" cy="3267169"/>
          </a:xfrm>
        </p:spPr>
        <p:txBody>
          <a:bodyPr>
            <a:noAutofit/>
          </a:bodyPr>
          <a:lstStyle/>
          <a:p>
            <a:r>
              <a:rPr lang="en-US" sz="1600" dirty="0" smtClean="0"/>
              <a:t>Objective</a:t>
            </a:r>
          </a:p>
          <a:p>
            <a:r>
              <a:rPr lang="en-US" sz="1600" dirty="0" smtClean="0"/>
              <a:t>Purpose</a:t>
            </a:r>
          </a:p>
          <a:p>
            <a:r>
              <a:rPr lang="en-US" sz="1600" dirty="0" smtClean="0"/>
              <a:t>NOAA Satellites </a:t>
            </a:r>
          </a:p>
          <a:p>
            <a:r>
              <a:rPr lang="en-US" sz="1600" dirty="0" smtClean="0"/>
              <a:t>TeraScan at ECSU/TeraVision</a:t>
            </a:r>
          </a:p>
          <a:p>
            <a:r>
              <a:rPr lang="en-US" sz="1600" dirty="0" smtClean="0"/>
              <a:t>Methodology</a:t>
            </a:r>
          </a:p>
          <a:p>
            <a:r>
              <a:rPr lang="en-US" sz="1600" dirty="0" smtClean="0"/>
              <a:t>Analysis</a:t>
            </a:r>
          </a:p>
          <a:p>
            <a:r>
              <a:rPr lang="en-US" sz="1600" dirty="0" smtClean="0"/>
              <a:t>Results </a:t>
            </a:r>
          </a:p>
          <a:p>
            <a:r>
              <a:rPr lang="en-US" sz="1600" dirty="0" smtClean="0"/>
              <a:t>Future Work </a:t>
            </a:r>
            <a:endParaRPr lang="en-US" sz="1600" dirty="0"/>
          </a:p>
        </p:txBody>
      </p:sp>
      <p:pic>
        <p:nvPicPr>
          <p:cNvPr id="4" name="Picture 3" descr="IMG_229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4160" y="3154957"/>
            <a:ext cx="3655584" cy="2741688"/>
          </a:xfrm>
          <a:prstGeom prst="rect">
            <a:avLst/>
          </a:prstGeom>
        </p:spPr>
      </p:pic>
    </p:spTree>
    <p:extLst>
      <p:ext uri="{BB962C8B-B14F-4D97-AF65-F5344CB8AC3E}">
        <p14:creationId xmlns:p14="http://schemas.microsoft.com/office/powerpoint/2010/main" val="477982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p:txBody>
          <a:bodyPr/>
          <a:lstStyle/>
          <a:p>
            <a:r>
              <a:rPr lang="en-US" sz="2400" dirty="0"/>
              <a:t>The primary goal of this research was to observe the correlation between land surface temperature (LST) and Normalized Difference Vegetation Index (NDVI) due to long-term drought using NOAA satellite data. </a:t>
            </a:r>
            <a:endParaRPr lang="en-US" dirty="0"/>
          </a:p>
        </p:txBody>
      </p:sp>
    </p:spTree>
    <p:extLst>
      <p:ext uri="{BB962C8B-B14F-4D97-AF65-F5344CB8AC3E}">
        <p14:creationId xmlns:p14="http://schemas.microsoft.com/office/powerpoint/2010/main" val="2256747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pic>
        <p:nvPicPr>
          <p:cNvPr id="7" name="Content Placeholder 6" descr="canvas.png"/>
          <p:cNvPicPr>
            <a:picLocks noGrp="1" noChangeAspect="1"/>
          </p:cNvPicPr>
          <p:nvPr>
            <p:ph idx="1"/>
          </p:nvPr>
        </p:nvPicPr>
        <p:blipFill>
          <a:blip r:embed="rId3">
            <a:extLst>
              <a:ext uri="{28A0092B-C50C-407E-A947-70E740481C1C}">
                <a14:useLocalDpi xmlns:a14="http://schemas.microsoft.com/office/drawing/2010/main" val="0"/>
              </a:ext>
            </a:extLst>
          </a:blip>
          <a:srcRect t="513" b="513"/>
          <a:stretch>
            <a:fillRect/>
          </a:stretch>
        </p:blipFill>
        <p:spPr/>
      </p:pic>
      <p:pic>
        <p:nvPicPr>
          <p:cNvPr id="9" name="Picture 8" descr="Screen Shot 2016-07-26 at 6.33.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60248"/>
            <a:ext cx="9144000" cy="3690299"/>
          </a:xfrm>
          <a:prstGeom prst="rect">
            <a:avLst/>
          </a:prstGeom>
        </p:spPr>
      </p:pic>
      <p:sp>
        <p:nvSpPr>
          <p:cNvPr id="10" name="TextBox 9"/>
          <p:cNvSpPr txBox="1"/>
          <p:nvPr/>
        </p:nvSpPr>
        <p:spPr>
          <a:xfrm>
            <a:off x="938731" y="6250547"/>
            <a:ext cx="7463908" cy="369332"/>
          </a:xfrm>
          <a:prstGeom prst="rect">
            <a:avLst/>
          </a:prstGeom>
          <a:noFill/>
        </p:spPr>
        <p:txBody>
          <a:bodyPr wrap="square" rtlCol="0">
            <a:spAutoFit/>
          </a:bodyPr>
          <a:lstStyle/>
          <a:p>
            <a:r>
              <a:rPr lang="en-US" dirty="0"/>
              <a:t>http://</a:t>
            </a:r>
            <a:r>
              <a:rPr lang="en-US" dirty="0" err="1"/>
              <a:t>climate.ncsu.edu</a:t>
            </a:r>
            <a:r>
              <a:rPr lang="en-US" dirty="0"/>
              <a:t>/climate/drought/historical</a:t>
            </a:r>
          </a:p>
        </p:txBody>
      </p:sp>
    </p:spTree>
    <p:extLst>
      <p:ext uri="{BB962C8B-B14F-4D97-AF65-F5344CB8AC3E}">
        <p14:creationId xmlns:p14="http://schemas.microsoft.com/office/powerpoint/2010/main" val="395679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Biomes</a:t>
            </a:r>
            <a:endParaRPr lang="en-US" dirty="0"/>
          </a:p>
        </p:txBody>
      </p:sp>
      <p:sp>
        <p:nvSpPr>
          <p:cNvPr id="3" name="Content Placeholder 2"/>
          <p:cNvSpPr>
            <a:spLocks noGrp="1"/>
          </p:cNvSpPr>
          <p:nvPr>
            <p:ph idx="1"/>
          </p:nvPr>
        </p:nvSpPr>
        <p:spPr/>
        <p:txBody>
          <a:bodyPr/>
          <a:lstStyle/>
          <a:p>
            <a:r>
              <a:rPr lang="en-US" dirty="0" smtClean="0"/>
              <a:t>Grassland</a:t>
            </a:r>
          </a:p>
          <a:p>
            <a:r>
              <a:rPr lang="en-US" dirty="0" smtClean="0"/>
              <a:t>Farmland</a:t>
            </a:r>
          </a:p>
          <a:p>
            <a:r>
              <a:rPr lang="en-US" dirty="0" smtClean="0"/>
              <a:t>Swamps</a:t>
            </a:r>
            <a:endParaRPr lang="en-US" dirty="0"/>
          </a:p>
        </p:txBody>
      </p:sp>
      <p:pic>
        <p:nvPicPr>
          <p:cNvPr id="4" name="Picture 3" descr="Dismal Swamp1 00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96789" y="1961112"/>
            <a:ext cx="2924683" cy="2193512"/>
          </a:xfrm>
          <a:prstGeom prst="rect">
            <a:avLst/>
          </a:prstGeom>
        </p:spPr>
      </p:pic>
      <p:pic>
        <p:nvPicPr>
          <p:cNvPr id="5" name="Picture 4" descr="1-amazon-wind-farm-elizabeth-city-ground-breaking-slide-e143767727868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01831" y="4461650"/>
            <a:ext cx="3893606" cy="2164845"/>
          </a:xfrm>
          <a:prstGeom prst="rect">
            <a:avLst/>
          </a:prstGeom>
        </p:spPr>
      </p:pic>
      <p:pic>
        <p:nvPicPr>
          <p:cNvPr id="6" name="Picture 5" descr="20160120211311_Hwy17.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8649" y="4489449"/>
            <a:ext cx="3218140" cy="2137046"/>
          </a:xfrm>
          <a:prstGeom prst="rect">
            <a:avLst/>
          </a:prstGeom>
        </p:spPr>
      </p:pic>
    </p:spTree>
    <p:extLst>
      <p:ext uri="{BB962C8B-B14F-4D97-AF65-F5344CB8AC3E}">
        <p14:creationId xmlns:p14="http://schemas.microsoft.com/office/powerpoint/2010/main" val="223065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Satellites</a:t>
            </a:r>
            <a:endParaRPr lang="en-US" dirty="0"/>
          </a:p>
        </p:txBody>
      </p:sp>
      <p:sp>
        <p:nvSpPr>
          <p:cNvPr id="3" name="Content Placeholder 2"/>
          <p:cNvSpPr>
            <a:spLocks noGrp="1"/>
          </p:cNvSpPr>
          <p:nvPr>
            <p:ph idx="1"/>
          </p:nvPr>
        </p:nvSpPr>
        <p:spPr/>
        <p:txBody>
          <a:bodyPr>
            <a:normAutofit/>
          </a:bodyPr>
          <a:lstStyle/>
          <a:p>
            <a:r>
              <a:rPr lang="en-US" dirty="0"/>
              <a:t>NOAA</a:t>
            </a:r>
          </a:p>
          <a:p>
            <a:r>
              <a:rPr lang="en-US" dirty="0"/>
              <a:t>NOAA-15, 18, 19</a:t>
            </a:r>
          </a:p>
          <a:p>
            <a:pPr lvl="1"/>
            <a:r>
              <a:rPr lang="en-US" dirty="0" smtClean="0"/>
              <a:t>Polar Orbiting	</a:t>
            </a:r>
          </a:p>
          <a:p>
            <a:endParaRPr lang="en-US" dirty="0" smtClean="0"/>
          </a:p>
        </p:txBody>
      </p:sp>
      <p:pic>
        <p:nvPicPr>
          <p:cNvPr id="4" name="Picture 3" descr="NOAA1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00" y="2770094"/>
            <a:ext cx="5080000" cy="3136900"/>
          </a:xfrm>
          <a:prstGeom prst="rect">
            <a:avLst/>
          </a:prstGeom>
        </p:spPr>
      </p:pic>
    </p:spTree>
    <p:extLst>
      <p:ext uri="{BB962C8B-B14F-4D97-AF65-F5344CB8AC3E}">
        <p14:creationId xmlns:p14="http://schemas.microsoft.com/office/powerpoint/2010/main" val="1347305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TeraScan at ECSU</a:t>
            </a:r>
            <a:endParaRPr lang="en-US" dirty="0"/>
          </a:p>
        </p:txBody>
      </p:sp>
      <p:sp>
        <p:nvSpPr>
          <p:cNvPr id="3" name="Content Placeholder 2"/>
          <p:cNvSpPr>
            <a:spLocks noGrp="1"/>
          </p:cNvSpPr>
          <p:nvPr>
            <p:ph idx="1"/>
          </p:nvPr>
        </p:nvSpPr>
        <p:spPr>
          <a:xfrm>
            <a:off x="739775" y="2338905"/>
            <a:ext cx="7662864" cy="3267169"/>
          </a:xfrm>
        </p:spPr>
        <p:txBody>
          <a:bodyPr>
            <a:normAutofit/>
          </a:bodyPr>
          <a:lstStyle/>
          <a:p>
            <a:r>
              <a:rPr lang="en-US" dirty="0">
                <a:solidFill>
                  <a:schemeClr val="tx1">
                    <a:lumMod val="50000"/>
                    <a:lumOff val="50000"/>
                  </a:schemeClr>
                </a:solidFill>
              </a:rPr>
              <a:t>C</a:t>
            </a:r>
            <a:r>
              <a:rPr lang="en-US" dirty="0" smtClean="0">
                <a:solidFill>
                  <a:schemeClr val="tx1">
                    <a:lumMod val="50000"/>
                    <a:lumOff val="50000"/>
                  </a:schemeClr>
                </a:solidFill>
              </a:rPr>
              <a:t>ombination </a:t>
            </a:r>
            <a:r>
              <a:rPr lang="en-US" dirty="0">
                <a:solidFill>
                  <a:schemeClr val="tx1">
                    <a:lumMod val="50000"/>
                    <a:lumOff val="50000"/>
                  </a:schemeClr>
                </a:solidFill>
              </a:rPr>
              <a:t>of hardware and software designed for automated reception of data from </a:t>
            </a:r>
            <a:r>
              <a:rPr lang="en-US" dirty="0" smtClean="0">
                <a:solidFill>
                  <a:schemeClr val="tx1">
                    <a:lumMod val="50000"/>
                    <a:lumOff val="50000"/>
                  </a:schemeClr>
                </a:solidFill>
              </a:rPr>
              <a:t>meteorological and environmental </a:t>
            </a:r>
            <a:r>
              <a:rPr lang="en-US" dirty="0">
                <a:solidFill>
                  <a:schemeClr val="tx1">
                    <a:lumMod val="50000"/>
                    <a:lumOff val="50000"/>
                  </a:schemeClr>
                </a:solidFill>
              </a:rPr>
              <a:t>satellites </a:t>
            </a:r>
            <a:endParaRPr lang="en-US" dirty="0" smtClean="0">
              <a:solidFill>
                <a:schemeClr val="tx1">
                  <a:lumMod val="50000"/>
                  <a:lumOff val="50000"/>
                </a:schemeClr>
              </a:solidFill>
            </a:endParaRPr>
          </a:p>
          <a:p>
            <a:r>
              <a:rPr lang="en-US" dirty="0" smtClean="0">
                <a:solidFill>
                  <a:schemeClr val="tx1">
                    <a:lumMod val="50000"/>
                    <a:lumOff val="50000"/>
                  </a:schemeClr>
                </a:solidFill>
              </a:rPr>
              <a:t>1.5 meter L-Band receiving station was install in 2002</a:t>
            </a:r>
          </a:p>
          <a:p>
            <a:r>
              <a:rPr lang="en-US" dirty="0" smtClean="0">
                <a:solidFill>
                  <a:schemeClr val="tx1">
                    <a:lumMod val="50000"/>
                    <a:lumOff val="50000"/>
                  </a:schemeClr>
                </a:solidFill>
              </a:rPr>
              <a:t>Major update in 2014</a:t>
            </a:r>
          </a:p>
          <a:p>
            <a:pPr lvl="1"/>
            <a:r>
              <a:rPr lang="en-US" sz="2200" dirty="0" smtClean="0">
                <a:solidFill>
                  <a:schemeClr val="tx1">
                    <a:lumMod val="50000"/>
                    <a:lumOff val="50000"/>
                  </a:schemeClr>
                </a:solidFill>
              </a:rPr>
              <a:t>TREX-processor</a:t>
            </a:r>
          </a:p>
          <a:p>
            <a:pPr lvl="1"/>
            <a:r>
              <a:rPr lang="en-US" sz="2200" dirty="0" err="1" smtClean="0">
                <a:solidFill>
                  <a:schemeClr val="tx1">
                    <a:lumMod val="50000"/>
                    <a:lumOff val="50000"/>
                  </a:schemeClr>
                </a:solidFill>
              </a:rPr>
              <a:t>Teravault</a:t>
            </a:r>
            <a:r>
              <a:rPr lang="en-US" sz="2200" dirty="0" smtClean="0">
                <a:solidFill>
                  <a:schemeClr val="tx1">
                    <a:lumMod val="50000"/>
                    <a:lumOff val="50000"/>
                  </a:schemeClr>
                </a:solidFill>
              </a:rPr>
              <a:t>-storage</a:t>
            </a:r>
          </a:p>
        </p:txBody>
      </p:sp>
      <p:pic>
        <p:nvPicPr>
          <p:cNvPr id="5" name="Picture 4" descr="150324_seaspace_6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6239" y="4229791"/>
            <a:ext cx="3579368" cy="2013395"/>
          </a:xfrm>
          <a:prstGeom prst="rect">
            <a:avLst/>
          </a:prstGeom>
        </p:spPr>
      </p:pic>
    </p:spTree>
    <p:extLst>
      <p:ext uri="{BB962C8B-B14F-4D97-AF65-F5344CB8AC3E}">
        <p14:creationId xmlns:p14="http://schemas.microsoft.com/office/powerpoint/2010/main" val="483280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314</TotalTime>
  <Words>1061</Words>
  <Application>Microsoft Office PowerPoint</Application>
  <PresentationFormat>On-screen Show (4:3)</PresentationFormat>
  <Paragraphs>104</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Genesis</vt:lpstr>
      <vt:lpstr>Analyzing Long-Term Drought Effects on Land Surface Temperature and Vegetation Using National Oceanic Atmospheric Administration Satellite’s Data</vt:lpstr>
      <vt:lpstr>Abstract</vt:lpstr>
      <vt:lpstr>Team Members</vt:lpstr>
      <vt:lpstr>Overview</vt:lpstr>
      <vt:lpstr>Objective </vt:lpstr>
      <vt:lpstr>Purpose</vt:lpstr>
      <vt:lpstr>Biomes</vt:lpstr>
      <vt:lpstr>NOAA Satellites</vt:lpstr>
      <vt:lpstr>TeraScan at ECSU</vt:lpstr>
      <vt:lpstr>TeraVision</vt:lpstr>
      <vt:lpstr>Methodology </vt:lpstr>
      <vt:lpstr>Scripts/Products</vt:lpstr>
      <vt:lpstr>Scripts/Cover Area</vt:lpstr>
      <vt:lpstr>Archives </vt:lpstr>
      <vt:lpstr>PowerPoint Presentation</vt:lpstr>
      <vt:lpstr>TeraScan</vt:lpstr>
      <vt:lpstr>PowerPoint Presentation</vt:lpstr>
      <vt:lpstr>PowerPoint Presentation</vt:lpstr>
      <vt:lpstr>PowerPoint Presentation</vt:lpstr>
      <vt:lpstr>Results</vt:lpstr>
      <vt:lpstr>Analysis </vt:lpstr>
      <vt:lpstr>Future Work</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Long-Term Drought Effects on Land Surface Temperature and Vegetation Using NOAA Satellite Data</dc:title>
  <dc:creator>CERSER</dc:creator>
  <cp:lastModifiedBy>JAW</cp:lastModifiedBy>
  <cp:revision>31</cp:revision>
  <dcterms:created xsi:type="dcterms:W3CDTF">2016-07-26T21:42:29Z</dcterms:created>
  <dcterms:modified xsi:type="dcterms:W3CDTF">2016-07-29T13:08:44Z</dcterms:modified>
</cp:coreProperties>
</file>