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6" r:id="rId5"/>
    <p:sldId id="276" r:id="rId6"/>
    <p:sldId id="259" r:id="rId7"/>
    <p:sldId id="261" r:id="rId8"/>
    <p:sldId id="273" r:id="rId9"/>
    <p:sldId id="262" r:id="rId10"/>
    <p:sldId id="264" r:id="rId11"/>
    <p:sldId id="263" r:id="rId12"/>
    <p:sldId id="270" r:id="rId13"/>
    <p:sldId id="271" r:id="rId14"/>
    <p:sldId id="272" r:id="rId15"/>
    <p:sldId id="267" r:id="rId16"/>
    <p:sldId id="268" r:id="rId17"/>
    <p:sldId id="265" r:id="rId18"/>
    <p:sldId id="269"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7" autoAdjust="0"/>
    <p:restoredTop sz="83617" autoAdjust="0"/>
  </p:normalViewPr>
  <p:slideViewPr>
    <p:cSldViewPr snapToGrid="0" snapToObjects="1">
      <p:cViewPr>
        <p:scale>
          <a:sx n="140" d="100"/>
          <a:sy n="140" d="100"/>
        </p:scale>
        <p:origin x="-9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601F-BD0E-E442-8C9E-09E0AD70BC3C}" type="datetimeFigureOut">
              <a:rPr lang="en-US" smtClean="0"/>
              <a:t>7/16/2015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AA9BA-7792-4B40-8587-6CB27DB2887E}" type="slidenum">
              <a:rPr lang="en-US" smtClean="0"/>
              <a:t>‹#›</a:t>
            </a:fld>
            <a:endParaRPr lang="en-US"/>
          </a:p>
        </p:txBody>
      </p:sp>
    </p:spTree>
    <p:extLst>
      <p:ext uri="{BB962C8B-B14F-4D97-AF65-F5344CB8AC3E}">
        <p14:creationId xmlns:p14="http://schemas.microsoft.com/office/powerpoint/2010/main" val="4130298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a:t>
            </a:fld>
            <a:endParaRPr lang="en-US"/>
          </a:p>
        </p:txBody>
      </p:sp>
    </p:spTree>
    <p:extLst>
      <p:ext uri="{BB962C8B-B14F-4D97-AF65-F5344CB8AC3E}">
        <p14:creationId xmlns:p14="http://schemas.microsoft.com/office/powerpoint/2010/main" val="349574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Here</a:t>
            </a:r>
            <a:r>
              <a:rPr lang="en-US" baseline="0" dirty="0" smtClean="0"/>
              <a:t> are the three pull down bars in which the user can select the source, point, test they want to see data from.</a:t>
            </a:r>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10</a:t>
            </a:fld>
            <a:endParaRPr lang="en-US"/>
          </a:p>
        </p:txBody>
      </p:sp>
    </p:spTree>
    <p:extLst>
      <p:ext uri="{BB962C8B-B14F-4D97-AF65-F5344CB8AC3E}">
        <p14:creationId xmlns:p14="http://schemas.microsoft.com/office/powerpoint/2010/main" val="264799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Here is an example</a:t>
            </a:r>
            <a:r>
              <a:rPr lang="en-US" baseline="0" dirty="0" smtClean="0"/>
              <a:t> of the chart in which the information will be displayed.  The x axis displays the date while the y axis displays the data.  These along with the title will change with each test and data point.</a:t>
            </a:r>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11</a:t>
            </a:fld>
            <a:endParaRPr lang="en-US"/>
          </a:p>
        </p:txBody>
      </p:sp>
    </p:spTree>
    <p:extLst>
      <p:ext uri="{BB962C8B-B14F-4D97-AF65-F5344CB8AC3E}">
        <p14:creationId xmlns:p14="http://schemas.microsoft.com/office/powerpoint/2010/main" val="7690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12</a:t>
            </a:fld>
            <a:endParaRPr lang="en-US"/>
          </a:p>
        </p:txBody>
      </p:sp>
    </p:spTree>
    <p:extLst>
      <p:ext uri="{BB962C8B-B14F-4D97-AF65-F5344CB8AC3E}">
        <p14:creationId xmlns:p14="http://schemas.microsoft.com/office/powerpoint/2010/main" val="173704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shown from these charts that each point that was near Pasquotank shared similar pH readings. Another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correlation that was seen that the lower Pasquotank and the mouth of the </a:t>
            </a:r>
            <a:r>
              <a:rPr lang="en-US" sz="1200" kern="1200" dirty="0" err="1" smtClean="0">
                <a:solidFill>
                  <a:schemeClr val="tx1"/>
                </a:solidFill>
                <a:effectLst/>
                <a:latin typeface="+mn-lt"/>
                <a:ea typeface="+mn-ea"/>
                <a:cs typeface="+mn-cs"/>
              </a:rPr>
              <a:t>Newbegun</a:t>
            </a:r>
            <a:r>
              <a:rPr lang="en-US" sz="1200" kern="1200" dirty="0" smtClean="0">
                <a:solidFill>
                  <a:schemeClr val="tx1"/>
                </a:solidFill>
                <a:effectLst/>
                <a:latin typeface="+mn-lt"/>
                <a:ea typeface="+mn-ea"/>
                <a:cs typeface="+mn-cs"/>
              </a:rPr>
              <a:t> Creek had similar readings for total dissolved solids, salinity, and conductivity.  Also, the overall readings for total dissolved solids, salinity, and conductivity have decreased from the previous testing years. The rain during nights before testing may have affected the readings because rain dilutes the salt in the water by mixing the freshwater with the salinity of the waterways. </a:t>
            </a:r>
            <a:r>
              <a:rPr lang="en-US" sz="1200" kern="1200" smtClean="0">
                <a:solidFill>
                  <a:schemeClr val="tx1"/>
                </a:solidFill>
                <a:effectLst/>
                <a:latin typeface="+mn-lt"/>
                <a:ea typeface="+mn-ea"/>
                <a:cs typeface="+mn-cs"/>
              </a:rPr>
              <a:t>This also made an impact on the Lower Pasquotank, which is a key indictor in sea level rise.</a:t>
            </a:r>
            <a:r>
              <a:rPr lang="en-US"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13</a:t>
            </a:fld>
            <a:endParaRPr lang="en-US"/>
          </a:p>
        </p:txBody>
      </p:sp>
    </p:spTree>
    <p:extLst>
      <p:ext uri="{BB962C8B-B14F-4D97-AF65-F5344CB8AC3E}">
        <p14:creationId xmlns:p14="http://schemas.microsoft.com/office/powerpoint/2010/main" val="7457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just">
              <a:spcBef>
                <a:spcPts val="0"/>
              </a:spcBef>
              <a:spcAft>
                <a:spcPts val="0"/>
              </a:spcAft>
            </a:pPr>
            <a:r>
              <a:rPr lang="en-US" sz="1200" dirty="0" smtClean="0">
                <a:solidFill>
                  <a:srgbClr val="000000"/>
                </a:solidFill>
                <a:effectLst/>
                <a:latin typeface="Times New Roman"/>
                <a:ea typeface="Times New Roman"/>
                <a:cs typeface="Times New Roman"/>
              </a:rPr>
              <a:t>This is a</a:t>
            </a:r>
            <a:r>
              <a:rPr lang="en-US" sz="1200" baseline="0" dirty="0" smtClean="0">
                <a:solidFill>
                  <a:srgbClr val="000000"/>
                </a:solidFill>
                <a:effectLst/>
                <a:latin typeface="Times New Roman"/>
                <a:ea typeface="Times New Roman"/>
                <a:cs typeface="Times New Roman"/>
              </a:rPr>
              <a:t> basic bar graph, which is an</a:t>
            </a:r>
            <a:r>
              <a:rPr lang="en-US" sz="1200" dirty="0" smtClean="0">
                <a:solidFill>
                  <a:srgbClr val="000000"/>
                </a:solidFill>
                <a:effectLst/>
                <a:latin typeface="Times New Roman"/>
                <a:ea typeface="Times New Roman"/>
                <a:cs typeface="Times New Roman"/>
              </a:rPr>
              <a:t> example of how the online data</a:t>
            </a:r>
            <a:r>
              <a:rPr lang="en-US" sz="1200" baseline="0" dirty="0" smtClean="0">
                <a:solidFill>
                  <a:srgbClr val="000000"/>
                </a:solidFill>
                <a:effectLst/>
                <a:latin typeface="Times New Roman"/>
                <a:ea typeface="Times New Roman"/>
                <a:cs typeface="Times New Roman"/>
              </a:rPr>
              <a:t> visualization would look. This graph was coded in JavaScript through </a:t>
            </a:r>
            <a:r>
              <a:rPr lang="en-US" sz="1200" baseline="0" dirty="0" err="1" smtClean="0">
                <a:solidFill>
                  <a:srgbClr val="000000"/>
                </a:solidFill>
                <a:effectLst/>
                <a:latin typeface="Times New Roman"/>
                <a:ea typeface="Times New Roman"/>
                <a:cs typeface="Times New Roman"/>
              </a:rPr>
              <a:t>highcharts</a:t>
            </a:r>
            <a:r>
              <a:rPr lang="en-US" sz="1200" baseline="0" dirty="0" smtClean="0">
                <a:solidFill>
                  <a:srgbClr val="000000"/>
                </a:solidFill>
                <a:effectLst/>
                <a:latin typeface="Times New Roman"/>
                <a:ea typeface="Times New Roman"/>
                <a:cs typeface="Times New Roman"/>
              </a:rPr>
              <a:t>, which is an online application that consist of interactive JavaScript charts and whose template was in </a:t>
            </a:r>
            <a:r>
              <a:rPr lang="en-US" sz="1200" baseline="0" dirty="0" err="1" smtClean="0">
                <a:solidFill>
                  <a:srgbClr val="000000"/>
                </a:solidFill>
                <a:effectLst/>
                <a:latin typeface="Times New Roman"/>
                <a:ea typeface="Times New Roman"/>
                <a:cs typeface="Times New Roman"/>
              </a:rPr>
              <a:t>jsFiddle</a:t>
            </a:r>
            <a:r>
              <a:rPr lang="en-US" sz="1200" baseline="0" dirty="0" smtClean="0">
                <a:solidFill>
                  <a:srgbClr val="000000"/>
                </a:solidFill>
                <a:effectLst/>
                <a:latin typeface="Times New Roman"/>
                <a:ea typeface="Times New Roman"/>
                <a:cs typeface="Times New Roman"/>
              </a:rPr>
              <a:t> which is an online template that allows for coding in JavaScript, HTML, and CSS. </a:t>
            </a:r>
            <a:r>
              <a:rPr lang="en-US" sz="1200" baseline="0" dirty="0" err="1" smtClean="0">
                <a:solidFill>
                  <a:srgbClr val="000000"/>
                </a:solidFill>
                <a:effectLst/>
                <a:latin typeface="Times New Roman"/>
                <a:ea typeface="Times New Roman"/>
                <a:cs typeface="Times New Roman"/>
              </a:rPr>
              <a:t>jsFiddle</a:t>
            </a:r>
            <a:r>
              <a:rPr lang="en-US" sz="1200" baseline="0" dirty="0" smtClean="0">
                <a:solidFill>
                  <a:srgbClr val="000000"/>
                </a:solidFill>
                <a:effectLst/>
                <a:latin typeface="Times New Roman"/>
                <a:ea typeface="Times New Roman"/>
                <a:cs typeface="Times New Roman"/>
              </a:rPr>
              <a:t> and </a:t>
            </a:r>
            <a:r>
              <a:rPr lang="en-US" sz="1200" baseline="0" dirty="0" err="1" smtClean="0">
                <a:solidFill>
                  <a:srgbClr val="000000"/>
                </a:solidFill>
                <a:effectLst/>
                <a:latin typeface="Times New Roman"/>
                <a:ea typeface="Times New Roman"/>
                <a:cs typeface="Times New Roman"/>
              </a:rPr>
              <a:t>highcharts</a:t>
            </a:r>
            <a:r>
              <a:rPr lang="en-US" sz="1200" baseline="0" dirty="0" smtClean="0">
                <a:solidFill>
                  <a:srgbClr val="000000"/>
                </a:solidFill>
                <a:effectLst/>
                <a:latin typeface="Times New Roman"/>
                <a:ea typeface="Times New Roman"/>
                <a:cs typeface="Times New Roman"/>
              </a:rPr>
              <a:t> are both open source applications. </a:t>
            </a:r>
            <a:r>
              <a:rPr lang="en-US" sz="1200" dirty="0" smtClean="0">
                <a:solidFill>
                  <a:srgbClr val="000000"/>
                </a:solidFill>
                <a:effectLst/>
                <a:latin typeface="Times New Roman"/>
                <a:ea typeface="Times New Roman"/>
                <a:cs typeface="Times New Roman"/>
              </a:rPr>
              <a:t>The next step in creating this tool will be connecting the JavaScript based file to the online database using PHP Hypertext Preprocessor (PHP) and MySQL. This would allow researchers to identify trends at specific points from the web browser versus the Excel file created during this project. </a:t>
            </a:r>
            <a:endParaRPr lang="en-US" sz="1200" dirty="0" smtClean="0">
              <a:effectLst/>
              <a:latin typeface="Times New Roman"/>
              <a:ea typeface="SimSun"/>
              <a:cs typeface="Times New Roman"/>
            </a:endParaRPr>
          </a:p>
          <a:p>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14</a:t>
            </a:fld>
            <a:endParaRPr lang="en-US"/>
          </a:p>
        </p:txBody>
      </p:sp>
    </p:spTree>
    <p:extLst>
      <p:ext uri="{BB962C8B-B14F-4D97-AF65-F5344CB8AC3E}">
        <p14:creationId xmlns:p14="http://schemas.microsoft.com/office/powerpoint/2010/main" val="12829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Water Quality Index Calculator</a:t>
            </a:r>
            <a:r>
              <a:rPr lang="en-US" sz="1200" kern="1200" baseline="0" dirty="0" smtClean="0">
                <a:solidFill>
                  <a:schemeClr val="tx1"/>
                </a:solidFill>
                <a:effectLst/>
                <a:latin typeface="+mn-lt"/>
                <a:ea typeface="+mn-ea"/>
                <a:cs typeface="+mn-cs"/>
              </a:rPr>
              <a:t> is an excel spreadsheet that was used to determine the water quality score for each waterway tested</a:t>
            </a:r>
            <a:r>
              <a:rPr lang="en-US" sz="1200" kern="1200" dirty="0" smtClean="0">
                <a:solidFill>
                  <a:schemeClr val="tx1"/>
                </a:solidFill>
                <a:effectLst/>
                <a:latin typeface="+mn-lt"/>
                <a:ea typeface="+mn-ea"/>
                <a:cs typeface="+mn-cs"/>
              </a:rPr>
              <a:t>. A</a:t>
            </a:r>
            <a:r>
              <a:rPr lang="en-US" sz="1200" kern="1200" baseline="0" dirty="0" smtClean="0">
                <a:solidFill>
                  <a:schemeClr val="tx1"/>
                </a:solidFill>
                <a:effectLst/>
                <a:latin typeface="+mn-lt"/>
                <a:ea typeface="+mn-ea"/>
                <a:cs typeface="+mn-cs"/>
              </a:rPr>
              <a:t>n entered factor from a test will multiply to its respective weight factor and display a subtotal.</a:t>
            </a:r>
            <a:r>
              <a:rPr lang="en-US" sz="1200" kern="1200" dirty="0" smtClean="0">
                <a:solidFill>
                  <a:schemeClr val="tx1"/>
                </a:solidFill>
                <a:effectLst/>
                <a:latin typeface="+mn-lt"/>
                <a:ea typeface="+mn-ea"/>
                <a:cs typeface="+mn-cs"/>
              </a:rPr>
              <a:t> The more test results entered,</a:t>
            </a:r>
            <a:r>
              <a:rPr lang="en-US" sz="1200" kern="1200" baseline="0" dirty="0" smtClean="0">
                <a:solidFill>
                  <a:schemeClr val="tx1"/>
                </a:solidFill>
                <a:effectLst/>
                <a:latin typeface="+mn-lt"/>
                <a:ea typeface="+mn-ea"/>
                <a:cs typeface="+mn-cs"/>
              </a:rPr>
              <a:t> the more accurate the water quality score would be. If there is an empty space for the other test, the calculator will generate neutral results and multiply each with their respective weight factor to get neutral subtotals. </a:t>
            </a:r>
            <a:r>
              <a:rPr lang="en-US" sz="1200" kern="1200" dirty="0" smtClean="0">
                <a:solidFill>
                  <a:schemeClr val="tx1"/>
                </a:solidFill>
                <a:effectLst/>
                <a:latin typeface="+mn-lt"/>
                <a:ea typeface="+mn-ea"/>
                <a:cs typeface="+mn-cs"/>
              </a:rPr>
              <a:t>The subtotals are added together to get the water quality index score. The testing</a:t>
            </a:r>
            <a:r>
              <a:rPr lang="en-US" sz="1200" kern="1200" baseline="0" dirty="0" smtClean="0">
                <a:solidFill>
                  <a:schemeClr val="tx1"/>
                </a:solidFill>
                <a:effectLst/>
                <a:latin typeface="+mn-lt"/>
                <a:ea typeface="+mn-ea"/>
                <a:cs typeface="+mn-cs"/>
              </a:rPr>
              <a:t> factors that were used for the water quality index calculator were pH, percent saturation for dissolved oxygen, and NTU units for turbidity. </a:t>
            </a:r>
            <a:r>
              <a:rPr lang="en-US" sz="1200" kern="1200" dirty="0" smtClean="0">
                <a:solidFill>
                  <a:schemeClr val="tx1"/>
                </a:solidFill>
                <a:effectLst/>
                <a:latin typeface="+mn-lt"/>
                <a:ea typeface="+mn-ea"/>
                <a:cs typeface="+mn-cs"/>
              </a:rPr>
              <a:t>The water quality index ranges from 0 to 100. The scale</a:t>
            </a:r>
            <a:r>
              <a:rPr lang="en-US" sz="1200" kern="1200" baseline="0" dirty="0" smtClean="0">
                <a:solidFill>
                  <a:schemeClr val="tx1"/>
                </a:solidFill>
                <a:effectLst/>
                <a:latin typeface="+mn-lt"/>
                <a:ea typeface="+mn-ea"/>
                <a:cs typeface="+mn-cs"/>
              </a:rPr>
              <a:t> is classified as the following: </a:t>
            </a:r>
            <a:r>
              <a:rPr lang="en-US" sz="1200" kern="1200" dirty="0" smtClean="0">
                <a:solidFill>
                  <a:schemeClr val="tx1"/>
                </a:solidFill>
                <a:effectLst/>
                <a:latin typeface="+mn-lt"/>
                <a:ea typeface="+mn-ea"/>
                <a:cs typeface="+mn-cs"/>
              </a:rPr>
              <a:t>0 to 25 is very bad, 25 to 50 is bad, 50- 70 is medium, 70-90 is good, and 90 to 100 is excellent.</a:t>
            </a:r>
          </a:p>
          <a:p>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15</a:t>
            </a:fld>
            <a:endParaRPr lang="en-US"/>
          </a:p>
        </p:txBody>
      </p:sp>
    </p:spTree>
    <p:extLst>
      <p:ext uri="{BB962C8B-B14F-4D97-AF65-F5344CB8AC3E}">
        <p14:creationId xmlns:p14="http://schemas.microsoft.com/office/powerpoint/2010/main" val="421811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overall water quality for all the waterways combined remained at a comparable level. Mill Dam Creek increased in its water quality score and went from a bad water quality score in the high 40’s for the testing years of 2011, 2013, and 2014 to a medium water quality score. Areneuse Creek, along with Mill Dam Creek, has reached its highest point of the four testing years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reached the medium water quality score range. Sawyers Creek was the lowest scoring waterway tested during this research</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from the medium water quality score range to a bad water quality. Knobbs Creek also obtained its lowest water quality index score of the four testing years. NewBegun Creek fell between the two previous testing years of 2014 and 2013 with a medium water quality score. The Pasquotank River increased from the 2014 testing year but remained at a bad water quality score. This is the second year that the Lower Pasquotank has been tested.</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t remained constant in the good water quality range and remained the highest scoring waterway tested.</a:t>
            </a:r>
          </a:p>
        </p:txBody>
      </p:sp>
      <p:sp>
        <p:nvSpPr>
          <p:cNvPr id="4" name="Slide Number Placeholder 3"/>
          <p:cNvSpPr>
            <a:spLocks noGrp="1"/>
          </p:cNvSpPr>
          <p:nvPr>
            <p:ph type="sldNum" sz="quarter" idx="10"/>
          </p:nvPr>
        </p:nvSpPr>
        <p:spPr/>
        <p:txBody>
          <a:bodyPr/>
          <a:lstStyle/>
          <a:p>
            <a:fld id="{7FBAA9BA-7792-4B40-8587-6CB27DB2887E}" type="slidenum">
              <a:rPr lang="en-US" smtClean="0"/>
              <a:t>16</a:t>
            </a:fld>
            <a:endParaRPr lang="en-US"/>
          </a:p>
        </p:txBody>
      </p:sp>
    </p:spTree>
    <p:extLst>
      <p:ext uri="{BB962C8B-B14F-4D97-AF65-F5344CB8AC3E}">
        <p14:creationId xmlns:p14="http://schemas.microsoft.com/office/powerpoint/2010/main" val="141883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The excel file proved to be very helpful</a:t>
            </a:r>
            <a:r>
              <a:rPr lang="en-US" baseline="0" dirty="0" smtClean="0"/>
              <a:t> as it showed the variations in the data. </a:t>
            </a:r>
            <a:r>
              <a:rPr lang="en-US" sz="1200" kern="1200" dirty="0" smtClean="0">
                <a:solidFill>
                  <a:schemeClr val="tx1"/>
                </a:solidFill>
                <a:effectLst/>
                <a:latin typeface="+mn-lt"/>
                <a:ea typeface="+mn-ea"/>
                <a:cs typeface="+mn-cs"/>
              </a:rPr>
              <a:t>The overall Water Quality Index (WQI) score of the Pasquotank Watershed was calculated by using the Water Quality Index Calculator and remained at a comparable level from previous testing years. Mainly due to their dissolved oxygen and pH readings, the lowest score came from Sawyers Creek, and the highest score came from the Lower Pasquotank.</a:t>
            </a:r>
          </a:p>
        </p:txBody>
      </p:sp>
      <p:sp>
        <p:nvSpPr>
          <p:cNvPr id="4" name="Slide Number Placeholder 3"/>
          <p:cNvSpPr>
            <a:spLocks noGrp="1"/>
          </p:cNvSpPr>
          <p:nvPr>
            <p:ph type="sldNum" sz="quarter" idx="10"/>
          </p:nvPr>
        </p:nvSpPr>
        <p:spPr/>
        <p:txBody>
          <a:bodyPr/>
          <a:lstStyle/>
          <a:p>
            <a:fld id="{7FBAA9BA-7792-4B40-8587-6CB27DB2887E}" type="slidenum">
              <a:rPr lang="en-US" smtClean="0"/>
              <a:t>17</a:t>
            </a:fld>
            <a:endParaRPr lang="en-US"/>
          </a:p>
        </p:txBody>
      </p:sp>
    </p:spTree>
    <p:extLst>
      <p:ext uri="{BB962C8B-B14F-4D97-AF65-F5344CB8AC3E}">
        <p14:creationId xmlns:p14="http://schemas.microsoft.com/office/powerpoint/2010/main" val="123787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Times New Roman"/>
                <a:cs typeface="Times New Roman"/>
              </a:rPr>
              <a:t>For future</a:t>
            </a:r>
            <a:r>
              <a:rPr lang="en-US" sz="1200" b="0" baseline="0" dirty="0" smtClean="0">
                <a:latin typeface="Times New Roman"/>
                <a:cs typeface="Times New Roman"/>
              </a:rPr>
              <a:t> works, we recommend the Control Company VWR Waterproof Thermometer because it would be able to provide a more accurate reading compared to the subjective readings from the Mercury thermometer. The same applies for the Portable Turbidity Meter and </a:t>
            </a:r>
            <a:r>
              <a:rPr lang="en-US" sz="1200" b="0" baseline="0" dirty="0" err="1" smtClean="0">
                <a:latin typeface="Times New Roman"/>
                <a:cs typeface="Times New Roman"/>
              </a:rPr>
              <a:t>Bentonite</a:t>
            </a:r>
            <a:r>
              <a:rPr lang="en-US" sz="1200" b="0" baseline="0" dirty="0" smtClean="0">
                <a:latin typeface="Times New Roman"/>
                <a:cs typeface="Times New Roman"/>
              </a:rPr>
              <a:t> Check Meter, and it also minimizes stray light and color</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nterference when measuring</a:t>
            </a:r>
            <a:r>
              <a:rPr lang="en-US" sz="1200" kern="1200" baseline="0" dirty="0" smtClean="0">
                <a:solidFill>
                  <a:schemeClr val="tx1"/>
                </a:solidFill>
                <a:effectLst/>
                <a:latin typeface="+mn-lt"/>
                <a:ea typeface="+mn-ea"/>
                <a:cs typeface="+mn-cs"/>
              </a:rPr>
              <a:t> clarity and turbidity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b="0" dirty="0" smtClean="0">
                <a:latin typeface="Times New Roman"/>
                <a:cs typeface="Times New Roman"/>
              </a:rPr>
              <a:t>The online data visualization should represent a basic graph that displays a data point and test over the number of years tested. This should be done with a MySQL, which is a popular open-source database. For the nitrate test, the HI764 Marine Ultra</a:t>
            </a:r>
            <a:r>
              <a:rPr lang="en-US" sz="1200" b="0" baseline="0" dirty="0" smtClean="0">
                <a:latin typeface="Times New Roman"/>
                <a:cs typeface="Times New Roman"/>
              </a:rPr>
              <a:t> Low Range Checker HC Device is recommended for measuring nitrate. </a:t>
            </a:r>
            <a:r>
              <a:rPr lang="en-US" sz="1200" kern="1200" dirty="0" smtClean="0">
                <a:solidFill>
                  <a:schemeClr val="tx1"/>
                </a:solidFill>
                <a:effectLst/>
                <a:latin typeface="+mn-lt"/>
                <a:ea typeface="+mn-ea"/>
                <a:cs typeface="+mn-cs"/>
              </a:rPr>
              <a:t>Another test that can be added without adding new test equipment is the change of water temperature. This measures the difference in temperature between the beginning of a tributary and the end.</a:t>
            </a:r>
            <a:r>
              <a:rPr lang="en-US" dirty="0" smtClean="0">
                <a:effectLst/>
              </a:rPr>
              <a:t> This</a:t>
            </a:r>
            <a:r>
              <a:rPr lang="en-US" baseline="0" dirty="0" smtClean="0">
                <a:effectLst/>
              </a:rPr>
              <a:t>, along with the nitrate test, would increase the </a:t>
            </a:r>
            <a:r>
              <a:rPr lang="en-US" sz="1200" b="0" baseline="0" dirty="0" smtClean="0">
                <a:latin typeface="Times New Roman"/>
                <a:cs typeface="Times New Roman"/>
              </a:rPr>
              <a:t>accuracy of the water quality index score for each waterway tested. </a:t>
            </a:r>
            <a:endParaRPr lang="en-US" sz="1200" b="0" dirty="0" smtClean="0">
              <a:latin typeface="Times New Roman"/>
              <a:cs typeface="Times New Roman"/>
            </a:endParaRPr>
          </a:p>
        </p:txBody>
      </p:sp>
      <p:sp>
        <p:nvSpPr>
          <p:cNvPr id="4" name="Slide Number Placeholder 3"/>
          <p:cNvSpPr>
            <a:spLocks noGrp="1"/>
          </p:cNvSpPr>
          <p:nvPr>
            <p:ph type="sldNum" sz="quarter" idx="10"/>
          </p:nvPr>
        </p:nvSpPr>
        <p:spPr/>
        <p:txBody>
          <a:bodyPr/>
          <a:lstStyle/>
          <a:p>
            <a:fld id="{7FBAA9BA-7792-4B40-8587-6CB27DB2887E}" type="slidenum">
              <a:rPr lang="en-US" smtClean="0"/>
              <a:t>18</a:t>
            </a:fld>
            <a:endParaRPr lang="en-US"/>
          </a:p>
        </p:txBody>
      </p:sp>
    </p:spTree>
    <p:extLst>
      <p:ext uri="{BB962C8B-B14F-4D97-AF65-F5344CB8AC3E}">
        <p14:creationId xmlns:p14="http://schemas.microsoft.com/office/powerpoint/2010/main" val="93415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19</a:t>
            </a:fld>
            <a:endParaRPr lang="en-US"/>
          </a:p>
        </p:txBody>
      </p:sp>
    </p:spTree>
    <p:extLst>
      <p:ext uri="{BB962C8B-B14F-4D97-AF65-F5344CB8AC3E}">
        <p14:creationId xmlns:p14="http://schemas.microsoft.com/office/powerpoint/2010/main" val="140333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2</a:t>
            </a:fld>
            <a:endParaRPr lang="en-US"/>
          </a:p>
        </p:txBody>
      </p:sp>
    </p:spTree>
    <p:extLst>
      <p:ext uri="{BB962C8B-B14F-4D97-AF65-F5344CB8AC3E}">
        <p14:creationId xmlns:p14="http://schemas.microsoft.com/office/powerpoint/2010/main" val="3335903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20</a:t>
            </a:fld>
            <a:endParaRPr lang="en-US"/>
          </a:p>
        </p:txBody>
      </p:sp>
    </p:spTree>
    <p:extLst>
      <p:ext uri="{BB962C8B-B14F-4D97-AF65-F5344CB8AC3E}">
        <p14:creationId xmlns:p14="http://schemas.microsoft.com/office/powerpoint/2010/main" val="178035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3</a:t>
            </a:fld>
            <a:endParaRPr lang="en-US"/>
          </a:p>
        </p:txBody>
      </p:sp>
    </p:spTree>
    <p:extLst>
      <p:ext uri="{BB962C8B-B14F-4D97-AF65-F5344CB8AC3E}">
        <p14:creationId xmlns:p14="http://schemas.microsoft.com/office/powerpoint/2010/main" val="99157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4</a:t>
            </a:fld>
            <a:endParaRPr lang="en-US"/>
          </a:p>
        </p:txBody>
      </p:sp>
    </p:spTree>
    <p:extLst>
      <p:ext uri="{BB962C8B-B14F-4D97-AF65-F5344CB8AC3E}">
        <p14:creationId xmlns:p14="http://schemas.microsoft.com/office/powerpoint/2010/main" val="113207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AA9BA-7792-4B40-8587-6CB27DB2887E}" type="slidenum">
              <a:rPr lang="en-US" smtClean="0"/>
              <a:t>5</a:t>
            </a:fld>
            <a:endParaRPr lang="en-US"/>
          </a:p>
        </p:txBody>
      </p:sp>
    </p:spTree>
    <p:extLst>
      <p:ext uri="{BB962C8B-B14F-4D97-AF65-F5344CB8AC3E}">
        <p14:creationId xmlns:p14="http://schemas.microsoft.com/office/powerpoint/2010/main" val="424317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1. The canoe, or boat and kayak was launched into the water and loaded with all the gear needed such as paddles, test equipment, and data recording equipment. All of the test equipment was secured to the platforms in case of accidents. At each test point, field</a:t>
            </a:r>
            <a:r>
              <a:rPr lang="en-US" sz="1200" kern="1200" baseline="0" dirty="0" smtClean="0">
                <a:solidFill>
                  <a:schemeClr val="tx1"/>
                </a:solidFill>
                <a:effectLst/>
                <a:latin typeface="+mn-lt"/>
                <a:ea typeface="+mn-ea"/>
                <a:cs typeface="+mn-cs"/>
              </a:rPr>
              <a:t> tests were done to obtain dissolved oxygen, clarity, turbidity, wind speed, wind direction, air temperature, water temperature, and water samples.</a:t>
            </a: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2. After collecting data from each waterway, in-house tests were done to obtain the pH, conductivity, salinity, and total dissolved solids readings from the</a:t>
            </a:r>
            <a:r>
              <a:rPr lang="en-US" sz="1200" kern="1200" baseline="0" dirty="0" smtClean="0">
                <a:solidFill>
                  <a:schemeClr val="tx1"/>
                </a:solidFill>
                <a:effectLst/>
                <a:latin typeface="+mn-lt"/>
                <a:ea typeface="+mn-ea"/>
                <a:cs typeface="+mn-cs"/>
              </a:rPr>
              <a:t> water samples of each testing point</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Data was entered into Google Drive Excel sheets. These spreadsheets were used for recording the data in field and laboratory testing. The data was also used in Microsoft Excel spreadsheets to compare using visual graphs and analyze in detail each point with each test.</a:t>
            </a:r>
          </a:p>
          <a:p>
            <a:r>
              <a:rPr lang="en-US" sz="1200" kern="1200" dirty="0" smtClean="0">
                <a:solidFill>
                  <a:schemeClr val="tx1"/>
                </a:solidFill>
                <a:effectLst/>
                <a:latin typeface="+mn-lt"/>
                <a:ea typeface="+mn-ea"/>
                <a:cs typeface="+mn-cs"/>
              </a:rPr>
              <a:t>4. This online data visualization would be utilized for comparisons of a specific test factor of a specific waterway for the four years of water testing. This visualization would be placed on the team’s webpage as a reference for analyzing the data.</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After all the data was collected, averages from both trips of the tested waterways were taken, and certain factors were utilized to obtain the water quality index score.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6</a:t>
            </a:fld>
            <a:endParaRPr lang="en-US"/>
          </a:p>
        </p:txBody>
      </p:sp>
    </p:spTree>
    <p:extLst>
      <p:ext uri="{BB962C8B-B14F-4D97-AF65-F5344CB8AC3E}">
        <p14:creationId xmlns:p14="http://schemas.microsoft.com/office/powerpoint/2010/main" val="397152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The Mercury thermometer is used to measure water temperature in degrees Celsius. The thermometer is lowered into the water at a depth of three feet for approximately one minute to allow the thermometer to settle and obtain an accurate temperature. The thermometer is then brought up, along with the water sample, and the reading is taken. </a:t>
            </a:r>
          </a:p>
          <a:p>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2. The Tracer Pocket Tester is a self-calibrated tester that measures conductivity, salinity, and total dissolved solids (TDS). Salinity determines the saltiness of the water and is measured in parts per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million. Conductivity is the measure of the water’s capability of passing electrical flow and is measured in Siemens (mho). TDS measures all the dissolved solids in the water and is measured in parts per million (ppm). </a:t>
            </a:r>
          </a:p>
          <a:p>
            <a:pPr marL="0" inden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The MW600 Dissolved Oxygen Meter is an instrument used to measure dissolved oxygen in water. This device is calibrated at two points, 100% saturation air and 0% oxygen solution. Before using it in water, remove the plastic cap to exposes the membrane. Set the membrane in the water at a depth of three feet. Give the device time to reach a stable reading for dissolved oxygen. This may take within three to five minutes. When the reading is given, place the plastic cap back on, so the meter will reset back to the neutral setting.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The latitudes and longitudes of each point of each waterway were loaded into the Garmin GPSMAP 60CSx, a handheld Global Positioning System (GPS) device, from the Garmin BaseCamp software.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 The Aquarium Testing Unit is an instrument used to measure pH, which is determining whether it is acidic or basic. pH readings range from 0.0 (acid) to 14.0 (base). The pH levels from 0.0 to 6.9 are considered acidic, from 7.1 to 14.0 are considered basic, 7 is considered neutral.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 The </a:t>
            </a:r>
            <a:r>
              <a:rPr lang="en-US" sz="1200" kern="1200" dirty="0" err="1" smtClean="0">
                <a:solidFill>
                  <a:schemeClr val="tx1"/>
                </a:solidFill>
                <a:effectLst/>
                <a:latin typeface="+mn-lt"/>
                <a:ea typeface="+mn-ea"/>
                <a:cs typeface="+mn-cs"/>
              </a:rPr>
              <a:t>secchi</a:t>
            </a:r>
            <a:r>
              <a:rPr lang="en-US" sz="1200" kern="1200" dirty="0" smtClean="0">
                <a:solidFill>
                  <a:schemeClr val="tx1"/>
                </a:solidFill>
                <a:effectLst/>
                <a:latin typeface="+mn-lt"/>
                <a:ea typeface="+mn-ea"/>
                <a:cs typeface="+mn-cs"/>
              </a:rPr>
              <a:t> disk is a two sided disk, one with quartered sides of black and white and the other being entirely black. Turbidity is measured used the whole black side and clarity is measured using the quarterly black and white side.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7. The </a:t>
            </a:r>
            <a:r>
              <a:rPr lang="en-US" sz="1200" kern="1200" dirty="0" err="1" smtClean="0">
                <a:solidFill>
                  <a:schemeClr val="tx1"/>
                </a:solidFill>
                <a:effectLst/>
                <a:latin typeface="+mn-lt"/>
                <a:ea typeface="+mn-ea"/>
                <a:cs typeface="+mn-cs"/>
              </a:rPr>
              <a:t>Skymate</a:t>
            </a:r>
            <a:r>
              <a:rPr lang="en-US" sz="1200" kern="1200" dirty="0" smtClean="0">
                <a:solidFill>
                  <a:schemeClr val="tx1"/>
                </a:solidFill>
                <a:effectLst/>
                <a:latin typeface="+mn-lt"/>
                <a:ea typeface="+mn-ea"/>
                <a:cs typeface="+mn-cs"/>
              </a:rPr>
              <a:t> Wind Meter is an anemometer that was used to measure wind speed and determine the air temperature. The wind speed is measured in knots and the air temperature is measured in degrees Celsius.</a:t>
            </a:r>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7</a:t>
            </a:fld>
            <a:endParaRPr lang="en-US"/>
          </a:p>
        </p:txBody>
      </p:sp>
    </p:spTree>
    <p:extLst>
      <p:ext uri="{BB962C8B-B14F-4D97-AF65-F5344CB8AC3E}">
        <p14:creationId xmlns:p14="http://schemas.microsoft.com/office/powerpoint/2010/main" val="84623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400" kern="1200" baseline="0" dirty="0" smtClean="0">
                <a:solidFill>
                  <a:schemeClr val="tx1"/>
                </a:solidFill>
                <a:effectLst/>
                <a:latin typeface="+mn-lt"/>
                <a:ea typeface="+mn-ea"/>
                <a:cs typeface="+mn-cs"/>
              </a:rPr>
              <a:t>Google Drive is an application that allows people to store and share files online. This application was used for compiling documents and spreadsheets. Those shared files were necessary for analysis and the final report.</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Adobe Dreamweaver is a software application for designing web pages. This application provides a what-you-see-is-what-you-get (WYSIWYG) interface to create and edit web pages in a user- friendly environment. It allowed the use of HTML, JavaScript, and program editors to display the research that was done as well as the results.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Microsoft Excel is a spreadsheet program included in the Microsoft Office suite of application. Spreadsheets present tables of values arranged in rows and column that can be manipulated mathematically. This program was utilized to input data collected from field and in- house testing, for comparisons, analysis, averaging, and identifying trends through charting. It was also used to calculate the Water Quality Index</a:t>
            </a:r>
            <a:r>
              <a:rPr lang="en-US" dirty="0" smtClean="0">
                <a:effectLst/>
              </a:rPr>
              <a:t> Scores for each waterway.</a:t>
            </a:r>
            <a:endParaRPr lang="en-US" sz="2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Google Maps is a mapping application provided by Google that can be embedded into a site by using the Google map asset and Google Map Application Programming Interface.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application is used to get specific locations, which also allow for a variety of features to display the specific location. Google Maps was used to display test points and data collected from each point. </a:t>
            </a:r>
            <a:endParaRPr lang="en-US" sz="2000" dirty="0" smtClean="0">
              <a:effectLst/>
            </a:endParaRPr>
          </a:p>
          <a:p>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AA9BA-7792-4B40-8587-6CB27DB2887E}" type="slidenum">
              <a:rPr lang="en-US" smtClean="0"/>
              <a:t>8</a:t>
            </a:fld>
            <a:endParaRPr lang="en-US"/>
          </a:p>
        </p:txBody>
      </p:sp>
    </p:spTree>
    <p:extLst>
      <p:ext uri="{BB962C8B-B14F-4D97-AF65-F5344CB8AC3E}">
        <p14:creationId xmlns:p14="http://schemas.microsoft.com/office/powerpoint/2010/main" val="385540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An excel file was created in order to analyze the data from each individual point.</a:t>
            </a:r>
            <a:r>
              <a:rPr lang="en-US" baseline="0" dirty="0" smtClean="0"/>
              <a:t>  This allowed the team to see variations in the data for further analysis. </a:t>
            </a:r>
            <a:r>
              <a:rPr lang="en-US" baseline="0" smtClean="0"/>
              <a:t>Also, to </a:t>
            </a:r>
            <a:r>
              <a:rPr lang="en-US" baseline="0" dirty="0" smtClean="0"/>
              <a:t>the right is an example of the data entry from trip 1 of Areneuse Creek using Google Maps.</a:t>
            </a:r>
            <a:endParaRPr lang="en-US" dirty="0"/>
          </a:p>
        </p:txBody>
      </p:sp>
      <p:sp>
        <p:nvSpPr>
          <p:cNvPr id="4" name="Slide Number Placeholder 3"/>
          <p:cNvSpPr>
            <a:spLocks noGrp="1"/>
          </p:cNvSpPr>
          <p:nvPr>
            <p:ph type="sldNum" sz="quarter" idx="10"/>
          </p:nvPr>
        </p:nvSpPr>
        <p:spPr/>
        <p:txBody>
          <a:bodyPr/>
          <a:lstStyle/>
          <a:p>
            <a:fld id="{7FBAA9BA-7792-4B40-8587-6CB27DB2887E}" type="slidenum">
              <a:rPr lang="en-US" smtClean="0"/>
              <a:t>9</a:t>
            </a:fld>
            <a:endParaRPr lang="en-US"/>
          </a:p>
        </p:txBody>
      </p:sp>
    </p:spTree>
    <p:extLst>
      <p:ext uri="{BB962C8B-B14F-4D97-AF65-F5344CB8AC3E}">
        <p14:creationId xmlns:p14="http://schemas.microsoft.com/office/powerpoint/2010/main" val="147682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endParaRPr kumimoji="0" lang="en-US"/>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endParaRPr kumimoji="0" lang="en-US"/>
          </a:p>
        </p:txBody>
      </p:sp>
      <p:sp>
        <p:nvSpPr>
          <p:cNvPr id="3" name="Content Placeholder 2"/>
          <p:cNvSpPr>
            <a:spLocks noGrp="1"/>
          </p:cNvSpPr>
          <p:nvPr>
            <p:ph idx="1"/>
          </p:nvPr>
        </p:nvSpPr>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endParaRPr kumimoji="0" lang="en-US"/>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endParaRPr kumimoji="0" lang="en-US"/>
          </a:p>
        </p:txBody>
      </p:sp>
      <p:sp>
        <p:nvSpPr>
          <p:cNvPr id="3" name="Text Placeholder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5" name="Content Placeholder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7/16/2015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5"/>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endParaRPr kumimoji="0" lang="en-US" dirty="0"/>
          </a:p>
        </p:txBody>
      </p:sp>
      <p:sp>
        <p:nvSpPr>
          <p:cNvPr id="4" name="Text Placeholder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5" name="Date Placeholder 4"/>
          <p:cNvSpPr>
            <a:spLocks noGrp="1"/>
          </p:cNvSpPr>
          <p:nvPr>
            <p:ph type="dt" sz="half" idx="10"/>
          </p:nvPr>
        </p:nvSpPr>
        <p:spPr>
          <a:xfrm>
            <a:off x="457200" y="6422065"/>
            <a:ext cx="2133600" cy="365125"/>
          </a:xfrm>
        </p:spPr>
        <p:txBody>
          <a:bodyPr/>
          <a:lstStyle/>
          <a:p>
            <a:pPr eaLnBrk="1" latinLnBrk="0" hangingPunct="1"/>
            <a:fld id="{E637BB6B-EE1B-48FB-8575-0D55C373DE88}" type="datetimeFigureOut">
              <a:rPr lang="en-US" smtClean="0"/>
              <a:pPr eaLnBrk="1" latinLnBrk="0" hangingPunct="1"/>
              <a:t>7/16/2015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7/16/2015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30.png"/><Relationship Id="rId4" Type="http://schemas.microsoft.com/office/2007/relationships/hdphoto" Target="../media/hdphoto7.wdp"/><Relationship Id="rId9" Type="http://schemas.microsoft.com/office/2007/relationships/hdphoto" Target="../media/hdphoto9.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9.jpe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rtles.JP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58833" y="865235"/>
            <a:ext cx="6285263" cy="2863518"/>
          </a:xfrm>
          <a:effectLst>
            <a:outerShdw blurRad="50800" dist="38100" dir="2700000" algn="tl" rotWithShape="0">
              <a:prstClr val="black">
                <a:alpha val="40000"/>
              </a:prstClr>
            </a:outerShdw>
          </a:effectLst>
        </p:spPr>
        <p:txBody>
          <a:bodyPr>
            <a:noAutofit/>
          </a:bodyPr>
          <a:lstStyle/>
          <a:p>
            <a:pPr algn="l"/>
            <a:r>
              <a:rPr lang="en-US" sz="3600" b="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en-US" sz="3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Corresponding Study </a:t>
            </a:r>
            <a:r>
              <a:rPr lang="en-US" sz="3600" b="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of </a:t>
            </a:r>
            <a:r>
              <a:rPr lang="en-US" sz="3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Water Quality Evaluation of </a:t>
            </a:r>
            <a:r>
              <a:rPr lang="en-US" sz="3600" b="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the Pasquotank Watershed </a:t>
            </a:r>
            <a:r>
              <a:rPr lang="en-US" sz="3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Northeastern North Carolina</a:t>
            </a:r>
            <a:br>
              <a:rPr lang="en-US" sz="36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8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8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descr="hdrMa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8997"/>
            <a:ext cx="9144000" cy="849004"/>
          </a:xfrm>
          <a:prstGeom prst="rect">
            <a:avLst/>
          </a:prstGeom>
        </p:spPr>
      </p:pic>
    </p:spTree>
    <p:extLst>
      <p:ext uri="{BB962C8B-B14F-4D97-AF65-F5344CB8AC3E}">
        <p14:creationId xmlns:p14="http://schemas.microsoft.com/office/powerpoint/2010/main" val="2494256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a:t>
            </a:r>
            <a:endParaRPr lang="en-US" dirty="0"/>
          </a:p>
        </p:txBody>
      </p:sp>
      <p:sp>
        <p:nvSpPr>
          <p:cNvPr id="3" name="Content Placeholder 2"/>
          <p:cNvSpPr>
            <a:spLocks noGrp="1"/>
          </p:cNvSpPr>
          <p:nvPr>
            <p:ph idx="1"/>
          </p:nvPr>
        </p:nvSpPr>
        <p:spPr>
          <a:xfrm>
            <a:off x="457200" y="1417638"/>
            <a:ext cx="7467600" cy="4525963"/>
          </a:xfrm>
        </p:spPr>
        <p:txBody>
          <a:bodyPr/>
          <a:lstStyle/>
          <a:p>
            <a:r>
              <a:rPr lang="fr-FR" dirty="0"/>
              <a:t>Source</a:t>
            </a:r>
          </a:p>
          <a:p>
            <a:r>
              <a:rPr lang="fr-FR" dirty="0"/>
              <a:t>Point </a:t>
            </a:r>
          </a:p>
          <a:p>
            <a:r>
              <a:rPr lang="fr-FR" dirty="0"/>
              <a:t>Test</a:t>
            </a:r>
          </a:p>
          <a:p>
            <a:endParaRPr lang="en-US" dirty="0"/>
          </a:p>
        </p:txBody>
      </p:sp>
      <p:pic>
        <p:nvPicPr>
          <p:cNvPr id="4" name="Picture 3" descr="Screen Shot 2015-07-10 at 3.22.4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3295" y="3127327"/>
            <a:ext cx="1763010" cy="1782764"/>
          </a:xfrm>
          <a:prstGeom prst="rect">
            <a:avLst/>
          </a:prstGeom>
        </p:spPr>
      </p:pic>
      <p:pic>
        <p:nvPicPr>
          <p:cNvPr id="8" name="Picture 7" descr="Screen Shot 2015-07-10 at 3.22.2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2772" y="3127327"/>
            <a:ext cx="1857571" cy="1748302"/>
          </a:xfrm>
          <a:prstGeom prst="rect">
            <a:avLst/>
          </a:prstGeom>
        </p:spPr>
      </p:pic>
      <p:pic>
        <p:nvPicPr>
          <p:cNvPr id="9" name="Picture 8" descr="Screen Shot 2015-07-10 at 3.21.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7200" y="3024634"/>
            <a:ext cx="2902697" cy="1850995"/>
          </a:xfrm>
          <a:prstGeom prst="rect">
            <a:avLst/>
          </a:prstGeom>
        </p:spPr>
      </p:pic>
    </p:spTree>
    <p:extLst>
      <p:ext uri="{BB962C8B-B14F-4D97-AF65-F5344CB8AC3E}">
        <p14:creationId xmlns:p14="http://schemas.microsoft.com/office/powerpoint/2010/main" val="41653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09 at 2.27.2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344623"/>
            <a:ext cx="8255000" cy="4597297"/>
          </a:xfrm>
          <a:prstGeom prst="rect">
            <a:avLst/>
          </a:prstGeom>
        </p:spPr>
      </p:pic>
      <p:sp>
        <p:nvSpPr>
          <p:cNvPr id="3" name="TextBox 2"/>
          <p:cNvSpPr txBox="1"/>
          <p:nvPr/>
        </p:nvSpPr>
        <p:spPr>
          <a:xfrm>
            <a:off x="997803" y="332631"/>
            <a:ext cx="6793117" cy="830997"/>
          </a:xfrm>
          <a:prstGeom prst="rect">
            <a:avLst/>
          </a:prstGeom>
          <a:noFill/>
        </p:spPr>
        <p:txBody>
          <a:bodyPr wrap="square" rtlCol="0">
            <a:spAutoFit/>
          </a:bodyPr>
          <a:lstStyle/>
          <a:p>
            <a:pPr algn="ctr"/>
            <a:r>
              <a:rPr lang="en-US" sz="4800" dirty="0" smtClean="0"/>
              <a:t>Excel</a:t>
            </a:r>
            <a:endParaRPr lang="en-US" sz="4800" dirty="0"/>
          </a:p>
        </p:txBody>
      </p:sp>
    </p:spTree>
    <p:extLst>
      <p:ext uri="{BB962C8B-B14F-4D97-AF65-F5344CB8AC3E}">
        <p14:creationId xmlns:p14="http://schemas.microsoft.com/office/powerpoint/2010/main" val="283413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a:t>
            </a:r>
            <a:endParaRPr lang="en-US" dirty="0"/>
          </a:p>
        </p:txBody>
      </p:sp>
      <p:sp>
        <p:nvSpPr>
          <p:cNvPr id="3" name="Content Placeholder 2"/>
          <p:cNvSpPr>
            <a:spLocks noGrp="1"/>
          </p:cNvSpPr>
          <p:nvPr>
            <p:ph idx="1"/>
          </p:nvPr>
        </p:nvSpPr>
        <p:spPr>
          <a:xfrm>
            <a:off x="71120" y="1600201"/>
            <a:ext cx="8920480" cy="4525963"/>
          </a:xfrm>
        </p:spPr>
        <p:txBody>
          <a:bodyPr>
            <a:normAutofit/>
          </a:bodyPr>
          <a:lstStyle/>
          <a:p>
            <a:r>
              <a:rPr lang="en-US" sz="3200" b="1" dirty="0" smtClean="0"/>
              <a:t>IF</a:t>
            </a:r>
            <a:br>
              <a:rPr lang="en-US" sz="3200" b="1" dirty="0" smtClean="0"/>
            </a:br>
            <a:r>
              <a:rPr lang="en-US" sz="2000" dirty="0" smtClean="0"/>
              <a:t>[</a:t>
            </a:r>
            <a:r>
              <a:rPr lang="en-US" sz="2000" b="1" dirty="0"/>
              <a:t>(</a:t>
            </a:r>
            <a:r>
              <a:rPr lang="en-US" sz="2000" b="1" dirty="0" err="1"/>
              <a:t>logical_test,value_if_true,</a:t>
            </a:r>
            <a:r>
              <a:rPr lang="en-US" sz="2000" dirty="0" err="1"/>
              <a:t>value_if_false</a:t>
            </a:r>
            <a:r>
              <a:rPr lang="en-US" sz="2000" b="1" dirty="0" smtClean="0"/>
              <a:t>)]</a:t>
            </a:r>
            <a:endParaRPr lang="en-US" sz="2000" dirty="0" smtClean="0"/>
          </a:p>
          <a:p>
            <a:r>
              <a:rPr lang="en-US" sz="3200" b="1" dirty="0"/>
              <a:t>INDEX</a:t>
            </a:r>
            <a:br>
              <a:rPr lang="en-US" sz="3200" b="1" dirty="0"/>
            </a:br>
            <a:r>
              <a:rPr lang="en-US" sz="2000" dirty="0" smtClean="0"/>
              <a:t>[</a:t>
            </a:r>
            <a:r>
              <a:rPr lang="en-US" sz="2000" dirty="0"/>
              <a:t>(array, </a:t>
            </a:r>
            <a:r>
              <a:rPr lang="en-US" sz="2000" dirty="0" err="1"/>
              <a:t>row_num</a:t>
            </a:r>
            <a:r>
              <a:rPr lang="en-US" sz="2000" dirty="0"/>
              <a:t>, [</a:t>
            </a:r>
            <a:r>
              <a:rPr lang="en-US" sz="2000" dirty="0" err="1"/>
              <a:t>column_num</a:t>
            </a:r>
            <a:r>
              <a:rPr lang="en-US" sz="2000"/>
              <a:t>])</a:t>
            </a:r>
            <a:r>
              <a:rPr lang="en-US" sz="2000" smtClean="0"/>
              <a:t>]</a:t>
            </a:r>
            <a:endParaRPr lang="en-US" sz="2000" dirty="0" smtClean="0"/>
          </a:p>
          <a:p>
            <a:r>
              <a:rPr lang="en-US" sz="3200" b="1" dirty="0"/>
              <a:t>MATCH</a:t>
            </a:r>
            <a:br>
              <a:rPr lang="en-US" sz="3200" b="1" dirty="0"/>
            </a:br>
            <a:r>
              <a:rPr lang="en-US" sz="2000" dirty="0" smtClean="0"/>
              <a:t>[</a:t>
            </a:r>
            <a:r>
              <a:rPr lang="en-US" sz="2000" b="1" dirty="0"/>
              <a:t>(</a:t>
            </a:r>
            <a:r>
              <a:rPr lang="en-US" sz="2000" b="1" dirty="0" err="1"/>
              <a:t>lookup_value,lookup_array,</a:t>
            </a:r>
            <a:r>
              <a:rPr lang="en-US" sz="2000" dirty="0" err="1"/>
              <a:t>match_type</a:t>
            </a:r>
            <a:r>
              <a:rPr lang="en-US" sz="2000" b="1" dirty="0" smtClean="0"/>
              <a:t>)]</a:t>
            </a:r>
            <a:r>
              <a:rPr lang="en-US" sz="2000" dirty="0" smtClean="0"/>
              <a:t> </a:t>
            </a:r>
          </a:p>
          <a:p>
            <a:r>
              <a:rPr lang="en-US" sz="3200" b="1" dirty="0"/>
              <a:t>HLOOKUP</a:t>
            </a:r>
            <a:br>
              <a:rPr lang="en-US" sz="3200" b="1" dirty="0"/>
            </a:br>
            <a:r>
              <a:rPr lang="en-US" sz="2000" dirty="0" smtClean="0"/>
              <a:t>[</a:t>
            </a:r>
            <a:r>
              <a:rPr lang="en-US" sz="2000" b="1" dirty="0"/>
              <a:t>(</a:t>
            </a:r>
            <a:r>
              <a:rPr lang="en-US" sz="2000" b="1" dirty="0" err="1"/>
              <a:t>lookup_value,table_array,row_index_num,</a:t>
            </a:r>
            <a:r>
              <a:rPr lang="en-US" sz="2000" dirty="0" err="1"/>
              <a:t>range_lookup</a:t>
            </a:r>
            <a:r>
              <a:rPr lang="en-US" sz="2000" b="1" dirty="0" smtClean="0"/>
              <a:t>)]</a:t>
            </a:r>
            <a:endParaRPr lang="en-US" sz="2000" dirty="0"/>
          </a:p>
        </p:txBody>
      </p:sp>
    </p:spTree>
    <p:extLst>
      <p:ext uri="{BB962C8B-B14F-4D97-AF65-F5344CB8AC3E}">
        <p14:creationId xmlns:p14="http://schemas.microsoft.com/office/powerpoint/2010/main" val="7794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Pic.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869444"/>
            <a:ext cx="7231625" cy="5647432"/>
          </a:xfrm>
          <a:prstGeom prst="rect">
            <a:avLst/>
          </a:prstGeom>
        </p:spPr>
      </p:pic>
      <p:sp>
        <p:nvSpPr>
          <p:cNvPr id="2" name="Title 1"/>
          <p:cNvSpPr>
            <a:spLocks noGrp="1"/>
          </p:cNvSpPr>
          <p:nvPr>
            <p:ph type="title"/>
          </p:nvPr>
        </p:nvSpPr>
        <p:spPr>
          <a:xfrm>
            <a:off x="457200" y="0"/>
            <a:ext cx="7467600" cy="1143000"/>
          </a:xfrm>
        </p:spPr>
        <p:txBody>
          <a:bodyPr/>
          <a:lstStyle/>
          <a:p>
            <a:r>
              <a:rPr lang="en-US" dirty="0" smtClean="0"/>
              <a:t>Variations</a:t>
            </a:r>
            <a:endParaRPr lang="en-US" dirty="0"/>
          </a:p>
        </p:txBody>
      </p:sp>
      <p:sp>
        <p:nvSpPr>
          <p:cNvPr id="5" name="Oval 4"/>
          <p:cNvSpPr/>
          <p:nvPr/>
        </p:nvSpPr>
        <p:spPr>
          <a:xfrm>
            <a:off x="4297680" y="2702560"/>
            <a:ext cx="294640" cy="2743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586480" y="3225800"/>
            <a:ext cx="294640" cy="2743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354320" y="3556000"/>
            <a:ext cx="294640" cy="2743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354320" y="3693160"/>
            <a:ext cx="294640" cy="2743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48960" y="5821680"/>
            <a:ext cx="294640" cy="2743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35600" y="5679440"/>
            <a:ext cx="640080" cy="650240"/>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35040" y="5171440"/>
            <a:ext cx="640080" cy="650240"/>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Data Visualization</a:t>
            </a:r>
            <a:endParaRPr lang="en-US" dirty="0"/>
          </a:p>
        </p:txBody>
      </p:sp>
      <p:pic>
        <p:nvPicPr>
          <p:cNvPr id="8" name="Content Placeholder 7" descr="chart-2.jpeg"/>
          <p:cNvPicPr>
            <a:picLocks noGrp="1" noChangeAspect="1"/>
          </p:cNvPicPr>
          <p:nvPr>
            <p:ph idx="1"/>
          </p:nvPr>
        </p:nvPicPr>
        <p:blipFill>
          <a:blip r:embed="rId3" cstate="email">
            <a:extLst>
              <a:ext uri="{28A0092B-C50C-407E-A947-70E740481C1C}">
                <a14:useLocalDpi xmlns:a14="http://schemas.microsoft.com/office/drawing/2010/main" val="0"/>
              </a:ext>
            </a:extLst>
          </a:blip>
          <a:srcRect l="-4998" r="-4998"/>
          <a:stretch>
            <a:fillRect/>
          </a:stretch>
        </p:blipFill>
        <p:spPr/>
      </p:pic>
    </p:spTree>
    <p:extLst>
      <p:ext uri="{BB962C8B-B14F-4D97-AF65-F5344CB8AC3E}">
        <p14:creationId xmlns:p14="http://schemas.microsoft.com/office/powerpoint/2010/main" val="82762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Evaluation</a:t>
            </a:r>
            <a:endParaRPr lang="en-US" dirty="0"/>
          </a:p>
        </p:txBody>
      </p:sp>
      <p:sp>
        <p:nvSpPr>
          <p:cNvPr id="3" name="Content Placeholder 2"/>
          <p:cNvSpPr>
            <a:spLocks noGrp="1"/>
          </p:cNvSpPr>
          <p:nvPr>
            <p:ph idx="1"/>
          </p:nvPr>
        </p:nvSpPr>
        <p:spPr/>
        <p:txBody>
          <a:bodyPr/>
          <a:lstStyle/>
          <a:p>
            <a:r>
              <a:rPr lang="en-US" dirty="0" smtClean="0"/>
              <a:t>Water Quality Index Calculator</a:t>
            </a:r>
          </a:p>
          <a:p>
            <a:endParaRPr lang="en-US" dirty="0"/>
          </a:p>
        </p:txBody>
      </p:sp>
      <p:pic>
        <p:nvPicPr>
          <p:cNvPr id="5" name="Picture 4" descr="WQI CA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25" y="2186081"/>
            <a:ext cx="5823864" cy="3104039"/>
          </a:xfrm>
          <a:prstGeom prst="rect">
            <a:avLst/>
          </a:prstGeom>
        </p:spPr>
      </p:pic>
    </p:spTree>
    <p:extLst>
      <p:ext uri="{BB962C8B-B14F-4D97-AF65-F5344CB8AC3E}">
        <p14:creationId xmlns:p14="http://schemas.microsoft.com/office/powerpoint/2010/main" val="408188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Index Scores</a:t>
            </a:r>
            <a:endParaRPr lang="en-US" dirty="0"/>
          </a:p>
        </p:txBody>
      </p:sp>
      <p:pic>
        <p:nvPicPr>
          <p:cNvPr id="4" name="Picture 3" descr="Water Quality.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842" y="1417638"/>
            <a:ext cx="8446770" cy="1577340"/>
          </a:xfrm>
          <a:prstGeom prst="rect">
            <a:avLst/>
          </a:prstGeom>
        </p:spPr>
      </p:pic>
      <p:sp>
        <p:nvSpPr>
          <p:cNvPr id="3" name="TextBox 2"/>
          <p:cNvSpPr txBox="1"/>
          <p:nvPr/>
        </p:nvSpPr>
        <p:spPr>
          <a:xfrm>
            <a:off x="161842" y="3223429"/>
            <a:ext cx="6595562" cy="1754327"/>
          </a:xfrm>
          <a:prstGeom prst="rect">
            <a:avLst/>
          </a:prstGeom>
          <a:noFill/>
        </p:spPr>
        <p:txBody>
          <a:bodyPr wrap="square" rtlCol="0">
            <a:spAutoFit/>
          </a:bodyPr>
          <a:lstStyle/>
          <a:p>
            <a:r>
              <a:rPr lang="en-US" u="sng" dirty="0" smtClean="0"/>
              <a:t>Water Quality Index Score Range</a:t>
            </a:r>
          </a:p>
          <a:p>
            <a:r>
              <a:rPr lang="en-US" dirty="0" smtClean="0"/>
              <a:t>0 to 25 = Very Bad</a:t>
            </a:r>
          </a:p>
          <a:p>
            <a:r>
              <a:rPr lang="en-US" dirty="0" smtClean="0"/>
              <a:t>25 to 50 = Bad</a:t>
            </a:r>
          </a:p>
          <a:p>
            <a:r>
              <a:rPr lang="en-US" dirty="0" smtClean="0"/>
              <a:t>50 to 70 = Medium</a:t>
            </a:r>
          </a:p>
          <a:p>
            <a:r>
              <a:rPr lang="en-US" dirty="0"/>
              <a:t>7</a:t>
            </a:r>
            <a:r>
              <a:rPr lang="en-US" dirty="0" smtClean="0"/>
              <a:t>0 to 90 = Good</a:t>
            </a:r>
          </a:p>
          <a:p>
            <a:r>
              <a:rPr lang="en-US" dirty="0" smtClean="0"/>
              <a:t>90+ = Excellent</a:t>
            </a:r>
            <a:endParaRPr lang="en-US" dirty="0"/>
          </a:p>
        </p:txBody>
      </p:sp>
    </p:spTree>
    <p:extLst>
      <p:ext uri="{BB962C8B-B14F-4D97-AF65-F5344CB8AC3E}">
        <p14:creationId xmlns:p14="http://schemas.microsoft.com/office/powerpoint/2010/main" val="405526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45000"/>
          </a:blip>
          <a:stretch>
            <a:fillRect/>
          </a:stretch>
        </p:blipFill>
        <p:spPr>
          <a:xfrm>
            <a:off x="0" y="0"/>
            <a:ext cx="9144000" cy="6858000"/>
          </a:xfrm>
          <a:prstGeom prst="rect">
            <a:avLst/>
          </a:prstGeom>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Conclusion</a:t>
            </a:r>
            <a:endParaRPr lang="en-US" dirty="0"/>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lstStyle/>
          <a:p>
            <a:r>
              <a:rPr lang="en-US" dirty="0" smtClean="0"/>
              <a:t>Water Quality Index</a:t>
            </a:r>
          </a:p>
          <a:p>
            <a:r>
              <a:rPr lang="en-US" dirty="0" smtClean="0"/>
              <a:t>Excel file</a:t>
            </a:r>
            <a:endParaRPr lang="en-US" dirty="0"/>
          </a:p>
        </p:txBody>
      </p:sp>
    </p:spTree>
    <p:extLst>
      <p:ext uri="{BB962C8B-B14F-4D97-AF65-F5344CB8AC3E}">
        <p14:creationId xmlns:p14="http://schemas.microsoft.com/office/powerpoint/2010/main" val="39867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a:xfrm>
            <a:off x="176235" y="1600201"/>
            <a:ext cx="7467600" cy="4525963"/>
          </a:xfrm>
        </p:spPr>
        <p:txBody>
          <a:bodyPr/>
          <a:lstStyle/>
          <a:p>
            <a:r>
              <a:rPr lang="en-US" sz="3200" dirty="0">
                <a:latin typeface="Times New Roman"/>
                <a:cs typeface="Times New Roman"/>
              </a:rPr>
              <a:t>Control Company VWR Waterproof Thermometer </a:t>
            </a:r>
            <a:endParaRPr lang="en-US" sz="3200" dirty="0" smtClean="0">
              <a:latin typeface="Times New Roman"/>
              <a:cs typeface="Times New Roman"/>
            </a:endParaRPr>
          </a:p>
          <a:p>
            <a:r>
              <a:rPr lang="en-US" sz="3200" dirty="0">
                <a:latin typeface="Times New Roman"/>
                <a:cs typeface="Times New Roman"/>
              </a:rPr>
              <a:t>Portable Turbidity Meter and </a:t>
            </a:r>
            <a:r>
              <a:rPr lang="en-US" sz="3200" dirty="0" err="1">
                <a:latin typeface="Times New Roman"/>
                <a:cs typeface="Times New Roman"/>
              </a:rPr>
              <a:t>Bentonite</a:t>
            </a:r>
            <a:r>
              <a:rPr lang="en-US" sz="3200" dirty="0">
                <a:latin typeface="Times New Roman"/>
                <a:cs typeface="Times New Roman"/>
              </a:rPr>
              <a:t> Check </a:t>
            </a:r>
            <a:r>
              <a:rPr lang="en-US" sz="3200" dirty="0" smtClean="0">
                <a:latin typeface="Times New Roman"/>
                <a:cs typeface="Times New Roman"/>
              </a:rPr>
              <a:t>Meter</a:t>
            </a:r>
          </a:p>
          <a:p>
            <a:r>
              <a:rPr lang="en-US" sz="3200" dirty="0" smtClean="0">
                <a:latin typeface="Times New Roman"/>
                <a:cs typeface="Times New Roman"/>
              </a:rPr>
              <a:t>Online Data Visualization</a:t>
            </a:r>
          </a:p>
          <a:p>
            <a:r>
              <a:rPr lang="en-US" sz="3200" dirty="0" smtClean="0">
                <a:latin typeface="Times New Roman"/>
                <a:cs typeface="Times New Roman"/>
              </a:rPr>
              <a:t>Additional Tests</a:t>
            </a:r>
          </a:p>
          <a:p>
            <a:pPr lvl="1"/>
            <a:r>
              <a:rPr lang="en-US" dirty="0" smtClean="0">
                <a:latin typeface="Times New Roman"/>
                <a:cs typeface="Times New Roman"/>
              </a:rPr>
              <a:t>Nitrate</a:t>
            </a:r>
          </a:p>
          <a:p>
            <a:pPr lvl="1"/>
            <a:r>
              <a:rPr lang="en-US" dirty="0" smtClean="0">
                <a:latin typeface="Times New Roman"/>
                <a:cs typeface="Times New Roman"/>
              </a:rPr>
              <a:t>Change of Water Temperature</a:t>
            </a:r>
          </a:p>
          <a:p>
            <a:pPr marL="36576" indent="0">
              <a:buNone/>
            </a:pP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239" b="89925" l="3977" r="89773"/>
                    </a14:imgEffect>
                  </a14:imgLayer>
                </a14:imgProps>
              </a:ext>
            </a:extLst>
          </a:blip>
          <a:stretch>
            <a:fillRect/>
          </a:stretch>
        </p:blipFill>
        <p:spPr>
          <a:xfrm>
            <a:off x="6908800" y="1417638"/>
            <a:ext cx="2235200" cy="3403600"/>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160652" y="939957"/>
            <a:ext cx="2857500" cy="2857500"/>
          </a:xfrm>
          <a:prstGeom prst="rect">
            <a:avLst/>
          </a:prstGeom>
        </p:spPr>
      </p:pic>
      <p:pic>
        <p:nvPicPr>
          <p:cNvPr id="6" name="Content Placeholder 7" descr="chart-2.jpeg"/>
          <p:cNvPicPr>
            <a:picLocks noChangeAspect="1"/>
          </p:cNvPicPr>
          <p:nvPr/>
        </p:nvPicPr>
        <p:blipFill>
          <a:blip r:embed="rId7" cstate="email">
            <a:extLst>
              <a:ext uri="{28A0092B-C50C-407E-A947-70E740481C1C}">
                <a14:useLocalDpi xmlns:a14="http://schemas.microsoft.com/office/drawing/2010/main" val="0"/>
              </a:ext>
            </a:extLst>
          </a:blip>
          <a:srcRect l="-4998" r="-4998"/>
          <a:stretch>
            <a:fillRect/>
          </a:stretch>
        </p:blipFill>
        <p:spPr>
          <a:xfrm>
            <a:off x="5178768" y="3483257"/>
            <a:ext cx="3839384" cy="2326974"/>
          </a:xfrm>
          <a:prstGeom prst="rect">
            <a:avLst/>
          </a:prstGeom>
        </p:spPr>
      </p:pic>
      <p:pic>
        <p:nvPicPr>
          <p:cNvPr id="7" name="Picture 6" descr="Unknown.jpg"/>
          <p:cNvPicPr>
            <a:picLocks noChangeAspect="1"/>
          </p:cNvPicPr>
          <p:nvPr/>
        </p:nvPicPr>
        <p:blipFill>
          <a:blip r:embed="rId8">
            <a:extLst>
              <a:ext uri="{BEBA8EAE-BF5A-486C-A8C5-ECC9F3942E4B}">
                <a14:imgProps xmlns:a14="http://schemas.microsoft.com/office/drawing/2010/main">
                  <a14:imgLayer r:embed="rId9">
                    <a14:imgEffect>
                      <a14:backgroundRemoval t="17778" b="86667" l="25778" r="73778">
                        <a14:foregroundMark x1="11111" y1="5778" x2="11111" y2="5778"/>
                        <a14:foregroundMark x1="20444" y1="2667" x2="20444" y2="2667"/>
                        <a14:foregroundMark x1="20444" y1="2667" x2="19556" y2="3556"/>
                      </a14:backgroundRemoval>
                    </a14:imgEffect>
                  </a14:imgLayer>
                </a14:imgProps>
              </a:ext>
              <a:ext uri="{28A0092B-C50C-407E-A947-70E740481C1C}">
                <a14:useLocalDpi xmlns:a14="http://schemas.microsoft.com/office/drawing/2010/main" val="0"/>
              </a:ext>
            </a:extLst>
          </a:blip>
          <a:stretch>
            <a:fillRect/>
          </a:stretch>
        </p:blipFill>
        <p:spPr>
          <a:xfrm>
            <a:off x="4581169" y="3233077"/>
            <a:ext cx="2857500" cy="2857500"/>
          </a:xfrm>
          <a:prstGeom prst="rect">
            <a:avLst/>
          </a:prstGeom>
        </p:spPr>
      </p:pic>
    </p:spTree>
    <p:extLst>
      <p:ext uri="{BB962C8B-B14F-4D97-AF65-F5344CB8AC3E}">
        <p14:creationId xmlns:p14="http://schemas.microsoft.com/office/powerpoint/2010/main" val="28691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6" presetID="9"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1" presetID="9"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marL="36576" indent="0">
              <a:buNone/>
            </a:pPr>
            <a:r>
              <a:rPr lang="en-US" dirty="0"/>
              <a:t>We would like to acknowledge Dr. Linda Hayden for her leadership of the Research Experience for Undergraduates (REU) program, Mr. Lee Hayden for his assistance with the boat, Center for Remote Sensing of Ice Sheets (</a:t>
            </a:r>
            <a:r>
              <a:rPr lang="en-US" dirty="0" err="1"/>
              <a:t>CReSIS</a:t>
            </a:r>
            <a:r>
              <a:rPr lang="en-US" dirty="0"/>
              <a:t>) and the National Science Foundation (NSF) for their funding of this program, and the REU staff for their daily assistance.</a:t>
            </a:r>
          </a:p>
          <a:p>
            <a:endParaRPr lang="en-US" dirty="0"/>
          </a:p>
        </p:txBody>
      </p:sp>
    </p:spTree>
    <p:extLst>
      <p:ext uri="{BB962C8B-B14F-4D97-AF65-F5344CB8AC3E}">
        <p14:creationId xmlns:p14="http://schemas.microsoft.com/office/powerpoint/2010/main" val="2744207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9"/>
            <a:ext cx="7467600" cy="1143000"/>
          </a:xfrm>
        </p:spPr>
        <p:txBody>
          <a:bodyPr>
            <a:normAutofit fontScale="90000"/>
          </a:bodyPr>
          <a:lstStyle/>
          <a:p>
            <a:pPr algn="ctr"/>
            <a:r>
              <a:rPr lang="en-US" dirty="0" smtClean="0"/>
              <a:t>2015 Water Quality Research Team</a:t>
            </a:r>
            <a:endParaRPr lang="en-US" dirty="0"/>
          </a:p>
        </p:txBody>
      </p:sp>
      <p:pic>
        <p:nvPicPr>
          <p:cNvPr id="5" name="Picture 4" descr="Jamal.JPG"/>
          <p:cNvPicPr>
            <a:picLocks noChangeAspect="1"/>
          </p:cNvPicPr>
          <p:nvPr/>
        </p:nvPicPr>
        <p:blipFill rotWithShape="1">
          <a:blip r:embed="rId3" cstate="email">
            <a:extLst>
              <a:ext uri="{28A0092B-C50C-407E-A947-70E740481C1C}">
                <a14:useLocalDpi xmlns:a14="http://schemas.microsoft.com/office/drawing/2010/main" val="0"/>
              </a:ext>
            </a:extLst>
          </a:blip>
          <a:srcRect l="29177" t="10840" r="33229" b="30620"/>
          <a:stretch/>
        </p:blipFill>
        <p:spPr>
          <a:xfrm>
            <a:off x="931333" y="1242239"/>
            <a:ext cx="1431867" cy="1485559"/>
          </a:xfrm>
          <a:prstGeom prst="rect">
            <a:avLst/>
          </a:prstGeom>
        </p:spPr>
      </p:pic>
      <p:pic>
        <p:nvPicPr>
          <p:cNvPr id="6" name="Picture 5" descr="Jef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063" y="2756035"/>
            <a:ext cx="1841500" cy="1714500"/>
          </a:xfrm>
          <a:prstGeom prst="rect">
            <a:avLst/>
          </a:prstGeom>
        </p:spPr>
      </p:pic>
      <p:pic>
        <p:nvPicPr>
          <p:cNvPr id="7" name="Picture 6" descr="Steffi.JPG"/>
          <p:cNvPicPr>
            <a:picLocks noChangeAspect="1"/>
          </p:cNvPicPr>
          <p:nvPr/>
        </p:nvPicPr>
        <p:blipFill rotWithShape="1">
          <a:blip r:embed="rId5" cstate="email">
            <a:extLst>
              <a:ext uri="{28A0092B-C50C-407E-A947-70E740481C1C}">
                <a14:useLocalDpi xmlns:a14="http://schemas.microsoft.com/office/drawing/2010/main" val="0"/>
              </a:ext>
            </a:extLst>
          </a:blip>
          <a:srcRect l="35033" t="14762" r="29840" b="36630"/>
          <a:stretch/>
        </p:blipFill>
        <p:spPr>
          <a:xfrm>
            <a:off x="1040283" y="4923172"/>
            <a:ext cx="1513417" cy="1395314"/>
          </a:xfrm>
          <a:prstGeom prst="rect">
            <a:avLst/>
          </a:prstGeom>
        </p:spPr>
      </p:pic>
      <p:pic>
        <p:nvPicPr>
          <p:cNvPr id="8" name="Picture 7" descr="Ricky.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33453" t="22963" r="31188" b="25326"/>
          <a:stretch/>
        </p:blipFill>
        <p:spPr>
          <a:xfrm>
            <a:off x="6138333" y="1242238"/>
            <a:ext cx="1553635" cy="1513797"/>
          </a:xfrm>
          <a:prstGeom prst="rect">
            <a:avLst/>
          </a:prstGeom>
        </p:spPr>
      </p:pic>
      <p:pic>
        <p:nvPicPr>
          <p:cNvPr id="9" name="Picture 8" descr="Raveen.JPG"/>
          <p:cNvPicPr>
            <a:picLocks noChangeAspect="1"/>
          </p:cNvPicPr>
          <p:nvPr/>
        </p:nvPicPr>
        <p:blipFill rotWithShape="1">
          <a:blip r:embed="rId8" cstate="email">
            <a:extLst>
              <a:ext uri="{28A0092B-C50C-407E-A947-70E740481C1C}">
                <a14:useLocalDpi xmlns:a14="http://schemas.microsoft.com/office/drawing/2010/main" val="0"/>
              </a:ext>
            </a:extLst>
          </a:blip>
          <a:srcRect l="35720" t="12577" r="28468" b="39115"/>
          <a:stretch/>
        </p:blipFill>
        <p:spPr>
          <a:xfrm>
            <a:off x="6138333" y="4863212"/>
            <a:ext cx="1619251" cy="1455275"/>
          </a:xfrm>
          <a:prstGeom prst="rect">
            <a:avLst/>
          </a:prstGeom>
        </p:spPr>
      </p:pic>
      <p:sp>
        <p:nvSpPr>
          <p:cNvPr id="10" name="TextBox 9"/>
          <p:cNvSpPr txBox="1"/>
          <p:nvPr/>
        </p:nvSpPr>
        <p:spPr>
          <a:xfrm>
            <a:off x="621535" y="2817526"/>
            <a:ext cx="1932164" cy="369332"/>
          </a:xfrm>
          <a:prstGeom prst="rect">
            <a:avLst/>
          </a:prstGeom>
          <a:noFill/>
        </p:spPr>
        <p:txBody>
          <a:bodyPr wrap="square" rtlCol="0">
            <a:spAutoFit/>
          </a:bodyPr>
          <a:lstStyle/>
          <a:p>
            <a:pPr algn="ctr"/>
            <a:r>
              <a:rPr lang="en-US" dirty="0" smtClean="0"/>
              <a:t>Jamal Stevenson</a:t>
            </a:r>
            <a:endParaRPr lang="en-US" dirty="0"/>
          </a:p>
        </p:txBody>
      </p:sp>
      <p:sp>
        <p:nvSpPr>
          <p:cNvPr id="12" name="TextBox 11"/>
          <p:cNvSpPr txBox="1"/>
          <p:nvPr/>
        </p:nvSpPr>
        <p:spPr>
          <a:xfrm>
            <a:off x="3253063" y="4493879"/>
            <a:ext cx="1932164" cy="646331"/>
          </a:xfrm>
          <a:prstGeom prst="rect">
            <a:avLst/>
          </a:prstGeom>
          <a:noFill/>
        </p:spPr>
        <p:txBody>
          <a:bodyPr wrap="square" rtlCol="0">
            <a:spAutoFit/>
          </a:bodyPr>
          <a:lstStyle/>
          <a:p>
            <a:pPr algn="ctr"/>
            <a:r>
              <a:rPr lang="en-US" dirty="0" smtClean="0"/>
              <a:t>Jeffrey Wood</a:t>
            </a:r>
          </a:p>
          <a:p>
            <a:pPr algn="ctr"/>
            <a:r>
              <a:rPr lang="en-US" dirty="0" smtClean="0"/>
              <a:t>Mentor</a:t>
            </a:r>
            <a:endParaRPr lang="en-US" dirty="0"/>
          </a:p>
        </p:txBody>
      </p:sp>
      <p:sp>
        <p:nvSpPr>
          <p:cNvPr id="13" name="TextBox 12"/>
          <p:cNvSpPr txBox="1"/>
          <p:nvPr/>
        </p:nvSpPr>
        <p:spPr>
          <a:xfrm>
            <a:off x="5847781" y="2817526"/>
            <a:ext cx="2077020" cy="369332"/>
          </a:xfrm>
          <a:prstGeom prst="rect">
            <a:avLst/>
          </a:prstGeom>
          <a:noFill/>
        </p:spPr>
        <p:txBody>
          <a:bodyPr wrap="square" rtlCol="0">
            <a:spAutoFit/>
          </a:bodyPr>
          <a:lstStyle/>
          <a:p>
            <a:pPr algn="ctr"/>
            <a:r>
              <a:rPr lang="en-US" dirty="0" smtClean="0"/>
              <a:t>Ricky Dixon</a:t>
            </a:r>
            <a:endParaRPr lang="en-US" dirty="0"/>
          </a:p>
        </p:txBody>
      </p:sp>
      <p:sp>
        <p:nvSpPr>
          <p:cNvPr id="14" name="TextBox 13"/>
          <p:cNvSpPr txBox="1"/>
          <p:nvPr/>
        </p:nvSpPr>
        <p:spPr>
          <a:xfrm>
            <a:off x="857250" y="6422584"/>
            <a:ext cx="1932164" cy="369332"/>
          </a:xfrm>
          <a:prstGeom prst="rect">
            <a:avLst/>
          </a:prstGeom>
          <a:noFill/>
        </p:spPr>
        <p:txBody>
          <a:bodyPr wrap="square" rtlCol="0">
            <a:spAutoFit/>
          </a:bodyPr>
          <a:lstStyle/>
          <a:p>
            <a:pPr algn="ctr"/>
            <a:r>
              <a:rPr lang="en-US" dirty="0" smtClean="0"/>
              <a:t>Steffi Walthall</a:t>
            </a:r>
            <a:endParaRPr lang="en-US" dirty="0"/>
          </a:p>
        </p:txBody>
      </p:sp>
      <p:sp>
        <p:nvSpPr>
          <p:cNvPr id="15" name="TextBox 14"/>
          <p:cNvSpPr txBox="1"/>
          <p:nvPr/>
        </p:nvSpPr>
        <p:spPr>
          <a:xfrm>
            <a:off x="5748896" y="6407458"/>
            <a:ext cx="2310491" cy="369332"/>
          </a:xfrm>
          <a:prstGeom prst="rect">
            <a:avLst/>
          </a:prstGeom>
          <a:noFill/>
        </p:spPr>
        <p:txBody>
          <a:bodyPr wrap="square" rtlCol="0">
            <a:spAutoFit/>
          </a:bodyPr>
          <a:lstStyle/>
          <a:p>
            <a:pPr algn="ctr"/>
            <a:r>
              <a:rPr lang="en-US" dirty="0" err="1" smtClean="0"/>
              <a:t>Raveen</a:t>
            </a:r>
            <a:r>
              <a:rPr lang="en-US" dirty="0" smtClean="0"/>
              <a:t> McKenzie</a:t>
            </a:r>
            <a:endParaRPr lang="en-US" dirty="0"/>
          </a:p>
        </p:txBody>
      </p:sp>
    </p:spTree>
    <p:extLst>
      <p:ext uri="{BB962C8B-B14F-4D97-AF65-F5344CB8AC3E}">
        <p14:creationId xmlns:p14="http://schemas.microsoft.com/office/powerpoint/2010/main" val="300053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9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362545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48"/>
            <a:ext cx="7467600" cy="773791"/>
          </a:xfrm>
        </p:spPr>
        <p:txBody>
          <a:bodyPr>
            <a:normAutofit fontScale="90000"/>
          </a:bodyPr>
          <a:lstStyle/>
          <a:p>
            <a:pPr algn="ctr"/>
            <a:r>
              <a:rPr lang="en-US" dirty="0" smtClean="0"/>
              <a:t>Abstract </a:t>
            </a:r>
            <a:endParaRPr lang="en-US" dirty="0"/>
          </a:p>
        </p:txBody>
      </p:sp>
      <p:sp>
        <p:nvSpPr>
          <p:cNvPr id="3" name="Content Placeholder 2"/>
          <p:cNvSpPr>
            <a:spLocks noGrp="1"/>
          </p:cNvSpPr>
          <p:nvPr>
            <p:ph idx="1"/>
          </p:nvPr>
        </p:nvSpPr>
        <p:spPr>
          <a:xfrm>
            <a:off x="121605" y="864639"/>
            <a:ext cx="8823099" cy="5552599"/>
          </a:xfrm>
        </p:spPr>
        <p:txBody>
          <a:bodyPr>
            <a:normAutofit fontScale="32500" lnSpcReduction="20000"/>
          </a:bodyPr>
          <a:lstStyle/>
          <a:p>
            <a:pPr marL="36576" indent="0">
              <a:buNone/>
            </a:pPr>
            <a:r>
              <a:rPr lang="en-US" sz="6200" dirty="0"/>
              <a:t>The Pasquotank River Watershed covers over 450 square miles and is located in the Coastal Plain of northeastern North Carolina. It flows from the Great Dismal Swamp at the Virginia/North Carolina border into the Albemarle Sound. The watershed is part of the Albemarle-Pamlico Estuarine System, the second largest system in the United States after the Chesapeake Bay Estuary and provides a transition between spawning grounds and the waters of the Albemarle Sound. Forested swamp wetlands border much of the waterways. Increased agricultural and urban development has greatly affected water quality during recent years</a:t>
            </a:r>
            <a:r>
              <a:rPr lang="en-US" sz="6200" dirty="0" smtClean="0"/>
              <a:t>.</a:t>
            </a:r>
          </a:p>
          <a:p>
            <a:pPr marL="36576" indent="0">
              <a:buNone/>
            </a:pPr>
            <a:endParaRPr lang="en-US" sz="6200" dirty="0"/>
          </a:p>
          <a:p>
            <a:pPr marL="36576" indent="0">
              <a:buNone/>
            </a:pPr>
            <a:r>
              <a:rPr lang="en-US" sz="6200" dirty="0"/>
              <a:t>The 2015 Research Experience for Undergraduates Pasquotank River Watershed Team completed various tests along the tributaries and the river itself, adding to the previously gathered data from 2011, 2013, and 2014. The test points were derived during the 2011 Summer Watershed Team research project with four points added during the 2014 summer project. Results were compared with previous readings for analysis. Streams tested were the </a:t>
            </a:r>
            <a:r>
              <a:rPr lang="en-US" sz="6200" dirty="0" err="1"/>
              <a:t>Newbegun</a:t>
            </a:r>
            <a:r>
              <a:rPr lang="en-US" sz="6200" dirty="0"/>
              <a:t> Creek, Knobbs Creek, Areneuse Creek, Mill Dam Creek, and Sawyers Creek. These streams, along with the river, cover a large area of the watershed and provide a wide variety of shore development from swampland and farmland to industrial development.  </a:t>
            </a:r>
            <a:r>
              <a:rPr lang="en-US" sz="5200" dirty="0" smtClean="0"/>
              <a:t>	</a:t>
            </a:r>
            <a:endParaRPr lang="en-US" sz="900" dirty="0"/>
          </a:p>
        </p:txBody>
      </p:sp>
    </p:spTree>
    <p:extLst>
      <p:ext uri="{BB962C8B-B14F-4D97-AF65-F5344CB8AC3E}">
        <p14:creationId xmlns:p14="http://schemas.microsoft.com/office/powerpoint/2010/main" val="112392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48"/>
            <a:ext cx="7467600" cy="773791"/>
          </a:xfrm>
        </p:spPr>
        <p:txBody>
          <a:bodyPr>
            <a:normAutofit fontScale="90000"/>
          </a:bodyPr>
          <a:lstStyle/>
          <a:p>
            <a:pPr algn="ctr"/>
            <a:r>
              <a:rPr lang="en-US" dirty="0" smtClean="0"/>
              <a:t>Abstract </a:t>
            </a:r>
            <a:endParaRPr lang="en-US" dirty="0"/>
          </a:p>
        </p:txBody>
      </p:sp>
      <p:sp>
        <p:nvSpPr>
          <p:cNvPr id="3" name="Content Placeholder 2"/>
          <p:cNvSpPr>
            <a:spLocks noGrp="1"/>
          </p:cNvSpPr>
          <p:nvPr>
            <p:ph idx="1"/>
          </p:nvPr>
        </p:nvSpPr>
        <p:spPr>
          <a:xfrm>
            <a:off x="121605" y="864639"/>
            <a:ext cx="8823099" cy="5668241"/>
          </a:xfrm>
        </p:spPr>
        <p:txBody>
          <a:bodyPr>
            <a:normAutofit/>
          </a:bodyPr>
          <a:lstStyle/>
          <a:p>
            <a:pPr marL="36576" indent="0">
              <a:buNone/>
            </a:pPr>
            <a:r>
              <a:rPr lang="en-US" sz="2000" dirty="0"/>
              <a:t>In-house tests on this year’s samples continued to include pH, salinity, total dissolved solids, and conductivity. Air/water temperature, dissolved oxygen, wind speed/direction, and turbidity/clarity measurements were taken in the field. The results from these readings were placed into an online database where they are correlated to the location of the sample using Google Maps®</a:t>
            </a:r>
            <a:r>
              <a:rPr lang="en-US" sz="2000" dirty="0" smtClean="0"/>
              <a:t>.</a:t>
            </a:r>
          </a:p>
          <a:p>
            <a:pPr marL="36576" indent="0">
              <a:buNone/>
            </a:pPr>
            <a:endParaRPr lang="en-US" sz="2000" dirty="0"/>
          </a:p>
          <a:p>
            <a:pPr marL="36576" indent="0">
              <a:buNone/>
            </a:pPr>
            <a:r>
              <a:rPr lang="en-US" sz="2000" dirty="0"/>
              <a:t>Analysis tools were developed in order to compare the data from all years for any variations or similarities. Excel spreadsheets were developed to look more closely at individual points and tests for each point. Past projects have used a general analysis of the entire stream to determine water quality. Steps were also made to research the development of an online graphing tool for analyzing the data at individual points over several years. Test results collected were added to a database developed during the 2014-2015 academic year at Elizabeth City State University. This database was connected to a data visualization page utilizing Google Maps®</a:t>
            </a:r>
            <a:r>
              <a:rPr lang="en-US" sz="2000" dirty="0" smtClean="0"/>
              <a:t>.</a:t>
            </a:r>
          </a:p>
          <a:p>
            <a:pPr marL="36576" indent="0">
              <a:buNone/>
            </a:pPr>
            <a:endParaRPr lang="en-US" sz="1600" dirty="0"/>
          </a:p>
          <a:p>
            <a:pPr marL="36576" indent="0">
              <a:buNone/>
            </a:pPr>
            <a:endParaRPr lang="en-US" sz="1600" dirty="0"/>
          </a:p>
          <a:p>
            <a:pPr marL="36576" indent="0">
              <a:buNone/>
            </a:pPr>
            <a:endParaRPr lang="en-US" sz="300" dirty="0"/>
          </a:p>
        </p:txBody>
      </p:sp>
    </p:spTree>
    <p:extLst>
      <p:ext uri="{BB962C8B-B14F-4D97-AF65-F5344CB8AC3E}">
        <p14:creationId xmlns:p14="http://schemas.microsoft.com/office/powerpoint/2010/main" val="56256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marL="36576" indent="0">
              <a:buNone/>
            </a:pPr>
            <a:r>
              <a:rPr lang="en-US" sz="3200" dirty="0"/>
              <a:t>The results show that there were variations for the individual water quality scores, but the overall water quality score for all the tested water sources remained at a comparable level from previous years. Mill Dam Creek rose above the previous three scores of 48 (2011), 47 (2013), and 49 (2014) and achieved a medium water quality score of 57. </a:t>
            </a:r>
            <a:r>
              <a:rPr lang="en-US" sz="3200" dirty="0" err="1"/>
              <a:t>Areneuse</a:t>
            </a:r>
            <a:r>
              <a:rPr lang="en-US" sz="3200" dirty="0"/>
              <a:t> Creek improved in water quality with a medium water quality score of 60. Sawyers Creek became the lowest scoring waterway tested at 35. </a:t>
            </a:r>
            <a:r>
              <a:rPr lang="en-US" sz="3200" dirty="0" err="1"/>
              <a:t>Knobbs</a:t>
            </a:r>
            <a:r>
              <a:rPr lang="en-US" sz="3200" dirty="0"/>
              <a:t> Creek decreased from previous years with a water quality score of 42. For a fourth consecutive testing year, </a:t>
            </a:r>
            <a:r>
              <a:rPr lang="en-US" sz="3200" dirty="0" err="1"/>
              <a:t>Newbegun</a:t>
            </a:r>
            <a:r>
              <a:rPr lang="en-US" sz="3200" dirty="0"/>
              <a:t> Creek fell within the medium water quality range with a score of 65. Pasquotank River rose from the previous testing year’s score of 35 but still remained within the bad water quality range with a score of 45. The Lower Pasquotank remained the highest scoring tributary for a second consecutive year with a score of 85.</a:t>
            </a:r>
          </a:p>
          <a:p>
            <a:pPr marL="36576" indent="0">
              <a:buNone/>
            </a:pPr>
            <a:endParaRPr lang="en-US" dirty="0"/>
          </a:p>
        </p:txBody>
      </p:sp>
    </p:spTree>
    <p:extLst>
      <p:ext uri="{BB962C8B-B14F-4D97-AF65-F5344CB8AC3E}">
        <p14:creationId xmlns:p14="http://schemas.microsoft.com/office/powerpoint/2010/main" val="130219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4000"/>
          </a:blip>
          <a:stretch>
            <a:fillRect/>
          </a:stretch>
        </p:blipFill>
        <p:spPr>
          <a:xfrm flipH="1">
            <a:off x="1" y="0"/>
            <a:ext cx="9144000" cy="6857999"/>
          </a:xfrm>
          <a:prstGeom prst="rect">
            <a:avLst/>
          </a:prstGeom>
        </p:spPr>
      </p:pic>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Field Testing </a:t>
            </a:r>
          </a:p>
          <a:p>
            <a:r>
              <a:rPr lang="en-US" dirty="0" smtClean="0"/>
              <a:t>Lab Testing </a:t>
            </a:r>
          </a:p>
          <a:p>
            <a:r>
              <a:rPr lang="en-US" dirty="0" smtClean="0"/>
              <a:t>Data Visualization</a:t>
            </a:r>
            <a:endParaRPr lang="en-US" dirty="0"/>
          </a:p>
          <a:p>
            <a:r>
              <a:rPr lang="en-US" dirty="0" smtClean="0"/>
              <a:t>Water Quality Index</a:t>
            </a:r>
            <a:endParaRPr lang="en-US" dirty="0"/>
          </a:p>
        </p:txBody>
      </p:sp>
    </p:spTree>
    <p:extLst>
      <p:ext uri="{BB962C8B-B14F-4D97-AF65-F5344CB8AC3E}">
        <p14:creationId xmlns:p14="http://schemas.microsoft.com/office/powerpoint/2010/main" val="9466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Equipment</a:t>
            </a:r>
            <a:endParaRPr lang="en-US" dirty="0"/>
          </a:p>
        </p:txBody>
      </p:sp>
      <p:sp>
        <p:nvSpPr>
          <p:cNvPr id="10" name="TextBox 9"/>
          <p:cNvSpPr txBox="1"/>
          <p:nvPr/>
        </p:nvSpPr>
        <p:spPr>
          <a:xfrm>
            <a:off x="2300751" y="3935192"/>
            <a:ext cx="3742724" cy="369332"/>
          </a:xfrm>
          <a:prstGeom prst="rect">
            <a:avLst/>
          </a:prstGeom>
          <a:noFill/>
        </p:spPr>
        <p:txBody>
          <a:bodyPr wrap="square" rtlCol="0">
            <a:spAutoFit/>
          </a:bodyPr>
          <a:lstStyle/>
          <a:p>
            <a:endParaRPr lang="en-US" dirty="0"/>
          </a:p>
        </p:txBody>
      </p:sp>
      <p:sp>
        <p:nvSpPr>
          <p:cNvPr id="14" name="TextBox 13"/>
          <p:cNvSpPr txBox="1"/>
          <p:nvPr/>
        </p:nvSpPr>
        <p:spPr>
          <a:xfrm>
            <a:off x="457201" y="1480535"/>
            <a:ext cx="3958911" cy="4290405"/>
          </a:xfrm>
          <a:prstGeom prst="rect">
            <a:avLst/>
          </a:prstGeom>
          <a:noFill/>
        </p:spPr>
        <p:txBody>
          <a:bodyPr wrap="square" rtlCol="0">
            <a:spAutoFit/>
          </a:bodyPr>
          <a:lstStyle/>
          <a:p>
            <a:pPr marL="420624" indent="-384048">
              <a:spcBef>
                <a:spcPct val="20000"/>
              </a:spcBef>
              <a:buClr>
                <a:schemeClr val="accent1"/>
              </a:buClr>
              <a:buSzPct val="80000"/>
              <a:buFont typeface="Wingdings 2"/>
              <a:buChar char=""/>
            </a:pPr>
            <a:r>
              <a:rPr lang="en-US" sz="2400" dirty="0"/>
              <a:t>M</a:t>
            </a:r>
            <a:r>
              <a:rPr lang="en-US" sz="2400" dirty="0" smtClean="0"/>
              <a:t>ercury Thermometer</a:t>
            </a:r>
            <a:endParaRPr lang="en-US" sz="2400" dirty="0"/>
          </a:p>
          <a:p>
            <a:pPr marL="420624" indent="-384048">
              <a:spcBef>
                <a:spcPct val="20000"/>
              </a:spcBef>
              <a:buClr>
                <a:schemeClr val="accent1"/>
              </a:buClr>
              <a:buSzPct val="80000"/>
              <a:buFont typeface="Wingdings 2"/>
              <a:buChar char=""/>
            </a:pPr>
            <a:r>
              <a:rPr lang="en-US" sz="2400" dirty="0"/>
              <a:t>MW600 Dissolved Oxygen Meter</a:t>
            </a:r>
          </a:p>
          <a:p>
            <a:pPr marL="420624" indent="-384048">
              <a:spcBef>
                <a:spcPct val="20000"/>
              </a:spcBef>
              <a:buClr>
                <a:schemeClr val="accent1"/>
              </a:buClr>
              <a:buSzPct val="80000"/>
              <a:buFont typeface="Wingdings 2"/>
              <a:buChar char=""/>
            </a:pPr>
            <a:r>
              <a:rPr lang="en-US" sz="2400" dirty="0"/>
              <a:t>Garmin GPSMAP 60CSx (GPS)</a:t>
            </a:r>
          </a:p>
          <a:p>
            <a:pPr marL="420624" indent="-384048">
              <a:spcBef>
                <a:spcPct val="20000"/>
              </a:spcBef>
              <a:buClr>
                <a:schemeClr val="accent1"/>
              </a:buClr>
              <a:buSzPct val="80000"/>
              <a:buFont typeface="Wingdings 2"/>
              <a:buChar char=""/>
            </a:pPr>
            <a:r>
              <a:rPr lang="en-US" sz="2400" dirty="0" err="1"/>
              <a:t>Secchi</a:t>
            </a:r>
            <a:r>
              <a:rPr lang="en-US" sz="2400" dirty="0"/>
              <a:t> disk</a:t>
            </a:r>
          </a:p>
          <a:p>
            <a:pPr marL="420624" indent="-384048">
              <a:spcBef>
                <a:spcPct val="20000"/>
              </a:spcBef>
              <a:buClr>
                <a:schemeClr val="accent1"/>
              </a:buClr>
              <a:buSzPct val="80000"/>
              <a:buFont typeface="Wingdings 2"/>
              <a:buChar char=""/>
            </a:pPr>
            <a:r>
              <a:rPr lang="en-US" sz="2400" dirty="0" err="1"/>
              <a:t>Skymate</a:t>
            </a:r>
            <a:r>
              <a:rPr lang="en-US" sz="2400" dirty="0"/>
              <a:t> Wind Meter</a:t>
            </a:r>
          </a:p>
          <a:p>
            <a:pPr marL="420624" indent="-384048">
              <a:spcBef>
                <a:spcPct val="20000"/>
              </a:spcBef>
              <a:buClr>
                <a:schemeClr val="accent1"/>
              </a:buClr>
              <a:buSzPct val="80000"/>
              <a:buFont typeface="Wingdings 2"/>
              <a:buChar char=""/>
            </a:pPr>
            <a:r>
              <a:rPr lang="en-US" sz="2400" dirty="0" smtClean="0"/>
              <a:t>Tracer </a:t>
            </a:r>
            <a:r>
              <a:rPr lang="en-US" sz="2400" dirty="0"/>
              <a:t>Pocket Tester</a:t>
            </a:r>
          </a:p>
          <a:p>
            <a:pPr marL="420624" indent="-384048">
              <a:spcBef>
                <a:spcPct val="20000"/>
              </a:spcBef>
              <a:buClr>
                <a:schemeClr val="accent1"/>
              </a:buClr>
              <a:buSzPct val="80000"/>
              <a:buFont typeface="Wingdings 2"/>
              <a:buChar char=""/>
            </a:pPr>
            <a:r>
              <a:rPr lang="en-US" sz="2400" dirty="0" smtClean="0"/>
              <a:t>Aquarium </a:t>
            </a:r>
            <a:r>
              <a:rPr lang="en-US" sz="2400" dirty="0"/>
              <a:t>Testing Unit</a:t>
            </a:r>
          </a:p>
          <a:p>
            <a:pPr marL="285750" indent="-285750">
              <a:buFont typeface="Arial"/>
              <a:buChar char="•"/>
            </a:pPr>
            <a:endParaRPr lang="en-US" sz="1400" dirty="0"/>
          </a:p>
          <a:p>
            <a:pPr marL="285750" indent="-285750">
              <a:buFont typeface="Arial"/>
              <a:buChar char="•"/>
            </a:pPr>
            <a:endParaRPr lang="en-US" sz="1400" dirty="0"/>
          </a:p>
        </p:txBody>
      </p:sp>
      <p:pic>
        <p:nvPicPr>
          <p:cNvPr id="15" name="Picture 2" descr="140604_pqt_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0013" y="2017840"/>
            <a:ext cx="4201448" cy="2799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st.jpg"/>
          <p:cNvPicPr>
            <a:picLocks noChangeAspect="1"/>
          </p:cNvPicPr>
          <p:nvPr/>
        </p:nvPicPr>
        <p:blipFill>
          <a:blip r:embed="rId4" cstate="email">
            <a:extLst>
              <a:ext uri="{BEBA8EAE-BF5A-486C-A8C5-ECC9F3942E4B}">
                <a14:imgProps xmlns:a14="http://schemas.microsoft.com/office/drawing/2010/main">
                  <a14:imgLayer r:embed="rId5">
                    <a14:imgEffect>
                      <a14:backgroundRemoval t="4000" b="92889" l="18667" r="84889"/>
                    </a14:imgEffect>
                  </a14:imgLayer>
                </a14:imgProps>
              </a:ext>
              <a:ext uri="{28A0092B-C50C-407E-A947-70E740481C1C}">
                <a14:useLocalDpi xmlns:a14="http://schemas.microsoft.com/office/drawing/2010/main" val="0"/>
              </a:ext>
            </a:extLst>
          </a:blip>
          <a:stretch>
            <a:fillRect/>
          </a:stretch>
        </p:blipFill>
        <p:spPr>
          <a:xfrm>
            <a:off x="5214251" y="2780336"/>
            <a:ext cx="2036721" cy="2036721"/>
          </a:xfrm>
          <a:prstGeom prst="rect">
            <a:avLst/>
          </a:prstGeom>
        </p:spPr>
      </p:pic>
      <p:pic>
        <p:nvPicPr>
          <p:cNvPr id="17" name="Picture 16" descr="do2.jpg"/>
          <p:cNvPicPr>
            <a:picLocks noChangeAspect="1"/>
          </p:cNvPicPr>
          <p:nvPr/>
        </p:nvPicPr>
        <p:blipFill>
          <a:blip r:embed="rId6">
            <a:extLst>
              <a:ext uri="{BEBA8EAE-BF5A-486C-A8C5-ECC9F3942E4B}">
                <a14:imgProps xmlns:a14="http://schemas.microsoft.com/office/drawing/2010/main">
                  <a14:imgLayer r:embed="rId7">
                    <a14:imgEffect>
                      <a14:backgroundRemoval t="0" b="100000" l="18667" r="84000">
                        <a14:foregroundMark x1="32000" y1="23556" x2="52000" y2="24000"/>
                        <a14:backgroundMark x1="61778" y1="88444" x2="61778" y2="88444"/>
                        <a14:backgroundMark x1="62667" y1="82667" x2="62667" y2="82667"/>
                        <a14:backgroundMark x1="60444" y1="76000" x2="60889" y2="67556"/>
                        <a14:backgroundMark x1="48889" y1="17333" x2="49778" y2="18667"/>
                        <a14:backgroundMark x1="47556" y1="20444" x2="50667" y2="18667"/>
                      </a14:backgroundRemoval>
                    </a14:imgEffect>
                  </a14:imgLayer>
                </a14:imgProps>
              </a:ext>
              <a:ext uri="{28A0092B-C50C-407E-A947-70E740481C1C}">
                <a14:useLocalDpi xmlns:a14="http://schemas.microsoft.com/office/drawing/2010/main" val="0"/>
              </a:ext>
            </a:extLst>
          </a:blip>
          <a:stretch>
            <a:fillRect/>
          </a:stretch>
        </p:blipFill>
        <p:spPr>
          <a:xfrm>
            <a:off x="5586192" y="2556579"/>
            <a:ext cx="2300014" cy="2158822"/>
          </a:xfrm>
          <a:prstGeom prst="rect">
            <a:avLst/>
          </a:prstGeom>
        </p:spPr>
      </p:pic>
      <p:pic>
        <p:nvPicPr>
          <p:cNvPr id="18" name="Picture 4" descr="http://i.testfreaks.com/images/products/600x400/27/garmin-gpsmap-60.33290779.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21635" r="100000"/>
                    </a14:imgEffect>
                  </a14:imgLayer>
                </a14:imgProps>
              </a:ext>
              <a:ext uri="{28A0092B-C50C-407E-A947-70E740481C1C}">
                <a14:useLocalDpi xmlns:a14="http://schemas.microsoft.com/office/drawing/2010/main" val="0"/>
              </a:ext>
            </a:extLst>
          </a:blip>
          <a:srcRect/>
          <a:stretch>
            <a:fillRect/>
          </a:stretch>
        </p:blipFill>
        <p:spPr bwMode="auto">
          <a:xfrm>
            <a:off x="5318813" y="1808765"/>
            <a:ext cx="1656417" cy="31854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Untitled-1.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419393" y="2615529"/>
            <a:ext cx="3756845" cy="2099872"/>
          </a:xfrm>
          <a:prstGeom prst="rect">
            <a:avLst/>
          </a:prstGeom>
        </p:spPr>
      </p:pic>
      <p:pic>
        <p:nvPicPr>
          <p:cNvPr id="20" name="Picture 1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4474" r="100000"/>
                    </a14:imgEffect>
                  </a14:imgLayer>
                </a14:imgProps>
              </a:ext>
              <a:ext uri="{28A0092B-C50C-407E-A947-70E740481C1C}">
                <a14:useLocalDpi xmlns:a14="http://schemas.microsoft.com/office/drawing/2010/main"/>
              </a:ext>
            </a:extLst>
          </a:blip>
          <a:srcRect/>
          <a:stretch/>
        </p:blipFill>
        <p:spPr>
          <a:xfrm>
            <a:off x="5214251" y="2414540"/>
            <a:ext cx="2867616" cy="2579644"/>
          </a:xfrm>
          <a:prstGeom prst="rect">
            <a:avLst/>
          </a:prstGeom>
          <a:ln>
            <a:noFill/>
          </a:ln>
          <a:effectLst>
            <a:outerShdw blurRad="292100" dist="139700" dir="2700000" algn="tl" rotWithShape="0">
              <a:srgbClr val="333333">
                <a:alpha val="65000"/>
              </a:srgbClr>
            </a:outerShdw>
          </a:effectLst>
        </p:spPr>
      </p:pic>
      <p:pic>
        <p:nvPicPr>
          <p:cNvPr id="21" name="Picture 20" descr="sm18.jpg"/>
          <p:cNvPicPr>
            <a:picLocks noChangeAspect="1"/>
          </p:cNvPicPr>
          <p:nvPr/>
        </p:nvPicPr>
        <p:blipFill>
          <a:blip r:embed="rId13" cstate="email">
            <a:extLst>
              <a:ext uri="{BEBA8EAE-BF5A-486C-A8C5-ECC9F3942E4B}">
                <a14:imgProps xmlns:a14="http://schemas.microsoft.com/office/drawing/2010/main">
                  <a14:imgLayer r:embed="rId14">
                    <a14:imgEffect>
                      <a14:backgroundRemoval t="0" b="100000" l="0" r="100000">
                        <a14:foregroundMark x1="72000" y1="7557" x2="79000" y2="4218"/>
                        <a14:backgroundMark x1="4500" y1="80668" x2="4500" y2="80668"/>
                        <a14:backgroundMark x1="89500" y1="16872" x2="89500" y2="16872"/>
                        <a14:backgroundMark x1="86000" y1="8260" x2="86000" y2="8260"/>
                        <a14:backgroundMark x1="67500" y1="16696" x2="67500" y2="16696"/>
                        <a14:backgroundMark x1="77000" y1="21968" x2="77000" y2="21968"/>
                        <a14:backgroundMark x1="74333" y1="14060" x2="74333" y2="14060"/>
                        <a14:backgroundMark x1="79333" y1="23726" x2="79333" y2="23726"/>
                      </a14:backgroundRemoval>
                    </a14:imgEffect>
                  </a14:imgLayer>
                </a14:imgProps>
              </a:ext>
              <a:ext uri="{28A0092B-C50C-407E-A947-70E740481C1C}">
                <a14:useLocalDpi xmlns:a14="http://schemas.microsoft.com/office/drawing/2010/main" val="0"/>
              </a:ext>
            </a:extLst>
          </a:blip>
          <a:stretch>
            <a:fillRect/>
          </a:stretch>
        </p:blipFill>
        <p:spPr>
          <a:xfrm>
            <a:off x="4604928" y="1724818"/>
            <a:ext cx="4026719" cy="3818671"/>
          </a:xfrm>
          <a:prstGeom prst="rect">
            <a:avLst/>
          </a:prstGeom>
        </p:spPr>
      </p:pic>
    </p:spTree>
    <p:extLst>
      <p:ext uri="{BB962C8B-B14F-4D97-AF65-F5344CB8AC3E}">
        <p14:creationId xmlns:p14="http://schemas.microsoft.com/office/powerpoint/2010/main" val="949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blinds(horizontal)">
                                      <p:cBhvr>
                                        <p:cTn id="20" dur="500"/>
                                        <p:tgtEl>
                                          <p:spTgt spid="14">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blinds(horizontal)">
                                      <p:cBhvr>
                                        <p:cTn id="33" dur="500"/>
                                        <p:tgtEl>
                                          <p:spTgt spid="14">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Effect transition="in" filter="blinds(horizontal)">
                                      <p:cBhvr>
                                        <p:cTn id="46" dur="500"/>
                                        <p:tgtEl>
                                          <p:spTgt spid="14">
                                            <p:txEl>
                                              <p:pRg st="3" end="3"/>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animEffect transition="in" filter="blinds(horizontal)">
                                      <p:cBhvr>
                                        <p:cTn id="59" dur="500"/>
                                        <p:tgtEl>
                                          <p:spTgt spid="14">
                                            <p:txEl>
                                              <p:pRg st="4" end="4"/>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dissolv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nodeType="clickEffect">
                                  <p:stCondLst>
                                    <p:cond delay="0"/>
                                  </p:stCondLst>
                                  <p:childTnLst>
                                    <p:animEffect transition="out" filter="checkerboard(across)">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xEl>
                                              <p:pRg st="5" end="5"/>
                                            </p:txEl>
                                          </p:spTgt>
                                        </p:tgtEl>
                                        <p:attrNameLst>
                                          <p:attrName>style.visibility</p:attrName>
                                        </p:attrNameLst>
                                      </p:cBhvr>
                                      <p:to>
                                        <p:strVal val="visible"/>
                                      </p:to>
                                    </p:set>
                                    <p:animEffect transition="in" filter="blinds(horizontal)">
                                      <p:cBhvr>
                                        <p:cTn id="72" dur="500"/>
                                        <p:tgtEl>
                                          <p:spTgt spid="14">
                                            <p:txEl>
                                              <p:pRg st="5" end="5"/>
                                            </p:txEl>
                                          </p:spTgt>
                                        </p:tgtEl>
                                      </p:cBhvr>
                                    </p:animEffect>
                                  </p:childTnLst>
                                </p:cTn>
                              </p:par>
                              <p:par>
                                <p:cTn id="73" presetID="5"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checkerboard(across)">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nodeType="click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4">
                                            <p:txEl>
                                              <p:pRg st="6" end="6"/>
                                            </p:txEl>
                                          </p:spTgt>
                                        </p:tgtEl>
                                        <p:attrNameLst>
                                          <p:attrName>style.visibility</p:attrName>
                                        </p:attrNameLst>
                                      </p:cBhvr>
                                      <p:to>
                                        <p:strVal val="visible"/>
                                      </p:to>
                                    </p:set>
                                    <p:animEffect transition="in" filter="blinds(horizontal)">
                                      <p:cBhvr>
                                        <p:cTn id="85" dur="500"/>
                                        <p:tgtEl>
                                          <p:spTgt spid="14">
                                            <p:txEl>
                                              <p:pRg st="6" end="6"/>
                                            </p:txEl>
                                          </p:spTgt>
                                        </p:tgtEl>
                                      </p:cBhvr>
                                    </p:animEffect>
                                  </p:childTnLst>
                                </p:cTn>
                              </p:par>
                              <p:par>
                                <p:cTn id="86" presetID="5" presetClass="entr" presetSubtype="10" fill="hold"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checkerboard(across)">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xit" presetSubtype="10" fill="hold" nodeType="clickEffect">
                                  <p:stCondLst>
                                    <p:cond delay="0"/>
                                  </p:stCondLst>
                                  <p:childTnLst>
                                    <p:animEffect transition="out" filter="checkerboard(across)">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Applications</a:t>
            </a:r>
            <a:endParaRPr lang="en-US" dirty="0"/>
          </a:p>
        </p:txBody>
      </p:sp>
      <p:sp>
        <p:nvSpPr>
          <p:cNvPr id="3" name="Content Placeholder 2"/>
          <p:cNvSpPr>
            <a:spLocks noGrp="1"/>
          </p:cNvSpPr>
          <p:nvPr>
            <p:ph sz="half" idx="1"/>
          </p:nvPr>
        </p:nvSpPr>
        <p:spPr/>
        <p:txBody>
          <a:bodyPr/>
          <a:lstStyle/>
          <a:p>
            <a:r>
              <a:rPr lang="en-US" dirty="0" smtClean="0"/>
              <a:t>Google Drive</a:t>
            </a:r>
          </a:p>
          <a:p>
            <a:r>
              <a:rPr lang="en-US" dirty="0"/>
              <a:t>Dreamweaver</a:t>
            </a:r>
          </a:p>
          <a:p>
            <a:r>
              <a:rPr lang="en-US" dirty="0" smtClean="0"/>
              <a:t>Microsoft Excel</a:t>
            </a:r>
          </a:p>
          <a:p>
            <a:r>
              <a:rPr lang="en-US" dirty="0" smtClean="0"/>
              <a:t>Google Maps</a:t>
            </a:r>
          </a:p>
        </p:txBody>
      </p:sp>
      <p:pic>
        <p:nvPicPr>
          <p:cNvPr id="5" name="Picture 4"/>
          <p:cNvPicPr>
            <a:picLocks noChangeAspect="1"/>
          </p:cNvPicPr>
          <p:nvPr/>
        </p:nvPicPr>
        <p:blipFill>
          <a:blip r:embed="rId3"/>
          <a:stretch>
            <a:fillRect/>
          </a:stretch>
        </p:blipFill>
        <p:spPr>
          <a:xfrm>
            <a:off x="4673600" y="1600201"/>
            <a:ext cx="3251200" cy="2438400"/>
          </a:xfrm>
          <a:prstGeom prst="rect">
            <a:avLst/>
          </a:prstGeom>
        </p:spPr>
      </p:pic>
      <p:pic>
        <p:nvPicPr>
          <p:cNvPr id="6" name="Picture 5"/>
          <p:cNvPicPr>
            <a:picLocks noChangeAspect="1"/>
          </p:cNvPicPr>
          <p:nvPr/>
        </p:nvPicPr>
        <p:blipFill>
          <a:blip r:embed="rId4"/>
          <a:stretch>
            <a:fillRect/>
          </a:stretch>
        </p:blipFill>
        <p:spPr>
          <a:xfrm>
            <a:off x="5422900" y="1765301"/>
            <a:ext cx="2032000" cy="2032000"/>
          </a:xfrm>
          <a:prstGeom prst="rect">
            <a:avLst/>
          </a:prstGeom>
        </p:spPr>
      </p:pic>
      <p:pic>
        <p:nvPicPr>
          <p:cNvPr id="7" name="Picture 6"/>
          <p:cNvPicPr>
            <a:picLocks noChangeAspect="1"/>
          </p:cNvPicPr>
          <p:nvPr/>
        </p:nvPicPr>
        <p:blipFill>
          <a:blip r:embed="rId5"/>
          <a:stretch>
            <a:fillRect/>
          </a:stretch>
        </p:blipFill>
        <p:spPr>
          <a:xfrm>
            <a:off x="5181600" y="2120901"/>
            <a:ext cx="2743200" cy="1676400"/>
          </a:xfrm>
          <a:prstGeom prst="rect">
            <a:avLst/>
          </a:prstGeom>
        </p:spPr>
      </p:pic>
      <p:pic>
        <p:nvPicPr>
          <p:cNvPr id="4" name="Picture 3"/>
          <p:cNvPicPr>
            <a:picLocks noChangeAspect="1"/>
          </p:cNvPicPr>
          <p:nvPr/>
        </p:nvPicPr>
        <p:blipFill>
          <a:blip r:embed="rId6"/>
          <a:stretch>
            <a:fillRect/>
          </a:stretch>
        </p:blipFill>
        <p:spPr>
          <a:xfrm>
            <a:off x="5080000" y="1600201"/>
            <a:ext cx="2540000" cy="2540000"/>
          </a:xfrm>
          <a:prstGeom prst="rect">
            <a:avLst/>
          </a:prstGeom>
        </p:spPr>
      </p:pic>
    </p:spTree>
    <p:extLst>
      <p:ext uri="{BB962C8B-B14F-4D97-AF65-F5344CB8AC3E}">
        <p14:creationId xmlns:p14="http://schemas.microsoft.com/office/powerpoint/2010/main" val="34033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Tools</a:t>
            </a:r>
            <a:endParaRPr lang="en-US" dirty="0"/>
          </a:p>
        </p:txBody>
      </p:sp>
      <p:sp>
        <p:nvSpPr>
          <p:cNvPr id="3" name="Content Placeholder 2"/>
          <p:cNvSpPr>
            <a:spLocks noGrp="1"/>
          </p:cNvSpPr>
          <p:nvPr>
            <p:ph idx="1"/>
          </p:nvPr>
        </p:nvSpPr>
        <p:spPr/>
        <p:txBody>
          <a:bodyPr/>
          <a:lstStyle/>
          <a:p>
            <a:r>
              <a:rPr lang="en-US" dirty="0" smtClean="0"/>
              <a:t>Excel File</a:t>
            </a:r>
          </a:p>
          <a:p>
            <a:r>
              <a:rPr lang="en-US" dirty="0" smtClean="0"/>
              <a:t>Water Quality Evaluation</a:t>
            </a:r>
            <a:endParaRPr lang="en-US" dirty="0"/>
          </a:p>
        </p:txBody>
      </p:sp>
    </p:spTree>
    <p:extLst>
      <p:ext uri="{BB962C8B-B14F-4D97-AF65-F5344CB8AC3E}">
        <p14:creationId xmlns:p14="http://schemas.microsoft.com/office/powerpoint/2010/main" val="106883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1251</TotalTime>
  <Words>2191</Words>
  <Application>Microsoft Office PowerPoint</Application>
  <PresentationFormat>On-screen Show (4:3)</PresentationFormat>
  <Paragraphs>125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A Corresponding Study of Water Quality Evaluation of the Pasquotank Watershed in Northeastern North Carolina  </vt:lpstr>
      <vt:lpstr>2015 Water Quality Research Team</vt:lpstr>
      <vt:lpstr>Abstract </vt:lpstr>
      <vt:lpstr>Abstract </vt:lpstr>
      <vt:lpstr>Abstract</vt:lpstr>
      <vt:lpstr>Methodology</vt:lpstr>
      <vt:lpstr>Test Equipment</vt:lpstr>
      <vt:lpstr>Software Applications</vt:lpstr>
      <vt:lpstr>Analysis Tools</vt:lpstr>
      <vt:lpstr>Excel</vt:lpstr>
      <vt:lpstr>PowerPoint Presentation</vt:lpstr>
      <vt:lpstr>Excel</vt:lpstr>
      <vt:lpstr>Variations</vt:lpstr>
      <vt:lpstr>Online Data Visualization</vt:lpstr>
      <vt:lpstr>Water Quality Evaluation</vt:lpstr>
      <vt:lpstr>Water Quality Index Scores</vt:lpstr>
      <vt:lpstr>Conclusion</vt:lpstr>
      <vt:lpstr>Future Works</vt:lpstr>
      <vt:lpstr>Acknowledgements</vt:lpstr>
      <vt:lpstr>Questions???</vt:lpstr>
    </vt:vector>
  </TitlesOfParts>
  <Company>MVSU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water quality assessments in the Pasquotank Watershed in Northeastern North Carolina</dc:title>
  <dc:creator>Ricky Dixon</dc:creator>
  <cp:lastModifiedBy>JAW</cp:lastModifiedBy>
  <cp:revision>87</cp:revision>
  <cp:lastPrinted>2015-07-15T15:32:19Z</cp:lastPrinted>
  <dcterms:created xsi:type="dcterms:W3CDTF">2015-07-07T13:50:12Z</dcterms:created>
  <dcterms:modified xsi:type="dcterms:W3CDTF">2015-07-16T18:26:38Z</dcterms:modified>
</cp:coreProperties>
</file>