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219456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D76"/>
    <a:srgbClr val="417383"/>
    <a:srgbClr val="FFEEB5"/>
    <a:srgbClr val="FFFFFF"/>
    <a:srgbClr val="5B5137"/>
    <a:srgbClr val="C8B379"/>
    <a:srgbClr val="A29263"/>
    <a:srgbClr val="FF3E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8845" autoAdjust="0"/>
  </p:normalViewPr>
  <p:slideViewPr>
    <p:cSldViewPr snapToGrid="0" snapToObjects="1">
      <p:cViewPr>
        <p:scale>
          <a:sx n="63" d="100"/>
          <a:sy n="63" d="100"/>
        </p:scale>
        <p:origin x="5408" y="-80"/>
      </p:cViewPr>
      <p:guideLst>
        <p:guide orient="horz" pos="6912"/>
        <p:guide pos="13824"/>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7/13/15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5194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7/13/15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92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7/13/15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4967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7/13/15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796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DE5FF-0BF5-9D40-92EB-77D6D5498FD9}" type="datetimeFigureOut">
              <a:rPr lang="en-US" smtClean="0"/>
              <a:t>7/13/15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80462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DE5FF-0BF5-9D40-92EB-77D6D5498FD9}" type="datetimeFigureOut">
              <a:rPr lang="en-US" smtClean="0"/>
              <a:t>7/13/15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425357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DE5FF-0BF5-9D40-92EB-77D6D5498FD9}" type="datetimeFigureOut">
              <a:rPr lang="en-US" smtClean="0"/>
              <a:t>7/13/15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0145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DE5FF-0BF5-9D40-92EB-77D6D5498FD9}" type="datetimeFigureOut">
              <a:rPr lang="en-US" smtClean="0"/>
              <a:t>7/13/15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8588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DE5FF-0BF5-9D40-92EB-77D6D5498FD9}" type="datetimeFigureOut">
              <a:rPr lang="en-US" smtClean="0"/>
              <a:t>7/13/15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2078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7/13/15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59215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7/13/15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1709477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CFDE5FF-0BF5-9D40-92EB-77D6D5498FD9}" type="datetimeFigureOut">
              <a:rPr lang="en-US" smtClean="0"/>
              <a:t>7/13/15</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6149014D-81E3-0940-AC72-8990DEAE345E}" type="slidenum">
              <a:rPr lang="en-US" smtClean="0"/>
              <a:t>‹#›</a:t>
            </a:fld>
            <a:endParaRPr lang="en-US"/>
          </a:p>
        </p:txBody>
      </p:sp>
    </p:spTree>
    <p:extLst>
      <p:ext uri="{BB962C8B-B14F-4D97-AF65-F5344CB8AC3E}">
        <p14:creationId xmlns:p14="http://schemas.microsoft.com/office/powerpoint/2010/main" val="9414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g"/><Relationship Id="rId12" Type="http://schemas.openxmlformats.org/officeDocument/2006/relationships/image" Target="../media/image11.jpg"/><Relationship Id="rId13" Type="http://schemas.openxmlformats.org/officeDocument/2006/relationships/image" Target="../media/image12.jpg"/><Relationship Id="rId14" Type="http://schemas.openxmlformats.org/officeDocument/2006/relationships/image" Target="../media/image13.png"/><Relationship Id="rId1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jp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p:cNvSpPr>
          <p:nvPr/>
        </p:nvSpPr>
        <p:spPr>
          <a:xfrm>
            <a:off x="174933" y="2930965"/>
            <a:ext cx="6701458" cy="12064838"/>
          </a:xfrm>
          <a:prstGeom prst="rect">
            <a:avLst/>
          </a:prstGeom>
          <a:noFill/>
        </p:spPr>
        <p:txBody>
          <a:bodyPr wrap="square" lIns="0" rtlCol="0">
            <a:spAutoFit/>
          </a:bodyPr>
          <a:lstStyle/>
          <a:p>
            <a:r>
              <a:rPr lang="en-US" sz="2400" b="1" dirty="0">
                <a:latin typeface="Times New Roman"/>
                <a:cs typeface="Times New Roman"/>
              </a:rPr>
              <a:t>Abstract </a:t>
            </a:r>
          </a:p>
          <a:p>
            <a:pPr algn="just">
              <a:spcAft>
                <a:spcPts val="1200"/>
              </a:spcAft>
            </a:pPr>
            <a:r>
              <a:rPr lang="en-US" sz="1800" dirty="0">
                <a:latin typeface="Times New Roman"/>
                <a:cs typeface="Times New Roman"/>
              </a:rPr>
              <a:t>The largest ice shelf in Antarctic, Ross Ice Shelf, was investigated over the years of 1970-2015) Near the basal stress boundary </a:t>
            </a:r>
            <a:r>
              <a:rPr lang="en-US" sz="1800" dirty="0" smtClean="0">
                <a:latin typeface="Times New Roman"/>
                <a:cs typeface="Times New Roman"/>
              </a:rPr>
              <a:t>(BSB) between </a:t>
            </a:r>
            <a:r>
              <a:rPr lang="en-US" sz="1800" dirty="0">
                <a:latin typeface="Times New Roman"/>
                <a:cs typeface="Times New Roman"/>
              </a:rPr>
              <a:t>the ice shelf and the West Antarctic ice sheet, ice velocity ranges from a few meters per year to several hundred meters per year in ice streams. Ice velocity increases as the ice moves seaward, reaching more than 1 km yr-1 in the central portions of the ice front. Most of the drainage from West Antarctica into the Ross Ice Shelf flows down two major ice streams, each of which discharges more than 20 km3 of ice each year.</a:t>
            </a:r>
          </a:p>
          <a:p>
            <a:pPr algn="just">
              <a:spcAft>
                <a:spcPts val="1200"/>
              </a:spcAft>
            </a:pPr>
            <a:r>
              <a:rPr lang="en-US" sz="1800" dirty="0" smtClean="0">
                <a:latin typeface="Times New Roman"/>
                <a:cs typeface="Times New Roman"/>
              </a:rPr>
              <a:t>Along </a:t>
            </a:r>
            <a:r>
              <a:rPr lang="en-US" sz="1800" dirty="0">
                <a:latin typeface="Times New Roman"/>
                <a:cs typeface="Times New Roman"/>
              </a:rPr>
              <a:t>with velocity </a:t>
            </a:r>
            <a:r>
              <a:rPr lang="en-US" sz="1800" dirty="0" smtClean="0">
                <a:latin typeface="Times New Roman"/>
                <a:cs typeface="Times New Roman"/>
              </a:rPr>
              <a:t>changes, </a:t>
            </a:r>
            <a:r>
              <a:rPr lang="en-US" sz="1800" dirty="0">
                <a:latin typeface="Times New Roman"/>
                <a:cs typeface="Times New Roman"/>
              </a:rPr>
              <a:t>the warmest water below parts of the Ross Ice Shelf resides in the lowest portion of the water column because of its high salinity. Vertical mixing caused by tidal stirring can thus induce ablation by lifting the warm water into contact with the ice shelf. This process can cause melting over a period of time and eventually cause breakup of ice shelf.</a:t>
            </a:r>
          </a:p>
          <a:p>
            <a:pPr algn="just">
              <a:spcAft>
                <a:spcPts val="1200"/>
              </a:spcAft>
            </a:pPr>
            <a:r>
              <a:rPr lang="en-US" sz="1800" dirty="0" smtClean="0">
                <a:latin typeface="Times New Roman"/>
                <a:cs typeface="Times New Roman"/>
              </a:rPr>
              <a:t>With </a:t>
            </a:r>
            <a:r>
              <a:rPr lang="en-US" sz="1800" dirty="0">
                <a:latin typeface="Times New Roman"/>
                <a:cs typeface="Times New Roman"/>
              </a:rPr>
              <a:t>changes occurring over many years a validation is needed for the Antarctic Snow Accumulation and Ice Discharge (ASAID) basal stress boundary created in 2003. After the 2002 Larsen B Ice Shelf disintegration, nearby glaciers in the Antarctic Peninsula accelerated up to eight times their original speed over the next 18 months. Similar losses of ice tongues in Greenland have caused speed-ups of two to three times the flow rate in just one year. Rapid changes occurring in regions surrounding Antarctica are causing concern in the polar science community to research changes occurring in coastal zones over time. During the research, the team completed study on the Ross Ice Shelf located on the </a:t>
            </a:r>
            <a:r>
              <a:rPr lang="en-US" sz="1800" dirty="0" smtClean="0">
                <a:latin typeface="Times New Roman"/>
                <a:cs typeface="Times New Roman"/>
              </a:rPr>
              <a:t>southwestern</a:t>
            </a:r>
            <a:r>
              <a:rPr lang="en-US" sz="2400" dirty="0" smtClean="0">
                <a:latin typeface="Times New Roman"/>
                <a:cs typeface="Times New Roman"/>
              </a:rPr>
              <a:t> </a:t>
            </a:r>
            <a:r>
              <a:rPr lang="en-US" sz="1800" dirty="0">
                <a:latin typeface="Times New Roman"/>
                <a:cs typeface="Times New Roman"/>
              </a:rPr>
              <a:t>coast of the Antarctic. The study included a validation of the ABSB vs. the natural basal stress boundary (NBSB) along the Ross Ice Shelf. The ASAID BSB was created in 2003 by a team of researchers headed by National Aeronautics and Space Administration Goddard Space Flight Center (NASA GSFC), with an aim of studying coastal deviations as it pertains to the mass balance of the entire continent. The point data file was aimed at creating a replica of the natural BSB. Select cloud free Landsat satellite imagery from satellites 1 through 7 was used to detect changes occurring over the span of 19 years. The last major interest in the study included documenting the deviations or incorrect placements of the ABSB </a:t>
            </a:r>
            <a:r>
              <a:rPr lang="en-US" sz="1800" dirty="0" err="1">
                <a:latin typeface="Times New Roman"/>
                <a:cs typeface="Times New Roman"/>
              </a:rPr>
              <a:t>vs</a:t>
            </a:r>
            <a:r>
              <a:rPr lang="en-US" sz="1800" dirty="0">
                <a:latin typeface="Times New Roman"/>
                <a:cs typeface="Times New Roman"/>
              </a:rPr>
              <a:t> NBSB. ENVI 4.7 as well as ENVI 5.0 image manipulation software was used in the geo-rectifying and the geo-referencing process. Changes that occurred were documented in the form of a data table with the change that occurred along with the latitude and longitude geographic coordinates.. </a:t>
            </a:r>
          </a:p>
        </p:txBody>
      </p:sp>
      <p:sp>
        <p:nvSpPr>
          <p:cNvPr id="4" name="TextBox 3"/>
          <p:cNvSpPr txBox="1"/>
          <p:nvPr/>
        </p:nvSpPr>
        <p:spPr>
          <a:xfrm>
            <a:off x="0" y="0"/>
            <a:ext cx="43891200" cy="2492990"/>
          </a:xfrm>
          <a:prstGeom prst="rect">
            <a:avLst/>
          </a:prstGeom>
          <a:solidFill>
            <a:schemeClr val="tx2">
              <a:lumMod val="75000"/>
            </a:schemeClr>
          </a:solidFill>
          <a:ln>
            <a:noFill/>
          </a:ln>
        </p:spPr>
        <p:txBody>
          <a:bodyPr wrap="square" lIns="182880" tIns="182880" rIns="914400" bIns="274320" rtlCol="0">
            <a:spAutoFit/>
          </a:bodyPr>
          <a:lstStyle/>
          <a:p>
            <a:r>
              <a:rPr lang="en-US" sz="6600" spc="200" dirty="0" smtClean="0">
                <a:solidFill>
                  <a:schemeClr val="bg1"/>
                </a:solidFill>
                <a:latin typeface="Times New Roman"/>
                <a:cs typeface="Times New Roman"/>
              </a:rPr>
              <a:t>Validation of the Antarctic Snow Accumulation and Ice Discharge Basal Stress Boundary in</a:t>
            </a:r>
          </a:p>
          <a:p>
            <a:r>
              <a:rPr lang="en-US" sz="6600" spc="200" dirty="0" smtClean="0">
                <a:solidFill>
                  <a:schemeClr val="bg1"/>
                </a:solidFill>
                <a:latin typeface="Times New Roman"/>
                <a:cs typeface="Times New Roman"/>
              </a:rPr>
              <a:t> the Southeastern Region of the Ross Ice Shelf, Antarctica </a:t>
            </a:r>
            <a:endParaRPr lang="en-US" sz="6600" spc="200" dirty="0">
              <a:solidFill>
                <a:schemeClr val="bg1"/>
              </a:solidFill>
              <a:latin typeface="Times New Roman"/>
              <a:cs typeface="Times New Roman"/>
            </a:endParaRPr>
          </a:p>
        </p:txBody>
      </p:sp>
      <p:sp>
        <p:nvSpPr>
          <p:cNvPr id="7" name="TextBox 6"/>
          <p:cNvSpPr txBox="1"/>
          <p:nvPr/>
        </p:nvSpPr>
        <p:spPr>
          <a:xfrm>
            <a:off x="0" y="2324524"/>
            <a:ext cx="43891199" cy="615553"/>
          </a:xfrm>
          <a:prstGeom prst="rect">
            <a:avLst/>
          </a:prstGeom>
          <a:solidFill>
            <a:srgbClr val="17375E"/>
          </a:solidFill>
          <a:ln>
            <a:noFill/>
          </a:ln>
        </p:spPr>
        <p:txBody>
          <a:bodyPr wrap="square" lIns="182880" tIns="91440" bIns="91440" rtlCol="0">
            <a:spAutoFit/>
          </a:bodyPr>
          <a:lstStyle/>
          <a:p>
            <a:r>
              <a:rPr lang="en-US" sz="2800" dirty="0">
                <a:solidFill>
                  <a:srgbClr val="FFFFFF"/>
                </a:solidFill>
              </a:rPr>
              <a:t>Charlie Nelson (KSU</a:t>
            </a:r>
            <a:r>
              <a:rPr lang="en-US" sz="2800" dirty="0" smtClean="0">
                <a:solidFill>
                  <a:srgbClr val="FFFFFF"/>
                </a:solidFill>
              </a:rPr>
              <a:t>), </a:t>
            </a:r>
            <a:r>
              <a:rPr lang="en-US" sz="2800" dirty="0" err="1" smtClean="0">
                <a:solidFill>
                  <a:srgbClr val="FFFFFF"/>
                </a:solidFill>
              </a:rPr>
              <a:t>Ayanna</a:t>
            </a:r>
            <a:r>
              <a:rPr lang="en-US" sz="2800" dirty="0" smtClean="0">
                <a:solidFill>
                  <a:srgbClr val="FFFFFF"/>
                </a:solidFill>
              </a:rPr>
              <a:t> Overton (NCAT</a:t>
            </a:r>
            <a:r>
              <a:rPr lang="en-US" sz="2800" dirty="0">
                <a:solidFill>
                  <a:srgbClr val="FFFFFF"/>
                </a:solidFill>
              </a:rPr>
              <a:t>), </a:t>
            </a:r>
            <a:r>
              <a:rPr lang="en-US" sz="2800" dirty="0" err="1">
                <a:solidFill>
                  <a:srgbClr val="FFFFFF"/>
                </a:solidFill>
              </a:rPr>
              <a:t>Kamberlin</a:t>
            </a:r>
            <a:r>
              <a:rPr lang="en-US" sz="2800" dirty="0">
                <a:solidFill>
                  <a:srgbClr val="FFFFFF"/>
                </a:solidFill>
              </a:rPr>
              <a:t> King (MVSU)             </a:t>
            </a:r>
            <a:r>
              <a:rPr lang="en-US" sz="2800" dirty="0" smtClean="0">
                <a:solidFill>
                  <a:srgbClr val="FFFFFF"/>
                </a:solidFill>
              </a:rPr>
              <a:t>Mentor: Mr. Michael Jefferson (ECSU)</a:t>
            </a:r>
            <a:r>
              <a:rPr lang="en-US" sz="2800" dirty="0">
                <a:solidFill>
                  <a:srgbClr val="FFFFFF"/>
                </a:solidFill>
              </a:rPr>
              <a:t> </a:t>
            </a:r>
            <a:r>
              <a:rPr lang="en-US" sz="2800" dirty="0" smtClean="0">
                <a:solidFill>
                  <a:srgbClr val="FFFFFF"/>
                </a:solidFill>
              </a:rPr>
              <a:t>              Principal </a:t>
            </a:r>
            <a:r>
              <a:rPr lang="en-US" sz="2800" dirty="0">
                <a:solidFill>
                  <a:srgbClr val="FFFFFF"/>
                </a:solidFill>
              </a:rPr>
              <a:t>Investigator: Dr. Linda </a:t>
            </a:r>
            <a:r>
              <a:rPr lang="en-US" sz="2800" dirty="0" smtClean="0">
                <a:solidFill>
                  <a:srgbClr val="FFFFFF"/>
                </a:solidFill>
              </a:rPr>
              <a:t>B. Hayden (ECSU), 1704 </a:t>
            </a:r>
            <a:r>
              <a:rPr lang="en-US" sz="2800" dirty="0">
                <a:solidFill>
                  <a:srgbClr val="FFFFFF"/>
                </a:solidFill>
              </a:rPr>
              <a:t>Weeksville Rd, Box </a:t>
            </a:r>
            <a:r>
              <a:rPr lang="en-US" sz="2800" dirty="0" smtClean="0">
                <a:solidFill>
                  <a:srgbClr val="FFFFFF"/>
                </a:solidFill>
              </a:rPr>
              <a:t>672, Elizabeth </a:t>
            </a:r>
            <a:r>
              <a:rPr lang="en-US" sz="2800" dirty="0">
                <a:solidFill>
                  <a:srgbClr val="FFFFFF"/>
                </a:solidFill>
              </a:rPr>
              <a:t>City, North Carolina 27909</a:t>
            </a:r>
            <a:endParaRPr lang="en-US" sz="2800" dirty="0">
              <a:solidFill>
                <a:srgbClr val="FFFFFF"/>
              </a:solidFill>
              <a:latin typeface="Times New Roman"/>
              <a:cs typeface="Times New Roman"/>
            </a:endParaRPr>
          </a:p>
        </p:txBody>
      </p:sp>
      <p:sp>
        <p:nvSpPr>
          <p:cNvPr id="13" name="Rectangle 12"/>
          <p:cNvSpPr/>
          <p:nvPr/>
        </p:nvSpPr>
        <p:spPr>
          <a:xfrm>
            <a:off x="0" y="21501884"/>
            <a:ext cx="43891199" cy="453196"/>
          </a:xfrm>
          <a:prstGeom prst="rect">
            <a:avLst/>
          </a:prstGeom>
          <a:solidFill>
            <a:schemeClr val="tx2">
              <a:lumMod val="50000"/>
            </a:schemeClr>
          </a:solidFill>
          <a:ln>
            <a:noFill/>
          </a:ln>
        </p:spPr>
        <p:txBody>
          <a:bodyPr wrap="square" lIns="182880" tIns="182880" rIns="914400" bIns="274320" rtlCol="0">
            <a:spAutoFit/>
          </a:bodyPr>
          <a:lstStyle/>
          <a:p>
            <a:endParaRPr lang="en-US" sz="6600" spc="200">
              <a:solidFill>
                <a:schemeClr val="bg1"/>
              </a:solidFill>
              <a:latin typeface="Times New Roman"/>
              <a:cs typeface="Times New Roman"/>
            </a:endParaRPr>
          </a:p>
        </p:txBody>
      </p:sp>
      <p:sp>
        <p:nvSpPr>
          <p:cNvPr id="18" name="TextBox 17"/>
          <p:cNvSpPr txBox="1"/>
          <p:nvPr/>
        </p:nvSpPr>
        <p:spPr>
          <a:xfrm>
            <a:off x="36057683" y="2930965"/>
            <a:ext cx="7082376" cy="6832641"/>
          </a:xfrm>
          <a:prstGeom prst="rect">
            <a:avLst/>
          </a:prstGeom>
          <a:noFill/>
        </p:spPr>
        <p:txBody>
          <a:bodyPr wrap="square" lIns="0" rtlCol="0">
            <a:spAutoFit/>
          </a:bodyPr>
          <a:lstStyle/>
          <a:p>
            <a:r>
              <a:rPr lang="en-US" sz="1800" dirty="0" smtClean="0">
                <a:latin typeface="Times New Roman"/>
                <a:cs typeface="Times New Roman"/>
              </a:rPr>
              <a:t>Linking Images</a:t>
            </a:r>
            <a:endParaRPr lang="en-US" sz="1800" dirty="0">
              <a:latin typeface="Times New Roman"/>
              <a:cs typeface="Times New Roman"/>
            </a:endParaRPr>
          </a:p>
          <a:p>
            <a:pPr algn="just"/>
            <a:r>
              <a:rPr lang="en-US" sz="1800" dirty="0">
                <a:latin typeface="Times New Roman"/>
                <a:cs typeface="Times New Roman"/>
              </a:rPr>
              <a:t>The two images were linked together to help identify similarities between the two images.  The linking of the images allowed the team to view the same </a:t>
            </a:r>
            <a:r>
              <a:rPr lang="en-US" sz="1800" dirty="0" smtClean="0">
                <a:latin typeface="Times New Roman"/>
                <a:cs typeface="Times New Roman"/>
              </a:rPr>
              <a:t>region </a:t>
            </a:r>
            <a:r>
              <a:rPr lang="en-US" sz="1800" dirty="0">
                <a:latin typeface="Times New Roman"/>
                <a:cs typeface="Times New Roman"/>
              </a:rPr>
              <a:t>of both reference images at the same time by moving around on one </a:t>
            </a:r>
            <a:r>
              <a:rPr lang="en-US" sz="1800" dirty="0" smtClean="0">
                <a:latin typeface="Times New Roman"/>
                <a:cs typeface="Times New Roman"/>
              </a:rPr>
              <a:t>image</a:t>
            </a:r>
            <a:r>
              <a:rPr lang="en-US" sz="1800" dirty="0">
                <a:latin typeface="Times New Roman"/>
                <a:cs typeface="Times New Roman"/>
              </a:rPr>
              <a:t>.  </a:t>
            </a:r>
          </a:p>
          <a:p>
            <a:endParaRPr lang="en-US" sz="1800" dirty="0">
              <a:latin typeface="Times New Roman"/>
              <a:cs typeface="Times New Roman"/>
            </a:endParaRPr>
          </a:p>
          <a:p>
            <a:r>
              <a:rPr lang="en-US" sz="1800" dirty="0" smtClean="0">
                <a:latin typeface="Times New Roman"/>
                <a:cs typeface="Times New Roman"/>
              </a:rPr>
              <a:t>Tracking Deviations</a:t>
            </a:r>
            <a:endParaRPr lang="en-US" sz="1800" dirty="0">
              <a:latin typeface="Times New Roman"/>
              <a:cs typeface="Times New Roman"/>
            </a:endParaRPr>
          </a:p>
          <a:p>
            <a:pPr algn="just"/>
            <a:r>
              <a:rPr lang="en-US" sz="1800" dirty="0">
                <a:latin typeface="Times New Roman"/>
                <a:cs typeface="Times New Roman"/>
              </a:rPr>
              <a:t>The new warped image was then opened in ENVI Classic and the ASAID BSB </a:t>
            </a:r>
            <a:r>
              <a:rPr lang="en-US" sz="1800" dirty="0" smtClean="0">
                <a:latin typeface="Times New Roman"/>
                <a:cs typeface="Times New Roman"/>
              </a:rPr>
              <a:t>was </a:t>
            </a:r>
            <a:r>
              <a:rPr lang="en-US" sz="1800" dirty="0">
                <a:latin typeface="Times New Roman"/>
                <a:cs typeface="Times New Roman"/>
              </a:rPr>
              <a:t>superimposed onto the warped image. A standard zoom of ~x4 was used </a:t>
            </a:r>
            <a:r>
              <a:rPr lang="en-US" sz="1800" dirty="0" smtClean="0">
                <a:latin typeface="Times New Roman"/>
                <a:cs typeface="Times New Roman"/>
              </a:rPr>
              <a:t>for </a:t>
            </a:r>
            <a:r>
              <a:rPr lang="en-US" sz="1800" dirty="0">
                <a:latin typeface="Times New Roman"/>
                <a:cs typeface="Times New Roman"/>
              </a:rPr>
              <a:t>the validation process to view any deviations along the Ross Ice Shelf.</a:t>
            </a:r>
          </a:p>
          <a:p>
            <a:endParaRPr lang="en-US" sz="1800" dirty="0" smtClean="0">
              <a:latin typeface="Times New Roman"/>
              <a:cs typeface="Times New Roman"/>
            </a:endParaRPr>
          </a:p>
          <a:p>
            <a:r>
              <a:rPr lang="en-US" sz="2400" b="1" dirty="0" smtClean="0">
                <a:latin typeface="Times New Roman"/>
                <a:cs typeface="Times New Roman"/>
              </a:rPr>
              <a:t>Results/Conclusion</a:t>
            </a:r>
            <a:endParaRPr lang="en-US" sz="2400" b="1" dirty="0">
              <a:latin typeface="Times New Roman"/>
              <a:cs typeface="Times New Roman"/>
            </a:endParaRPr>
          </a:p>
          <a:p>
            <a:pPr algn="just">
              <a:spcAft>
                <a:spcPts val="1200"/>
              </a:spcAft>
            </a:pPr>
            <a:r>
              <a:rPr lang="en-US" sz="1800" dirty="0">
                <a:latin typeface="Times New Roman"/>
                <a:cs typeface="Times New Roman"/>
              </a:rPr>
              <a:t>The research team conducted validation of the ABSB vs. NBSB using three comparison sets of Level 1, Band 2 Landsat images: (1) years 1988 and 2014 of path 32 and row 115, (2) years 1999 and 2003 of path 30 and row 116, and (3) years 2000 and 2014 of path 32 and row 116. Selecting the aforementioned path and row combinations allowed the team to observe the Ross Ice Shelf at the line of equinox to the southwest-most border of the ice shelf. Observation of the ice shelf spanned a total of 25 </a:t>
            </a:r>
            <a:r>
              <a:rPr lang="en-US" sz="1800" dirty="0" smtClean="0">
                <a:latin typeface="Times New Roman"/>
                <a:cs typeface="Times New Roman"/>
              </a:rPr>
              <a:t>years, in select </a:t>
            </a:r>
            <a:r>
              <a:rPr lang="en-US" sz="1800" dirty="0">
                <a:latin typeface="Times New Roman"/>
                <a:cs typeface="Times New Roman"/>
              </a:rPr>
              <a:t>sections, and features images before and after the discovery of the natural basal stress boundary. By utilizing the standard zoom of ~x4 of the ENVI Classic zoom window feature, the research team concluded that there had been a misplacement of the NBSB along the Ross Ice Shelf</a:t>
            </a:r>
            <a:r>
              <a:rPr lang="en-US" sz="1800" dirty="0" smtClean="0">
                <a:latin typeface="Times New Roman"/>
                <a:cs typeface="Times New Roman"/>
              </a:rPr>
              <a:t>.</a:t>
            </a:r>
          </a:p>
        </p:txBody>
      </p:sp>
      <p:sp>
        <p:nvSpPr>
          <p:cNvPr id="31" name="TextBox 30"/>
          <p:cNvSpPr txBox="1">
            <a:spLocks/>
          </p:cNvSpPr>
          <p:nvPr/>
        </p:nvSpPr>
        <p:spPr>
          <a:xfrm>
            <a:off x="21890583" y="2997395"/>
            <a:ext cx="6400800" cy="369332"/>
          </a:xfrm>
          <a:prstGeom prst="rect">
            <a:avLst/>
          </a:prstGeom>
          <a:noFill/>
        </p:spPr>
        <p:txBody>
          <a:bodyPr wrap="square" lIns="0" rtlCol="0">
            <a:spAutoFit/>
          </a:bodyPr>
          <a:lstStyle/>
          <a:p>
            <a:pPr algn="just"/>
            <a:endParaRPr lang="en-US" sz="1800" dirty="0">
              <a:latin typeface="Times New Roman"/>
              <a:cs typeface="Times New Roman"/>
            </a:endParaRPr>
          </a:p>
        </p:txBody>
      </p:sp>
      <p:sp>
        <p:nvSpPr>
          <p:cNvPr id="41" name="TextBox 40"/>
          <p:cNvSpPr txBox="1"/>
          <p:nvPr/>
        </p:nvSpPr>
        <p:spPr>
          <a:xfrm>
            <a:off x="36057683" y="9763606"/>
            <a:ext cx="7082376" cy="2123658"/>
          </a:xfrm>
          <a:prstGeom prst="rect">
            <a:avLst/>
          </a:prstGeom>
          <a:noFill/>
        </p:spPr>
        <p:txBody>
          <a:bodyPr wrap="square" lIns="0" rtlCol="0">
            <a:spAutoFit/>
          </a:bodyPr>
          <a:lstStyle/>
          <a:p>
            <a:r>
              <a:rPr lang="en-US" sz="2400" b="1" dirty="0" smtClean="0">
                <a:latin typeface="Times New Roman"/>
                <a:cs typeface="Times New Roman"/>
              </a:rPr>
              <a:t>Future Work</a:t>
            </a:r>
            <a:endParaRPr lang="en-US" sz="2400" b="1" dirty="0">
              <a:latin typeface="Times New Roman"/>
              <a:cs typeface="Times New Roman"/>
            </a:endParaRPr>
          </a:p>
          <a:p>
            <a:pPr algn="just">
              <a:spcAft>
                <a:spcPts val="1200"/>
              </a:spcAft>
            </a:pPr>
            <a:r>
              <a:rPr lang="en-US" sz="1800" dirty="0">
                <a:latin typeface="Times New Roman"/>
                <a:cs typeface="Times New Roman"/>
              </a:rPr>
              <a:t>Furthering this research, adjustments in the original ASAID BSB text file could be sectioned and used for the identification of individual ice shelves of Antarctica. In doing so, an entirely new file would be created and used quicker for the identification of sections around the map of Antarctica. Each ice shelf would have an ASAID basal stress boundary text and ENVI vector file in an unique file.</a:t>
            </a:r>
          </a:p>
        </p:txBody>
      </p:sp>
      <p:sp>
        <p:nvSpPr>
          <p:cNvPr id="42" name="TextBox 41"/>
          <p:cNvSpPr txBox="1"/>
          <p:nvPr/>
        </p:nvSpPr>
        <p:spPr>
          <a:xfrm>
            <a:off x="21689339" y="19501660"/>
            <a:ext cx="17360808" cy="1908215"/>
          </a:xfrm>
          <a:prstGeom prst="rect">
            <a:avLst/>
          </a:prstGeom>
          <a:noFill/>
        </p:spPr>
        <p:txBody>
          <a:bodyPr wrap="square" lIns="0" rtlCol="0">
            <a:spAutoFit/>
          </a:bodyPr>
          <a:lstStyle/>
          <a:p>
            <a:r>
              <a:rPr lang="en-US" sz="2000" b="1" dirty="0" smtClean="0">
                <a:latin typeface="Times New Roman"/>
                <a:cs typeface="Times New Roman"/>
              </a:rPr>
              <a:t>References</a:t>
            </a:r>
            <a:endParaRPr lang="en-US" sz="2000" b="1" dirty="0">
              <a:latin typeface="Times New Roman"/>
              <a:cs typeface="Times New Roman"/>
            </a:endParaRPr>
          </a:p>
          <a:p>
            <a:pPr lvl="0"/>
            <a:r>
              <a:rPr lang="en-US" sz="1400" dirty="0" smtClean="0"/>
              <a:t>[1] O</a:t>
            </a:r>
            <a:r>
              <a:rPr lang="en-US" sz="1400" dirty="0"/>
              <a:t>. Owens, A. Scott, M. Jefferson, L. B. Hayden, "Validation of the basal stress boundary utilizing satellite imagery along the George VI Ice Shelf, Antarctica," 2014</a:t>
            </a:r>
          </a:p>
          <a:p>
            <a:pPr lvl="0"/>
            <a:r>
              <a:rPr lang="en-US" sz="1400" dirty="0" smtClean="0"/>
              <a:t>[2] Antarctic </a:t>
            </a:r>
            <a:r>
              <a:rPr lang="en-US" sz="1400" dirty="0"/>
              <a:t>warming trends image of the day, </a:t>
            </a:r>
            <a:r>
              <a:rPr lang="en-US" sz="1400" dirty="0" err="1"/>
              <a:t>Earthobservatory.nasa.gov</a:t>
            </a:r>
            <a:r>
              <a:rPr lang="en-US" sz="1400" dirty="0"/>
              <a:t>, [online] 2009, http://</a:t>
            </a:r>
            <a:r>
              <a:rPr lang="en-US" sz="1400" dirty="0" err="1"/>
              <a:t>www.earthobservatory.nasa.gov</a:t>
            </a:r>
            <a:r>
              <a:rPr lang="en-US" sz="1400" dirty="0"/>
              <a:t>/IOTD/</a:t>
            </a:r>
            <a:r>
              <a:rPr lang="en-US" sz="1400" dirty="0" err="1"/>
              <a:t>view.php?id</a:t>
            </a:r>
            <a:r>
              <a:rPr lang="en-US" sz="1400" dirty="0"/>
              <a:t>=36736, [Accessed 9 June 2015]</a:t>
            </a:r>
          </a:p>
          <a:p>
            <a:pPr lvl="0"/>
            <a:r>
              <a:rPr lang="en-US" sz="1400" dirty="0" smtClean="0"/>
              <a:t>[3] E</a:t>
            </a:r>
            <a:r>
              <a:rPr lang="en-US" sz="1400" dirty="0"/>
              <a:t>. </a:t>
            </a:r>
            <a:r>
              <a:rPr lang="en-US" sz="1400" dirty="0" err="1"/>
              <a:t>Rignot</a:t>
            </a:r>
            <a:r>
              <a:rPr lang="en-US" sz="1400" dirty="0"/>
              <a:t>, J. L. </a:t>
            </a:r>
            <a:r>
              <a:rPr lang="en-US" sz="1400" dirty="0" err="1"/>
              <a:t>Bamber</a:t>
            </a:r>
            <a:r>
              <a:rPr lang="en-US" sz="1400" dirty="0"/>
              <a:t>, M. R. van den </a:t>
            </a:r>
            <a:r>
              <a:rPr lang="en-US" sz="1400" dirty="0" err="1"/>
              <a:t>Broeke</a:t>
            </a:r>
            <a:r>
              <a:rPr lang="en-US" sz="1400" dirty="0"/>
              <a:t>, C. Davis, L. </a:t>
            </a:r>
            <a:r>
              <a:rPr lang="en-US" sz="1400" dirty="0" err="1"/>
              <a:t>Yonghong</a:t>
            </a:r>
            <a:r>
              <a:rPr lang="en-US" sz="1400" dirty="0"/>
              <a:t>, W. J. van </a:t>
            </a:r>
            <a:r>
              <a:rPr lang="en-US" sz="1400" dirty="0" err="1"/>
              <a:t>deBerg</a:t>
            </a:r>
            <a:r>
              <a:rPr lang="en-US" sz="1400" dirty="0"/>
              <a:t>, et al, “Recent Antarctic ice mass loss from radar interferometry and regional climate modeling,” Nature Geoscience, vol. 1, pp. 106 – 110, 2008</a:t>
            </a:r>
          </a:p>
          <a:p>
            <a:pPr lvl="0"/>
            <a:r>
              <a:rPr lang="en-US" sz="1400" dirty="0" smtClean="0"/>
              <a:t>[4] J</a:t>
            </a:r>
            <a:r>
              <a:rPr lang="en-US" sz="1400" dirty="0"/>
              <a:t>. W. Quinn, “Band combination”, [online] 2001 http://</a:t>
            </a:r>
            <a:r>
              <a:rPr lang="en-US" sz="1400" dirty="0" err="1"/>
              <a:t>www.web.pdx.edu</a:t>
            </a:r>
            <a:r>
              <a:rPr lang="en-US" sz="1400" dirty="0"/>
              <a:t>/~</a:t>
            </a:r>
            <a:r>
              <a:rPr lang="en-US" sz="1400" dirty="0" err="1"/>
              <a:t>emch</a:t>
            </a:r>
            <a:r>
              <a:rPr lang="en-US" sz="1400" dirty="0"/>
              <a:t>/ip1/</a:t>
            </a:r>
            <a:r>
              <a:rPr lang="en-US" sz="1400" dirty="0" err="1"/>
              <a:t>bandcombinations.html</a:t>
            </a:r>
            <a:r>
              <a:rPr lang="en-US" sz="1400" dirty="0"/>
              <a:t>, [Accessed 9 June 2015]</a:t>
            </a:r>
          </a:p>
          <a:p>
            <a:pPr lvl="0"/>
            <a:r>
              <a:rPr lang="en-US" sz="1400" dirty="0" smtClean="0"/>
              <a:t>[5] M</a:t>
            </a:r>
            <a:r>
              <a:rPr lang="en-US" sz="1400" dirty="0"/>
              <a:t>. </a:t>
            </a:r>
            <a:r>
              <a:rPr lang="en-US" sz="1400" dirty="0" err="1"/>
              <a:t>LeCompte</a:t>
            </a:r>
            <a:r>
              <a:rPr lang="en-US" sz="1400" dirty="0"/>
              <a:t>, R. </a:t>
            </a:r>
            <a:r>
              <a:rPr lang="en-US" sz="1400" dirty="0" err="1"/>
              <a:t>Bindschadler</a:t>
            </a:r>
            <a:r>
              <a:rPr lang="en-US" sz="1400" dirty="0"/>
              <a:t>, L. B. Hayden, M. Jefferson, Y. </a:t>
            </a:r>
            <a:r>
              <a:rPr lang="en-US" sz="1400" dirty="0" err="1"/>
              <a:t>Bridgers</a:t>
            </a:r>
            <a:r>
              <a:rPr lang="en-US" sz="1400" dirty="0"/>
              <a:t>, R. Lawrence, et al, “Reduction and loss of an ice shelf in Elizabeth City State University Bay, Antarctica: 1972 – 2003, 2013</a:t>
            </a:r>
          </a:p>
          <a:p>
            <a:pPr lvl="0"/>
            <a:r>
              <a:rPr lang="en-US" sz="1400" dirty="0" smtClean="0"/>
              <a:t>[6] Y</a:t>
            </a:r>
            <a:r>
              <a:rPr lang="en-US" sz="1400" dirty="0"/>
              <a:t>. </a:t>
            </a:r>
            <a:r>
              <a:rPr lang="en-US" sz="1400" dirty="0" err="1"/>
              <a:t>Bridgers</a:t>
            </a:r>
            <a:r>
              <a:rPr lang="en-US" sz="1400" dirty="0"/>
              <a:t>, M. Jefferson Jr., G. Koch, R. Lawrence, M. </a:t>
            </a:r>
            <a:r>
              <a:rPr lang="en-US" sz="1400" dirty="0" err="1"/>
              <a:t>LeCompte</a:t>
            </a:r>
            <a:r>
              <a:rPr lang="en-US" sz="1400" dirty="0"/>
              <a:t>, “Survey to detect long-term variability in Pine Island Bay Coastal Ice morphology using Archive Landsat Imagery, 2012, unpublished</a:t>
            </a:r>
          </a:p>
          <a:p>
            <a:pPr lvl="0"/>
            <a:r>
              <a:rPr lang="en-US" sz="1400" dirty="0" smtClean="0"/>
              <a:t>[7] M</a:t>
            </a:r>
            <a:r>
              <a:rPr lang="en-US" sz="1400" dirty="0"/>
              <a:t>. Ruth, F. </a:t>
            </a:r>
            <a:r>
              <a:rPr lang="en-US" sz="1400" dirty="0" err="1"/>
              <a:t>Warmerdam</a:t>
            </a:r>
            <a:r>
              <a:rPr lang="en-US" sz="1400" dirty="0"/>
              <a:t>, “</a:t>
            </a:r>
            <a:r>
              <a:rPr lang="en-US" sz="1400" dirty="0" err="1"/>
              <a:t>GeoTIFF</a:t>
            </a:r>
            <a:r>
              <a:rPr lang="en-US" sz="1400" dirty="0"/>
              <a:t> FAQ Version 2.4”, [online] http://</a:t>
            </a:r>
            <a:r>
              <a:rPr lang="en-US" sz="1400" dirty="0" err="1"/>
              <a:t>www.remotesensing.org</a:t>
            </a:r>
            <a:r>
              <a:rPr lang="en-US" sz="1400" dirty="0"/>
              <a:t>/</a:t>
            </a:r>
            <a:r>
              <a:rPr lang="en-US" sz="1400" dirty="0" err="1"/>
              <a:t>geotiff</a:t>
            </a:r>
            <a:r>
              <a:rPr lang="en-US" sz="1400" dirty="0"/>
              <a:t>/faq.html#What%20is%20the%20purpose%20of%20GeoTIFF%20format%20for%20satellite%20data, [Accessed 9 July 2015]</a:t>
            </a:r>
          </a:p>
        </p:txBody>
      </p:sp>
      <p:sp>
        <p:nvSpPr>
          <p:cNvPr id="54" name="TextBox 53"/>
          <p:cNvSpPr txBox="1"/>
          <p:nvPr/>
        </p:nvSpPr>
        <p:spPr>
          <a:xfrm>
            <a:off x="7597476" y="2930965"/>
            <a:ext cx="6400800" cy="16373703"/>
          </a:xfrm>
          <a:prstGeom prst="rect">
            <a:avLst/>
          </a:prstGeom>
          <a:noFill/>
        </p:spPr>
        <p:txBody>
          <a:bodyPr wrap="square" lIns="0" rtlCol="0">
            <a:spAutoFit/>
          </a:bodyPr>
          <a:lstStyle/>
          <a:p>
            <a:r>
              <a:rPr lang="en-US" sz="2400" b="1" dirty="0" smtClean="0">
                <a:latin typeface="Times New Roman"/>
                <a:cs typeface="Times New Roman"/>
              </a:rPr>
              <a:t>Introduction</a:t>
            </a:r>
            <a:endParaRPr lang="en-US" sz="2400" b="1" dirty="0">
              <a:latin typeface="Times New Roman"/>
              <a:cs typeface="Times New Roman"/>
            </a:endParaRPr>
          </a:p>
          <a:p>
            <a:pPr algn="just">
              <a:spcAft>
                <a:spcPts val="1200"/>
              </a:spcAft>
            </a:pPr>
            <a:r>
              <a:rPr lang="en-US" sz="1800" dirty="0">
                <a:latin typeface="Times New Roman"/>
                <a:cs typeface="Times New Roman"/>
              </a:rPr>
              <a:t>Observations of tidal stirrings have produced vertical mixing, which can </a:t>
            </a:r>
            <a:r>
              <a:rPr lang="en-US" sz="1800" dirty="0" smtClean="0">
                <a:latin typeface="Times New Roman"/>
                <a:cs typeface="Times New Roman"/>
              </a:rPr>
              <a:t>drastically </a:t>
            </a:r>
            <a:r>
              <a:rPr lang="en-US" sz="1800" dirty="0">
                <a:latin typeface="Times New Roman"/>
                <a:cs typeface="Times New Roman"/>
              </a:rPr>
              <a:t>affect the Ross Ice Shelf. The main affect vertical mixing can have on the </a:t>
            </a:r>
            <a:r>
              <a:rPr lang="en-US" sz="1800" dirty="0" smtClean="0">
                <a:latin typeface="Times New Roman"/>
                <a:cs typeface="Times New Roman"/>
              </a:rPr>
              <a:t>Ross </a:t>
            </a:r>
            <a:r>
              <a:rPr lang="en-US" sz="1800" dirty="0">
                <a:latin typeface="Times New Roman"/>
                <a:cs typeface="Times New Roman"/>
              </a:rPr>
              <a:t>Ice Shelf is causing it to melt and eventually break apart. There have been </a:t>
            </a:r>
            <a:r>
              <a:rPr lang="en-US" sz="1800" dirty="0" smtClean="0">
                <a:latin typeface="Times New Roman"/>
                <a:cs typeface="Times New Roman"/>
              </a:rPr>
              <a:t>many </a:t>
            </a:r>
            <a:r>
              <a:rPr lang="en-US" sz="1800" dirty="0">
                <a:latin typeface="Times New Roman"/>
                <a:cs typeface="Times New Roman"/>
              </a:rPr>
              <a:t>variations along the basal stress boundary (BSB) of the Ross Ice Shelf that </a:t>
            </a:r>
            <a:r>
              <a:rPr lang="en-US" sz="1800" dirty="0" smtClean="0">
                <a:latin typeface="Times New Roman"/>
                <a:cs typeface="Times New Roman"/>
              </a:rPr>
              <a:t>have </a:t>
            </a:r>
            <a:r>
              <a:rPr lang="en-US" sz="1800" dirty="0">
                <a:latin typeface="Times New Roman"/>
                <a:cs typeface="Times New Roman"/>
              </a:rPr>
              <a:t>occurred from 1988 to present day.  The original speed, of the glaciers in the </a:t>
            </a:r>
            <a:r>
              <a:rPr lang="en-US" sz="1800" dirty="0" smtClean="0">
                <a:latin typeface="Times New Roman"/>
                <a:cs typeface="Times New Roman"/>
              </a:rPr>
              <a:t>Antarctic </a:t>
            </a:r>
            <a:r>
              <a:rPr lang="en-US" sz="1800" dirty="0">
                <a:latin typeface="Times New Roman"/>
                <a:cs typeface="Times New Roman"/>
              </a:rPr>
              <a:t>Peninsula, has advanced up to eight times more over an 18-month period.  </a:t>
            </a:r>
            <a:r>
              <a:rPr lang="en-US" sz="1800" dirty="0" smtClean="0">
                <a:latin typeface="Times New Roman"/>
                <a:cs typeface="Times New Roman"/>
              </a:rPr>
              <a:t>Variations </a:t>
            </a:r>
            <a:r>
              <a:rPr lang="en-US" sz="1800" dirty="0">
                <a:latin typeface="Times New Roman"/>
                <a:cs typeface="Times New Roman"/>
              </a:rPr>
              <a:t>in glacier movements have a critical impact on ice sheet balance, and ice </a:t>
            </a:r>
            <a:r>
              <a:rPr lang="en-US" sz="1800" dirty="0" smtClean="0">
                <a:latin typeface="Times New Roman"/>
                <a:cs typeface="Times New Roman"/>
              </a:rPr>
              <a:t>shelves </a:t>
            </a:r>
            <a:r>
              <a:rPr lang="en-US" sz="1800" dirty="0">
                <a:latin typeface="Times New Roman"/>
                <a:cs typeface="Times New Roman"/>
              </a:rPr>
              <a:t>become floating blocks of ice that forms where the glacier runs down to a </a:t>
            </a:r>
            <a:r>
              <a:rPr lang="en-US" sz="1800" dirty="0" smtClean="0">
                <a:latin typeface="Times New Roman"/>
                <a:cs typeface="Times New Roman"/>
              </a:rPr>
              <a:t>basal </a:t>
            </a:r>
            <a:r>
              <a:rPr lang="en-US" sz="1800" dirty="0">
                <a:latin typeface="Times New Roman"/>
                <a:cs typeface="Times New Roman"/>
              </a:rPr>
              <a:t>stress boundary and onto the ocean’s surface. In West Antarctica, more than </a:t>
            </a:r>
            <a:r>
              <a:rPr lang="en-US" sz="1800" dirty="0" smtClean="0">
                <a:latin typeface="Times New Roman"/>
                <a:cs typeface="Times New Roman"/>
              </a:rPr>
              <a:t>20 </a:t>
            </a:r>
            <a:r>
              <a:rPr lang="en-US" sz="1800" dirty="0">
                <a:latin typeface="Times New Roman"/>
                <a:cs typeface="Times New Roman"/>
              </a:rPr>
              <a:t>km3 of ice is discharged every year due to the drainage from West Antarctica </a:t>
            </a:r>
            <a:r>
              <a:rPr lang="en-US" sz="1800" dirty="0" smtClean="0">
                <a:latin typeface="Times New Roman"/>
                <a:cs typeface="Times New Roman"/>
              </a:rPr>
              <a:t>into </a:t>
            </a:r>
            <a:r>
              <a:rPr lang="en-US" sz="1800" dirty="0">
                <a:latin typeface="Times New Roman"/>
                <a:cs typeface="Times New Roman"/>
              </a:rPr>
              <a:t>the Ross Ice Shelf. This paper reports a validation of the Antarctic Basal Stress </a:t>
            </a:r>
            <a:r>
              <a:rPr lang="en-US" sz="1800" dirty="0" smtClean="0">
                <a:latin typeface="Times New Roman"/>
                <a:cs typeface="Times New Roman"/>
              </a:rPr>
              <a:t>Boundary </a:t>
            </a:r>
            <a:r>
              <a:rPr lang="en-US" sz="1800" dirty="0">
                <a:latin typeface="Times New Roman"/>
                <a:cs typeface="Times New Roman"/>
              </a:rPr>
              <a:t>(ABSB) in the South Eastern region of the Ross Ice Shelf, </a:t>
            </a:r>
            <a:r>
              <a:rPr lang="en-US" sz="1800" dirty="0" smtClean="0">
                <a:latin typeface="Times New Roman"/>
                <a:cs typeface="Times New Roman"/>
              </a:rPr>
              <a:t>Antarctica. </a:t>
            </a:r>
          </a:p>
          <a:p>
            <a:pPr algn="just">
              <a:spcAft>
                <a:spcPts val="1200"/>
              </a:spcAft>
            </a:pPr>
            <a:r>
              <a:rPr lang="en-US" sz="1800" dirty="0" smtClean="0">
                <a:latin typeface="Times New Roman"/>
                <a:cs typeface="Times New Roman"/>
              </a:rPr>
              <a:t>The </a:t>
            </a:r>
            <a:r>
              <a:rPr lang="en-US" sz="1800" dirty="0">
                <a:latin typeface="Times New Roman"/>
                <a:cs typeface="Times New Roman"/>
              </a:rPr>
              <a:t>image-interpretation was gathered by the Antarctic Snow </a:t>
            </a:r>
            <a:r>
              <a:rPr lang="en-US" sz="1800" dirty="0" smtClean="0">
                <a:latin typeface="Times New Roman"/>
                <a:cs typeface="Times New Roman"/>
              </a:rPr>
              <a:t>Accumulation and </a:t>
            </a:r>
            <a:r>
              <a:rPr lang="en-US" sz="1800" dirty="0">
                <a:latin typeface="Times New Roman"/>
                <a:cs typeface="Times New Roman"/>
              </a:rPr>
              <a:t>Ice Discharge (ASAID) project from United States Geologic Survey to map the </a:t>
            </a:r>
            <a:r>
              <a:rPr lang="en-US" sz="1800" dirty="0" smtClean="0">
                <a:latin typeface="Times New Roman"/>
                <a:cs typeface="Times New Roman"/>
              </a:rPr>
              <a:t>basal </a:t>
            </a:r>
            <a:r>
              <a:rPr lang="en-US" sz="1800" dirty="0">
                <a:latin typeface="Times New Roman"/>
                <a:cs typeface="Times New Roman"/>
              </a:rPr>
              <a:t>stress boundary and to explore the data (http://</a:t>
            </a:r>
            <a:r>
              <a:rPr lang="en-US" sz="1800" dirty="0" err="1">
                <a:latin typeface="Times New Roman"/>
                <a:cs typeface="Times New Roman"/>
              </a:rPr>
              <a:t>earthexplorer.usgs.gov</a:t>
            </a:r>
            <a:r>
              <a:rPr lang="en-US" sz="1800" dirty="0">
                <a:latin typeface="Times New Roman"/>
                <a:cs typeface="Times New Roman"/>
              </a:rPr>
              <a:t>). Path </a:t>
            </a:r>
            <a:r>
              <a:rPr lang="en-US" sz="1800" dirty="0" smtClean="0">
                <a:latin typeface="Times New Roman"/>
                <a:cs typeface="Times New Roman"/>
              </a:rPr>
              <a:t>and </a:t>
            </a:r>
            <a:r>
              <a:rPr lang="en-US" sz="1800" dirty="0">
                <a:latin typeface="Times New Roman"/>
                <a:cs typeface="Times New Roman"/>
              </a:rPr>
              <a:t>rows for the images were determined for the Ross Ice Shelf with less than 30% </a:t>
            </a:r>
            <a:r>
              <a:rPr lang="en-US" sz="1800" dirty="0" smtClean="0">
                <a:latin typeface="Times New Roman"/>
                <a:cs typeface="Times New Roman"/>
              </a:rPr>
              <a:t>cloud </a:t>
            </a:r>
            <a:r>
              <a:rPr lang="en-US" sz="1800" dirty="0">
                <a:latin typeface="Times New Roman"/>
                <a:cs typeface="Times New Roman"/>
              </a:rPr>
              <a:t>coverage images taken with Landsat satellites 1-7, and taken from earth </a:t>
            </a:r>
            <a:r>
              <a:rPr lang="en-US" sz="1800" dirty="0" smtClean="0">
                <a:latin typeface="Times New Roman"/>
                <a:cs typeface="Times New Roman"/>
              </a:rPr>
              <a:t>explorer</a:t>
            </a:r>
            <a:r>
              <a:rPr lang="en-US" sz="1800" dirty="0">
                <a:latin typeface="Times New Roman"/>
                <a:cs typeface="Times New Roman"/>
              </a:rPr>
              <a:t>.  Bands from the level one Landsat imagery image were selected to show </a:t>
            </a:r>
            <a:r>
              <a:rPr lang="en-US" sz="1800" dirty="0" smtClean="0">
                <a:latin typeface="Times New Roman"/>
                <a:cs typeface="Times New Roman"/>
              </a:rPr>
              <a:t>the </a:t>
            </a:r>
            <a:r>
              <a:rPr lang="en-US" sz="1800" dirty="0">
                <a:latin typeface="Times New Roman"/>
                <a:cs typeface="Times New Roman"/>
              </a:rPr>
              <a:t>features that are apparent near the BSB. The most utilized band was Band 2 </a:t>
            </a:r>
            <a:r>
              <a:rPr lang="en-US" sz="1800" dirty="0" smtClean="0">
                <a:latin typeface="Times New Roman"/>
                <a:cs typeface="Times New Roman"/>
              </a:rPr>
              <a:t>because </a:t>
            </a:r>
            <a:r>
              <a:rPr lang="en-US" sz="1800" dirty="0">
                <a:latin typeface="Times New Roman"/>
                <a:cs typeface="Times New Roman"/>
              </a:rPr>
              <a:t>features close to the BSB were most appealing. </a:t>
            </a:r>
            <a:r>
              <a:rPr lang="en-US" sz="1800" dirty="0" err="1">
                <a:latin typeface="Times New Roman"/>
                <a:cs typeface="Times New Roman"/>
              </a:rPr>
              <a:t>Exelis</a:t>
            </a:r>
            <a:r>
              <a:rPr lang="en-US" sz="1800" dirty="0">
                <a:latin typeface="Times New Roman"/>
                <a:cs typeface="Times New Roman"/>
              </a:rPr>
              <a:t> Visual Information </a:t>
            </a:r>
            <a:r>
              <a:rPr lang="en-US" sz="1800" dirty="0" smtClean="0">
                <a:latin typeface="Times New Roman"/>
                <a:cs typeface="Times New Roman"/>
              </a:rPr>
              <a:t>Solutions </a:t>
            </a:r>
            <a:r>
              <a:rPr lang="en-US" sz="1800" dirty="0">
                <a:latin typeface="Times New Roman"/>
                <a:cs typeface="Times New Roman"/>
              </a:rPr>
              <a:t>(ENVI) 4.7 was used to show the comparison and contrast of the </a:t>
            </a:r>
            <a:r>
              <a:rPr lang="en-US" sz="1800" dirty="0" err="1">
                <a:latin typeface="Times New Roman"/>
                <a:cs typeface="Times New Roman"/>
              </a:rPr>
              <a:t>GeoTiff</a:t>
            </a:r>
            <a:r>
              <a:rPr lang="en-US" sz="1800" dirty="0">
                <a:latin typeface="Times New Roman"/>
                <a:cs typeface="Times New Roman"/>
              </a:rPr>
              <a:t> </a:t>
            </a:r>
            <a:r>
              <a:rPr lang="en-US" sz="1800" dirty="0" smtClean="0">
                <a:latin typeface="Times New Roman"/>
                <a:cs typeface="Times New Roman"/>
              </a:rPr>
              <a:t>images </a:t>
            </a:r>
            <a:r>
              <a:rPr lang="en-US" sz="1800" dirty="0">
                <a:latin typeface="Times New Roman"/>
                <a:cs typeface="Times New Roman"/>
              </a:rPr>
              <a:t>in the satellite data. According to Mike Ruth, </a:t>
            </a:r>
            <a:r>
              <a:rPr lang="en-US" sz="1800" dirty="0" err="1">
                <a:latin typeface="Times New Roman"/>
                <a:cs typeface="Times New Roman"/>
              </a:rPr>
              <a:t>GeoTiff</a:t>
            </a:r>
            <a:r>
              <a:rPr lang="en-US" sz="1800" dirty="0">
                <a:latin typeface="Times New Roman"/>
                <a:cs typeface="Times New Roman"/>
              </a:rPr>
              <a:t> is a public domain </a:t>
            </a:r>
            <a:r>
              <a:rPr lang="en-US" sz="1800" dirty="0" smtClean="0">
                <a:latin typeface="Times New Roman"/>
                <a:cs typeface="Times New Roman"/>
              </a:rPr>
              <a:t>metadata </a:t>
            </a:r>
            <a:r>
              <a:rPr lang="en-US" sz="1800" dirty="0">
                <a:latin typeface="Times New Roman"/>
                <a:cs typeface="Times New Roman"/>
              </a:rPr>
              <a:t>format, which has geographic data inserted as tags within the TIFF file, </a:t>
            </a:r>
            <a:r>
              <a:rPr lang="en-US" sz="1800" dirty="0" smtClean="0">
                <a:latin typeface="Times New Roman"/>
                <a:cs typeface="Times New Roman"/>
              </a:rPr>
              <a:t>that </a:t>
            </a:r>
            <a:r>
              <a:rPr lang="en-US" sz="1800" dirty="0">
                <a:latin typeface="Times New Roman"/>
                <a:cs typeface="Times New Roman"/>
              </a:rPr>
              <a:t>can be used to store and transfer digital satellite imagery. One very productive </a:t>
            </a:r>
            <a:r>
              <a:rPr lang="en-US" sz="1800" dirty="0" smtClean="0">
                <a:latin typeface="Times New Roman"/>
                <a:cs typeface="Times New Roman"/>
              </a:rPr>
              <a:t>feature </a:t>
            </a:r>
            <a:r>
              <a:rPr lang="en-US" sz="1800" dirty="0">
                <a:latin typeface="Times New Roman"/>
                <a:cs typeface="Times New Roman"/>
              </a:rPr>
              <a:t>of ENVI 4.7 allowed used to overlay the basal stress boundary on the </a:t>
            </a:r>
            <a:r>
              <a:rPr lang="en-US" sz="1800" dirty="0" smtClean="0">
                <a:latin typeface="Times New Roman"/>
                <a:cs typeface="Times New Roman"/>
              </a:rPr>
              <a:t>satellite </a:t>
            </a:r>
            <a:r>
              <a:rPr lang="en-US" sz="1800" dirty="0">
                <a:latin typeface="Times New Roman"/>
                <a:cs typeface="Times New Roman"/>
              </a:rPr>
              <a:t>images that were obtained to perform a validation of its location in the </a:t>
            </a:r>
            <a:r>
              <a:rPr lang="en-US" sz="1800" dirty="0" smtClean="0">
                <a:latin typeface="Times New Roman"/>
                <a:cs typeface="Times New Roman"/>
              </a:rPr>
              <a:t>South </a:t>
            </a:r>
            <a:r>
              <a:rPr lang="en-US" sz="1800" dirty="0">
                <a:latin typeface="Times New Roman"/>
                <a:cs typeface="Times New Roman"/>
              </a:rPr>
              <a:t>Eastern region of the Ross Ice Shelf, Antarctica</a:t>
            </a:r>
            <a:r>
              <a:rPr lang="en-US" sz="1800" dirty="0" smtClean="0">
                <a:latin typeface="Times New Roman"/>
                <a:cs typeface="Times New Roman"/>
              </a:rPr>
              <a:t>.</a:t>
            </a:r>
          </a:p>
          <a:p>
            <a:r>
              <a:rPr lang="en-US" sz="2400" b="1" dirty="0">
                <a:latin typeface="Times New Roman"/>
                <a:cs typeface="Times New Roman"/>
              </a:rPr>
              <a:t>Methodology</a:t>
            </a:r>
          </a:p>
          <a:p>
            <a:r>
              <a:rPr lang="en-US" sz="1800" dirty="0" smtClean="0">
                <a:latin typeface="Times New Roman"/>
                <a:cs typeface="Times New Roman"/>
              </a:rPr>
              <a:t>Ross </a:t>
            </a:r>
            <a:r>
              <a:rPr lang="en-US" sz="1800" dirty="0">
                <a:latin typeface="Times New Roman"/>
                <a:cs typeface="Times New Roman"/>
              </a:rPr>
              <a:t>Ice Shelf</a:t>
            </a:r>
          </a:p>
          <a:p>
            <a:pPr algn="just"/>
            <a:r>
              <a:rPr lang="en-US" sz="1800" dirty="0">
                <a:latin typeface="Times New Roman"/>
                <a:cs typeface="Times New Roman"/>
              </a:rPr>
              <a:t>The primary step was to identify the path and row of the Ross Ice Shelf.  The path and row was needed in order to find Landsat images that covered the region of the Ross Ice Shelf.  Each member was assigned a specific path and row to examine. </a:t>
            </a:r>
          </a:p>
          <a:p>
            <a:endParaRPr lang="en-US" sz="1800" dirty="0">
              <a:latin typeface="Times New Roman"/>
              <a:cs typeface="Times New Roman"/>
            </a:endParaRPr>
          </a:p>
          <a:p>
            <a:r>
              <a:rPr lang="en-US" sz="1800" dirty="0" smtClean="0">
                <a:latin typeface="Times New Roman"/>
                <a:cs typeface="Times New Roman"/>
              </a:rPr>
              <a:t>Landsat </a:t>
            </a:r>
            <a:r>
              <a:rPr lang="en-US" sz="1800" dirty="0">
                <a:latin typeface="Times New Roman"/>
                <a:cs typeface="Times New Roman"/>
              </a:rPr>
              <a:t>Images</a:t>
            </a:r>
          </a:p>
          <a:p>
            <a:pPr algn="just"/>
            <a:r>
              <a:rPr lang="en-US" sz="1800" dirty="0">
                <a:latin typeface="Times New Roman"/>
                <a:cs typeface="Times New Roman"/>
              </a:rPr>
              <a:t>There have been observations of the Landsat Antarctic coastline that have </a:t>
            </a:r>
            <a:r>
              <a:rPr lang="en-US" sz="1800" dirty="0" smtClean="0">
                <a:latin typeface="Times New Roman"/>
                <a:cs typeface="Times New Roman"/>
              </a:rPr>
              <a:t>been </a:t>
            </a:r>
            <a:r>
              <a:rPr lang="en-US" sz="1800" dirty="0">
                <a:latin typeface="Times New Roman"/>
                <a:cs typeface="Times New Roman"/>
              </a:rPr>
              <a:t>conducted for about 40 years [4]. There are websites that provide these Landsat images to users for free.  Using the United States Geological Survey (USGS) Global Visualization Viewer  (</a:t>
            </a:r>
            <a:r>
              <a:rPr lang="en-US" sz="1800" dirty="0" err="1">
                <a:latin typeface="Times New Roman"/>
                <a:cs typeface="Times New Roman"/>
              </a:rPr>
              <a:t>GloVis</a:t>
            </a:r>
            <a:r>
              <a:rPr lang="en-US" sz="1800" dirty="0">
                <a:latin typeface="Times New Roman"/>
                <a:cs typeface="Times New Roman"/>
              </a:rPr>
              <a:t>) (http://</a:t>
            </a:r>
            <a:r>
              <a:rPr lang="en-US" sz="1800" dirty="0" err="1">
                <a:latin typeface="Times New Roman"/>
                <a:cs typeface="Times New Roman"/>
              </a:rPr>
              <a:t>glovis.usgs.gov</a:t>
            </a:r>
            <a:r>
              <a:rPr lang="en-US" sz="1800" dirty="0">
                <a:latin typeface="Times New Roman"/>
                <a:cs typeface="Times New Roman"/>
              </a:rPr>
              <a:t>/) and Earth Explorer (http://</a:t>
            </a:r>
            <a:r>
              <a:rPr lang="en-US" sz="1800" dirty="0" err="1">
                <a:latin typeface="Times New Roman"/>
                <a:cs typeface="Times New Roman"/>
              </a:rPr>
              <a:t>earthexplorer.usgs.gov</a:t>
            </a:r>
            <a:r>
              <a:rPr lang="en-US" sz="1800" dirty="0">
                <a:latin typeface="Times New Roman"/>
                <a:cs typeface="Times New Roman"/>
              </a:rPr>
              <a:t>/) a collection of images ranging from 1980 to 2014 were obtained.  The team searched for images that had less than thirty percent cloud coverage. The images that were selected and downloaded were level 1 Landsat images. Level 1 products were downloaded because it allowed for multiple bands to be chosen from depending on what the team was look for, in this case it was deviations of the BSB.  The naming convention of the images includes the path and row, the Julian day, and the year the image was taken. </a:t>
            </a:r>
          </a:p>
        </p:txBody>
      </p:sp>
      <p:pic>
        <p:nvPicPr>
          <p:cNvPr id="63" name="Pictur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7261" y="489231"/>
            <a:ext cx="3426481" cy="1533627"/>
          </a:xfrm>
          <a:prstGeom prst="rect">
            <a:avLst/>
          </a:prstGeom>
        </p:spPr>
      </p:pic>
      <p:pic>
        <p:nvPicPr>
          <p:cNvPr id="3" name="Picture 2" descr="env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82" y="20005795"/>
            <a:ext cx="3784600" cy="1231900"/>
          </a:xfrm>
          <a:prstGeom prst="rect">
            <a:avLst/>
          </a:prstGeom>
        </p:spPr>
      </p:pic>
      <p:pic>
        <p:nvPicPr>
          <p:cNvPr id="20" name="Picture 19" descr="glovi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7476" y="19873175"/>
            <a:ext cx="3352800" cy="1536700"/>
          </a:xfrm>
          <a:prstGeom prst="rect">
            <a:avLst/>
          </a:prstGeom>
          <a:ln>
            <a:noFill/>
          </a:ln>
          <a:effectLst>
            <a:softEdge rad="112500"/>
          </a:effectLst>
        </p:spPr>
      </p:pic>
      <p:pic>
        <p:nvPicPr>
          <p:cNvPr id="21" name="Picture 20" descr="USGS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9747" y="20005795"/>
            <a:ext cx="2921000" cy="1066800"/>
          </a:xfrm>
          <a:prstGeom prst="rect">
            <a:avLst/>
          </a:prstGeom>
        </p:spPr>
      </p:pic>
      <p:pic>
        <p:nvPicPr>
          <p:cNvPr id="22" name="Picture 21" descr="1999.png"/>
          <p:cNvPicPr>
            <a:picLocks/>
          </p:cNvPicPr>
          <p:nvPr/>
        </p:nvPicPr>
        <p:blipFill rotWithShape="1">
          <a:blip r:embed="rId6">
            <a:extLst>
              <a:ext uri="{28A0092B-C50C-407E-A947-70E740481C1C}">
                <a14:useLocalDpi xmlns:a14="http://schemas.microsoft.com/office/drawing/2010/main" val="0"/>
              </a:ext>
            </a:extLst>
          </a:blip>
          <a:srcRect t="16662"/>
          <a:stretch/>
        </p:blipFill>
        <p:spPr>
          <a:xfrm>
            <a:off x="23708263" y="3177813"/>
            <a:ext cx="4800600" cy="4343400"/>
          </a:xfrm>
          <a:prstGeom prst="rect">
            <a:avLst/>
          </a:prstGeom>
          <a:ln>
            <a:solidFill>
              <a:srgbClr val="1F497D"/>
            </a:solidFill>
          </a:ln>
          <a:effectLst>
            <a:outerShdw blurRad="292100" dist="139700" dir="2700000" algn="tl" rotWithShape="0">
              <a:srgbClr val="333333">
                <a:alpha val="65000"/>
              </a:srgbClr>
            </a:outerShdw>
          </a:effectLst>
        </p:spPr>
      </p:pic>
      <p:pic>
        <p:nvPicPr>
          <p:cNvPr id="24" name="Picture 23" descr="2003.png"/>
          <p:cNvPicPr>
            <a:picLocks/>
          </p:cNvPicPr>
          <p:nvPr/>
        </p:nvPicPr>
        <p:blipFill rotWithShape="1">
          <a:blip r:embed="rId7">
            <a:extLst>
              <a:ext uri="{28A0092B-C50C-407E-A947-70E740481C1C}">
                <a14:useLocalDpi xmlns:a14="http://schemas.microsoft.com/office/drawing/2010/main" val="0"/>
              </a:ext>
            </a:extLst>
          </a:blip>
          <a:srcRect t="15479" b="4333"/>
          <a:stretch/>
        </p:blipFill>
        <p:spPr>
          <a:xfrm>
            <a:off x="29909342" y="3177813"/>
            <a:ext cx="4800600" cy="4343400"/>
          </a:xfrm>
          <a:prstGeom prst="rect">
            <a:avLst/>
          </a:prstGeom>
          <a:ln>
            <a:solidFill>
              <a:srgbClr val="1F497D"/>
            </a:solidFill>
          </a:ln>
          <a:effectLst>
            <a:outerShdw blurRad="292100" dist="139700" dir="2700000" algn="tl" rotWithShape="0">
              <a:srgbClr val="333333">
                <a:alpha val="65000"/>
              </a:srgbClr>
            </a:outerShdw>
          </a:effectLst>
        </p:spPr>
      </p:pic>
      <p:sp>
        <p:nvSpPr>
          <p:cNvPr id="26" name="TextBox 25"/>
          <p:cNvSpPr txBox="1"/>
          <p:nvPr/>
        </p:nvSpPr>
        <p:spPr>
          <a:xfrm>
            <a:off x="23771763" y="7557638"/>
            <a:ext cx="4800601" cy="400110"/>
          </a:xfrm>
          <a:prstGeom prst="rect">
            <a:avLst/>
          </a:prstGeom>
          <a:noFill/>
        </p:spPr>
        <p:txBody>
          <a:bodyPr wrap="square" rtlCol="0">
            <a:spAutoFit/>
          </a:bodyPr>
          <a:lstStyle/>
          <a:p>
            <a:pPr algn="ctr"/>
            <a:r>
              <a:rPr lang="en-US" sz="2000" dirty="0" smtClean="0">
                <a:latin typeface="Times New Roman"/>
                <a:cs typeface="Times New Roman"/>
              </a:rPr>
              <a:t>1993</a:t>
            </a:r>
            <a:endParaRPr lang="en-US" sz="2000" dirty="0">
              <a:latin typeface="Times New Roman"/>
              <a:cs typeface="Times New Roman"/>
            </a:endParaRPr>
          </a:p>
        </p:txBody>
      </p:sp>
      <p:sp>
        <p:nvSpPr>
          <p:cNvPr id="27" name="TextBox 26"/>
          <p:cNvSpPr txBox="1"/>
          <p:nvPr/>
        </p:nvSpPr>
        <p:spPr>
          <a:xfrm>
            <a:off x="29909342" y="7521213"/>
            <a:ext cx="4800600" cy="400110"/>
          </a:xfrm>
          <a:prstGeom prst="rect">
            <a:avLst/>
          </a:prstGeom>
          <a:noFill/>
        </p:spPr>
        <p:txBody>
          <a:bodyPr wrap="square" rtlCol="0">
            <a:spAutoFit/>
          </a:bodyPr>
          <a:lstStyle/>
          <a:p>
            <a:pPr algn="ctr"/>
            <a:r>
              <a:rPr lang="en-US" sz="2000" dirty="0" smtClean="0">
                <a:latin typeface="Times New Roman"/>
                <a:cs typeface="Times New Roman"/>
              </a:rPr>
              <a:t>2003</a:t>
            </a:r>
            <a:endParaRPr lang="en-US" sz="2000" dirty="0">
              <a:latin typeface="Times New Roman"/>
              <a:cs typeface="Times New Roman"/>
            </a:endParaRPr>
          </a:p>
        </p:txBody>
      </p:sp>
      <p:pic>
        <p:nvPicPr>
          <p:cNvPr id="29" name="Picture 28" descr="2000.png"/>
          <p:cNvPicPr>
            <a:picLocks/>
          </p:cNvPicPr>
          <p:nvPr/>
        </p:nvPicPr>
        <p:blipFill rotWithShape="1">
          <a:blip r:embed="rId8">
            <a:extLst>
              <a:ext uri="{28A0092B-C50C-407E-A947-70E740481C1C}">
                <a14:useLocalDpi xmlns:a14="http://schemas.microsoft.com/office/drawing/2010/main" val="0"/>
              </a:ext>
            </a:extLst>
          </a:blip>
          <a:srcRect t="11644"/>
          <a:stretch/>
        </p:blipFill>
        <p:spPr>
          <a:xfrm>
            <a:off x="23708264" y="8560731"/>
            <a:ext cx="4800600" cy="4343400"/>
          </a:xfrm>
          <a:prstGeom prst="rect">
            <a:avLst/>
          </a:prstGeom>
          <a:ln>
            <a:solidFill>
              <a:srgbClr val="1F497D"/>
            </a:solidFill>
          </a:ln>
          <a:effectLst>
            <a:outerShdw blurRad="292100" dist="139700" dir="2700000" algn="tl" rotWithShape="0">
              <a:srgbClr val="333333">
                <a:alpha val="65000"/>
              </a:srgbClr>
            </a:outerShdw>
          </a:effectLst>
        </p:spPr>
      </p:pic>
      <p:pic>
        <p:nvPicPr>
          <p:cNvPr id="30" name="Picture 29" descr="iceshelf_location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933" y="14900395"/>
            <a:ext cx="6350000" cy="5105400"/>
          </a:xfrm>
          <a:prstGeom prst="rect">
            <a:avLst/>
          </a:prstGeom>
          <a:ln>
            <a:solidFill>
              <a:schemeClr val="tx2"/>
            </a:solidFill>
          </a:ln>
        </p:spPr>
      </p:pic>
      <p:pic>
        <p:nvPicPr>
          <p:cNvPr id="32" name="Picture 31" descr="2014.png"/>
          <p:cNvPicPr>
            <a:picLocks/>
          </p:cNvPicPr>
          <p:nvPr/>
        </p:nvPicPr>
        <p:blipFill rotWithShape="1">
          <a:blip r:embed="rId10">
            <a:extLst>
              <a:ext uri="{28A0092B-C50C-407E-A947-70E740481C1C}">
                <a14:useLocalDpi xmlns:a14="http://schemas.microsoft.com/office/drawing/2010/main" val="0"/>
              </a:ext>
            </a:extLst>
          </a:blip>
          <a:srcRect t="11697"/>
          <a:stretch/>
        </p:blipFill>
        <p:spPr>
          <a:xfrm>
            <a:off x="29909342" y="8575283"/>
            <a:ext cx="4800600" cy="4343400"/>
          </a:xfrm>
          <a:prstGeom prst="rect">
            <a:avLst/>
          </a:prstGeom>
          <a:ln>
            <a:solidFill>
              <a:srgbClr val="1F497D"/>
            </a:solidFill>
          </a:ln>
          <a:effectLst>
            <a:outerShdw blurRad="292100" dist="139700" dir="2700000" algn="tl" rotWithShape="0">
              <a:srgbClr val="333333">
                <a:alpha val="65000"/>
              </a:srgbClr>
            </a:outerShdw>
          </a:effectLst>
        </p:spPr>
      </p:pic>
      <p:sp>
        <p:nvSpPr>
          <p:cNvPr id="2" name="TextBox 1"/>
          <p:cNvSpPr txBox="1"/>
          <p:nvPr/>
        </p:nvSpPr>
        <p:spPr>
          <a:xfrm>
            <a:off x="23771763" y="12918683"/>
            <a:ext cx="4737101" cy="400110"/>
          </a:xfrm>
          <a:prstGeom prst="rect">
            <a:avLst/>
          </a:prstGeom>
          <a:noFill/>
        </p:spPr>
        <p:txBody>
          <a:bodyPr wrap="square" rtlCol="0">
            <a:spAutoFit/>
          </a:bodyPr>
          <a:lstStyle/>
          <a:p>
            <a:pPr algn="ctr"/>
            <a:r>
              <a:rPr lang="en-US" sz="2000" dirty="0" smtClean="0"/>
              <a:t>2000</a:t>
            </a:r>
            <a:endParaRPr lang="en-US" sz="2000" dirty="0"/>
          </a:p>
        </p:txBody>
      </p:sp>
      <p:sp>
        <p:nvSpPr>
          <p:cNvPr id="6" name="TextBox 5"/>
          <p:cNvSpPr txBox="1"/>
          <p:nvPr/>
        </p:nvSpPr>
        <p:spPr>
          <a:xfrm>
            <a:off x="29947442" y="12941620"/>
            <a:ext cx="4800600" cy="400110"/>
          </a:xfrm>
          <a:prstGeom prst="rect">
            <a:avLst/>
          </a:prstGeom>
          <a:noFill/>
        </p:spPr>
        <p:txBody>
          <a:bodyPr wrap="square" rtlCol="0">
            <a:spAutoFit/>
          </a:bodyPr>
          <a:lstStyle/>
          <a:p>
            <a:pPr algn="ctr"/>
            <a:r>
              <a:rPr lang="en-US" sz="2000" dirty="0" smtClean="0"/>
              <a:t>2014</a:t>
            </a:r>
            <a:endParaRPr lang="en-US" sz="2000" dirty="0"/>
          </a:p>
        </p:txBody>
      </p:sp>
      <p:sp>
        <p:nvSpPr>
          <p:cNvPr id="8" name="TextBox 7"/>
          <p:cNvSpPr txBox="1"/>
          <p:nvPr/>
        </p:nvSpPr>
        <p:spPr>
          <a:xfrm>
            <a:off x="14759747" y="3016540"/>
            <a:ext cx="7450427" cy="16712258"/>
          </a:xfrm>
          <a:prstGeom prst="rect">
            <a:avLst/>
          </a:prstGeom>
          <a:noFill/>
        </p:spPr>
        <p:txBody>
          <a:bodyPr wrap="square" rtlCol="0">
            <a:spAutoFit/>
          </a:bodyPr>
          <a:lstStyle/>
          <a:p>
            <a:r>
              <a:rPr lang="en-US" sz="1800" dirty="0" smtClean="0">
                <a:latin typeface="Times New Roman"/>
                <a:cs typeface="Times New Roman"/>
              </a:rPr>
              <a:t>Shrinking Text </a:t>
            </a:r>
            <a:r>
              <a:rPr lang="en-US" sz="1800" dirty="0">
                <a:latin typeface="Times New Roman"/>
                <a:cs typeface="Times New Roman"/>
              </a:rPr>
              <a:t>F</a:t>
            </a:r>
            <a:r>
              <a:rPr lang="en-US" sz="1800" dirty="0" smtClean="0">
                <a:latin typeface="Times New Roman"/>
                <a:cs typeface="Times New Roman"/>
              </a:rPr>
              <a:t>ile</a:t>
            </a:r>
            <a:endParaRPr lang="en-US" sz="1800" dirty="0">
              <a:latin typeface="Times New Roman"/>
              <a:cs typeface="Times New Roman"/>
            </a:endParaRPr>
          </a:p>
          <a:p>
            <a:pPr algn="just"/>
            <a:r>
              <a:rPr lang="en-US" sz="1800" dirty="0" err="1" smtClean="0">
                <a:latin typeface="Times New Roman"/>
                <a:cs typeface="Times New Roman"/>
              </a:rPr>
              <a:t>Exelis</a:t>
            </a:r>
            <a:r>
              <a:rPr lang="en-US" sz="1800" dirty="0" smtClean="0">
                <a:latin typeface="Times New Roman"/>
                <a:cs typeface="Times New Roman"/>
              </a:rPr>
              <a:t> </a:t>
            </a:r>
            <a:r>
              <a:rPr lang="en-US" sz="1800" dirty="0">
                <a:latin typeface="Times New Roman"/>
                <a:cs typeface="Times New Roman"/>
              </a:rPr>
              <a:t>Visual Information Solutions (ENVI) Classic 4.7 was used to view the </a:t>
            </a:r>
            <a:r>
              <a:rPr lang="en-US" sz="1800" dirty="0" smtClean="0">
                <a:latin typeface="Times New Roman"/>
                <a:cs typeface="Times New Roman"/>
              </a:rPr>
              <a:t>original </a:t>
            </a:r>
            <a:r>
              <a:rPr lang="en-US" sz="1800" dirty="0">
                <a:latin typeface="Times New Roman"/>
                <a:cs typeface="Times New Roman"/>
              </a:rPr>
              <a:t>text file, which contained the entire Antarctica Peninsula.  In the text </a:t>
            </a:r>
            <a:r>
              <a:rPr lang="en-US" sz="1800" dirty="0" smtClean="0">
                <a:latin typeface="Times New Roman"/>
                <a:cs typeface="Times New Roman"/>
              </a:rPr>
              <a:t>file</a:t>
            </a:r>
            <a:r>
              <a:rPr lang="en-US" sz="1800" dirty="0">
                <a:latin typeface="Times New Roman"/>
                <a:cs typeface="Times New Roman"/>
              </a:rPr>
              <a:t>, the outline of Antarctica was represented by X column, Y column, </a:t>
            </a:r>
            <a:r>
              <a:rPr lang="en-US" sz="1800" dirty="0" smtClean="0">
                <a:latin typeface="Times New Roman"/>
                <a:cs typeface="Times New Roman"/>
              </a:rPr>
              <a:t>latitude </a:t>
            </a:r>
            <a:r>
              <a:rPr lang="en-US" sz="1800" dirty="0">
                <a:latin typeface="Times New Roman"/>
                <a:cs typeface="Times New Roman"/>
              </a:rPr>
              <a:t>points, and longitude points. Before shrinking down the text file the </a:t>
            </a:r>
            <a:r>
              <a:rPr lang="en-US" sz="1800" dirty="0" smtClean="0">
                <a:latin typeface="Times New Roman"/>
                <a:cs typeface="Times New Roman"/>
              </a:rPr>
              <a:t>longitude </a:t>
            </a:r>
            <a:r>
              <a:rPr lang="en-US" sz="1800" dirty="0">
                <a:latin typeface="Times New Roman"/>
                <a:cs typeface="Times New Roman"/>
              </a:rPr>
              <a:t>and latitude coordinates of the southwest portion of the Ross Ice </a:t>
            </a:r>
            <a:r>
              <a:rPr lang="en-US" sz="1800" dirty="0" smtClean="0">
                <a:latin typeface="Times New Roman"/>
                <a:cs typeface="Times New Roman"/>
              </a:rPr>
              <a:t>Shelf </a:t>
            </a:r>
            <a:r>
              <a:rPr lang="en-US" sz="1800" dirty="0">
                <a:latin typeface="Times New Roman"/>
                <a:cs typeface="Times New Roman"/>
              </a:rPr>
              <a:t>were identified. The website </a:t>
            </a:r>
            <a:r>
              <a:rPr lang="en-US" sz="1800" dirty="0" err="1">
                <a:latin typeface="Times New Roman"/>
                <a:cs typeface="Times New Roman"/>
              </a:rPr>
              <a:t>iTouchMap</a:t>
            </a:r>
            <a:r>
              <a:rPr lang="en-US" sz="1800" dirty="0">
                <a:latin typeface="Times New Roman"/>
                <a:cs typeface="Times New Roman"/>
              </a:rPr>
              <a:t> (http://</a:t>
            </a:r>
            <a:r>
              <a:rPr lang="en-US" sz="1800" dirty="0" err="1">
                <a:latin typeface="Times New Roman"/>
                <a:cs typeface="Times New Roman"/>
              </a:rPr>
              <a:t>itouchmap.com</a:t>
            </a:r>
            <a:r>
              <a:rPr lang="en-US" sz="1800" dirty="0">
                <a:latin typeface="Times New Roman"/>
                <a:cs typeface="Times New Roman"/>
              </a:rPr>
              <a:t>) was </a:t>
            </a:r>
            <a:r>
              <a:rPr lang="en-US" sz="1800" dirty="0" smtClean="0">
                <a:latin typeface="Times New Roman"/>
                <a:cs typeface="Times New Roman"/>
              </a:rPr>
              <a:t>used </a:t>
            </a:r>
            <a:r>
              <a:rPr lang="en-US" sz="1800" dirty="0">
                <a:latin typeface="Times New Roman"/>
                <a:cs typeface="Times New Roman"/>
              </a:rPr>
              <a:t>to input geographical coordinates for a visual representation of the </a:t>
            </a:r>
            <a:r>
              <a:rPr lang="en-US" sz="1800" dirty="0" smtClean="0">
                <a:latin typeface="Times New Roman"/>
                <a:cs typeface="Times New Roman"/>
              </a:rPr>
              <a:t>point </a:t>
            </a:r>
            <a:r>
              <a:rPr lang="en-US" sz="1800" dirty="0">
                <a:latin typeface="Times New Roman"/>
                <a:cs typeface="Times New Roman"/>
              </a:rPr>
              <a:t>on map of Ross Ice Shelf, Antarctica. The team then used trial and error </a:t>
            </a:r>
            <a:r>
              <a:rPr lang="en-US" sz="1800" dirty="0" smtClean="0">
                <a:latin typeface="Times New Roman"/>
                <a:cs typeface="Times New Roman"/>
              </a:rPr>
              <a:t>to </a:t>
            </a:r>
            <a:r>
              <a:rPr lang="en-US" sz="1800" dirty="0">
                <a:latin typeface="Times New Roman"/>
                <a:cs typeface="Times New Roman"/>
              </a:rPr>
              <a:t>figure out which points closely followed the basal stress boundary (BSB) </a:t>
            </a:r>
            <a:r>
              <a:rPr lang="en-US" sz="1800" dirty="0" smtClean="0">
                <a:latin typeface="Times New Roman"/>
                <a:cs typeface="Times New Roman"/>
              </a:rPr>
              <a:t>of </a:t>
            </a:r>
            <a:r>
              <a:rPr lang="en-US" sz="1800" dirty="0">
                <a:latin typeface="Times New Roman"/>
                <a:cs typeface="Times New Roman"/>
              </a:rPr>
              <a:t>the ice shelf.  The points outside of the area of interest were deleted to </a:t>
            </a:r>
            <a:r>
              <a:rPr lang="en-US" sz="1800" dirty="0" smtClean="0">
                <a:latin typeface="Times New Roman"/>
                <a:cs typeface="Times New Roman"/>
              </a:rPr>
              <a:t>shrink </a:t>
            </a:r>
            <a:r>
              <a:rPr lang="en-US" sz="1800" dirty="0">
                <a:latin typeface="Times New Roman"/>
                <a:cs typeface="Times New Roman"/>
              </a:rPr>
              <a:t>down the size of the text file.  There were initial failures with </a:t>
            </a:r>
            <a:r>
              <a:rPr lang="en-US" sz="1800" dirty="0" smtClean="0">
                <a:latin typeface="Times New Roman"/>
                <a:cs typeface="Times New Roman"/>
              </a:rPr>
              <a:t>converting </a:t>
            </a:r>
            <a:r>
              <a:rPr lang="en-US" sz="1800" dirty="0">
                <a:latin typeface="Times New Roman"/>
                <a:cs typeface="Times New Roman"/>
              </a:rPr>
              <a:t>the text file at first because of the size of the file was still too large, </a:t>
            </a:r>
            <a:r>
              <a:rPr lang="en-US" sz="1800" dirty="0" smtClean="0">
                <a:latin typeface="Times New Roman"/>
                <a:cs typeface="Times New Roman"/>
              </a:rPr>
              <a:t>so </a:t>
            </a:r>
            <a:r>
              <a:rPr lang="en-US" sz="1800" dirty="0">
                <a:latin typeface="Times New Roman"/>
                <a:cs typeface="Times New Roman"/>
              </a:rPr>
              <a:t>the size of the boundary continued to be shrunken down.  The size of the </a:t>
            </a:r>
            <a:r>
              <a:rPr lang="en-US" sz="1800" dirty="0" smtClean="0">
                <a:latin typeface="Times New Roman"/>
                <a:cs typeface="Times New Roman"/>
              </a:rPr>
              <a:t>file </a:t>
            </a:r>
            <a:r>
              <a:rPr lang="en-US" sz="1800" dirty="0">
                <a:latin typeface="Times New Roman"/>
                <a:cs typeface="Times New Roman"/>
              </a:rPr>
              <a:t>began as 236 megabytes (MB) and the ending file size was 6.4 MB. The </a:t>
            </a:r>
            <a:r>
              <a:rPr lang="en-US" sz="1800" dirty="0" smtClean="0">
                <a:latin typeface="Times New Roman"/>
                <a:cs typeface="Times New Roman"/>
              </a:rPr>
              <a:t>modified </a:t>
            </a:r>
            <a:r>
              <a:rPr lang="en-US" sz="1800" dirty="0">
                <a:latin typeface="Times New Roman"/>
                <a:cs typeface="Times New Roman"/>
              </a:rPr>
              <a:t>text file, containing only the BSB, included points within (77 3’ </a:t>
            </a:r>
            <a:r>
              <a:rPr lang="en-US" sz="1800" dirty="0" smtClean="0">
                <a:latin typeface="Times New Roman"/>
                <a:cs typeface="Times New Roman"/>
              </a:rPr>
              <a:t>18.579</a:t>
            </a:r>
            <a:r>
              <a:rPr lang="en-US" sz="1800" dirty="0">
                <a:latin typeface="Times New Roman"/>
                <a:cs typeface="Times New Roman"/>
              </a:rPr>
              <a:t>’’ S, 158 5’ 15.324’’ W) and (81 48’ 31.9248’’ S, 154 12’ 37.224’’ W). </a:t>
            </a:r>
          </a:p>
          <a:p>
            <a:endParaRPr lang="en-US" sz="1800" dirty="0">
              <a:latin typeface="Times New Roman"/>
              <a:cs typeface="Times New Roman"/>
            </a:endParaRPr>
          </a:p>
          <a:p>
            <a:r>
              <a:rPr lang="en-US" sz="1800" dirty="0" smtClean="0">
                <a:latin typeface="Times New Roman"/>
                <a:cs typeface="Times New Roman"/>
              </a:rPr>
              <a:t>Converting </a:t>
            </a:r>
            <a:r>
              <a:rPr lang="en-US" sz="1800" dirty="0">
                <a:latin typeface="Times New Roman"/>
                <a:cs typeface="Times New Roman"/>
              </a:rPr>
              <a:t>a </a:t>
            </a:r>
            <a:r>
              <a:rPr lang="en-US" sz="1800" dirty="0" smtClean="0">
                <a:latin typeface="Times New Roman"/>
                <a:cs typeface="Times New Roman"/>
              </a:rPr>
              <a:t>Text File </a:t>
            </a:r>
            <a:r>
              <a:rPr lang="en-US" sz="1800" dirty="0">
                <a:latin typeface="Times New Roman"/>
                <a:cs typeface="Times New Roman"/>
              </a:rPr>
              <a:t>to a </a:t>
            </a:r>
            <a:r>
              <a:rPr lang="en-US" sz="1800" dirty="0" smtClean="0">
                <a:latin typeface="Times New Roman"/>
                <a:cs typeface="Times New Roman"/>
              </a:rPr>
              <a:t>Vector File</a:t>
            </a:r>
            <a:endParaRPr lang="en-US" sz="1800" dirty="0">
              <a:latin typeface="Times New Roman"/>
              <a:cs typeface="Times New Roman"/>
            </a:endParaRPr>
          </a:p>
          <a:p>
            <a:pPr algn="just"/>
            <a:r>
              <a:rPr lang="en-US" sz="1800" dirty="0" smtClean="0">
                <a:latin typeface="Times New Roman"/>
                <a:cs typeface="Times New Roman"/>
              </a:rPr>
              <a:t>In </a:t>
            </a:r>
            <a:r>
              <a:rPr lang="en-US" sz="1800" dirty="0">
                <a:latin typeface="Times New Roman"/>
                <a:cs typeface="Times New Roman"/>
              </a:rPr>
              <a:t>order to create a vector file the points from the text file we imported into </a:t>
            </a:r>
            <a:r>
              <a:rPr lang="en-US" sz="1800" dirty="0" smtClean="0">
                <a:latin typeface="Times New Roman"/>
                <a:cs typeface="Times New Roman"/>
              </a:rPr>
              <a:t>ENVI </a:t>
            </a:r>
            <a:r>
              <a:rPr lang="en-US" sz="1800" dirty="0">
                <a:latin typeface="Times New Roman"/>
                <a:cs typeface="Times New Roman"/>
              </a:rPr>
              <a:t>Classic using the point collection data table. The team then worked to </a:t>
            </a:r>
            <a:r>
              <a:rPr lang="en-US" sz="1800" dirty="0" smtClean="0">
                <a:latin typeface="Times New Roman"/>
                <a:cs typeface="Times New Roman"/>
              </a:rPr>
              <a:t>change </a:t>
            </a:r>
            <a:r>
              <a:rPr lang="en-US" sz="1800" dirty="0">
                <a:latin typeface="Times New Roman"/>
                <a:cs typeface="Times New Roman"/>
              </a:rPr>
              <a:t>the settings to determine whether or not the X column should be </a:t>
            </a:r>
            <a:r>
              <a:rPr lang="en-US" sz="1800" dirty="0" smtClean="0">
                <a:latin typeface="Times New Roman"/>
                <a:cs typeface="Times New Roman"/>
              </a:rPr>
              <a:t>labeled </a:t>
            </a:r>
            <a:r>
              <a:rPr lang="en-US" sz="1800" dirty="0">
                <a:latin typeface="Times New Roman"/>
                <a:cs typeface="Times New Roman"/>
              </a:rPr>
              <a:t>one or two and vice versa for the Y column.  The latitude column was </a:t>
            </a:r>
            <a:r>
              <a:rPr lang="en-US" sz="1800" dirty="0" smtClean="0">
                <a:latin typeface="Times New Roman"/>
                <a:cs typeface="Times New Roman"/>
              </a:rPr>
              <a:t>labeled </a:t>
            </a:r>
            <a:r>
              <a:rPr lang="en-US" sz="1800" dirty="0">
                <a:latin typeface="Times New Roman"/>
                <a:cs typeface="Times New Roman"/>
              </a:rPr>
              <a:t>three and the longitude column was labeled four. The map projection </a:t>
            </a:r>
            <a:r>
              <a:rPr lang="en-US" sz="1800" dirty="0" smtClean="0">
                <a:latin typeface="Times New Roman"/>
                <a:cs typeface="Times New Roman"/>
              </a:rPr>
              <a:t>was </a:t>
            </a:r>
            <a:r>
              <a:rPr lang="en-US" sz="1800" dirty="0">
                <a:latin typeface="Times New Roman"/>
                <a:cs typeface="Times New Roman"/>
              </a:rPr>
              <a:t>set to geographical latitude/longitude. The datum was set to WGS-84, </a:t>
            </a:r>
            <a:r>
              <a:rPr lang="en-US" sz="1800" dirty="0" smtClean="0">
                <a:latin typeface="Times New Roman"/>
                <a:cs typeface="Times New Roman"/>
              </a:rPr>
              <a:t>and </a:t>
            </a:r>
            <a:r>
              <a:rPr lang="en-US" sz="1800" dirty="0">
                <a:latin typeface="Times New Roman"/>
                <a:cs typeface="Times New Roman"/>
              </a:rPr>
              <a:t>the unit was in degrees.  The file as then saved as an EVF layer.  Next the </a:t>
            </a:r>
            <a:r>
              <a:rPr lang="en-US" sz="1800" dirty="0" smtClean="0">
                <a:latin typeface="Times New Roman"/>
                <a:cs typeface="Times New Roman"/>
              </a:rPr>
              <a:t>file </a:t>
            </a:r>
            <a:r>
              <a:rPr lang="en-US" sz="1800" dirty="0">
                <a:latin typeface="Times New Roman"/>
                <a:cs typeface="Times New Roman"/>
              </a:rPr>
              <a:t>was opened as a vector file and it displayed the basal stress boundary of </a:t>
            </a:r>
            <a:r>
              <a:rPr lang="en-US" sz="1800" dirty="0" smtClean="0">
                <a:latin typeface="Times New Roman"/>
                <a:cs typeface="Times New Roman"/>
              </a:rPr>
              <a:t>the </a:t>
            </a:r>
            <a:r>
              <a:rPr lang="en-US" sz="1800" dirty="0">
                <a:latin typeface="Times New Roman"/>
                <a:cs typeface="Times New Roman"/>
              </a:rPr>
              <a:t>ice shelf that was previously shrunken down.  </a:t>
            </a:r>
          </a:p>
          <a:p>
            <a:endParaRPr lang="en-US" sz="1800" dirty="0">
              <a:latin typeface="Times New Roman"/>
              <a:cs typeface="Times New Roman"/>
            </a:endParaRPr>
          </a:p>
          <a:p>
            <a:r>
              <a:rPr lang="en-US" sz="1800" dirty="0" smtClean="0">
                <a:latin typeface="Times New Roman"/>
                <a:cs typeface="Times New Roman"/>
              </a:rPr>
              <a:t>Validation</a:t>
            </a:r>
            <a:endParaRPr lang="en-US" sz="1800" dirty="0">
              <a:latin typeface="Times New Roman"/>
              <a:cs typeface="Times New Roman"/>
            </a:endParaRPr>
          </a:p>
          <a:p>
            <a:pPr algn="just"/>
            <a:r>
              <a:rPr lang="en-US" sz="1800" dirty="0" smtClean="0">
                <a:latin typeface="Times New Roman"/>
                <a:cs typeface="Times New Roman"/>
              </a:rPr>
              <a:t>The </a:t>
            </a:r>
            <a:r>
              <a:rPr lang="en-US" sz="1800" dirty="0">
                <a:latin typeface="Times New Roman"/>
                <a:cs typeface="Times New Roman"/>
              </a:rPr>
              <a:t>accuracy of pixel registration and the resolution of the Landsat images </a:t>
            </a:r>
            <a:r>
              <a:rPr lang="en-US" sz="1800" dirty="0" smtClean="0">
                <a:latin typeface="Times New Roman"/>
                <a:cs typeface="Times New Roman"/>
              </a:rPr>
              <a:t>have </a:t>
            </a:r>
            <a:r>
              <a:rPr lang="en-US" sz="1800" dirty="0">
                <a:latin typeface="Times New Roman"/>
                <a:cs typeface="Times New Roman"/>
              </a:rPr>
              <a:t>improved over the years [4].  In order for older images, captured before </a:t>
            </a:r>
            <a:r>
              <a:rPr lang="en-US" sz="1800" dirty="0" smtClean="0">
                <a:latin typeface="Times New Roman"/>
                <a:cs typeface="Times New Roman"/>
              </a:rPr>
              <a:t>2003</a:t>
            </a:r>
            <a:r>
              <a:rPr lang="en-US" sz="1800" dirty="0">
                <a:latin typeface="Times New Roman"/>
                <a:cs typeface="Times New Roman"/>
              </a:rPr>
              <a:t>, to be compared to newer images they have to go through additional </a:t>
            </a:r>
            <a:r>
              <a:rPr lang="en-US" sz="1800" dirty="0" smtClean="0">
                <a:latin typeface="Times New Roman"/>
                <a:cs typeface="Times New Roman"/>
              </a:rPr>
              <a:t>processing</a:t>
            </a:r>
            <a:r>
              <a:rPr lang="en-US" sz="1800" dirty="0">
                <a:latin typeface="Times New Roman"/>
                <a:cs typeface="Times New Roman"/>
              </a:rPr>
              <a:t>. The process of image warping improves the accuracy of older </a:t>
            </a:r>
            <a:r>
              <a:rPr lang="en-US" sz="1800" dirty="0" smtClean="0">
                <a:latin typeface="Times New Roman"/>
                <a:cs typeface="Times New Roman"/>
              </a:rPr>
              <a:t>images </a:t>
            </a:r>
            <a:r>
              <a:rPr lang="en-US" sz="1800" dirty="0">
                <a:latin typeface="Times New Roman"/>
                <a:cs typeface="Times New Roman"/>
              </a:rPr>
              <a:t>so that they can be used in comparison to more recent Landsat </a:t>
            </a:r>
            <a:r>
              <a:rPr lang="en-US" sz="1800" dirty="0" smtClean="0">
                <a:latin typeface="Times New Roman"/>
                <a:cs typeface="Times New Roman"/>
              </a:rPr>
              <a:t>images</a:t>
            </a:r>
            <a:r>
              <a:rPr lang="en-US" sz="1800" dirty="0">
                <a:latin typeface="Times New Roman"/>
                <a:cs typeface="Times New Roman"/>
              </a:rPr>
              <a:t>. The team began with checking to see if the basal stress boundary of </a:t>
            </a:r>
            <a:r>
              <a:rPr lang="en-US" sz="1800" dirty="0" smtClean="0">
                <a:latin typeface="Times New Roman"/>
                <a:cs typeface="Times New Roman"/>
              </a:rPr>
              <a:t>the </a:t>
            </a:r>
            <a:r>
              <a:rPr lang="en-US" sz="1800" dirty="0">
                <a:latin typeface="Times New Roman"/>
                <a:cs typeface="Times New Roman"/>
              </a:rPr>
              <a:t>images taken prior to 2003 matched up to the images taken around 2003</a:t>
            </a:r>
            <a:r>
              <a:rPr lang="en-US" sz="1800" dirty="0" smtClean="0">
                <a:latin typeface="Times New Roman"/>
                <a:cs typeface="Times New Roman"/>
              </a:rPr>
              <a:t>. This </a:t>
            </a:r>
            <a:r>
              <a:rPr lang="en-US" sz="1800" dirty="0">
                <a:latin typeface="Times New Roman"/>
                <a:cs typeface="Times New Roman"/>
              </a:rPr>
              <a:t>was necessary in order for the image warp to be accurate.</a:t>
            </a:r>
          </a:p>
          <a:p>
            <a:endParaRPr lang="en-US" sz="1800" dirty="0">
              <a:latin typeface="Times New Roman"/>
              <a:cs typeface="Times New Roman"/>
            </a:endParaRPr>
          </a:p>
          <a:p>
            <a:r>
              <a:rPr lang="en-US" sz="1800" dirty="0" smtClean="0">
                <a:latin typeface="Times New Roman"/>
                <a:cs typeface="Times New Roman"/>
              </a:rPr>
              <a:t>Geo</a:t>
            </a:r>
            <a:r>
              <a:rPr lang="en-US" sz="1800" dirty="0">
                <a:latin typeface="Times New Roman"/>
                <a:cs typeface="Times New Roman"/>
              </a:rPr>
              <a:t>-referencing the Image </a:t>
            </a:r>
          </a:p>
          <a:p>
            <a:pPr algn="just"/>
            <a:r>
              <a:rPr lang="en-US" sz="1800" dirty="0" smtClean="0">
                <a:latin typeface="Times New Roman"/>
                <a:cs typeface="Times New Roman"/>
              </a:rPr>
              <a:t>In </a:t>
            </a:r>
            <a:r>
              <a:rPr lang="en-US" sz="1800" dirty="0">
                <a:latin typeface="Times New Roman"/>
                <a:cs typeface="Times New Roman"/>
              </a:rPr>
              <a:t>order to geo-reference the image, an image taken before 2003 and an </a:t>
            </a:r>
            <a:r>
              <a:rPr lang="en-US" sz="1800" dirty="0" smtClean="0">
                <a:latin typeface="Times New Roman"/>
                <a:cs typeface="Times New Roman"/>
              </a:rPr>
              <a:t>image </a:t>
            </a:r>
            <a:r>
              <a:rPr lang="en-US" sz="1800" dirty="0">
                <a:latin typeface="Times New Roman"/>
                <a:cs typeface="Times New Roman"/>
              </a:rPr>
              <a:t>around 2003 were open in two separate windows.  In the options </a:t>
            </a:r>
            <a:r>
              <a:rPr lang="en-US" sz="1800" dirty="0" smtClean="0">
                <a:latin typeface="Times New Roman"/>
                <a:cs typeface="Times New Roman"/>
              </a:rPr>
              <a:t>bar, Map </a:t>
            </a:r>
            <a:r>
              <a:rPr lang="en-US" sz="1800" dirty="0">
                <a:latin typeface="Times New Roman"/>
                <a:cs typeface="Times New Roman"/>
              </a:rPr>
              <a:t>was selected followed by registration and Ground Control Point (GCP) </a:t>
            </a:r>
            <a:r>
              <a:rPr lang="en-US" sz="1800" dirty="0" smtClean="0">
                <a:latin typeface="Times New Roman"/>
                <a:cs typeface="Times New Roman"/>
              </a:rPr>
              <a:t>image </a:t>
            </a:r>
            <a:r>
              <a:rPr lang="en-US" sz="1800" dirty="0">
                <a:latin typeface="Times New Roman"/>
                <a:cs typeface="Times New Roman"/>
              </a:rPr>
              <a:t>to image.  The most recent image was used for the base image and the </a:t>
            </a:r>
            <a:r>
              <a:rPr lang="en-US" sz="1800" dirty="0" smtClean="0">
                <a:latin typeface="Times New Roman"/>
                <a:cs typeface="Times New Roman"/>
              </a:rPr>
              <a:t>image </a:t>
            </a:r>
            <a:r>
              <a:rPr lang="en-US" sz="1800" dirty="0">
                <a:latin typeface="Times New Roman"/>
                <a:cs typeface="Times New Roman"/>
              </a:rPr>
              <a:t>from the past was used for the warp image. ENVI 5.0 was also used to </a:t>
            </a:r>
            <a:r>
              <a:rPr lang="en-US" sz="1800" dirty="0" smtClean="0">
                <a:latin typeface="Times New Roman"/>
                <a:cs typeface="Times New Roman"/>
              </a:rPr>
              <a:t>geo</a:t>
            </a:r>
            <a:r>
              <a:rPr lang="en-US" sz="1800" dirty="0">
                <a:latin typeface="Times New Roman"/>
                <a:cs typeface="Times New Roman"/>
              </a:rPr>
              <a:t>-reference images.  The program has a great workflow to warp images, </a:t>
            </a:r>
            <a:r>
              <a:rPr lang="en-US" sz="1800" dirty="0" smtClean="0">
                <a:latin typeface="Times New Roman"/>
                <a:cs typeface="Times New Roman"/>
              </a:rPr>
              <a:t>but </a:t>
            </a:r>
            <a:r>
              <a:rPr lang="en-US" sz="1800" dirty="0">
                <a:latin typeface="Times New Roman"/>
                <a:cs typeface="Times New Roman"/>
              </a:rPr>
              <a:t>sometimes human corrections are needed for a more accurate image. </a:t>
            </a:r>
            <a:r>
              <a:rPr lang="en-US" sz="1800" dirty="0" smtClean="0">
                <a:latin typeface="Times New Roman"/>
                <a:cs typeface="Times New Roman"/>
              </a:rPr>
              <a:t>Using </a:t>
            </a:r>
            <a:r>
              <a:rPr lang="en-US" sz="1800" dirty="0">
                <a:latin typeface="Times New Roman"/>
                <a:cs typeface="Times New Roman"/>
              </a:rPr>
              <a:t>ENVI 5.0, after opening the images and selecting the GCP, the program </a:t>
            </a:r>
            <a:r>
              <a:rPr lang="en-US" sz="1800" dirty="0" smtClean="0">
                <a:latin typeface="Times New Roman"/>
                <a:cs typeface="Times New Roman"/>
              </a:rPr>
              <a:t>provides </a:t>
            </a:r>
            <a:r>
              <a:rPr lang="en-US" sz="1800" dirty="0">
                <a:latin typeface="Times New Roman"/>
                <a:cs typeface="Times New Roman"/>
              </a:rPr>
              <a:t>the option to predict the GCPs needed to warp the image.  It also </a:t>
            </a:r>
            <a:r>
              <a:rPr lang="en-US" sz="1800" dirty="0" smtClean="0">
                <a:latin typeface="Times New Roman"/>
                <a:cs typeface="Times New Roman"/>
              </a:rPr>
              <a:t>provided </a:t>
            </a:r>
            <a:r>
              <a:rPr lang="en-US" sz="1800" dirty="0">
                <a:latin typeface="Times New Roman"/>
                <a:cs typeface="Times New Roman"/>
              </a:rPr>
              <a:t>the option to view a list of predicted and actual points, while </a:t>
            </a:r>
            <a:r>
              <a:rPr lang="en-US" sz="1800" dirty="0" smtClean="0">
                <a:latin typeface="Times New Roman"/>
                <a:cs typeface="Times New Roman"/>
              </a:rPr>
              <a:t>reporting </a:t>
            </a:r>
            <a:r>
              <a:rPr lang="en-US" sz="1800" dirty="0">
                <a:latin typeface="Times New Roman"/>
                <a:cs typeface="Times New Roman"/>
              </a:rPr>
              <a:t>the root mean squared error.  </a:t>
            </a:r>
          </a:p>
          <a:p>
            <a:endParaRPr lang="en-US" sz="1800" dirty="0">
              <a:latin typeface="Times New Roman"/>
              <a:cs typeface="Times New Roman"/>
            </a:endParaRPr>
          </a:p>
          <a:p>
            <a:r>
              <a:rPr lang="en-US" sz="1800" dirty="0" smtClean="0">
                <a:latin typeface="Times New Roman"/>
                <a:cs typeface="Times New Roman"/>
              </a:rPr>
              <a:t>Image </a:t>
            </a:r>
            <a:r>
              <a:rPr lang="en-US" sz="1800" dirty="0">
                <a:latin typeface="Times New Roman"/>
                <a:cs typeface="Times New Roman"/>
              </a:rPr>
              <a:t>warping </a:t>
            </a:r>
          </a:p>
          <a:p>
            <a:pPr algn="just"/>
            <a:r>
              <a:rPr lang="en-US" sz="1800" dirty="0">
                <a:latin typeface="Times New Roman"/>
                <a:cs typeface="Times New Roman"/>
              </a:rPr>
              <a:t>A minimum of five points was created which highlighted the similarities </a:t>
            </a:r>
            <a:r>
              <a:rPr lang="en-US" sz="1800" dirty="0" smtClean="0">
                <a:latin typeface="Times New Roman"/>
                <a:cs typeface="Times New Roman"/>
              </a:rPr>
              <a:t>between </a:t>
            </a:r>
            <a:r>
              <a:rPr lang="en-US" sz="1800" dirty="0">
                <a:latin typeface="Times New Roman"/>
                <a:cs typeface="Times New Roman"/>
              </a:rPr>
              <a:t>the past image and the most recent image.  The settings of the warp </a:t>
            </a:r>
            <a:r>
              <a:rPr lang="en-US" sz="1800" dirty="0" smtClean="0">
                <a:latin typeface="Times New Roman"/>
                <a:cs typeface="Times New Roman"/>
              </a:rPr>
              <a:t>display </a:t>
            </a:r>
            <a:r>
              <a:rPr lang="en-US" sz="1800" dirty="0">
                <a:latin typeface="Times New Roman"/>
                <a:cs typeface="Times New Roman"/>
              </a:rPr>
              <a:t>band were changed to set the method to polynomial, the degree to </a:t>
            </a:r>
            <a:r>
              <a:rPr lang="en-US" sz="1800" dirty="0" smtClean="0">
                <a:latin typeface="Times New Roman"/>
                <a:cs typeface="Times New Roman"/>
              </a:rPr>
              <a:t>one</a:t>
            </a:r>
            <a:r>
              <a:rPr lang="en-US" sz="1800" dirty="0">
                <a:latin typeface="Times New Roman"/>
                <a:cs typeface="Times New Roman"/>
              </a:rPr>
              <a:t>, and the background to zero.  The upper left x and upper left y was left as </a:t>
            </a:r>
            <a:r>
              <a:rPr lang="en-US" sz="1800" dirty="0" smtClean="0">
                <a:latin typeface="Times New Roman"/>
                <a:cs typeface="Times New Roman"/>
              </a:rPr>
              <a:t>the </a:t>
            </a:r>
            <a:r>
              <a:rPr lang="en-US" sz="1800" dirty="0">
                <a:latin typeface="Times New Roman"/>
                <a:cs typeface="Times New Roman"/>
              </a:rPr>
              <a:t>default setting.  A good warped image I determined by a GCP root mean </a:t>
            </a:r>
            <a:r>
              <a:rPr lang="en-US" sz="1800" dirty="0" smtClean="0">
                <a:latin typeface="Times New Roman"/>
                <a:cs typeface="Times New Roman"/>
              </a:rPr>
              <a:t>squared </a:t>
            </a:r>
            <a:r>
              <a:rPr lang="en-US" sz="1800" dirty="0">
                <a:latin typeface="Times New Roman"/>
                <a:cs typeface="Times New Roman"/>
              </a:rPr>
              <a:t>value that is less than one, and how closely the warped image </a:t>
            </a:r>
            <a:r>
              <a:rPr lang="en-US" sz="1800" dirty="0" smtClean="0">
                <a:latin typeface="Times New Roman"/>
                <a:cs typeface="Times New Roman"/>
              </a:rPr>
              <a:t>mimics </a:t>
            </a:r>
            <a:r>
              <a:rPr lang="en-US" sz="1800" dirty="0">
                <a:latin typeface="Times New Roman"/>
                <a:cs typeface="Times New Roman"/>
              </a:rPr>
              <a:t>an original image. </a:t>
            </a:r>
          </a:p>
        </p:txBody>
      </p:sp>
      <p:sp>
        <p:nvSpPr>
          <p:cNvPr id="9" name="TextBox 8"/>
          <p:cNvSpPr txBox="1"/>
          <p:nvPr/>
        </p:nvSpPr>
        <p:spPr>
          <a:xfrm>
            <a:off x="34963942" y="15333904"/>
            <a:ext cx="8176117" cy="461665"/>
          </a:xfrm>
          <a:prstGeom prst="rect">
            <a:avLst/>
          </a:prstGeom>
          <a:noFill/>
        </p:spPr>
        <p:txBody>
          <a:bodyPr wrap="square" rtlCol="0">
            <a:spAutoFit/>
          </a:bodyPr>
          <a:lstStyle/>
          <a:p>
            <a:endParaRPr lang="en-US" sz="2400" dirty="0"/>
          </a:p>
        </p:txBody>
      </p:sp>
      <p:pic>
        <p:nvPicPr>
          <p:cNvPr id="12" name="Picture 11" descr="group1.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447390" y="15258398"/>
            <a:ext cx="6350000" cy="4470400"/>
          </a:xfrm>
          <a:prstGeom prst="rect">
            <a:avLst/>
          </a:prstGeom>
        </p:spPr>
      </p:pic>
      <p:pic>
        <p:nvPicPr>
          <p:cNvPr id="15" name="Picture 14" descr="newpic1.jpg"/>
          <p:cNvPicPr>
            <a:picLocks/>
          </p:cNvPicPr>
          <p:nvPr/>
        </p:nvPicPr>
        <p:blipFill rotWithShape="1">
          <a:blip r:embed="rId12">
            <a:extLst>
              <a:ext uri="{28A0092B-C50C-407E-A947-70E740481C1C}">
                <a14:useLocalDpi xmlns:a14="http://schemas.microsoft.com/office/drawing/2010/main" val="0"/>
              </a:ext>
            </a:extLst>
          </a:blip>
          <a:srcRect l="5657" t="9138" r="5233" b="5726"/>
          <a:stretch/>
        </p:blipFill>
        <p:spPr>
          <a:xfrm>
            <a:off x="23644763" y="13955858"/>
            <a:ext cx="4800600" cy="4343400"/>
          </a:xfrm>
          <a:prstGeom prst="rect">
            <a:avLst/>
          </a:prstGeom>
          <a:ln>
            <a:solidFill>
              <a:srgbClr val="17375E"/>
            </a:solidFill>
          </a:ln>
          <a:effectLst>
            <a:outerShdw blurRad="292100" dist="139700" dir="2700000" algn="tl" rotWithShape="0">
              <a:srgbClr val="333333">
                <a:alpha val="65000"/>
              </a:srgbClr>
            </a:outerShdw>
          </a:effectLst>
        </p:spPr>
      </p:pic>
      <p:pic>
        <p:nvPicPr>
          <p:cNvPr id="16" name="Picture 15" descr="newpic2.jpg"/>
          <p:cNvPicPr>
            <a:picLocks/>
          </p:cNvPicPr>
          <p:nvPr/>
        </p:nvPicPr>
        <p:blipFill rotWithShape="1">
          <a:blip r:embed="rId13">
            <a:extLst>
              <a:ext uri="{28A0092B-C50C-407E-A947-70E740481C1C}">
                <a14:useLocalDpi xmlns:a14="http://schemas.microsoft.com/office/drawing/2010/main" val="0"/>
              </a:ext>
            </a:extLst>
          </a:blip>
          <a:srcRect l="667" t="13417" r="10889"/>
          <a:stretch/>
        </p:blipFill>
        <p:spPr>
          <a:xfrm>
            <a:off x="29947442" y="13955858"/>
            <a:ext cx="4800600" cy="4343400"/>
          </a:xfrm>
          <a:prstGeom prst="rect">
            <a:avLst/>
          </a:prstGeom>
          <a:ln>
            <a:solidFill>
              <a:srgbClr val="17375E"/>
            </a:solidFill>
          </a:ln>
          <a:effectLst>
            <a:outerShdw blurRad="292100" dist="139700" dir="2700000" algn="tl" rotWithShape="0">
              <a:srgbClr val="333333">
                <a:alpha val="65000"/>
              </a:srgbClr>
            </a:outerShdw>
          </a:effectLst>
        </p:spPr>
      </p:pic>
      <p:sp>
        <p:nvSpPr>
          <p:cNvPr id="17" name="TextBox 16"/>
          <p:cNvSpPr txBox="1"/>
          <p:nvPr/>
        </p:nvSpPr>
        <p:spPr>
          <a:xfrm>
            <a:off x="23708264" y="18319417"/>
            <a:ext cx="4737099" cy="400110"/>
          </a:xfrm>
          <a:prstGeom prst="rect">
            <a:avLst/>
          </a:prstGeom>
          <a:noFill/>
        </p:spPr>
        <p:txBody>
          <a:bodyPr wrap="square" rtlCol="0">
            <a:spAutoFit/>
          </a:bodyPr>
          <a:lstStyle/>
          <a:p>
            <a:pPr algn="ctr"/>
            <a:r>
              <a:rPr lang="en-US" sz="2000" dirty="0" smtClean="0"/>
              <a:t>1988</a:t>
            </a:r>
            <a:endParaRPr lang="en-US" sz="2000" dirty="0"/>
          </a:p>
        </p:txBody>
      </p:sp>
      <p:sp>
        <p:nvSpPr>
          <p:cNvPr id="19" name="TextBox 18"/>
          <p:cNvSpPr txBox="1"/>
          <p:nvPr/>
        </p:nvSpPr>
        <p:spPr>
          <a:xfrm>
            <a:off x="29947442" y="18319417"/>
            <a:ext cx="4592384" cy="400110"/>
          </a:xfrm>
          <a:prstGeom prst="rect">
            <a:avLst/>
          </a:prstGeom>
          <a:noFill/>
        </p:spPr>
        <p:txBody>
          <a:bodyPr wrap="square" rtlCol="0">
            <a:spAutoFit/>
          </a:bodyPr>
          <a:lstStyle/>
          <a:p>
            <a:pPr algn="ctr"/>
            <a:r>
              <a:rPr lang="en-US" sz="2000" dirty="0" smtClean="0"/>
              <a:t>2015</a:t>
            </a:r>
            <a:endParaRPr lang="en-US" sz="2000" dirty="0"/>
          </a:p>
        </p:txBody>
      </p:sp>
      <p:pic>
        <p:nvPicPr>
          <p:cNvPr id="23" name="Picture 22" descr="Screen Shot 2015-07-13 at 12.26.29 P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363938" y="11922403"/>
            <a:ext cx="8527261" cy="3073400"/>
          </a:xfrm>
          <a:prstGeom prst="rect">
            <a:avLst/>
          </a:prstGeom>
        </p:spPr>
      </p:pic>
      <p:pic>
        <p:nvPicPr>
          <p:cNvPr id="25" name="Picture 24" descr="140x140placeholder.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530201" y="489231"/>
            <a:ext cx="1778000" cy="1778000"/>
          </a:xfrm>
          <a:prstGeom prst="rect">
            <a:avLst/>
          </a:prstGeom>
        </p:spPr>
      </p:pic>
    </p:spTree>
    <p:extLst>
      <p:ext uri="{BB962C8B-B14F-4D97-AF65-F5344CB8AC3E}">
        <p14:creationId xmlns:p14="http://schemas.microsoft.com/office/powerpoint/2010/main" val="21153242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3985</TotalTime>
  <Words>2650</Words>
  <Application>Microsoft Macintosh PowerPoint</Application>
  <PresentationFormat>Custom</PresentationFormat>
  <Paragraphs>54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ECSU CERSER</dc:creator>
  <cp:lastModifiedBy>m</cp:lastModifiedBy>
  <cp:revision>223</cp:revision>
  <dcterms:created xsi:type="dcterms:W3CDTF">2011-08-19T13:39:50Z</dcterms:created>
  <dcterms:modified xsi:type="dcterms:W3CDTF">2015-07-13T16:48:21Z</dcterms:modified>
</cp:coreProperties>
</file>